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3978" autoAdjust="0"/>
  </p:normalViewPr>
  <p:slideViewPr>
    <p:cSldViewPr snapToGrid="0">
      <p:cViewPr varScale="1">
        <p:scale>
          <a:sx n="61" d="100"/>
          <a:sy n="61" d="100"/>
        </p:scale>
        <p:origin x="109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C6ED84-8C38-4D92-BF7D-EE09CFA80DDC}" type="datetimeFigureOut">
              <a:rPr lang="en-GB" smtClean="0"/>
              <a:t>09/06/2025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023A5F-A183-4207-9E2B-74EAB5523DFB}" type="slidenum">
              <a:rPr lang="en-GB" smtClean="0"/>
              <a:t>‹#›</a:t>
            </a:fld>
            <a:endParaRPr lang="en-GB" dirty="0"/>
          </a:p>
        </p:txBody>
      </p:sp>
    </p:spTree>
    <p:extLst>
      <p:ext uri="{BB962C8B-B14F-4D97-AF65-F5344CB8AC3E}">
        <p14:creationId xmlns:p14="http://schemas.microsoft.com/office/powerpoint/2010/main" val="2824399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research investigates the major effects Artificial Intelligence (AI) is having on the hotel and hospitality industry, especially in terms of guest experience and how things are run. Chatbots, virtual assistants, and dynamic pricing models are major reasons why customer service can be personalized and routine tasks made easier through AI. Still, the research indicates that AI is best used next to human interaction, resulting in a combination of technology and understanding. The results indicate that AI improves hotel operations, their services, and decision-making, and they urge hotels to keep a human touch to build real, emotional bonds with their high-end guests.</a:t>
            </a:r>
          </a:p>
          <a:p>
            <a:pPr algn="just"/>
            <a:endParaRPr lang="en-GB" dirty="0"/>
          </a:p>
        </p:txBody>
      </p:sp>
      <p:sp>
        <p:nvSpPr>
          <p:cNvPr id="4" name="Slide Number Placeholder 3"/>
          <p:cNvSpPr>
            <a:spLocks noGrp="1"/>
          </p:cNvSpPr>
          <p:nvPr>
            <p:ph type="sldNum" sz="quarter" idx="5"/>
          </p:nvPr>
        </p:nvSpPr>
        <p:spPr/>
        <p:txBody>
          <a:bodyPr/>
          <a:lstStyle/>
          <a:p>
            <a:fld id="{52023A5F-A183-4207-9E2B-74EAB5523DFB}" type="slidenum">
              <a:rPr lang="en-GB" smtClean="0"/>
              <a:t>2</a:t>
            </a:fld>
            <a:endParaRPr lang="en-GB"/>
          </a:p>
        </p:txBody>
      </p:sp>
    </p:spTree>
    <p:extLst>
      <p:ext uri="{BB962C8B-B14F-4D97-AF65-F5344CB8AC3E}">
        <p14:creationId xmlns:p14="http://schemas.microsoft.com/office/powerpoint/2010/main" val="797393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hospitality industry, which has always depended on people, is gradually becoming AI dominated. Some examples are smart rooms, AI chatbots, and marketing tailored to individual preferences to satisfy customers who expect everything to be easy and personal. Because of digital transformation after the pandemic, hotels must now interact with guests in new manners. While AI greatly improves how hotels run and please their customers, it cannot replace the natural traits of people such as understanding others and empathy, which are very important in the hospitality industry.</a:t>
            </a:r>
          </a:p>
          <a:p>
            <a:pPr algn="just"/>
            <a:endParaRPr lang="en-GB" dirty="0"/>
          </a:p>
        </p:txBody>
      </p:sp>
      <p:sp>
        <p:nvSpPr>
          <p:cNvPr id="4" name="Slide Number Placeholder 3"/>
          <p:cNvSpPr>
            <a:spLocks noGrp="1"/>
          </p:cNvSpPr>
          <p:nvPr>
            <p:ph type="sldNum" sz="quarter" idx="5"/>
          </p:nvPr>
        </p:nvSpPr>
        <p:spPr/>
        <p:txBody>
          <a:bodyPr/>
          <a:lstStyle/>
          <a:p>
            <a:fld id="{52023A5F-A183-4207-9E2B-74EAB5523DFB}" type="slidenum">
              <a:rPr lang="en-GB" smtClean="0"/>
              <a:t>3</a:t>
            </a:fld>
            <a:endParaRPr lang="en-GB"/>
          </a:p>
        </p:txBody>
      </p:sp>
    </p:spTree>
    <p:extLst>
      <p:ext uri="{BB962C8B-B14F-4D97-AF65-F5344CB8AC3E}">
        <p14:creationId xmlns:p14="http://schemas.microsoft.com/office/powerpoint/2010/main" val="24719485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UK hospitality industry is being transformed by AI, which uses information from guests’ habits, past bookings, and what they enjoy. Marriott and Hilton use AI to customize things such as room settings, meals, and activities depending on what a guest has done in the past, which makes guests feel more content. According to a 2020 Deloitte study, 66% of travellers want personalized suggestions, showing that travellers now prefer experiences made just for them. Having AI control the lighting, temperature, and entertainment based on previous choices makes the stay even better for guests. By focusing on personalization, the brand encourages guests to come back and stay with them again. Enabling guests to customize their experience from start to finish is now important, and this is especially true for younger travellers who look for convenience and personalization.</a:t>
            </a:r>
            <a:endParaRPr lang="en-GB" dirty="0"/>
          </a:p>
        </p:txBody>
      </p:sp>
      <p:sp>
        <p:nvSpPr>
          <p:cNvPr id="4" name="Slide Number Placeholder 3"/>
          <p:cNvSpPr>
            <a:spLocks noGrp="1"/>
          </p:cNvSpPr>
          <p:nvPr>
            <p:ph type="sldNum" sz="quarter" idx="5"/>
          </p:nvPr>
        </p:nvSpPr>
        <p:spPr/>
        <p:txBody>
          <a:bodyPr/>
          <a:lstStyle/>
          <a:p>
            <a:fld id="{52023A5F-A183-4207-9E2B-74EAB5523DFB}" type="slidenum">
              <a:rPr lang="en-GB" smtClean="0"/>
              <a:t>4</a:t>
            </a:fld>
            <a:endParaRPr lang="en-GB"/>
          </a:p>
        </p:txBody>
      </p:sp>
    </p:spTree>
    <p:extLst>
      <p:ext uri="{BB962C8B-B14F-4D97-AF65-F5344CB8AC3E}">
        <p14:creationId xmlns:p14="http://schemas.microsoft.com/office/powerpoint/2010/main" val="693139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AI-based chatbots and virtual assistants like Edward, customer service has improved by ensuring continuous support, making operations more efficient, and lowering how long it takes guests to get support. They are able to manage bookings and provide room service, among other things, on their own. According to a PwC report from 2021, AI chatbots can help companies reduce the cost of providing customer service by up to 30%. By managing basic hotel requests, AI enables employees to attend to the main concerns of guests and raise their satisfaction. Because they can speak more than one language, these AI systems aid in travel for people from all backgrounds. Still, it’s necessary for top hotels to use both technology and personal interaction to keep their service personal.</a:t>
            </a:r>
          </a:p>
          <a:p>
            <a:pPr algn="just"/>
            <a:endParaRPr lang="en-GB" dirty="0"/>
          </a:p>
        </p:txBody>
      </p:sp>
      <p:sp>
        <p:nvSpPr>
          <p:cNvPr id="4" name="Slide Number Placeholder 3"/>
          <p:cNvSpPr>
            <a:spLocks noGrp="1"/>
          </p:cNvSpPr>
          <p:nvPr>
            <p:ph type="sldNum" sz="quarter" idx="5"/>
          </p:nvPr>
        </p:nvSpPr>
        <p:spPr/>
        <p:txBody>
          <a:bodyPr/>
          <a:lstStyle/>
          <a:p>
            <a:fld id="{52023A5F-A183-4207-9E2B-74EAB5523DFB}" type="slidenum">
              <a:rPr lang="en-GB" smtClean="0"/>
              <a:t>5</a:t>
            </a:fld>
            <a:endParaRPr lang="en-GB"/>
          </a:p>
        </p:txBody>
      </p:sp>
    </p:spTree>
    <p:extLst>
      <p:ext uri="{BB962C8B-B14F-4D97-AF65-F5344CB8AC3E}">
        <p14:creationId xmlns:p14="http://schemas.microsoft.com/office/powerpoint/2010/main" val="30564936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 helps the hospitality industry manage operations better and optimize its revenue. Using information on reservations, climate, and when travel is most popular, AI models can decide on rates for every room. The report by McKinsey (2021) shows that using AI for dynamic pricing in hotels can increase their income by 10-15%. In addition to making prices better, AI also helps reduce the need for staff by anticipating guest arrivals and setting the right number of employees for each period. AI is involved in managing inventory, which helps guarantee that housekeeping and food services supplies are kept in good supply. The use of AI in energy systems can help companies cut energy bills by 15%, helping them make more money. The use of AI is not only a passing interest, but it is vital for both business success and long-term growth.</a:t>
            </a:r>
          </a:p>
          <a:p>
            <a:pPr algn="just"/>
            <a:endParaRPr lang="en-GB" dirty="0"/>
          </a:p>
        </p:txBody>
      </p:sp>
      <p:sp>
        <p:nvSpPr>
          <p:cNvPr id="4" name="Slide Number Placeholder 3"/>
          <p:cNvSpPr>
            <a:spLocks noGrp="1"/>
          </p:cNvSpPr>
          <p:nvPr>
            <p:ph type="sldNum" sz="quarter" idx="5"/>
          </p:nvPr>
        </p:nvSpPr>
        <p:spPr/>
        <p:txBody>
          <a:bodyPr/>
          <a:lstStyle/>
          <a:p>
            <a:fld id="{52023A5F-A183-4207-9E2B-74EAB5523DFB}" type="slidenum">
              <a:rPr lang="en-GB" smtClean="0"/>
              <a:t>6</a:t>
            </a:fld>
            <a:endParaRPr lang="en-GB"/>
          </a:p>
        </p:txBody>
      </p:sp>
    </p:spTree>
    <p:extLst>
      <p:ext uri="{BB962C8B-B14F-4D97-AF65-F5344CB8AC3E}">
        <p14:creationId xmlns:p14="http://schemas.microsoft.com/office/powerpoint/2010/main" val="13195928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study uses secondary qualitative methods to obtain information from academic journals, industry publications, and reliable online sources about the effects of AI on the hospitality industry. An important part of the research is thematic analysis, which identifies the main themes in AI applications including personalized services for guests, handling customer needs, and making operations more efficient. To measure how AI is related to service quality and user acceptance, approaches like the Technology Acceptance Model and SERVQUAL are adopted. The sources used are peer-reviewed publications and industry reports from Google Scholar, JSTOR, and notable hospitality management websites, so that the analysis covers both ideas and real-world approaches.</a:t>
            </a:r>
          </a:p>
          <a:p>
            <a:pPr algn="just"/>
            <a:endParaRPr lang="en-GB" dirty="0"/>
          </a:p>
        </p:txBody>
      </p:sp>
      <p:sp>
        <p:nvSpPr>
          <p:cNvPr id="4" name="Slide Number Placeholder 3"/>
          <p:cNvSpPr>
            <a:spLocks noGrp="1"/>
          </p:cNvSpPr>
          <p:nvPr>
            <p:ph type="sldNum" sz="quarter" idx="5"/>
          </p:nvPr>
        </p:nvSpPr>
        <p:spPr/>
        <p:txBody>
          <a:bodyPr/>
          <a:lstStyle/>
          <a:p>
            <a:fld id="{52023A5F-A183-4207-9E2B-74EAB5523DFB}" type="slidenum">
              <a:rPr lang="en-GB" smtClean="0"/>
              <a:t>7</a:t>
            </a:fld>
            <a:endParaRPr lang="en-GB"/>
          </a:p>
        </p:txBody>
      </p:sp>
    </p:spTree>
    <p:extLst>
      <p:ext uri="{BB962C8B-B14F-4D97-AF65-F5344CB8AC3E}">
        <p14:creationId xmlns:p14="http://schemas.microsoft.com/office/powerpoint/2010/main" val="16115060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Data privacy and labour regulations are the main political factors that affect how AI is used in the hospitality industry. Research point out how hotels struggle to fulfil data protection laws such as GDPR when managing guest information. Accor Group has developed AI that includes compliance features to guarantee that data is collected openly and that customer privacy is safeguarded. Small hotels usually find it difficult to introduce advanced technology because they lack the resources, which may make them susceptible to legal issues. AI also affects jobs, as some people worry about tasks being done by machines instead of people. Laws and detailed rules are required to support AI and protect guests from any breaches in trust or ethical issues.</a:t>
            </a:r>
          </a:p>
          <a:p>
            <a:pPr algn="just"/>
            <a:endParaRPr lang="en-GB" dirty="0"/>
          </a:p>
        </p:txBody>
      </p:sp>
      <p:sp>
        <p:nvSpPr>
          <p:cNvPr id="4" name="Slide Number Placeholder 3"/>
          <p:cNvSpPr>
            <a:spLocks noGrp="1"/>
          </p:cNvSpPr>
          <p:nvPr>
            <p:ph type="sldNum" sz="quarter" idx="5"/>
          </p:nvPr>
        </p:nvSpPr>
        <p:spPr/>
        <p:txBody>
          <a:bodyPr/>
          <a:lstStyle/>
          <a:p>
            <a:fld id="{52023A5F-A183-4207-9E2B-74EAB5523DFB}" type="slidenum">
              <a:rPr lang="en-GB" smtClean="0"/>
              <a:t>8</a:t>
            </a:fld>
            <a:endParaRPr lang="en-GB" dirty="0"/>
          </a:p>
        </p:txBody>
      </p:sp>
    </p:spTree>
    <p:extLst>
      <p:ext uri="{BB962C8B-B14F-4D97-AF65-F5344CB8AC3E}">
        <p14:creationId xmlns:p14="http://schemas.microsoft.com/office/powerpoint/2010/main" val="13026692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AI’s effect on the economy within hospitality is evident at how it helps in cutting expenses hence more profits. According to McKinsey &amp; Company (2023), AI can help a company increase its revenue by up to 20% by using analytics and flexible pricing. For example, Hilton has AI in rooms to help control electricity, which saves a lot of money. Also, using AI to handle booking, assigning rooms, and check-in/check-out relieves human workers so they can concentrate on more important tasks. With AI, hotels can cut back on labour and increase how efficiently they operate, which gives them a strong edge in this price-conscious industry. AI-powered systems that help manage hotel revenue allow managers to react to demand changes and adjust prices right away.</a:t>
            </a:r>
          </a:p>
          <a:p>
            <a:pPr algn="just"/>
            <a:endParaRPr lang="en-GB" dirty="0"/>
          </a:p>
        </p:txBody>
      </p:sp>
      <p:sp>
        <p:nvSpPr>
          <p:cNvPr id="4" name="Slide Number Placeholder 3"/>
          <p:cNvSpPr>
            <a:spLocks noGrp="1"/>
          </p:cNvSpPr>
          <p:nvPr>
            <p:ph type="sldNum" sz="quarter" idx="5"/>
          </p:nvPr>
        </p:nvSpPr>
        <p:spPr/>
        <p:txBody>
          <a:bodyPr/>
          <a:lstStyle/>
          <a:p>
            <a:fld id="{52023A5F-A183-4207-9E2B-74EAB5523DFB}" type="slidenum">
              <a:rPr lang="en-GB" smtClean="0"/>
              <a:t>9</a:t>
            </a:fld>
            <a:endParaRPr lang="en-GB" dirty="0"/>
          </a:p>
        </p:txBody>
      </p:sp>
    </p:spTree>
    <p:extLst>
      <p:ext uri="{BB962C8B-B14F-4D97-AF65-F5344CB8AC3E}">
        <p14:creationId xmlns:p14="http://schemas.microsoft.com/office/powerpoint/2010/main" val="38598125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Guests now anticipate and expect AI to help them receive better and faster service. More and more, Millennials and Gen Z choose hotels that offer tech-based services like digital check-in and room technology. According to Bradbury (2024), the “Edward” virtual assistant from Edwardian Hotels supports guests at any time through mobile apps. AI allows hotels to provide convenient and efficient experiences for their guests without contact. Still, finding the balance between AI and human interaction is important, mainly in luxury and boutique hotels where guests look for a more personal touch. Depending too much on AI may result in less emotional interaction needed in some high-end areas of hospitality.</a:t>
            </a:r>
          </a:p>
          <a:p>
            <a:pPr algn="just"/>
            <a:endParaRPr lang="en-GB" dirty="0"/>
          </a:p>
        </p:txBody>
      </p:sp>
      <p:sp>
        <p:nvSpPr>
          <p:cNvPr id="4" name="Slide Number Placeholder 3"/>
          <p:cNvSpPr>
            <a:spLocks noGrp="1"/>
          </p:cNvSpPr>
          <p:nvPr>
            <p:ph type="sldNum" sz="quarter" idx="5"/>
          </p:nvPr>
        </p:nvSpPr>
        <p:spPr/>
        <p:txBody>
          <a:bodyPr/>
          <a:lstStyle/>
          <a:p>
            <a:fld id="{52023A5F-A183-4207-9E2B-74EAB5523DFB}" type="slidenum">
              <a:rPr lang="en-GB" smtClean="0"/>
              <a:t>10</a:t>
            </a:fld>
            <a:endParaRPr lang="en-GB" dirty="0"/>
          </a:p>
        </p:txBody>
      </p:sp>
    </p:spTree>
    <p:extLst>
      <p:ext uri="{BB962C8B-B14F-4D97-AF65-F5344CB8AC3E}">
        <p14:creationId xmlns:p14="http://schemas.microsoft.com/office/powerpoint/2010/main" val="40118561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hospitality industry is being strongly influenced by new technology. Hotels are using AI tools for natural language processing and machine learning to boost their service and operations. Marriott uses AI to collect information from several digital sources and personalize services for their customers through CRM. AI is used with loyalty programs such as Marriott Bonvoy to keep customers involved and motivated to use the service again. On the other hand, working with inaccurate data and combining systems continues to be a big issue. Certain businesses, such as Radisson Hotel Group, use AI alongside human staff so that the process is automated but still feels friendly. </a:t>
            </a:r>
          </a:p>
          <a:p>
            <a:pPr algn="just"/>
            <a:endParaRPr lang="en-GB" dirty="0"/>
          </a:p>
        </p:txBody>
      </p:sp>
      <p:sp>
        <p:nvSpPr>
          <p:cNvPr id="4" name="Slide Number Placeholder 3"/>
          <p:cNvSpPr>
            <a:spLocks noGrp="1"/>
          </p:cNvSpPr>
          <p:nvPr>
            <p:ph type="sldNum" sz="quarter" idx="5"/>
          </p:nvPr>
        </p:nvSpPr>
        <p:spPr/>
        <p:txBody>
          <a:bodyPr/>
          <a:lstStyle/>
          <a:p>
            <a:fld id="{52023A5F-A183-4207-9E2B-74EAB5523DFB}" type="slidenum">
              <a:rPr lang="en-GB" smtClean="0"/>
              <a:t>11</a:t>
            </a:fld>
            <a:endParaRPr lang="en-GB" dirty="0"/>
          </a:p>
        </p:txBody>
      </p:sp>
    </p:spTree>
    <p:extLst>
      <p:ext uri="{BB962C8B-B14F-4D97-AF65-F5344CB8AC3E}">
        <p14:creationId xmlns:p14="http://schemas.microsoft.com/office/powerpoint/2010/main" val="37029117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and making more revenue. Many leading hotel chains are using AI to make guests more loyal and raise their profits. Still, it is difficult for smaller hotels to enter the market because of high costs and not having the needed technology. People are also concerned about privacy, worries over job loss, and the high degree of technology used in dealing with guests. It recommends joining AI and human resources to ensure all guests have a pleasant and satisfying experience. With this strategy, the company addresses job losses and makes sure guests continue to feel the personal touch they expect from hotels.</a:t>
            </a:r>
            <a:endParaRPr lang="en-GB" dirty="0"/>
          </a:p>
        </p:txBody>
      </p:sp>
      <p:sp>
        <p:nvSpPr>
          <p:cNvPr id="4" name="Slide Number Placeholder 3"/>
          <p:cNvSpPr>
            <a:spLocks noGrp="1"/>
          </p:cNvSpPr>
          <p:nvPr>
            <p:ph type="sldNum" sz="quarter" idx="5"/>
          </p:nvPr>
        </p:nvSpPr>
        <p:spPr/>
        <p:txBody>
          <a:bodyPr/>
          <a:lstStyle/>
          <a:p>
            <a:fld id="{52023A5F-A183-4207-9E2B-74EAB5523DFB}" type="slidenum">
              <a:rPr lang="en-GB" smtClean="0"/>
              <a:t>12</a:t>
            </a:fld>
            <a:endParaRPr lang="en-GB" dirty="0"/>
          </a:p>
        </p:txBody>
      </p:sp>
    </p:spTree>
    <p:extLst>
      <p:ext uri="{BB962C8B-B14F-4D97-AF65-F5344CB8AC3E}">
        <p14:creationId xmlns:p14="http://schemas.microsoft.com/office/powerpoint/2010/main" val="3801987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 is making the hospitality industry better by focusing on guests’ needs, running operations smoothly, and offering better services. According to the research, while AI improves efficiency and cuts down expenses, it is not able to replace the emotional support and real experiences given by humans. It is important for growth to use a mix of AI and human workers in the workplace. Hospitality businesses have to equip their employees to use AI tools and still preserve the human aspect present in their industry. Using AI together with human effort will be the industry’s path to giving top-quality, memorable service.</a:t>
            </a:r>
          </a:p>
          <a:p>
            <a:pPr algn="just"/>
            <a:endParaRPr lang="en-GB" dirty="0"/>
          </a:p>
        </p:txBody>
      </p:sp>
      <p:sp>
        <p:nvSpPr>
          <p:cNvPr id="4" name="Slide Number Placeholder 3"/>
          <p:cNvSpPr>
            <a:spLocks noGrp="1"/>
          </p:cNvSpPr>
          <p:nvPr>
            <p:ph type="sldNum" sz="quarter" idx="5"/>
          </p:nvPr>
        </p:nvSpPr>
        <p:spPr/>
        <p:txBody>
          <a:bodyPr/>
          <a:lstStyle/>
          <a:p>
            <a:fld id="{52023A5F-A183-4207-9E2B-74EAB5523DFB}" type="slidenum">
              <a:rPr lang="en-GB" smtClean="0"/>
              <a:t>13</a:t>
            </a:fld>
            <a:endParaRPr lang="en-GB" dirty="0"/>
          </a:p>
        </p:txBody>
      </p:sp>
    </p:spTree>
    <p:extLst>
      <p:ext uri="{BB962C8B-B14F-4D97-AF65-F5344CB8AC3E}">
        <p14:creationId xmlns:p14="http://schemas.microsoft.com/office/powerpoint/2010/main" val="4579966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get the most out of AI in hospitality, it is recommended to work together using both AI and human skills. By doing this, AI can deal with regular duties, so employees can focus on interacting with guests and resolving conflicts. It is important to train staff in new skills to help integrate AI. It is important for hotels to ensure their staff receive training in digital literacy and improving their soft skills such as empathy and adaptability. Additionally, by following data security guidelines, following GDPR rules, and using AI responsibly, hospitals can gain their guests’ trust and protect their reputation, making sure AI is used properly in the industry. </a:t>
            </a:r>
          </a:p>
          <a:p>
            <a:pPr algn="just"/>
            <a:endParaRPr lang="en-GB" dirty="0"/>
          </a:p>
        </p:txBody>
      </p:sp>
      <p:sp>
        <p:nvSpPr>
          <p:cNvPr id="4" name="Slide Number Placeholder 3"/>
          <p:cNvSpPr>
            <a:spLocks noGrp="1"/>
          </p:cNvSpPr>
          <p:nvPr>
            <p:ph type="sldNum" sz="quarter" idx="5"/>
          </p:nvPr>
        </p:nvSpPr>
        <p:spPr/>
        <p:txBody>
          <a:bodyPr/>
          <a:lstStyle/>
          <a:p>
            <a:fld id="{52023A5F-A183-4207-9E2B-74EAB5523DFB}" type="slidenum">
              <a:rPr lang="en-GB" smtClean="0"/>
              <a:t>14</a:t>
            </a:fld>
            <a:endParaRPr lang="en-GB" dirty="0"/>
          </a:p>
        </p:txBody>
      </p:sp>
    </p:spTree>
    <p:extLst>
      <p:ext uri="{BB962C8B-B14F-4D97-AF65-F5344CB8AC3E}">
        <p14:creationId xmlns:p14="http://schemas.microsoft.com/office/powerpoint/2010/main" val="37023007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B5206F3E-940F-40FA-A4B3-683B6F0C56B3}" type="datetimeFigureOut">
              <a:rPr lang="en-GB" smtClean="0"/>
              <a:t>09/06/2025</a:t>
            </a:fld>
            <a:endParaRPr lang="en-GB"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GB"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ED8D4F48-B9BD-4440-9076-779B59B248AB}" type="slidenum">
              <a:rPr lang="en-GB" smtClean="0"/>
              <a:t>‹#›</a:t>
            </a:fld>
            <a:endParaRPr lang="en-GB" dirty="0"/>
          </a:p>
        </p:txBody>
      </p:sp>
    </p:spTree>
    <p:extLst>
      <p:ext uri="{BB962C8B-B14F-4D97-AF65-F5344CB8AC3E}">
        <p14:creationId xmlns:p14="http://schemas.microsoft.com/office/powerpoint/2010/main" val="4280224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206F3E-940F-40FA-A4B3-683B6F0C56B3}" type="datetimeFigureOut">
              <a:rPr lang="en-GB" smtClean="0"/>
              <a:t>09/06/2025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8D4F48-B9BD-4440-9076-779B59B248AB}" type="slidenum">
              <a:rPr lang="en-GB" smtClean="0"/>
              <a:t>‹#›</a:t>
            </a:fld>
            <a:endParaRPr lang="en-GB" dirty="0"/>
          </a:p>
        </p:txBody>
      </p:sp>
    </p:spTree>
    <p:extLst>
      <p:ext uri="{BB962C8B-B14F-4D97-AF65-F5344CB8AC3E}">
        <p14:creationId xmlns:p14="http://schemas.microsoft.com/office/powerpoint/2010/main" val="3390170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206F3E-940F-40FA-A4B3-683B6F0C56B3}" type="datetimeFigureOut">
              <a:rPr lang="en-GB" smtClean="0"/>
              <a:t>09/06/2025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D8D4F48-B9BD-4440-9076-779B59B248AB}" type="slidenum">
              <a:rPr lang="en-GB" smtClean="0"/>
              <a:t>‹#›</a:t>
            </a:fld>
            <a:endParaRPr lang="en-GB" dirty="0"/>
          </a:p>
        </p:txBody>
      </p:sp>
    </p:spTree>
    <p:extLst>
      <p:ext uri="{BB962C8B-B14F-4D97-AF65-F5344CB8AC3E}">
        <p14:creationId xmlns:p14="http://schemas.microsoft.com/office/powerpoint/2010/main" val="1209213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206F3E-940F-40FA-A4B3-683B6F0C56B3}" type="datetimeFigureOut">
              <a:rPr lang="en-GB" smtClean="0"/>
              <a:t>09/06/2025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D8D4F48-B9BD-4440-9076-779B59B248AB}" type="slidenum">
              <a:rPr lang="en-GB" smtClean="0"/>
              <a:t>‹#›</a:t>
            </a:fld>
            <a:endParaRPr lang="en-GB" dirty="0"/>
          </a:p>
        </p:txBody>
      </p:sp>
    </p:spTree>
    <p:extLst>
      <p:ext uri="{BB962C8B-B14F-4D97-AF65-F5344CB8AC3E}">
        <p14:creationId xmlns:p14="http://schemas.microsoft.com/office/powerpoint/2010/main" val="4291309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206F3E-940F-40FA-A4B3-683B6F0C56B3}" type="datetimeFigureOut">
              <a:rPr lang="en-GB" smtClean="0"/>
              <a:t>09/06/2025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D8D4F48-B9BD-4440-9076-779B59B248AB}" type="slidenum">
              <a:rPr lang="en-GB" smtClean="0"/>
              <a:t>‹#›</a:t>
            </a:fld>
            <a:endParaRPr lang="en-GB" dirty="0"/>
          </a:p>
        </p:txBody>
      </p:sp>
    </p:spTree>
    <p:extLst>
      <p:ext uri="{BB962C8B-B14F-4D97-AF65-F5344CB8AC3E}">
        <p14:creationId xmlns:p14="http://schemas.microsoft.com/office/powerpoint/2010/main" val="2097795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206F3E-940F-40FA-A4B3-683B6F0C56B3}" type="datetimeFigureOut">
              <a:rPr lang="en-GB" smtClean="0"/>
              <a:t>09/06/2025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D8D4F48-B9BD-4440-9076-779B59B248AB}" type="slidenum">
              <a:rPr lang="en-GB" smtClean="0"/>
              <a:t>‹#›</a:t>
            </a:fld>
            <a:endParaRPr lang="en-GB" dirty="0"/>
          </a:p>
        </p:txBody>
      </p:sp>
    </p:spTree>
    <p:extLst>
      <p:ext uri="{BB962C8B-B14F-4D97-AF65-F5344CB8AC3E}">
        <p14:creationId xmlns:p14="http://schemas.microsoft.com/office/powerpoint/2010/main" val="920301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206F3E-940F-40FA-A4B3-683B6F0C56B3}" type="datetimeFigureOut">
              <a:rPr lang="en-GB" smtClean="0"/>
              <a:t>09/06/2025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D8D4F48-B9BD-4440-9076-779B59B248AB}" type="slidenum">
              <a:rPr lang="en-GB" smtClean="0"/>
              <a:t>‹#›</a:t>
            </a:fld>
            <a:endParaRPr lang="en-GB" dirty="0"/>
          </a:p>
        </p:txBody>
      </p:sp>
    </p:spTree>
    <p:extLst>
      <p:ext uri="{BB962C8B-B14F-4D97-AF65-F5344CB8AC3E}">
        <p14:creationId xmlns:p14="http://schemas.microsoft.com/office/powerpoint/2010/main" val="289153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206F3E-940F-40FA-A4B3-683B6F0C56B3}" type="datetimeFigureOut">
              <a:rPr lang="en-GB" smtClean="0"/>
              <a:t>09/06/2025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D8D4F48-B9BD-4440-9076-779B59B248AB}" type="slidenum">
              <a:rPr lang="en-GB" smtClean="0"/>
              <a:t>‹#›</a:t>
            </a:fld>
            <a:endParaRPr lang="en-GB" dirty="0"/>
          </a:p>
        </p:txBody>
      </p:sp>
    </p:spTree>
    <p:extLst>
      <p:ext uri="{BB962C8B-B14F-4D97-AF65-F5344CB8AC3E}">
        <p14:creationId xmlns:p14="http://schemas.microsoft.com/office/powerpoint/2010/main" val="3174205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206F3E-940F-40FA-A4B3-683B6F0C56B3}" type="datetimeFigureOut">
              <a:rPr lang="en-GB" smtClean="0"/>
              <a:t>09/06/2025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D8D4F48-B9BD-4440-9076-779B59B248AB}" type="slidenum">
              <a:rPr lang="en-GB" smtClean="0"/>
              <a:t>‹#›</a:t>
            </a:fld>
            <a:endParaRPr lang="en-GB" dirty="0"/>
          </a:p>
        </p:txBody>
      </p:sp>
    </p:spTree>
    <p:extLst>
      <p:ext uri="{BB962C8B-B14F-4D97-AF65-F5344CB8AC3E}">
        <p14:creationId xmlns:p14="http://schemas.microsoft.com/office/powerpoint/2010/main" val="1729446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206F3E-940F-40FA-A4B3-683B6F0C56B3}" type="datetimeFigureOut">
              <a:rPr lang="en-GB" smtClean="0"/>
              <a:t>09/06/2025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D8D4F48-B9BD-4440-9076-779B59B248AB}" type="slidenum">
              <a:rPr lang="en-GB" smtClean="0"/>
              <a:t>‹#›</a:t>
            </a:fld>
            <a:endParaRPr lang="en-GB" dirty="0"/>
          </a:p>
        </p:txBody>
      </p:sp>
    </p:spTree>
    <p:extLst>
      <p:ext uri="{BB962C8B-B14F-4D97-AF65-F5344CB8AC3E}">
        <p14:creationId xmlns:p14="http://schemas.microsoft.com/office/powerpoint/2010/main" val="433339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5206F3E-940F-40FA-A4B3-683B6F0C56B3}" type="datetimeFigureOut">
              <a:rPr lang="en-GB" smtClean="0"/>
              <a:t>09/06/2025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D8D4F48-B9BD-4440-9076-779B59B248AB}" type="slidenum">
              <a:rPr lang="en-GB" smtClean="0"/>
              <a:t>‹#›</a:t>
            </a:fld>
            <a:endParaRPr lang="en-GB" dirty="0"/>
          </a:p>
        </p:txBody>
      </p:sp>
    </p:spTree>
    <p:extLst>
      <p:ext uri="{BB962C8B-B14F-4D97-AF65-F5344CB8AC3E}">
        <p14:creationId xmlns:p14="http://schemas.microsoft.com/office/powerpoint/2010/main" val="2775109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5206F3E-940F-40FA-A4B3-683B6F0C56B3}" type="datetimeFigureOut">
              <a:rPr lang="en-GB" smtClean="0"/>
              <a:t>09/06/2025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D8D4F48-B9BD-4440-9076-779B59B248AB}" type="slidenum">
              <a:rPr lang="en-GB" smtClean="0"/>
              <a:t>‹#›</a:t>
            </a:fld>
            <a:endParaRPr lang="en-GB" dirty="0"/>
          </a:p>
        </p:txBody>
      </p:sp>
    </p:spTree>
    <p:extLst>
      <p:ext uri="{BB962C8B-B14F-4D97-AF65-F5344CB8AC3E}">
        <p14:creationId xmlns:p14="http://schemas.microsoft.com/office/powerpoint/2010/main" val="2069156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206F3E-940F-40FA-A4B3-683B6F0C56B3}" type="datetimeFigureOut">
              <a:rPr lang="en-GB" smtClean="0"/>
              <a:t>09/06/2025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D8D4F48-B9BD-4440-9076-779B59B248AB}" type="slidenum">
              <a:rPr lang="en-GB" smtClean="0"/>
              <a:t>‹#›</a:t>
            </a:fld>
            <a:endParaRPr lang="en-GB" dirty="0"/>
          </a:p>
        </p:txBody>
      </p:sp>
    </p:spTree>
    <p:extLst>
      <p:ext uri="{BB962C8B-B14F-4D97-AF65-F5344CB8AC3E}">
        <p14:creationId xmlns:p14="http://schemas.microsoft.com/office/powerpoint/2010/main" val="14005698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5206F3E-940F-40FA-A4B3-683B6F0C56B3}" type="datetimeFigureOut">
              <a:rPr lang="en-GB" smtClean="0"/>
              <a:t>09/06/2025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D8D4F48-B9BD-4440-9076-779B59B248AB}" type="slidenum">
              <a:rPr lang="en-GB" smtClean="0"/>
              <a:t>‹#›</a:t>
            </a:fld>
            <a:endParaRPr lang="en-GB" dirty="0"/>
          </a:p>
        </p:txBody>
      </p:sp>
    </p:spTree>
    <p:extLst>
      <p:ext uri="{BB962C8B-B14F-4D97-AF65-F5344CB8AC3E}">
        <p14:creationId xmlns:p14="http://schemas.microsoft.com/office/powerpoint/2010/main" val="8746837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5206F3E-940F-40FA-A4B3-683B6F0C56B3}" type="datetimeFigureOut">
              <a:rPr lang="en-GB" smtClean="0"/>
              <a:t>09/06/2025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D8D4F48-B9BD-4440-9076-779B59B248AB}" type="slidenum">
              <a:rPr lang="en-GB" smtClean="0"/>
              <a:t>‹#›</a:t>
            </a:fld>
            <a:endParaRPr lang="en-GB" dirty="0"/>
          </a:p>
        </p:txBody>
      </p:sp>
    </p:spTree>
    <p:extLst>
      <p:ext uri="{BB962C8B-B14F-4D97-AF65-F5344CB8AC3E}">
        <p14:creationId xmlns:p14="http://schemas.microsoft.com/office/powerpoint/2010/main" val="41526714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206F3E-940F-40FA-A4B3-683B6F0C56B3}" type="datetimeFigureOut">
              <a:rPr lang="en-GB" smtClean="0"/>
              <a:t>09/06/2025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D8D4F48-B9BD-4440-9076-779B59B248AB}" type="slidenum">
              <a:rPr lang="en-GB" smtClean="0"/>
              <a:t>‹#›</a:t>
            </a:fld>
            <a:endParaRPr lang="en-GB" dirty="0"/>
          </a:p>
        </p:txBody>
      </p:sp>
    </p:spTree>
    <p:extLst>
      <p:ext uri="{BB962C8B-B14F-4D97-AF65-F5344CB8AC3E}">
        <p14:creationId xmlns:p14="http://schemas.microsoft.com/office/powerpoint/2010/main" val="15202142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206F3E-940F-40FA-A4B3-683B6F0C56B3}" type="datetimeFigureOut">
              <a:rPr lang="en-GB" smtClean="0"/>
              <a:t>09/06/2025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D8D4F48-B9BD-4440-9076-779B59B248AB}" type="slidenum">
              <a:rPr lang="en-GB" smtClean="0"/>
              <a:t>‹#›</a:t>
            </a:fld>
            <a:endParaRPr lang="en-GB" dirty="0"/>
          </a:p>
        </p:txBody>
      </p:sp>
    </p:spTree>
    <p:extLst>
      <p:ext uri="{BB962C8B-B14F-4D97-AF65-F5344CB8AC3E}">
        <p14:creationId xmlns:p14="http://schemas.microsoft.com/office/powerpoint/2010/main" val="3862073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B5206F3E-940F-40FA-A4B3-683B6F0C56B3}" type="datetimeFigureOut">
              <a:rPr lang="en-GB" smtClean="0"/>
              <a:t>09/06/2025</a:t>
            </a:fld>
            <a:endParaRPr lang="en-GB"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GB"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ED8D4F48-B9BD-4440-9076-779B59B248AB}" type="slidenum">
              <a:rPr lang="en-GB" smtClean="0"/>
              <a:t>‹#›</a:t>
            </a:fld>
            <a:endParaRPr lang="en-GB" dirty="0"/>
          </a:p>
        </p:txBody>
      </p:sp>
    </p:spTree>
    <p:extLst>
      <p:ext uri="{BB962C8B-B14F-4D97-AF65-F5344CB8AC3E}">
        <p14:creationId xmlns:p14="http://schemas.microsoft.com/office/powerpoint/2010/main" val="37094337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2ACAA-234D-000B-180C-1204B2FC1DA3}"/>
              </a:ext>
            </a:extLst>
          </p:cNvPr>
          <p:cNvSpPr>
            <a:spLocks noGrp="1"/>
          </p:cNvSpPr>
          <p:nvPr>
            <p:ph type="ctrTitle"/>
          </p:nvPr>
        </p:nvSpPr>
        <p:spPr>
          <a:xfrm>
            <a:off x="646387" y="1403131"/>
            <a:ext cx="10610192" cy="2885519"/>
          </a:xfrm>
        </p:spPr>
        <p:txBody>
          <a:bodyPr>
            <a:noAutofit/>
          </a:bodyPr>
          <a:lstStyle/>
          <a:p>
            <a:pPr algn="ctr"/>
            <a:r>
              <a:rPr lang="en-GB" sz="4400" b="1" u="sng" dirty="0"/>
              <a:t>THEME:</a:t>
            </a:r>
            <a:br>
              <a:rPr lang="en-GB" sz="4400" b="1" dirty="0"/>
            </a:br>
            <a:r>
              <a:rPr lang="en-GB" sz="4400" b="1" dirty="0"/>
              <a:t>The Future of Work: Artificial Intelligence and Human Collaboration in Hotel and Hospitality </a:t>
            </a:r>
          </a:p>
        </p:txBody>
      </p:sp>
      <p:sp>
        <p:nvSpPr>
          <p:cNvPr id="3" name="Subtitle 2">
            <a:extLst>
              <a:ext uri="{FF2B5EF4-FFF2-40B4-BE49-F238E27FC236}">
                <a16:creationId xmlns:a16="http://schemas.microsoft.com/office/drawing/2014/main" id="{D0626FA5-8B24-869B-9591-36090071BB53}"/>
              </a:ext>
            </a:extLst>
          </p:cNvPr>
          <p:cNvSpPr>
            <a:spLocks noGrp="1"/>
          </p:cNvSpPr>
          <p:nvPr>
            <p:ph type="subTitle" idx="1"/>
          </p:nvPr>
        </p:nvSpPr>
        <p:spPr/>
        <p:txBody>
          <a:bodyPr>
            <a:normAutofit/>
          </a:bodyPr>
          <a:lstStyle/>
          <a:p>
            <a:pPr algn="ctr"/>
            <a:r>
              <a:rPr lang="en-GB" sz="2400" b="1" dirty="0"/>
              <a:t>Sezen </a:t>
            </a:r>
            <a:r>
              <a:rPr lang="en-GB" sz="2400" b="1" dirty="0" err="1"/>
              <a:t>Mustanova</a:t>
            </a:r>
            <a:endParaRPr lang="en-GB" sz="2400" dirty="0"/>
          </a:p>
        </p:txBody>
      </p:sp>
    </p:spTree>
    <p:extLst>
      <p:ext uri="{BB962C8B-B14F-4D97-AF65-F5344CB8AC3E}">
        <p14:creationId xmlns:p14="http://schemas.microsoft.com/office/powerpoint/2010/main" val="3768227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8155B-0996-B308-5BE8-47746E67E1BA}"/>
              </a:ext>
            </a:extLst>
          </p:cNvPr>
          <p:cNvSpPr>
            <a:spLocks noGrp="1"/>
          </p:cNvSpPr>
          <p:nvPr>
            <p:ph type="title"/>
          </p:nvPr>
        </p:nvSpPr>
        <p:spPr/>
        <p:txBody>
          <a:bodyPr/>
          <a:lstStyle/>
          <a:p>
            <a:r>
              <a:rPr lang="en-GB" b="1" dirty="0"/>
              <a:t>Abstract</a:t>
            </a:r>
            <a:endParaRPr lang="en-GB" dirty="0"/>
          </a:p>
        </p:txBody>
      </p:sp>
      <p:sp>
        <p:nvSpPr>
          <p:cNvPr id="3" name="Content Placeholder 2">
            <a:extLst>
              <a:ext uri="{FF2B5EF4-FFF2-40B4-BE49-F238E27FC236}">
                <a16:creationId xmlns:a16="http://schemas.microsoft.com/office/drawing/2014/main" id="{8BB16D05-1FDC-2D60-1EB5-473596AAA963}"/>
              </a:ext>
            </a:extLst>
          </p:cNvPr>
          <p:cNvSpPr>
            <a:spLocks noGrp="1"/>
          </p:cNvSpPr>
          <p:nvPr>
            <p:ph idx="1"/>
          </p:nvPr>
        </p:nvSpPr>
        <p:spPr>
          <a:xfrm>
            <a:off x="1560786" y="2619266"/>
            <a:ext cx="9096704" cy="3781534"/>
          </a:xfrm>
        </p:spPr>
        <p:txBody>
          <a:bodyPr>
            <a:normAutofit/>
          </a:bodyPr>
          <a:lstStyle/>
          <a:p>
            <a:pPr algn="just"/>
            <a:r>
              <a:rPr lang="en-GB" sz="2400" dirty="0">
                <a:solidFill>
                  <a:schemeClr val="tx1"/>
                </a:solidFill>
                <a:latin typeface="Arial" panose="020B0604020202020204" pitchFamily="34" charset="0"/>
                <a:cs typeface="Arial" panose="020B0604020202020204" pitchFamily="34" charset="0"/>
              </a:rPr>
              <a:t>This research examines the ways artificial intelligence (AI) is changing the hospitality industry to better serve guests and run operations. </a:t>
            </a:r>
          </a:p>
          <a:p>
            <a:pPr algn="just"/>
            <a:r>
              <a:rPr lang="en-GB" sz="2400" dirty="0">
                <a:solidFill>
                  <a:schemeClr val="tx1"/>
                </a:solidFill>
                <a:latin typeface="Arial" panose="020B0604020202020204" pitchFamily="34" charset="0"/>
                <a:cs typeface="Arial" panose="020B0604020202020204" pitchFamily="34" charset="0"/>
              </a:rPr>
              <a:t>The use of chatbots, personal service, and improved operations is central to what the industry is going through. </a:t>
            </a:r>
          </a:p>
          <a:p>
            <a:pPr algn="just"/>
            <a:r>
              <a:rPr lang="en-GB" sz="2400" dirty="0">
                <a:solidFill>
                  <a:schemeClr val="tx1"/>
                </a:solidFill>
                <a:latin typeface="Arial" panose="020B0604020202020204" pitchFamily="34" charset="0"/>
                <a:cs typeface="Arial" panose="020B0604020202020204" pitchFamily="34" charset="0"/>
              </a:rPr>
              <a:t>Mixing AI and human knowledge gives the sector more advantages.</a:t>
            </a:r>
          </a:p>
        </p:txBody>
      </p:sp>
    </p:spTree>
    <p:extLst>
      <p:ext uri="{BB962C8B-B14F-4D97-AF65-F5344CB8AC3E}">
        <p14:creationId xmlns:p14="http://schemas.microsoft.com/office/powerpoint/2010/main" val="1364583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39B69-7EF6-E44C-547B-46FFC4EB9CB3}"/>
              </a:ext>
            </a:extLst>
          </p:cNvPr>
          <p:cNvSpPr>
            <a:spLocks noGrp="1"/>
          </p:cNvSpPr>
          <p:nvPr>
            <p:ph type="title"/>
          </p:nvPr>
        </p:nvSpPr>
        <p:spPr/>
        <p:txBody>
          <a:bodyPr/>
          <a:lstStyle/>
          <a:p>
            <a:r>
              <a:rPr lang="en-GB" b="1" dirty="0"/>
              <a:t>Introduction</a:t>
            </a:r>
            <a:endParaRPr lang="en-GB" dirty="0"/>
          </a:p>
        </p:txBody>
      </p:sp>
      <p:sp>
        <p:nvSpPr>
          <p:cNvPr id="3" name="Content Placeholder 2">
            <a:extLst>
              <a:ext uri="{FF2B5EF4-FFF2-40B4-BE49-F238E27FC236}">
                <a16:creationId xmlns:a16="http://schemas.microsoft.com/office/drawing/2014/main" id="{D4F5062B-55CE-5805-4E32-383D7CAFDCE7}"/>
              </a:ext>
            </a:extLst>
          </p:cNvPr>
          <p:cNvSpPr>
            <a:spLocks noGrp="1"/>
          </p:cNvSpPr>
          <p:nvPr>
            <p:ph idx="1"/>
          </p:nvPr>
        </p:nvSpPr>
        <p:spPr>
          <a:xfrm>
            <a:off x="571631" y="2603499"/>
            <a:ext cx="7137707" cy="4018017"/>
          </a:xfrm>
        </p:spPr>
        <p:txBody>
          <a:bodyPr>
            <a:normAutofit/>
          </a:bodyPr>
          <a:lstStyle/>
          <a:p>
            <a:pPr algn="just"/>
            <a:r>
              <a:rPr lang="en-GB" sz="2400" dirty="0">
                <a:solidFill>
                  <a:schemeClr val="tx1"/>
                </a:solidFill>
                <a:latin typeface="Arial" panose="020B0604020202020204" pitchFamily="34" charset="0"/>
                <a:cs typeface="Arial" panose="020B0604020202020204" pitchFamily="34" charset="0"/>
              </a:rPr>
              <a:t>Using AI in hospitality is making guest services better by increasing personalization and the efficiency of operations. </a:t>
            </a:r>
          </a:p>
          <a:p>
            <a:pPr algn="just"/>
            <a:r>
              <a:rPr lang="en-GB" sz="2400" dirty="0">
                <a:solidFill>
                  <a:schemeClr val="tx1"/>
                </a:solidFill>
                <a:latin typeface="Arial" panose="020B0604020202020204" pitchFamily="34" charset="0"/>
                <a:cs typeface="Arial" panose="020B0604020202020204" pitchFamily="34" charset="0"/>
              </a:rPr>
              <a:t>With AI, there are smart room systems and chatbots that respond to guests’ needs and also enhance how the hotel runs. </a:t>
            </a:r>
          </a:p>
          <a:p>
            <a:pPr algn="just"/>
            <a:r>
              <a:rPr lang="en-GB" sz="2400" dirty="0">
                <a:solidFill>
                  <a:schemeClr val="tx1"/>
                </a:solidFill>
                <a:latin typeface="Arial" panose="020B0604020202020204" pitchFamily="34" charset="0"/>
                <a:cs typeface="Arial" panose="020B0604020202020204" pitchFamily="34" charset="0"/>
              </a:rPr>
              <a:t>However, it is important that people help each other to build genuine experiences. The next step for hospitality is bringing together AI and people (</a:t>
            </a:r>
            <a:r>
              <a:rPr lang="en-IN" sz="2400" dirty="0">
                <a:solidFill>
                  <a:schemeClr val="tx1"/>
                </a:solidFill>
                <a:latin typeface="Arial" panose="020B0604020202020204" pitchFamily="34" charset="0"/>
                <a:cs typeface="Arial" panose="020B0604020202020204" pitchFamily="34" charset="0"/>
              </a:rPr>
              <a:t>Avula and Sithole, 2024)</a:t>
            </a:r>
            <a:r>
              <a:rPr lang="en-GB" sz="2400" dirty="0">
                <a:solidFill>
                  <a:schemeClr val="tx1"/>
                </a:solidFill>
                <a:latin typeface="Arial" panose="020B0604020202020204" pitchFamily="34" charset="0"/>
                <a:cs typeface="Arial" panose="020B0604020202020204" pitchFamily="34" charset="0"/>
              </a:rPr>
              <a:t>.</a:t>
            </a:r>
          </a:p>
        </p:txBody>
      </p:sp>
      <p:pic>
        <p:nvPicPr>
          <p:cNvPr id="4" name="Picture 3">
            <a:extLst>
              <a:ext uri="{FF2B5EF4-FFF2-40B4-BE49-F238E27FC236}">
                <a16:creationId xmlns:a16="http://schemas.microsoft.com/office/drawing/2014/main" id="{76C265B3-FAAB-CA8C-004C-CA46A59F6B74}"/>
              </a:ext>
            </a:extLst>
          </p:cNvPr>
          <p:cNvPicPr>
            <a:picLocks noChangeAspect="1"/>
          </p:cNvPicPr>
          <p:nvPr/>
        </p:nvPicPr>
        <p:blipFill>
          <a:blip r:embed="rId3"/>
          <a:stretch>
            <a:fillRect/>
          </a:stretch>
        </p:blipFill>
        <p:spPr>
          <a:xfrm>
            <a:off x="7971081" y="2837792"/>
            <a:ext cx="3890570" cy="3563005"/>
          </a:xfrm>
          <a:prstGeom prst="rect">
            <a:avLst/>
          </a:prstGeom>
        </p:spPr>
      </p:pic>
    </p:spTree>
    <p:extLst>
      <p:ext uri="{BB962C8B-B14F-4D97-AF65-F5344CB8AC3E}">
        <p14:creationId xmlns:p14="http://schemas.microsoft.com/office/powerpoint/2010/main" val="2766888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01671-3C6F-F0F7-8049-8B0A7D651AC1}"/>
              </a:ext>
            </a:extLst>
          </p:cNvPr>
          <p:cNvSpPr>
            <a:spLocks noGrp="1"/>
          </p:cNvSpPr>
          <p:nvPr>
            <p:ph type="title"/>
          </p:nvPr>
        </p:nvSpPr>
        <p:spPr/>
        <p:txBody>
          <a:bodyPr/>
          <a:lstStyle/>
          <a:p>
            <a:r>
              <a:rPr lang="en-GB" b="1" dirty="0"/>
              <a:t>Literature Review – </a:t>
            </a:r>
            <a:br>
              <a:rPr lang="en-GB" b="1" dirty="0"/>
            </a:br>
            <a:r>
              <a:rPr lang="en-GB" b="1" dirty="0"/>
              <a:t>AI-Powered Personalized Guest Experiences</a:t>
            </a:r>
            <a:endParaRPr lang="en-GB" dirty="0"/>
          </a:p>
        </p:txBody>
      </p:sp>
      <p:sp>
        <p:nvSpPr>
          <p:cNvPr id="3" name="Content Placeholder 2">
            <a:extLst>
              <a:ext uri="{FF2B5EF4-FFF2-40B4-BE49-F238E27FC236}">
                <a16:creationId xmlns:a16="http://schemas.microsoft.com/office/drawing/2014/main" id="{110B065D-7A5C-F121-3EC1-0B722BCA301A}"/>
              </a:ext>
            </a:extLst>
          </p:cNvPr>
          <p:cNvSpPr>
            <a:spLocks noGrp="1"/>
          </p:cNvSpPr>
          <p:nvPr>
            <p:ph idx="1"/>
          </p:nvPr>
        </p:nvSpPr>
        <p:spPr>
          <a:xfrm>
            <a:off x="583324" y="2603500"/>
            <a:ext cx="11272345" cy="3416300"/>
          </a:xfrm>
        </p:spPr>
        <p:txBody>
          <a:bodyPr>
            <a:normAutofit/>
          </a:bodyPr>
          <a:lstStyle/>
          <a:p>
            <a:pPr algn="just"/>
            <a:r>
              <a:rPr lang="en-GB" sz="2400" dirty="0">
                <a:solidFill>
                  <a:schemeClr val="tx1"/>
                </a:solidFill>
                <a:latin typeface="Arial" panose="020B0604020202020204" pitchFamily="34" charset="0"/>
                <a:cs typeface="Arial" panose="020B0604020202020204" pitchFamily="34" charset="0"/>
              </a:rPr>
              <a:t>AI is making hotel stays more personal for guests in the UK by looking at their past visits, reservations, and comments. </a:t>
            </a:r>
          </a:p>
          <a:p>
            <a:pPr algn="just"/>
            <a:r>
              <a:rPr lang="en-GB" sz="2400" dirty="0">
                <a:solidFill>
                  <a:schemeClr val="tx1"/>
                </a:solidFill>
                <a:latin typeface="Arial" panose="020B0604020202020204" pitchFamily="34" charset="0"/>
                <a:cs typeface="Arial" panose="020B0604020202020204" pitchFamily="34" charset="0"/>
              </a:rPr>
              <a:t>A 2020 study by Deloitte indicates that most travellers prefer to see personalized recommendations. </a:t>
            </a:r>
          </a:p>
          <a:p>
            <a:pPr algn="just"/>
            <a:r>
              <a:rPr lang="en-GB" sz="2400" dirty="0">
                <a:solidFill>
                  <a:schemeClr val="tx1"/>
                </a:solidFill>
                <a:latin typeface="Arial" panose="020B0604020202020204" pitchFamily="34" charset="0"/>
                <a:cs typeface="Arial" panose="020B0604020202020204" pitchFamily="34" charset="0"/>
              </a:rPr>
              <a:t>Rooms that have AI-powered temperature and lighting increase guests’ satisfaction by 20%, which encourages them to book again (</a:t>
            </a:r>
            <a:r>
              <a:rPr lang="en-IN" sz="2400" dirty="0">
                <a:solidFill>
                  <a:schemeClr val="tx1"/>
                </a:solidFill>
                <a:latin typeface="Arial" panose="020B0604020202020204" pitchFamily="34" charset="0"/>
                <a:cs typeface="Arial" panose="020B0604020202020204" pitchFamily="34" charset="0"/>
              </a:rPr>
              <a:t>Clegg, </a:t>
            </a:r>
            <a:r>
              <a:rPr lang="en-IN" sz="2400" dirty="0" err="1">
                <a:solidFill>
                  <a:schemeClr val="tx1"/>
                </a:solidFill>
                <a:latin typeface="Arial" panose="020B0604020202020204" pitchFamily="34" charset="0"/>
                <a:cs typeface="Arial" panose="020B0604020202020204" pitchFamily="34" charset="0"/>
              </a:rPr>
              <a:t>Skyttermoen</a:t>
            </a:r>
            <a:r>
              <a:rPr lang="en-IN" sz="2400" dirty="0">
                <a:solidFill>
                  <a:schemeClr val="tx1"/>
                </a:solidFill>
                <a:latin typeface="Arial" panose="020B0604020202020204" pitchFamily="34" charset="0"/>
                <a:cs typeface="Arial" panose="020B0604020202020204" pitchFamily="34" charset="0"/>
              </a:rPr>
              <a:t>, </a:t>
            </a:r>
            <a:r>
              <a:rPr lang="en-IN" sz="2400" dirty="0" err="1">
                <a:solidFill>
                  <a:schemeClr val="tx1"/>
                </a:solidFill>
                <a:latin typeface="Arial" panose="020B0604020202020204" pitchFamily="34" charset="0"/>
                <a:cs typeface="Arial" panose="020B0604020202020204" pitchFamily="34" charset="0"/>
              </a:rPr>
              <a:t>Vaagaasar</a:t>
            </a:r>
            <a:r>
              <a:rPr lang="en-IN" sz="2400" dirty="0">
                <a:solidFill>
                  <a:schemeClr val="tx1"/>
                </a:solidFill>
                <a:latin typeface="Arial" panose="020B0604020202020204" pitchFamily="34" charset="0"/>
                <a:cs typeface="Arial" panose="020B0604020202020204" pitchFamily="34" charset="0"/>
              </a:rPr>
              <a:t>, 2021)</a:t>
            </a:r>
            <a:r>
              <a:rPr lang="en-GB" sz="2400" dirty="0">
                <a:solidFill>
                  <a:schemeClr val="tx1"/>
                </a:solidFill>
                <a:latin typeface="Arial" panose="020B0604020202020204" pitchFamily="34" charset="0"/>
                <a:cs typeface="Arial" panose="020B0604020202020204" pitchFamily="34" charset="0"/>
              </a:rPr>
              <a:t>.</a:t>
            </a:r>
          </a:p>
          <a:p>
            <a:pPr algn="just"/>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9441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D5E46-BD98-85DE-898B-D44AEF739175}"/>
              </a:ext>
            </a:extLst>
          </p:cNvPr>
          <p:cNvSpPr>
            <a:spLocks noGrp="1"/>
          </p:cNvSpPr>
          <p:nvPr>
            <p:ph type="title"/>
          </p:nvPr>
        </p:nvSpPr>
        <p:spPr/>
        <p:txBody>
          <a:bodyPr/>
          <a:lstStyle/>
          <a:p>
            <a:r>
              <a:rPr lang="en-GB" b="1" dirty="0"/>
              <a:t>Literature Review – </a:t>
            </a:r>
            <a:br>
              <a:rPr lang="en-GB" b="1" dirty="0"/>
            </a:br>
            <a:r>
              <a:rPr lang="en-GB" b="1" dirty="0"/>
              <a:t>AI and Enhanced Customer Service</a:t>
            </a:r>
            <a:endParaRPr lang="en-GB" dirty="0"/>
          </a:p>
        </p:txBody>
      </p:sp>
      <p:sp>
        <p:nvSpPr>
          <p:cNvPr id="3" name="Content Placeholder 2">
            <a:extLst>
              <a:ext uri="{FF2B5EF4-FFF2-40B4-BE49-F238E27FC236}">
                <a16:creationId xmlns:a16="http://schemas.microsoft.com/office/drawing/2014/main" id="{A12C59AA-E9A0-D228-3DE4-728BCABD55CD}"/>
              </a:ext>
            </a:extLst>
          </p:cNvPr>
          <p:cNvSpPr>
            <a:spLocks noGrp="1"/>
          </p:cNvSpPr>
          <p:nvPr>
            <p:ph idx="1"/>
          </p:nvPr>
        </p:nvSpPr>
        <p:spPr>
          <a:xfrm>
            <a:off x="477037" y="2477376"/>
            <a:ext cx="6396728" cy="3939190"/>
          </a:xfrm>
        </p:spPr>
        <p:txBody>
          <a:bodyPr>
            <a:normAutofit lnSpcReduction="10000"/>
          </a:bodyPr>
          <a:lstStyle/>
          <a:p>
            <a:pPr algn="just"/>
            <a:r>
              <a:rPr lang="en-GB" sz="2400" dirty="0">
                <a:solidFill>
                  <a:schemeClr val="tx1"/>
                </a:solidFill>
                <a:latin typeface="Arial" panose="020B0604020202020204" pitchFamily="34" charset="0"/>
                <a:cs typeface="Arial" panose="020B0604020202020204" pitchFamily="34" charset="0"/>
              </a:rPr>
              <a:t>With an AI-based chatbot like Edward, Edwardian Hotels can help guests any time, which boosts response and makes booking and room service easier. </a:t>
            </a:r>
          </a:p>
          <a:p>
            <a:pPr algn="just"/>
            <a:r>
              <a:rPr lang="en-GB" sz="2400" dirty="0">
                <a:solidFill>
                  <a:schemeClr val="tx1"/>
                </a:solidFill>
                <a:latin typeface="Arial" panose="020B0604020202020204" pitchFamily="34" charset="0"/>
                <a:cs typeface="Arial" panose="020B0604020202020204" pitchFamily="34" charset="0"/>
              </a:rPr>
              <a:t>A report from PwC (2021) mentioned that AI chatbots can cut down customer service costs by 30%. </a:t>
            </a:r>
          </a:p>
          <a:p>
            <a:pPr algn="just"/>
            <a:r>
              <a:rPr lang="en-GB" sz="2400" dirty="0">
                <a:solidFill>
                  <a:schemeClr val="tx1"/>
                </a:solidFill>
                <a:latin typeface="Arial" panose="020B0604020202020204" pitchFamily="34" charset="0"/>
                <a:cs typeface="Arial" panose="020B0604020202020204" pitchFamily="34" charset="0"/>
              </a:rPr>
              <a:t>They increase efficiency, so staff can focus more on handling complicated tasks (</a:t>
            </a:r>
            <a:r>
              <a:rPr lang="en-IN" sz="2400" dirty="0">
                <a:solidFill>
                  <a:schemeClr val="tx1"/>
                </a:solidFill>
                <a:latin typeface="Arial" panose="020B0604020202020204" pitchFamily="34" charset="0"/>
                <a:cs typeface="Arial" panose="020B0604020202020204" pitchFamily="34" charset="0"/>
              </a:rPr>
              <a:t>Bradbury, 2024)</a:t>
            </a:r>
            <a:r>
              <a:rPr lang="en-GB" sz="2400" dirty="0">
                <a:solidFill>
                  <a:schemeClr val="tx1"/>
                </a:solidFill>
                <a:latin typeface="Arial" panose="020B0604020202020204" pitchFamily="34" charset="0"/>
                <a:cs typeface="Arial" panose="020B0604020202020204" pitchFamily="34" charset="0"/>
              </a:rPr>
              <a:t>.</a:t>
            </a:r>
          </a:p>
          <a:p>
            <a:pPr algn="just"/>
            <a:endParaRPr lang="en-GB" sz="2400"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764E032-CF4F-EEAF-DECC-DA2CA8D011D4}"/>
              </a:ext>
            </a:extLst>
          </p:cNvPr>
          <p:cNvPicPr>
            <a:picLocks noChangeAspect="1"/>
          </p:cNvPicPr>
          <p:nvPr/>
        </p:nvPicPr>
        <p:blipFill>
          <a:blip r:embed="rId3"/>
          <a:stretch>
            <a:fillRect/>
          </a:stretch>
        </p:blipFill>
        <p:spPr>
          <a:xfrm>
            <a:off x="7099739" y="2613988"/>
            <a:ext cx="4615224" cy="3270344"/>
          </a:xfrm>
          <a:prstGeom prst="rect">
            <a:avLst/>
          </a:prstGeom>
        </p:spPr>
      </p:pic>
    </p:spTree>
    <p:extLst>
      <p:ext uri="{BB962C8B-B14F-4D97-AF65-F5344CB8AC3E}">
        <p14:creationId xmlns:p14="http://schemas.microsoft.com/office/powerpoint/2010/main" val="3345595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D7D5E-EF5B-5E3E-4421-EDC067EACC90}"/>
              </a:ext>
            </a:extLst>
          </p:cNvPr>
          <p:cNvSpPr>
            <a:spLocks noGrp="1"/>
          </p:cNvSpPr>
          <p:nvPr>
            <p:ph type="title"/>
          </p:nvPr>
        </p:nvSpPr>
        <p:spPr>
          <a:xfrm>
            <a:off x="551793" y="677917"/>
            <a:ext cx="10168759" cy="1002715"/>
          </a:xfrm>
        </p:spPr>
        <p:txBody>
          <a:bodyPr>
            <a:normAutofit fontScale="90000"/>
          </a:bodyPr>
          <a:lstStyle/>
          <a:p>
            <a:r>
              <a:rPr lang="en-GB" b="1" dirty="0"/>
              <a:t>Literature Review – </a:t>
            </a:r>
            <a:br>
              <a:rPr lang="en-GB" b="1" dirty="0"/>
            </a:br>
            <a:r>
              <a:rPr lang="en-GB" b="1" dirty="0"/>
              <a:t>Operational Efficiency and Revenue Optimization</a:t>
            </a:r>
            <a:endParaRPr lang="en-GB" dirty="0"/>
          </a:p>
        </p:txBody>
      </p:sp>
      <p:sp>
        <p:nvSpPr>
          <p:cNvPr id="3" name="Content Placeholder 2">
            <a:extLst>
              <a:ext uri="{FF2B5EF4-FFF2-40B4-BE49-F238E27FC236}">
                <a16:creationId xmlns:a16="http://schemas.microsoft.com/office/drawing/2014/main" id="{FE8241C1-DB44-D922-2591-B69D097D96A4}"/>
              </a:ext>
            </a:extLst>
          </p:cNvPr>
          <p:cNvSpPr>
            <a:spLocks noGrp="1"/>
          </p:cNvSpPr>
          <p:nvPr>
            <p:ph idx="1"/>
          </p:nvPr>
        </p:nvSpPr>
        <p:spPr>
          <a:xfrm>
            <a:off x="551792" y="2477376"/>
            <a:ext cx="11130455" cy="3416300"/>
          </a:xfrm>
        </p:spPr>
        <p:txBody>
          <a:bodyPr>
            <a:normAutofit/>
          </a:bodyPr>
          <a:lstStyle/>
          <a:p>
            <a:pPr algn="just"/>
            <a:r>
              <a:rPr lang="en-GB" sz="2400" dirty="0">
                <a:solidFill>
                  <a:schemeClr val="tx1"/>
                </a:solidFill>
                <a:latin typeface="Arial" panose="020B0604020202020204" pitchFamily="34" charset="0"/>
                <a:cs typeface="Arial" panose="020B0604020202020204" pitchFamily="34" charset="0"/>
              </a:rPr>
              <a:t>AI helps hotels manage their operations by predicting how many guests to expect and adjusting the prices of rooms. </a:t>
            </a:r>
          </a:p>
          <a:p>
            <a:pPr algn="just"/>
            <a:r>
              <a:rPr lang="en-GB" sz="2400" dirty="0">
                <a:solidFill>
                  <a:schemeClr val="tx1"/>
                </a:solidFill>
                <a:latin typeface="Arial" panose="020B0604020202020204" pitchFamily="34" charset="0"/>
                <a:cs typeface="Arial" panose="020B0604020202020204" pitchFamily="34" charset="0"/>
              </a:rPr>
              <a:t>McKinsey (2021) concluded that AI-based dynamic pricing can help hotels earn more money, up to 15%. </a:t>
            </a:r>
          </a:p>
          <a:p>
            <a:pPr algn="just"/>
            <a:r>
              <a:rPr lang="en-GB" sz="2400" dirty="0">
                <a:solidFill>
                  <a:schemeClr val="tx1"/>
                </a:solidFill>
                <a:latin typeface="Arial" panose="020B0604020202020204" pitchFamily="34" charset="0"/>
                <a:cs typeface="Arial" panose="020B0604020202020204" pitchFamily="34" charset="0"/>
              </a:rPr>
              <a:t>Thanks to AI, the schedule for employees is more efficient, and labour costs are reduced by 20%. </a:t>
            </a:r>
          </a:p>
          <a:p>
            <a:pPr algn="just"/>
            <a:r>
              <a:rPr lang="en-GB" sz="2400" dirty="0">
                <a:solidFill>
                  <a:schemeClr val="tx1"/>
                </a:solidFill>
                <a:latin typeface="Arial" panose="020B0604020202020204" pitchFamily="34" charset="0"/>
                <a:cs typeface="Arial" panose="020B0604020202020204" pitchFamily="34" charset="0"/>
              </a:rPr>
              <a:t>At the same time, smart energy systems can cut energy expenses by up to 15% (</a:t>
            </a:r>
            <a:r>
              <a:rPr lang="en-IN" sz="2400" dirty="0">
                <a:solidFill>
                  <a:schemeClr val="tx1"/>
                </a:solidFill>
                <a:latin typeface="Arial" panose="020B0604020202020204" pitchFamily="34" charset="0"/>
                <a:cs typeface="Arial" panose="020B0604020202020204" pitchFamily="34" charset="0"/>
              </a:rPr>
              <a:t>Bradbury, 2024)</a:t>
            </a:r>
            <a:r>
              <a:rPr lang="en-GB" sz="2400" dirty="0">
                <a:solidFill>
                  <a:schemeClr val="tx1"/>
                </a:solidFill>
                <a:latin typeface="Arial" panose="020B0604020202020204" pitchFamily="34" charset="0"/>
                <a:cs typeface="Arial" panose="020B0604020202020204" pitchFamily="34" charset="0"/>
              </a:rPr>
              <a:t>.</a:t>
            </a:r>
          </a:p>
          <a:p>
            <a:pPr algn="just"/>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0921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23EEC-55FB-5400-6B03-DE786226C3B6}"/>
              </a:ext>
            </a:extLst>
          </p:cNvPr>
          <p:cNvSpPr>
            <a:spLocks noGrp="1"/>
          </p:cNvSpPr>
          <p:nvPr>
            <p:ph type="title"/>
          </p:nvPr>
        </p:nvSpPr>
        <p:spPr/>
        <p:txBody>
          <a:bodyPr/>
          <a:lstStyle/>
          <a:p>
            <a:r>
              <a:rPr lang="en-GB" b="1" dirty="0"/>
              <a:t>Methodology</a:t>
            </a:r>
            <a:endParaRPr lang="en-GB" dirty="0"/>
          </a:p>
        </p:txBody>
      </p:sp>
      <p:sp>
        <p:nvSpPr>
          <p:cNvPr id="3" name="Content Placeholder 2">
            <a:extLst>
              <a:ext uri="{FF2B5EF4-FFF2-40B4-BE49-F238E27FC236}">
                <a16:creationId xmlns:a16="http://schemas.microsoft.com/office/drawing/2014/main" id="{CF5126A0-61DD-DD9C-A0CF-322E1A222D5A}"/>
              </a:ext>
            </a:extLst>
          </p:cNvPr>
          <p:cNvSpPr>
            <a:spLocks noGrp="1"/>
          </p:cNvSpPr>
          <p:nvPr>
            <p:ph idx="1"/>
          </p:nvPr>
        </p:nvSpPr>
        <p:spPr>
          <a:xfrm>
            <a:off x="504497" y="2603500"/>
            <a:ext cx="6684579" cy="3986486"/>
          </a:xfrm>
        </p:spPr>
        <p:txBody>
          <a:bodyPr>
            <a:normAutofit lnSpcReduction="10000"/>
          </a:bodyPr>
          <a:lstStyle/>
          <a:p>
            <a:pPr algn="just"/>
            <a:r>
              <a:rPr lang="en-GB" sz="2400" dirty="0">
                <a:solidFill>
                  <a:schemeClr val="tx1"/>
                </a:solidFill>
                <a:latin typeface="Arial" panose="020B0604020202020204" pitchFamily="34" charset="0"/>
                <a:cs typeface="Arial" panose="020B0604020202020204" pitchFamily="34" charset="0"/>
              </a:rPr>
              <a:t>This report uses articles, reports, and other secondary sources found online and in journals to look at AI’s role in hospitality. </a:t>
            </a:r>
          </a:p>
          <a:p>
            <a:pPr algn="just"/>
            <a:r>
              <a:rPr lang="en-GB" sz="2400" dirty="0">
                <a:solidFill>
                  <a:schemeClr val="tx1"/>
                </a:solidFill>
                <a:latin typeface="Arial" panose="020B0604020202020204" pitchFamily="34" charset="0"/>
                <a:cs typeface="Arial" panose="020B0604020202020204" pitchFamily="34" charset="0"/>
              </a:rPr>
              <a:t>The approach looks for patterns in the applications of AI by examining various cases. </a:t>
            </a:r>
          </a:p>
          <a:p>
            <a:pPr algn="just"/>
            <a:r>
              <a:rPr lang="en-GB" sz="2400" dirty="0">
                <a:solidFill>
                  <a:schemeClr val="tx1"/>
                </a:solidFill>
                <a:latin typeface="Arial" panose="020B0604020202020204" pitchFamily="34" charset="0"/>
                <a:cs typeface="Arial" panose="020B0604020202020204" pitchFamily="34" charset="0"/>
              </a:rPr>
              <a:t>Using frameworks such as the Technology Acceptance Model and SERVQUAL, one can study service quality and adoption of AI (</a:t>
            </a:r>
            <a:r>
              <a:rPr lang="en-IN" sz="2400" dirty="0">
                <a:solidFill>
                  <a:schemeClr val="tx1"/>
                </a:solidFill>
                <a:latin typeface="Arial" panose="020B0604020202020204" pitchFamily="34" charset="0"/>
                <a:cs typeface="Arial" panose="020B0604020202020204" pitchFamily="34" charset="0"/>
              </a:rPr>
              <a:t>Ford and Sturman, 2020)</a:t>
            </a:r>
            <a:r>
              <a:rPr lang="en-GB" sz="2400">
                <a:solidFill>
                  <a:schemeClr val="tx1"/>
                </a:solidFill>
                <a:latin typeface="Arial" panose="020B0604020202020204" pitchFamily="34" charset="0"/>
                <a:cs typeface="Arial" panose="020B0604020202020204" pitchFamily="34" charset="0"/>
              </a:rPr>
              <a:t>. </a:t>
            </a:r>
            <a:endParaRPr lang="en-GB" sz="2400"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C0DFD04-2A41-9530-629E-03169A77A94F}"/>
              </a:ext>
            </a:extLst>
          </p:cNvPr>
          <p:cNvPicPr>
            <a:picLocks noChangeAspect="1"/>
          </p:cNvPicPr>
          <p:nvPr/>
        </p:nvPicPr>
        <p:blipFill>
          <a:blip r:embed="rId3"/>
          <a:stretch>
            <a:fillRect/>
          </a:stretch>
        </p:blipFill>
        <p:spPr>
          <a:xfrm>
            <a:off x="7704082" y="2719552"/>
            <a:ext cx="3852042" cy="3852042"/>
          </a:xfrm>
          <a:prstGeom prst="rect">
            <a:avLst/>
          </a:prstGeom>
        </p:spPr>
      </p:pic>
    </p:spTree>
    <p:extLst>
      <p:ext uri="{BB962C8B-B14F-4D97-AF65-F5344CB8AC3E}">
        <p14:creationId xmlns:p14="http://schemas.microsoft.com/office/powerpoint/2010/main" val="3354419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9AA4E-1058-2961-C23F-0974D6DA41CD}"/>
              </a:ext>
            </a:extLst>
          </p:cNvPr>
          <p:cNvSpPr>
            <a:spLocks noGrp="1"/>
          </p:cNvSpPr>
          <p:nvPr>
            <p:ph type="title"/>
          </p:nvPr>
        </p:nvSpPr>
        <p:spPr/>
        <p:txBody>
          <a:bodyPr/>
          <a:lstStyle/>
          <a:p>
            <a:r>
              <a:rPr lang="en-GB" b="1" dirty="0"/>
              <a:t>Theme Impact Analysis - Political Factors</a:t>
            </a:r>
            <a:endParaRPr lang="en-GB" dirty="0"/>
          </a:p>
        </p:txBody>
      </p:sp>
      <p:sp>
        <p:nvSpPr>
          <p:cNvPr id="3" name="Content Placeholder 2">
            <a:extLst>
              <a:ext uri="{FF2B5EF4-FFF2-40B4-BE49-F238E27FC236}">
                <a16:creationId xmlns:a16="http://schemas.microsoft.com/office/drawing/2014/main" id="{F573B6CF-319C-AD2E-4A1A-2C0372F22735}"/>
              </a:ext>
            </a:extLst>
          </p:cNvPr>
          <p:cNvSpPr>
            <a:spLocks noGrp="1"/>
          </p:cNvSpPr>
          <p:nvPr>
            <p:ph idx="1"/>
          </p:nvPr>
        </p:nvSpPr>
        <p:spPr>
          <a:xfrm>
            <a:off x="441434" y="2396359"/>
            <a:ext cx="7488621" cy="4225157"/>
          </a:xfrm>
        </p:spPr>
        <p:txBody>
          <a:bodyPr>
            <a:normAutofit lnSpcReduction="10000"/>
          </a:bodyPr>
          <a:lstStyle/>
          <a:p>
            <a:pPr algn="just"/>
            <a:r>
              <a:rPr lang="en-GB" sz="2400" dirty="0">
                <a:solidFill>
                  <a:schemeClr val="tx1"/>
                </a:solidFill>
                <a:latin typeface="Arial" panose="020B0604020202020204" pitchFamily="34" charset="0"/>
                <a:cs typeface="Arial" panose="020B0604020202020204" pitchFamily="34" charset="0"/>
              </a:rPr>
              <a:t>Regulations created by the government, mainly for data privacy, have a major impact on how AI is used in the hospitality industry. </a:t>
            </a:r>
          </a:p>
          <a:p>
            <a:pPr algn="just"/>
            <a:r>
              <a:rPr lang="en-GB" sz="2400" dirty="0">
                <a:solidFill>
                  <a:schemeClr val="tx1"/>
                </a:solidFill>
                <a:latin typeface="Arial" panose="020B0604020202020204" pitchFamily="34" charset="0"/>
                <a:cs typeface="Arial" panose="020B0604020202020204" pitchFamily="34" charset="0"/>
              </a:rPr>
              <a:t>It is required that hotel businesses follow regulations such as GDPR. </a:t>
            </a:r>
          </a:p>
          <a:p>
            <a:pPr algn="just"/>
            <a:r>
              <a:rPr lang="en-GB" sz="2400" dirty="0">
                <a:solidFill>
                  <a:schemeClr val="tx1"/>
                </a:solidFill>
                <a:latin typeface="Arial" panose="020B0604020202020204" pitchFamily="34" charset="0"/>
                <a:cs typeface="Arial" panose="020B0604020202020204" pitchFamily="34" charset="0"/>
              </a:rPr>
              <a:t>Accor Group uses AI technology that includes compliance elements to make operations clear and boost guest trust. </a:t>
            </a:r>
          </a:p>
          <a:p>
            <a:pPr algn="just"/>
            <a:r>
              <a:rPr lang="en-GB" sz="2400" dirty="0">
                <a:solidFill>
                  <a:schemeClr val="tx1"/>
                </a:solidFill>
                <a:latin typeface="Arial" panose="020B0604020202020204" pitchFamily="34" charset="0"/>
                <a:cs typeface="Arial" panose="020B0604020202020204" pitchFamily="34" charset="0"/>
              </a:rPr>
              <a:t>Still, smaller hotels may find it hard to follow all the regulations because they don’t always have enough resources (CIPD, 2025).</a:t>
            </a:r>
          </a:p>
        </p:txBody>
      </p:sp>
      <p:pic>
        <p:nvPicPr>
          <p:cNvPr id="4" name="Picture 3">
            <a:extLst>
              <a:ext uri="{FF2B5EF4-FFF2-40B4-BE49-F238E27FC236}">
                <a16:creationId xmlns:a16="http://schemas.microsoft.com/office/drawing/2014/main" id="{44EAA6E0-266C-F898-A126-FEFFB593FAC1}"/>
              </a:ext>
            </a:extLst>
          </p:cNvPr>
          <p:cNvPicPr>
            <a:picLocks noChangeAspect="1"/>
          </p:cNvPicPr>
          <p:nvPr/>
        </p:nvPicPr>
        <p:blipFill>
          <a:blip r:embed="rId3"/>
          <a:stretch>
            <a:fillRect/>
          </a:stretch>
        </p:blipFill>
        <p:spPr>
          <a:xfrm>
            <a:off x="8257847" y="2805113"/>
            <a:ext cx="3492719" cy="3407647"/>
          </a:xfrm>
          <a:prstGeom prst="rect">
            <a:avLst/>
          </a:prstGeom>
        </p:spPr>
      </p:pic>
    </p:spTree>
    <p:extLst>
      <p:ext uri="{BB962C8B-B14F-4D97-AF65-F5344CB8AC3E}">
        <p14:creationId xmlns:p14="http://schemas.microsoft.com/office/powerpoint/2010/main" val="567558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58F15-DF6D-1481-0C8B-BBEF210DFAF3}"/>
              </a:ext>
            </a:extLst>
          </p:cNvPr>
          <p:cNvSpPr>
            <a:spLocks noGrp="1"/>
          </p:cNvSpPr>
          <p:nvPr>
            <p:ph type="title"/>
          </p:nvPr>
        </p:nvSpPr>
        <p:spPr/>
        <p:txBody>
          <a:bodyPr/>
          <a:lstStyle/>
          <a:p>
            <a:r>
              <a:rPr lang="en-GB" b="1" dirty="0"/>
              <a:t>Theme Impact Analysis - Economic Factors</a:t>
            </a:r>
            <a:endParaRPr lang="en-GB" dirty="0"/>
          </a:p>
        </p:txBody>
      </p:sp>
      <p:sp>
        <p:nvSpPr>
          <p:cNvPr id="3" name="Content Placeholder 2">
            <a:extLst>
              <a:ext uri="{FF2B5EF4-FFF2-40B4-BE49-F238E27FC236}">
                <a16:creationId xmlns:a16="http://schemas.microsoft.com/office/drawing/2014/main" id="{30977011-F0AB-C5C3-CD39-97942903B447}"/>
              </a:ext>
            </a:extLst>
          </p:cNvPr>
          <p:cNvSpPr>
            <a:spLocks noGrp="1"/>
          </p:cNvSpPr>
          <p:nvPr>
            <p:ph idx="1"/>
          </p:nvPr>
        </p:nvSpPr>
        <p:spPr>
          <a:xfrm>
            <a:off x="536028" y="2412124"/>
            <a:ext cx="11051627" cy="1813035"/>
          </a:xfrm>
        </p:spPr>
        <p:txBody>
          <a:bodyPr>
            <a:normAutofit/>
          </a:bodyPr>
          <a:lstStyle/>
          <a:p>
            <a:pPr algn="just"/>
            <a:r>
              <a:rPr lang="en-GB" sz="2400" dirty="0">
                <a:solidFill>
                  <a:schemeClr val="tx1"/>
                </a:solidFill>
                <a:latin typeface="Arial" panose="020B0604020202020204" pitchFamily="34" charset="0"/>
                <a:cs typeface="Arial" panose="020B0604020202020204" pitchFamily="34" charset="0"/>
              </a:rPr>
              <a:t>The hospitality industry becomes more economically efficient with the help of AI, which automates common chores and finds the best prices for services. </a:t>
            </a:r>
          </a:p>
          <a:p>
            <a:pPr algn="just"/>
            <a:r>
              <a:rPr lang="en-GB" sz="2400" dirty="0">
                <a:solidFill>
                  <a:schemeClr val="tx1"/>
                </a:solidFill>
                <a:latin typeface="Arial" panose="020B0604020202020204" pitchFamily="34" charset="0"/>
                <a:cs typeface="Arial" panose="020B0604020202020204" pitchFamily="34" charset="0"/>
              </a:rPr>
              <a:t>Hilton uses AI to predict how many rooms will be needed and what rates to set, both of which help the company save money and manage resources well. </a:t>
            </a:r>
          </a:p>
          <a:p>
            <a:pPr algn="just"/>
            <a:endParaRPr lang="en-GB" sz="2400" dirty="0">
              <a:solidFill>
                <a:schemeClr val="tx1"/>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458480D-2FDE-2D4B-EBE7-0FE489D023CB}"/>
              </a:ext>
            </a:extLst>
          </p:cNvPr>
          <p:cNvPicPr>
            <a:picLocks noChangeAspect="1"/>
          </p:cNvPicPr>
          <p:nvPr/>
        </p:nvPicPr>
        <p:blipFill>
          <a:blip r:embed="rId3"/>
          <a:stretch>
            <a:fillRect/>
          </a:stretch>
        </p:blipFill>
        <p:spPr>
          <a:xfrm>
            <a:off x="2251841" y="4225159"/>
            <a:ext cx="7620000" cy="2364828"/>
          </a:xfrm>
          <a:prstGeom prst="rect">
            <a:avLst/>
          </a:prstGeom>
        </p:spPr>
      </p:pic>
    </p:spTree>
    <p:extLst>
      <p:ext uri="{BB962C8B-B14F-4D97-AF65-F5344CB8AC3E}">
        <p14:creationId xmlns:p14="http://schemas.microsoft.com/office/powerpoint/2010/main" val="3418734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D09B-F031-D289-9B73-424AA4C23097}"/>
              </a:ext>
            </a:extLst>
          </p:cNvPr>
          <p:cNvSpPr>
            <a:spLocks noGrp="1"/>
          </p:cNvSpPr>
          <p:nvPr>
            <p:ph type="title"/>
          </p:nvPr>
        </p:nvSpPr>
        <p:spPr/>
        <p:txBody>
          <a:bodyPr/>
          <a:lstStyle/>
          <a:p>
            <a:r>
              <a:rPr lang="en-GB" b="1" dirty="0"/>
              <a:t>Theme Impact Analysis - Social Factors</a:t>
            </a:r>
            <a:endParaRPr lang="en-GB" dirty="0"/>
          </a:p>
        </p:txBody>
      </p:sp>
      <p:sp>
        <p:nvSpPr>
          <p:cNvPr id="3" name="Content Placeholder 2">
            <a:extLst>
              <a:ext uri="{FF2B5EF4-FFF2-40B4-BE49-F238E27FC236}">
                <a16:creationId xmlns:a16="http://schemas.microsoft.com/office/drawing/2014/main" id="{FEB0F4BF-6BF9-AFB4-FBD0-F23C8C14211A}"/>
              </a:ext>
            </a:extLst>
          </p:cNvPr>
          <p:cNvSpPr>
            <a:spLocks noGrp="1"/>
          </p:cNvSpPr>
          <p:nvPr>
            <p:ph idx="1"/>
          </p:nvPr>
        </p:nvSpPr>
        <p:spPr>
          <a:xfrm>
            <a:off x="1340069" y="2601311"/>
            <a:ext cx="10121462" cy="2869323"/>
          </a:xfrm>
        </p:spPr>
        <p:txBody>
          <a:bodyPr>
            <a:normAutofit/>
          </a:bodyPr>
          <a:lstStyle/>
          <a:p>
            <a:pPr algn="just"/>
            <a:r>
              <a:rPr lang="en-GB" sz="2400" dirty="0">
                <a:solidFill>
                  <a:schemeClr val="tx1"/>
                </a:solidFill>
                <a:latin typeface="Arial" panose="020B0604020202020204" pitchFamily="34" charset="0"/>
                <a:cs typeface="Arial" panose="020B0604020202020204" pitchFamily="34" charset="0"/>
              </a:rPr>
              <a:t>Among Millennials and Gen Z, AI has made them look for easy and advanced ways to complete their tasks. </a:t>
            </a:r>
          </a:p>
          <a:p>
            <a:pPr algn="just"/>
            <a:r>
              <a:rPr lang="en-GB" sz="2400" dirty="0">
                <a:solidFill>
                  <a:schemeClr val="tx1"/>
                </a:solidFill>
                <a:latin typeface="Arial" panose="020B0604020202020204" pitchFamily="34" charset="0"/>
                <a:cs typeface="Arial" panose="020B0604020202020204" pitchFamily="34" charset="0"/>
              </a:rPr>
              <a:t>Edwardian Hotels’ “Edward” concierge service is available in many languages at any time of day or night to meet these expectations. </a:t>
            </a:r>
          </a:p>
          <a:p>
            <a:pPr algn="just"/>
            <a:r>
              <a:rPr lang="en-GB" sz="2400" dirty="0">
                <a:solidFill>
                  <a:schemeClr val="tx1"/>
                </a:solidFill>
                <a:latin typeface="Arial" panose="020B0604020202020204" pitchFamily="34" charset="0"/>
                <a:cs typeface="Arial" panose="020B0604020202020204" pitchFamily="34" charset="0"/>
              </a:rPr>
              <a:t>Nevertheless, depending too much on AI could make guests in luxury or boutique hotels feel distant from other people.</a:t>
            </a:r>
          </a:p>
        </p:txBody>
      </p:sp>
    </p:spTree>
    <p:extLst>
      <p:ext uri="{BB962C8B-B14F-4D97-AF65-F5344CB8AC3E}">
        <p14:creationId xmlns:p14="http://schemas.microsoft.com/office/powerpoint/2010/main" val="3366644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807DF-2289-2E5E-A704-91D3C0743FCD}"/>
              </a:ext>
            </a:extLst>
          </p:cNvPr>
          <p:cNvSpPr>
            <a:spLocks noGrp="1"/>
          </p:cNvSpPr>
          <p:nvPr>
            <p:ph type="title"/>
          </p:nvPr>
        </p:nvSpPr>
        <p:spPr/>
        <p:txBody>
          <a:bodyPr/>
          <a:lstStyle/>
          <a:p>
            <a:r>
              <a:rPr lang="en-GB" b="1" dirty="0"/>
              <a:t>Theme Impact Analysis - Technological Factors</a:t>
            </a:r>
            <a:endParaRPr lang="en-GB" dirty="0"/>
          </a:p>
        </p:txBody>
      </p:sp>
      <p:sp>
        <p:nvSpPr>
          <p:cNvPr id="3" name="Content Placeholder 2">
            <a:extLst>
              <a:ext uri="{FF2B5EF4-FFF2-40B4-BE49-F238E27FC236}">
                <a16:creationId xmlns:a16="http://schemas.microsoft.com/office/drawing/2014/main" id="{511C9747-AED1-917E-AF89-01C2527E6DDF}"/>
              </a:ext>
            </a:extLst>
          </p:cNvPr>
          <p:cNvSpPr>
            <a:spLocks noGrp="1"/>
          </p:cNvSpPr>
          <p:nvPr>
            <p:ph idx="1"/>
          </p:nvPr>
        </p:nvSpPr>
        <p:spPr>
          <a:xfrm>
            <a:off x="472967" y="2364827"/>
            <a:ext cx="6779172" cy="4209393"/>
          </a:xfrm>
        </p:spPr>
        <p:txBody>
          <a:bodyPr>
            <a:normAutofit/>
          </a:bodyPr>
          <a:lstStyle/>
          <a:p>
            <a:pPr algn="just"/>
            <a:r>
              <a:rPr lang="en-GB" sz="2400" dirty="0">
                <a:solidFill>
                  <a:schemeClr val="tx1"/>
                </a:solidFill>
                <a:latin typeface="Arial" panose="020B0604020202020204" pitchFamily="34" charset="0"/>
                <a:cs typeface="Arial" panose="020B0604020202020204" pitchFamily="34" charset="0"/>
              </a:rPr>
              <a:t>With machine learning and natural language processing, AI plays an important part in the hospitality industry.</a:t>
            </a:r>
          </a:p>
          <a:p>
            <a:pPr algn="just"/>
            <a:r>
              <a:rPr lang="en-GB" sz="2400" dirty="0">
                <a:solidFill>
                  <a:schemeClr val="tx1"/>
                </a:solidFill>
                <a:latin typeface="Arial" panose="020B0604020202020204" pitchFamily="34" charset="0"/>
                <a:cs typeface="Arial" panose="020B0604020202020204" pitchFamily="34" charset="0"/>
              </a:rPr>
              <a:t>AI is used by Marriott in its CRM to make the offers more personal and encourage better interaction with customers. </a:t>
            </a:r>
          </a:p>
          <a:p>
            <a:pPr algn="just"/>
            <a:r>
              <a:rPr lang="en-GB" sz="2400" dirty="0">
                <a:solidFill>
                  <a:schemeClr val="tx1"/>
                </a:solidFill>
                <a:latin typeface="Arial" panose="020B0604020202020204" pitchFamily="34" charset="0"/>
                <a:cs typeface="Arial" panose="020B0604020202020204" pitchFamily="34" charset="0"/>
              </a:rPr>
              <a:t>It is however difficult to use AI smoothly in the industry because of problems with integration, the value of data, and how teams adapt (</a:t>
            </a:r>
            <a:r>
              <a:rPr lang="en-IN" sz="2400" dirty="0">
                <a:solidFill>
                  <a:schemeClr val="tx1"/>
                </a:solidFill>
                <a:latin typeface="Arial" panose="020B0604020202020204" pitchFamily="34" charset="0"/>
                <a:cs typeface="Arial" panose="020B0604020202020204" pitchFamily="34" charset="0"/>
              </a:rPr>
              <a:t>Bradbury, 2024)</a:t>
            </a:r>
            <a:r>
              <a:rPr lang="en-GB" sz="2400" dirty="0">
                <a:solidFill>
                  <a:schemeClr val="tx1"/>
                </a:solidFill>
                <a:latin typeface="Arial" panose="020B0604020202020204" pitchFamily="34" charset="0"/>
                <a:cs typeface="Arial" panose="020B0604020202020204" pitchFamily="34" charset="0"/>
              </a:rPr>
              <a:t>.</a:t>
            </a:r>
          </a:p>
          <a:p>
            <a:pPr algn="just"/>
            <a:endParaRPr lang="en-GB" sz="2400" dirty="0">
              <a:solidFill>
                <a:schemeClr val="tx1"/>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E3059E9-75D1-AFE1-8F55-EA70D4EA4BCC}"/>
              </a:ext>
            </a:extLst>
          </p:cNvPr>
          <p:cNvPicPr>
            <a:picLocks noChangeAspect="1"/>
          </p:cNvPicPr>
          <p:nvPr/>
        </p:nvPicPr>
        <p:blipFill>
          <a:blip r:embed="rId3"/>
          <a:stretch>
            <a:fillRect/>
          </a:stretch>
        </p:blipFill>
        <p:spPr>
          <a:xfrm>
            <a:off x="7437212" y="2658386"/>
            <a:ext cx="4281821" cy="3622273"/>
          </a:xfrm>
          <a:prstGeom prst="rect">
            <a:avLst/>
          </a:prstGeom>
        </p:spPr>
      </p:pic>
    </p:spTree>
    <p:extLst>
      <p:ext uri="{BB962C8B-B14F-4D97-AF65-F5344CB8AC3E}">
        <p14:creationId xmlns:p14="http://schemas.microsoft.com/office/powerpoint/2010/main" val="3613760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8D337-4052-1CC4-2816-3463504C61B6}"/>
              </a:ext>
            </a:extLst>
          </p:cNvPr>
          <p:cNvSpPr>
            <a:spLocks noGrp="1"/>
          </p:cNvSpPr>
          <p:nvPr>
            <p:ph type="title"/>
          </p:nvPr>
        </p:nvSpPr>
        <p:spPr/>
        <p:txBody>
          <a:bodyPr/>
          <a:lstStyle/>
          <a:p>
            <a:r>
              <a:rPr lang="en-GB" b="1" dirty="0"/>
              <a:t>Critical Reflection - Strengths and Limitations</a:t>
            </a:r>
            <a:endParaRPr lang="en-GB" dirty="0"/>
          </a:p>
        </p:txBody>
      </p:sp>
      <p:sp>
        <p:nvSpPr>
          <p:cNvPr id="3" name="Content Placeholder 2">
            <a:extLst>
              <a:ext uri="{FF2B5EF4-FFF2-40B4-BE49-F238E27FC236}">
                <a16:creationId xmlns:a16="http://schemas.microsoft.com/office/drawing/2014/main" id="{0EFA3FF6-538F-E4F4-E072-3F62B05A3B7F}"/>
              </a:ext>
            </a:extLst>
          </p:cNvPr>
          <p:cNvSpPr>
            <a:spLocks noGrp="1"/>
          </p:cNvSpPr>
          <p:nvPr>
            <p:ph idx="1"/>
          </p:nvPr>
        </p:nvSpPr>
        <p:spPr>
          <a:xfrm>
            <a:off x="520262" y="2554014"/>
            <a:ext cx="11256579" cy="3465786"/>
          </a:xfrm>
        </p:spPr>
        <p:txBody>
          <a:bodyPr>
            <a:normAutofit/>
          </a:bodyPr>
          <a:lstStyle/>
          <a:p>
            <a:pPr algn="just"/>
            <a:r>
              <a:rPr lang="en-GB" sz="2400" dirty="0">
                <a:solidFill>
                  <a:schemeClr val="tx1"/>
                </a:solidFill>
                <a:latin typeface="Arial" panose="020B0604020202020204" pitchFamily="34" charset="0"/>
                <a:cs typeface="Arial" panose="020B0604020202020204" pitchFamily="34" charset="0"/>
              </a:rPr>
              <a:t>The use of AI in hospitality has made guests’ stay better, improved the way things are managed, and helped increase business revenue. </a:t>
            </a:r>
          </a:p>
          <a:p>
            <a:pPr algn="just"/>
            <a:r>
              <a:rPr lang="en-GB" sz="2400" dirty="0">
                <a:solidFill>
                  <a:schemeClr val="tx1"/>
                </a:solidFill>
                <a:latin typeface="Arial" panose="020B0604020202020204" pitchFamily="34" charset="0"/>
                <a:cs typeface="Arial" panose="020B0604020202020204" pitchFamily="34" charset="0"/>
              </a:rPr>
              <a:t>Even so, there are still issues, mostly for smaller hotels that do not have the resources needed to put these strategies in place. </a:t>
            </a:r>
          </a:p>
          <a:p>
            <a:pPr algn="just"/>
            <a:r>
              <a:rPr lang="en-GB" sz="2400" dirty="0">
                <a:solidFill>
                  <a:schemeClr val="tx1"/>
                </a:solidFill>
                <a:latin typeface="Arial" panose="020B0604020202020204" pitchFamily="34" charset="0"/>
                <a:cs typeface="Arial" panose="020B0604020202020204" pitchFamily="34" charset="0"/>
              </a:rPr>
              <a:t>Concerns about the use of personal information and the loss of jobs should be dealt with. </a:t>
            </a:r>
          </a:p>
          <a:p>
            <a:pPr algn="just"/>
            <a:r>
              <a:rPr lang="en-GB" sz="2400" dirty="0">
                <a:solidFill>
                  <a:schemeClr val="tx1"/>
                </a:solidFill>
                <a:latin typeface="Arial" panose="020B0604020202020204" pitchFamily="34" charset="0"/>
                <a:cs typeface="Arial" panose="020B0604020202020204" pitchFamily="34" charset="0"/>
              </a:rPr>
              <a:t>Using both AI and human skills in a hybrid system gives a fair solution (</a:t>
            </a:r>
            <a:r>
              <a:rPr lang="en-IN" sz="2400" dirty="0" err="1">
                <a:solidFill>
                  <a:schemeClr val="tx1"/>
                </a:solidFill>
                <a:latin typeface="Arial" panose="020B0604020202020204" pitchFamily="34" charset="0"/>
                <a:cs typeface="Arial" panose="020B0604020202020204" pitchFamily="34" charset="0"/>
              </a:rPr>
              <a:t>Batabyal</a:t>
            </a:r>
            <a:r>
              <a:rPr lang="en-IN" sz="2400" dirty="0">
                <a:solidFill>
                  <a:schemeClr val="tx1"/>
                </a:solidFill>
                <a:latin typeface="Arial" panose="020B0604020202020204" pitchFamily="34" charset="0"/>
                <a:cs typeface="Arial" panose="020B0604020202020204" pitchFamily="34" charset="0"/>
              </a:rPr>
              <a:t> and Das, 2019)</a:t>
            </a:r>
            <a:r>
              <a:rPr lang="en-GB" sz="2400" dirty="0">
                <a:solidFill>
                  <a:schemeClr val="tx1"/>
                </a:solidFill>
                <a:latin typeface="Arial" panose="020B0604020202020204" pitchFamily="34" charset="0"/>
                <a:cs typeface="Arial" panose="020B0604020202020204" pitchFamily="34" charset="0"/>
              </a:rPr>
              <a:t>.</a:t>
            </a:r>
          </a:p>
          <a:p>
            <a:pPr algn="just"/>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2292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5B09A-A5B2-9AFD-133B-C8BEE1F525C8}"/>
              </a:ext>
            </a:extLst>
          </p:cNvPr>
          <p:cNvSpPr>
            <a:spLocks noGrp="1"/>
          </p:cNvSpPr>
          <p:nvPr>
            <p:ph type="title"/>
          </p:nvPr>
        </p:nvSpPr>
        <p:spPr/>
        <p:txBody>
          <a:bodyPr/>
          <a:lstStyle/>
          <a:p>
            <a:r>
              <a:rPr lang="en-GB" b="1" dirty="0"/>
              <a:t>Conclusion</a:t>
            </a:r>
            <a:endParaRPr lang="en-GB" dirty="0"/>
          </a:p>
        </p:txBody>
      </p:sp>
      <p:sp>
        <p:nvSpPr>
          <p:cNvPr id="3" name="Content Placeholder 2">
            <a:extLst>
              <a:ext uri="{FF2B5EF4-FFF2-40B4-BE49-F238E27FC236}">
                <a16:creationId xmlns:a16="http://schemas.microsoft.com/office/drawing/2014/main" id="{7D6F9AED-447A-866C-CF1E-0CC3D61D6F82}"/>
              </a:ext>
            </a:extLst>
          </p:cNvPr>
          <p:cNvSpPr>
            <a:spLocks noGrp="1"/>
          </p:cNvSpPr>
          <p:nvPr>
            <p:ph idx="1"/>
          </p:nvPr>
        </p:nvSpPr>
        <p:spPr>
          <a:xfrm>
            <a:off x="1154955" y="2603500"/>
            <a:ext cx="10369638" cy="3416300"/>
          </a:xfrm>
        </p:spPr>
        <p:txBody>
          <a:bodyPr>
            <a:normAutofit/>
          </a:bodyPr>
          <a:lstStyle/>
          <a:p>
            <a:pPr algn="just"/>
            <a:r>
              <a:rPr lang="en-GB" sz="2400" dirty="0">
                <a:solidFill>
                  <a:schemeClr val="tx1"/>
                </a:solidFill>
                <a:latin typeface="Arial" panose="020B0604020202020204" pitchFamily="34" charset="0"/>
                <a:cs typeface="Arial" panose="020B0604020202020204" pitchFamily="34" charset="0"/>
              </a:rPr>
              <a:t>The hotel and hospitality industry is changing thanks to AI, which helps improve personal services and makes things more efficient.</a:t>
            </a:r>
          </a:p>
          <a:p>
            <a:pPr algn="just"/>
            <a:r>
              <a:rPr lang="en-GB" sz="2400" dirty="0">
                <a:solidFill>
                  <a:schemeClr val="tx1"/>
                </a:solidFill>
                <a:latin typeface="Arial" panose="020B0604020202020204" pitchFamily="34" charset="0"/>
                <a:cs typeface="Arial" panose="020B0604020202020204" pitchFamily="34" charset="0"/>
              </a:rPr>
              <a:t>On the other hand, AI’s full benefit lies in being used in combination with human involvement. </a:t>
            </a:r>
          </a:p>
          <a:p>
            <a:pPr algn="just"/>
            <a:r>
              <a:rPr lang="en-GB" sz="2400" dirty="0">
                <a:solidFill>
                  <a:schemeClr val="tx1"/>
                </a:solidFill>
                <a:latin typeface="Arial" panose="020B0604020202020204" pitchFamily="34" charset="0"/>
                <a:cs typeface="Arial" panose="020B0604020202020204" pitchFamily="34" charset="0"/>
              </a:rPr>
              <a:t>Hotels have to match technology’s usefulness with the genuine care and feeling offered by their employees.</a:t>
            </a:r>
          </a:p>
          <a:p>
            <a:pPr algn="just"/>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7514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8820B-EDD9-3506-EB68-1E53179575D9}"/>
              </a:ext>
            </a:extLst>
          </p:cNvPr>
          <p:cNvSpPr>
            <a:spLocks noGrp="1"/>
          </p:cNvSpPr>
          <p:nvPr>
            <p:ph type="title"/>
          </p:nvPr>
        </p:nvSpPr>
        <p:spPr/>
        <p:txBody>
          <a:bodyPr/>
          <a:lstStyle/>
          <a:p>
            <a:r>
              <a:rPr lang="en-GB" b="1" dirty="0"/>
              <a:t>Recommendations</a:t>
            </a:r>
            <a:endParaRPr lang="en-GB" dirty="0"/>
          </a:p>
        </p:txBody>
      </p:sp>
      <p:sp>
        <p:nvSpPr>
          <p:cNvPr id="3" name="Content Placeholder 2">
            <a:extLst>
              <a:ext uri="{FF2B5EF4-FFF2-40B4-BE49-F238E27FC236}">
                <a16:creationId xmlns:a16="http://schemas.microsoft.com/office/drawing/2014/main" id="{491621A7-5974-370A-73F3-73E30100A67E}"/>
              </a:ext>
            </a:extLst>
          </p:cNvPr>
          <p:cNvSpPr>
            <a:spLocks noGrp="1"/>
          </p:cNvSpPr>
          <p:nvPr>
            <p:ph idx="1"/>
          </p:nvPr>
        </p:nvSpPr>
        <p:spPr>
          <a:xfrm>
            <a:off x="1154954" y="2603500"/>
            <a:ext cx="10338107" cy="3416300"/>
          </a:xfrm>
        </p:spPr>
        <p:txBody>
          <a:bodyPr>
            <a:normAutofit/>
          </a:bodyPr>
          <a:lstStyle/>
          <a:p>
            <a:pPr algn="just"/>
            <a:r>
              <a:rPr lang="en-GB" sz="2400" dirty="0">
                <a:solidFill>
                  <a:schemeClr val="tx1"/>
                </a:solidFill>
                <a:latin typeface="Arial" panose="020B0604020202020204" pitchFamily="34" charset="0"/>
                <a:cs typeface="Arial" panose="020B0604020202020204" pitchFamily="34" charset="0"/>
              </a:rPr>
              <a:t>For hotels to prosper, they should rely on AI to support human employees instead of replacing them. </a:t>
            </a:r>
          </a:p>
          <a:p>
            <a:pPr algn="just"/>
            <a:r>
              <a:rPr lang="en-GB" sz="2400" dirty="0">
                <a:solidFill>
                  <a:schemeClr val="tx1"/>
                </a:solidFill>
                <a:latin typeface="Arial" panose="020B0604020202020204" pitchFamily="34" charset="0"/>
                <a:cs typeface="Arial" panose="020B0604020202020204" pitchFamily="34" charset="0"/>
              </a:rPr>
              <a:t>Improving the skills of employees, teaching them about digital tools, and using AI will help the process go smoothly. </a:t>
            </a:r>
          </a:p>
          <a:p>
            <a:pPr algn="just"/>
            <a:r>
              <a:rPr lang="en-GB" sz="2400" dirty="0">
                <a:solidFill>
                  <a:schemeClr val="tx1"/>
                </a:solidFill>
                <a:latin typeface="Arial" panose="020B0604020202020204" pitchFamily="34" charset="0"/>
                <a:cs typeface="Arial" panose="020B0604020202020204" pitchFamily="34" charset="0"/>
              </a:rPr>
              <a:t>Hotels should also use strong data protection methods that are clear and follow privacy laws like GDPR, to earn trust and credibility (</a:t>
            </a:r>
            <a:r>
              <a:rPr lang="en-IN" sz="2400" dirty="0">
                <a:solidFill>
                  <a:schemeClr val="tx1"/>
                </a:solidFill>
                <a:latin typeface="Arial" panose="020B0604020202020204" pitchFamily="34" charset="0"/>
                <a:cs typeface="Arial" panose="020B0604020202020204" pitchFamily="34" charset="0"/>
              </a:rPr>
              <a:t>Costa and Costa, 2022)</a:t>
            </a:r>
            <a:r>
              <a:rPr lang="en-GB" sz="2400" dirty="0">
                <a:solidFill>
                  <a:schemeClr val="tx1"/>
                </a:solidFill>
                <a:latin typeface="Arial" panose="020B0604020202020204" pitchFamily="34" charset="0"/>
                <a:cs typeface="Arial" panose="020B0604020202020204" pitchFamily="34" charset="0"/>
              </a:rPr>
              <a:t>.   </a:t>
            </a:r>
          </a:p>
          <a:p>
            <a:pPr algn="just"/>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81620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269AD-7322-CAC1-F56D-E396B68934BF}"/>
              </a:ext>
            </a:extLst>
          </p:cNvPr>
          <p:cNvSpPr>
            <a:spLocks noGrp="1"/>
          </p:cNvSpPr>
          <p:nvPr>
            <p:ph type="title"/>
          </p:nvPr>
        </p:nvSpPr>
        <p:spPr/>
        <p:txBody>
          <a:bodyPr/>
          <a:lstStyle/>
          <a:p>
            <a:r>
              <a:rPr lang="en-GB" b="1" dirty="0"/>
              <a:t>References</a:t>
            </a:r>
            <a:endParaRPr lang="en-GB" dirty="0"/>
          </a:p>
        </p:txBody>
      </p:sp>
      <p:sp>
        <p:nvSpPr>
          <p:cNvPr id="3" name="Content Placeholder 2">
            <a:extLst>
              <a:ext uri="{FF2B5EF4-FFF2-40B4-BE49-F238E27FC236}">
                <a16:creationId xmlns:a16="http://schemas.microsoft.com/office/drawing/2014/main" id="{D35FFE38-22D0-CF71-6B6C-DBACAFB02A85}"/>
              </a:ext>
            </a:extLst>
          </p:cNvPr>
          <p:cNvSpPr>
            <a:spLocks noGrp="1"/>
          </p:cNvSpPr>
          <p:nvPr>
            <p:ph idx="1"/>
          </p:nvPr>
        </p:nvSpPr>
        <p:spPr>
          <a:xfrm>
            <a:off x="189186" y="2333298"/>
            <a:ext cx="11776841" cy="4351282"/>
          </a:xfrm>
        </p:spPr>
        <p:txBody>
          <a:bodyPr>
            <a:noAutofit/>
          </a:bodyPr>
          <a:lstStyle/>
          <a:p>
            <a:pPr marL="365760" indent="-457200" algn="just">
              <a:buNone/>
            </a:pPr>
            <a:r>
              <a:rPr lang="en-IN" sz="1500" dirty="0">
                <a:solidFill>
                  <a:schemeClr val="tx1"/>
                </a:solidFill>
                <a:latin typeface="Arial" panose="020B0604020202020204" pitchFamily="34" charset="0"/>
                <a:cs typeface="Arial" panose="020B0604020202020204" pitchFamily="34" charset="0"/>
              </a:rPr>
              <a:t>Avula, M. and Sithole, T., (2024). Artificial Intelligence's Potential to Improve Operational Efficiency and Customer Experience in the Hospitality and Tourism Sectors. In </a:t>
            </a:r>
            <a:r>
              <a:rPr lang="en-IN" sz="1500" i="1" dirty="0">
                <a:solidFill>
                  <a:schemeClr val="tx1"/>
                </a:solidFill>
                <a:latin typeface="Arial" panose="020B0604020202020204" pitchFamily="34" charset="0"/>
                <a:cs typeface="Arial" panose="020B0604020202020204" pitchFamily="34" charset="0"/>
              </a:rPr>
              <a:t>Impact of AI and Tech-Driven Solutions in Hospitality and Tourism</a:t>
            </a:r>
            <a:r>
              <a:rPr lang="en-IN" sz="1500" dirty="0">
                <a:solidFill>
                  <a:schemeClr val="tx1"/>
                </a:solidFill>
                <a:latin typeface="Arial" panose="020B0604020202020204" pitchFamily="34" charset="0"/>
                <a:cs typeface="Arial" panose="020B0604020202020204" pitchFamily="34" charset="0"/>
              </a:rPr>
              <a:t> (pp. 351-382). IGI Global.</a:t>
            </a:r>
            <a:endParaRPr lang="en-GB" sz="1500" dirty="0">
              <a:solidFill>
                <a:schemeClr val="tx1"/>
              </a:solidFill>
              <a:latin typeface="Arial" panose="020B0604020202020204" pitchFamily="34" charset="0"/>
              <a:cs typeface="Arial" panose="020B0604020202020204" pitchFamily="34" charset="0"/>
            </a:endParaRPr>
          </a:p>
          <a:p>
            <a:pPr marL="365760" indent="-457200" algn="just">
              <a:buNone/>
            </a:pPr>
            <a:r>
              <a:rPr lang="en-IN" sz="1500" dirty="0" err="1">
                <a:solidFill>
                  <a:schemeClr val="tx1"/>
                </a:solidFill>
                <a:latin typeface="Arial" panose="020B0604020202020204" pitchFamily="34" charset="0"/>
                <a:cs typeface="Arial" panose="020B0604020202020204" pitchFamily="34" charset="0"/>
              </a:rPr>
              <a:t>Batabyal</a:t>
            </a:r>
            <a:r>
              <a:rPr lang="en-IN" sz="1500" dirty="0">
                <a:solidFill>
                  <a:schemeClr val="tx1"/>
                </a:solidFill>
                <a:latin typeface="Arial" panose="020B0604020202020204" pitchFamily="34" charset="0"/>
                <a:cs typeface="Arial" panose="020B0604020202020204" pitchFamily="34" charset="0"/>
              </a:rPr>
              <a:t>, D. and Das, D.K. (eds) (2019). </a:t>
            </a:r>
            <a:r>
              <a:rPr lang="en-IN" sz="1500" i="1" dirty="0">
                <a:solidFill>
                  <a:schemeClr val="tx1"/>
                </a:solidFill>
                <a:latin typeface="Arial" panose="020B0604020202020204" pitchFamily="34" charset="0"/>
                <a:cs typeface="Arial" panose="020B0604020202020204" pitchFamily="34" charset="0"/>
              </a:rPr>
              <a:t>Global trends, practices, and challenges in contemporary tourism and hospitality management</a:t>
            </a:r>
            <a:r>
              <a:rPr lang="en-IN" sz="1500" dirty="0">
                <a:solidFill>
                  <a:schemeClr val="tx1"/>
                </a:solidFill>
                <a:latin typeface="Arial" panose="020B0604020202020204" pitchFamily="34" charset="0"/>
                <a:cs typeface="Arial" panose="020B0604020202020204" pitchFamily="34" charset="0"/>
              </a:rPr>
              <a:t>. Hershey, Pennsylvania: Business Science Reference, an imprint of IGI Global. </a:t>
            </a:r>
            <a:endParaRPr lang="en-GB" sz="1500" dirty="0">
              <a:solidFill>
                <a:schemeClr val="tx1"/>
              </a:solidFill>
              <a:latin typeface="Arial" panose="020B0604020202020204" pitchFamily="34" charset="0"/>
              <a:cs typeface="Arial" panose="020B0604020202020204" pitchFamily="34" charset="0"/>
            </a:endParaRPr>
          </a:p>
          <a:p>
            <a:pPr marL="365760" indent="-457200" algn="just">
              <a:buNone/>
            </a:pPr>
            <a:r>
              <a:rPr lang="en-IN" sz="1500" dirty="0">
                <a:solidFill>
                  <a:schemeClr val="tx1"/>
                </a:solidFill>
                <a:latin typeface="Arial" panose="020B0604020202020204" pitchFamily="34" charset="0"/>
                <a:cs typeface="Arial" panose="020B0604020202020204" pitchFamily="34" charset="0"/>
              </a:rPr>
              <a:t>Bradbury, O., (2024). Where did a dandy of the 1890s sleep at night?. </a:t>
            </a:r>
            <a:r>
              <a:rPr lang="en-IN" sz="1500" i="1" dirty="0">
                <a:solidFill>
                  <a:schemeClr val="tx1"/>
                </a:solidFill>
                <a:latin typeface="Arial" panose="020B0604020202020204" pitchFamily="34" charset="0"/>
                <a:cs typeface="Arial" panose="020B0604020202020204" pitchFamily="34" charset="0"/>
              </a:rPr>
              <a:t>Luxury Studies: The In Pursuit of Luxury Journal</a:t>
            </a:r>
            <a:r>
              <a:rPr lang="en-IN" sz="1500" dirty="0">
                <a:solidFill>
                  <a:schemeClr val="tx1"/>
                </a:solidFill>
                <a:latin typeface="Arial" panose="020B0604020202020204" pitchFamily="34" charset="0"/>
                <a:cs typeface="Arial" panose="020B0604020202020204" pitchFamily="34" charset="0"/>
              </a:rPr>
              <a:t>, </a:t>
            </a:r>
            <a:r>
              <a:rPr lang="en-IN" sz="1500" i="1" dirty="0">
                <a:solidFill>
                  <a:schemeClr val="tx1"/>
                </a:solidFill>
                <a:latin typeface="Arial" panose="020B0604020202020204" pitchFamily="34" charset="0"/>
                <a:cs typeface="Arial" panose="020B0604020202020204" pitchFamily="34" charset="0"/>
              </a:rPr>
              <a:t>3</a:t>
            </a:r>
            <a:r>
              <a:rPr lang="en-IN" sz="1500" dirty="0">
                <a:solidFill>
                  <a:schemeClr val="tx1"/>
                </a:solidFill>
                <a:latin typeface="Arial" panose="020B0604020202020204" pitchFamily="34" charset="0"/>
                <a:cs typeface="Arial" panose="020B0604020202020204" pitchFamily="34" charset="0"/>
              </a:rPr>
              <a:t>(1), pp.35-55.</a:t>
            </a:r>
            <a:endParaRPr lang="en-GB" sz="1500" dirty="0">
              <a:solidFill>
                <a:schemeClr val="tx1"/>
              </a:solidFill>
              <a:latin typeface="Arial" panose="020B0604020202020204" pitchFamily="34" charset="0"/>
              <a:cs typeface="Arial" panose="020B0604020202020204" pitchFamily="34" charset="0"/>
            </a:endParaRPr>
          </a:p>
          <a:p>
            <a:pPr marL="365760" indent="-457200" algn="just">
              <a:buNone/>
            </a:pPr>
            <a:r>
              <a:rPr lang="en-GB" sz="1500" dirty="0">
                <a:solidFill>
                  <a:schemeClr val="tx1"/>
                </a:solidFill>
                <a:latin typeface="Arial" panose="020B0604020202020204" pitchFamily="34" charset="0"/>
                <a:cs typeface="Arial" panose="020B0604020202020204" pitchFamily="34" charset="0"/>
              </a:rPr>
              <a:t>CIPD, (2025). </a:t>
            </a:r>
            <a:r>
              <a:rPr lang="en-GB" sz="1500" i="1" dirty="0">
                <a:solidFill>
                  <a:schemeClr val="tx1"/>
                </a:solidFill>
                <a:latin typeface="Arial" panose="020B0604020202020204" pitchFamily="34" charset="0"/>
                <a:cs typeface="Arial" panose="020B0604020202020204" pitchFamily="34" charset="0"/>
              </a:rPr>
              <a:t>PESTLE analysis.</a:t>
            </a:r>
            <a:r>
              <a:rPr lang="en-GB" sz="1500" dirty="0">
                <a:solidFill>
                  <a:schemeClr val="tx1"/>
                </a:solidFill>
                <a:latin typeface="Arial" panose="020B0604020202020204" pitchFamily="34" charset="0"/>
                <a:cs typeface="Arial" panose="020B0604020202020204" pitchFamily="34" charset="0"/>
              </a:rPr>
              <a:t> [Online] Available at: https://www.cipd.org/en/knowledge/factsheets/pestle-analysis-factsheet/ [Accessed 17 May 2025].</a:t>
            </a:r>
          </a:p>
          <a:p>
            <a:pPr marL="365760" indent="-457200" algn="just">
              <a:buNone/>
            </a:pPr>
            <a:r>
              <a:rPr lang="en-IN" sz="1500" dirty="0">
                <a:solidFill>
                  <a:schemeClr val="tx1"/>
                </a:solidFill>
                <a:latin typeface="Arial" panose="020B0604020202020204" pitchFamily="34" charset="0"/>
                <a:cs typeface="Arial" panose="020B0604020202020204" pitchFamily="34" charset="0"/>
              </a:rPr>
              <a:t>Clegg. S.R., </a:t>
            </a:r>
            <a:r>
              <a:rPr lang="en-IN" sz="1500" dirty="0" err="1">
                <a:solidFill>
                  <a:schemeClr val="tx1"/>
                </a:solidFill>
                <a:latin typeface="Arial" panose="020B0604020202020204" pitchFamily="34" charset="0"/>
                <a:cs typeface="Arial" panose="020B0604020202020204" pitchFamily="34" charset="0"/>
              </a:rPr>
              <a:t>Skyttermoen</a:t>
            </a:r>
            <a:r>
              <a:rPr lang="en-IN" sz="1500" dirty="0">
                <a:solidFill>
                  <a:schemeClr val="tx1"/>
                </a:solidFill>
                <a:latin typeface="Arial" panose="020B0604020202020204" pitchFamily="34" charset="0"/>
                <a:cs typeface="Arial" panose="020B0604020202020204" pitchFamily="34" charset="0"/>
              </a:rPr>
              <a:t>. T. </a:t>
            </a:r>
            <a:r>
              <a:rPr lang="en-IN" sz="1500" dirty="0" err="1">
                <a:solidFill>
                  <a:schemeClr val="tx1"/>
                </a:solidFill>
                <a:latin typeface="Arial" panose="020B0604020202020204" pitchFamily="34" charset="0"/>
                <a:cs typeface="Arial" panose="020B0604020202020204" pitchFamily="34" charset="0"/>
              </a:rPr>
              <a:t>Vaagaasar</a:t>
            </a:r>
            <a:r>
              <a:rPr lang="en-IN" sz="1500" dirty="0">
                <a:solidFill>
                  <a:schemeClr val="tx1"/>
                </a:solidFill>
                <a:latin typeface="Arial" panose="020B0604020202020204" pitchFamily="34" charset="0"/>
                <a:cs typeface="Arial" panose="020B0604020202020204" pitchFamily="34" charset="0"/>
              </a:rPr>
              <a:t>. A.L. (2021). </a:t>
            </a:r>
            <a:r>
              <a:rPr lang="en-IN" sz="1500" i="1" dirty="0">
                <a:solidFill>
                  <a:schemeClr val="tx1"/>
                </a:solidFill>
                <a:latin typeface="Arial" panose="020B0604020202020204" pitchFamily="34" charset="0"/>
                <a:cs typeface="Arial" panose="020B0604020202020204" pitchFamily="34" charset="0"/>
              </a:rPr>
              <a:t>Project Management: A Value Creation Approach.</a:t>
            </a:r>
            <a:r>
              <a:rPr lang="en-IN" sz="1500" dirty="0">
                <a:solidFill>
                  <a:schemeClr val="tx1"/>
                </a:solidFill>
                <a:latin typeface="Arial" panose="020B0604020202020204" pitchFamily="34" charset="0"/>
                <a:cs typeface="Arial" panose="020B0604020202020204" pitchFamily="34" charset="0"/>
              </a:rPr>
              <a:t> Sage, London.</a:t>
            </a:r>
            <a:endParaRPr lang="en-GB" sz="1500" dirty="0">
              <a:solidFill>
                <a:schemeClr val="tx1"/>
              </a:solidFill>
              <a:latin typeface="Arial" panose="020B0604020202020204" pitchFamily="34" charset="0"/>
              <a:cs typeface="Arial" panose="020B0604020202020204" pitchFamily="34" charset="0"/>
            </a:endParaRPr>
          </a:p>
          <a:p>
            <a:pPr marL="365760" indent="-457200" algn="just">
              <a:buNone/>
            </a:pPr>
            <a:r>
              <a:rPr lang="en-IN" sz="1500" dirty="0">
                <a:solidFill>
                  <a:schemeClr val="tx1"/>
                </a:solidFill>
                <a:latin typeface="Arial" panose="020B0604020202020204" pitchFamily="34" charset="0"/>
                <a:cs typeface="Arial" panose="020B0604020202020204" pitchFamily="34" charset="0"/>
              </a:rPr>
              <a:t>Cooper, C. and Hall, M. (2019) </a:t>
            </a:r>
            <a:r>
              <a:rPr lang="en-IN" sz="1500" i="1" dirty="0">
                <a:solidFill>
                  <a:schemeClr val="tx1"/>
                </a:solidFill>
                <a:latin typeface="Arial" panose="020B0604020202020204" pitchFamily="34" charset="0"/>
                <a:cs typeface="Arial" panose="020B0604020202020204" pitchFamily="34" charset="0"/>
              </a:rPr>
              <a:t>Contemporary Tourism: An International Approach,</a:t>
            </a:r>
            <a:r>
              <a:rPr lang="en-IN" sz="1500" dirty="0">
                <a:solidFill>
                  <a:schemeClr val="tx1"/>
                </a:solidFill>
                <a:latin typeface="Arial" panose="020B0604020202020204" pitchFamily="34" charset="0"/>
                <a:cs typeface="Arial" panose="020B0604020202020204" pitchFamily="34" charset="0"/>
              </a:rPr>
              <a:t> 4th </a:t>
            </a:r>
            <a:r>
              <a:rPr lang="en-IN" sz="1500" dirty="0" err="1">
                <a:solidFill>
                  <a:schemeClr val="tx1"/>
                </a:solidFill>
                <a:latin typeface="Arial" panose="020B0604020202020204" pitchFamily="34" charset="0"/>
                <a:cs typeface="Arial" panose="020B0604020202020204" pitchFamily="34" charset="0"/>
              </a:rPr>
              <a:t>Edn</a:t>
            </a:r>
            <a:r>
              <a:rPr lang="en-IN" sz="1500" dirty="0">
                <a:solidFill>
                  <a:schemeClr val="tx1"/>
                </a:solidFill>
                <a:latin typeface="Arial" panose="020B0604020202020204" pitchFamily="34" charset="0"/>
                <a:cs typeface="Arial" panose="020B0604020202020204" pitchFamily="34" charset="0"/>
              </a:rPr>
              <a:t>. Goodfellows, Oxford.</a:t>
            </a:r>
            <a:endParaRPr lang="en-GB" sz="1500" dirty="0">
              <a:solidFill>
                <a:schemeClr val="tx1"/>
              </a:solidFill>
              <a:latin typeface="Arial" panose="020B0604020202020204" pitchFamily="34" charset="0"/>
              <a:cs typeface="Arial" panose="020B0604020202020204" pitchFamily="34" charset="0"/>
            </a:endParaRPr>
          </a:p>
          <a:p>
            <a:pPr marL="365760" indent="-457200" algn="just">
              <a:buNone/>
            </a:pPr>
            <a:r>
              <a:rPr lang="en-IN" sz="1500" dirty="0">
                <a:solidFill>
                  <a:schemeClr val="tx1"/>
                </a:solidFill>
                <a:latin typeface="Arial" panose="020B0604020202020204" pitchFamily="34" charset="0"/>
                <a:cs typeface="Arial" panose="020B0604020202020204" pitchFamily="34" charset="0"/>
              </a:rPr>
              <a:t>Costa, V. and Costa, C. (eds) (2022). </a:t>
            </a:r>
            <a:r>
              <a:rPr lang="en-IN" sz="1500" i="1" dirty="0">
                <a:solidFill>
                  <a:schemeClr val="tx1"/>
                </a:solidFill>
                <a:latin typeface="Arial" panose="020B0604020202020204" pitchFamily="34" charset="0"/>
                <a:cs typeface="Arial" panose="020B0604020202020204" pitchFamily="34" charset="0"/>
              </a:rPr>
              <a:t>Sustainability and competitiveness in the hospitality industry. </a:t>
            </a:r>
            <a:r>
              <a:rPr lang="en-IN" sz="1500" dirty="0">
                <a:solidFill>
                  <a:schemeClr val="tx1"/>
                </a:solidFill>
                <a:latin typeface="Arial" panose="020B0604020202020204" pitchFamily="34" charset="0"/>
                <a:cs typeface="Arial" panose="020B0604020202020204" pitchFamily="34" charset="0"/>
              </a:rPr>
              <a:t>Hershey, Pennsylvania: Business Science Reference.</a:t>
            </a:r>
            <a:endParaRPr lang="en-GB" sz="1500" dirty="0">
              <a:solidFill>
                <a:schemeClr val="tx1"/>
              </a:solidFill>
              <a:latin typeface="Arial" panose="020B0604020202020204" pitchFamily="34" charset="0"/>
              <a:cs typeface="Arial" panose="020B0604020202020204" pitchFamily="34" charset="0"/>
            </a:endParaRPr>
          </a:p>
          <a:p>
            <a:pPr marL="365760" indent="-457200" algn="just">
              <a:buNone/>
            </a:pPr>
            <a:r>
              <a:rPr lang="en-IN" sz="1500" dirty="0">
                <a:solidFill>
                  <a:schemeClr val="tx1"/>
                </a:solidFill>
                <a:latin typeface="Arial" panose="020B0604020202020204" pitchFamily="34" charset="0"/>
                <a:cs typeface="Arial" panose="020B0604020202020204" pitchFamily="34" charset="0"/>
              </a:rPr>
              <a:t>Ford. R.C Sturman, M.C. (2020). </a:t>
            </a:r>
            <a:r>
              <a:rPr lang="en-IN" sz="1500" i="1" dirty="0">
                <a:solidFill>
                  <a:schemeClr val="tx1"/>
                </a:solidFill>
                <a:latin typeface="Arial" panose="020B0604020202020204" pitchFamily="34" charset="0"/>
                <a:cs typeface="Arial" panose="020B0604020202020204" pitchFamily="34" charset="0"/>
              </a:rPr>
              <a:t>Managing Hospitality Organisations</a:t>
            </a:r>
            <a:r>
              <a:rPr lang="en-IN" sz="1500" dirty="0">
                <a:solidFill>
                  <a:schemeClr val="tx1"/>
                </a:solidFill>
                <a:latin typeface="Arial" panose="020B0604020202020204" pitchFamily="34" charset="0"/>
                <a:cs typeface="Arial" panose="020B0604020202020204" pitchFamily="34" charset="0"/>
              </a:rPr>
              <a:t> </a:t>
            </a:r>
            <a:r>
              <a:rPr lang="en-IN" sz="1500" i="1" dirty="0">
                <a:solidFill>
                  <a:schemeClr val="tx1"/>
                </a:solidFill>
                <a:latin typeface="Arial" panose="020B0604020202020204" pitchFamily="34" charset="0"/>
                <a:cs typeface="Arial" panose="020B0604020202020204" pitchFamily="34" charset="0"/>
              </a:rPr>
              <a:t>2nd </a:t>
            </a:r>
            <a:r>
              <a:rPr lang="en-IN" sz="1500" i="1" dirty="0" err="1">
                <a:solidFill>
                  <a:schemeClr val="tx1"/>
                </a:solidFill>
                <a:latin typeface="Arial" panose="020B0604020202020204" pitchFamily="34" charset="0"/>
                <a:cs typeface="Arial" panose="020B0604020202020204" pitchFamily="34" charset="0"/>
              </a:rPr>
              <a:t>Edn</a:t>
            </a:r>
            <a:r>
              <a:rPr lang="en-IN" sz="1500" dirty="0">
                <a:solidFill>
                  <a:schemeClr val="tx1"/>
                </a:solidFill>
                <a:latin typeface="Arial" panose="020B0604020202020204" pitchFamily="34" charset="0"/>
                <a:cs typeface="Arial" panose="020B0604020202020204" pitchFamily="34" charset="0"/>
              </a:rPr>
              <a:t>. Sage, London.</a:t>
            </a:r>
            <a:endParaRPr lang="en-GB" sz="1500" dirty="0">
              <a:solidFill>
                <a:schemeClr val="tx1"/>
              </a:solidFill>
              <a:latin typeface="Arial" panose="020B0604020202020204" pitchFamily="34" charset="0"/>
              <a:cs typeface="Arial" panose="020B0604020202020204" pitchFamily="34" charset="0"/>
            </a:endParaRPr>
          </a:p>
          <a:p>
            <a:pPr marL="365760" indent="-457200" algn="just">
              <a:buNone/>
            </a:pPr>
            <a:r>
              <a:rPr lang="en-IN" sz="1500" dirty="0">
                <a:solidFill>
                  <a:schemeClr val="tx1"/>
                </a:solidFill>
                <a:latin typeface="Arial" panose="020B0604020202020204" pitchFamily="34" charset="0"/>
                <a:cs typeface="Arial" panose="020B0604020202020204" pitchFamily="34" charset="0"/>
              </a:rPr>
              <a:t>Iovino, F. and </a:t>
            </a:r>
            <a:r>
              <a:rPr lang="en-IN" sz="1500" dirty="0" err="1">
                <a:solidFill>
                  <a:schemeClr val="tx1"/>
                </a:solidFill>
                <a:latin typeface="Arial" panose="020B0604020202020204" pitchFamily="34" charset="0"/>
                <a:cs typeface="Arial" panose="020B0604020202020204" pitchFamily="34" charset="0"/>
              </a:rPr>
              <a:t>Tsitsianis</a:t>
            </a:r>
            <a:r>
              <a:rPr lang="en-IN" sz="1500" dirty="0">
                <a:solidFill>
                  <a:schemeClr val="tx1"/>
                </a:solidFill>
                <a:latin typeface="Arial" panose="020B0604020202020204" pitchFamily="34" charset="0"/>
                <a:cs typeface="Arial" panose="020B0604020202020204" pitchFamily="34" charset="0"/>
              </a:rPr>
              <a:t>, N., (2020). The methodology of the research. In </a:t>
            </a:r>
            <a:r>
              <a:rPr lang="en-IN" sz="1500" i="1" dirty="0">
                <a:solidFill>
                  <a:schemeClr val="tx1"/>
                </a:solidFill>
                <a:latin typeface="Arial" panose="020B0604020202020204" pitchFamily="34" charset="0"/>
                <a:cs typeface="Arial" panose="020B0604020202020204" pitchFamily="34" charset="0"/>
              </a:rPr>
              <a:t>Changes in European energy markets</a:t>
            </a:r>
            <a:r>
              <a:rPr lang="en-IN" sz="1500" dirty="0">
                <a:solidFill>
                  <a:schemeClr val="tx1"/>
                </a:solidFill>
                <a:latin typeface="Arial" panose="020B0604020202020204" pitchFamily="34" charset="0"/>
                <a:cs typeface="Arial" panose="020B0604020202020204" pitchFamily="34" charset="0"/>
              </a:rPr>
              <a:t> (pp. 79-95). Emerald Publishing Limited.</a:t>
            </a:r>
            <a:endParaRPr lang="en-GB" sz="15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32372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182</TotalTime>
  <Words>2952</Words>
  <Application>Microsoft Office PowerPoint</Application>
  <PresentationFormat>Widescreen</PresentationFormat>
  <Paragraphs>92</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Ion Boardroom</vt:lpstr>
      <vt:lpstr>THEME: The Future of Work: Artificial Intelligence and Human Collaboration in Hotel and Hospitality </vt:lpstr>
      <vt:lpstr>Abstract</vt:lpstr>
      <vt:lpstr>Introduction</vt:lpstr>
      <vt:lpstr>Literature Review –  AI-Powered Personalized Guest Experiences</vt:lpstr>
      <vt:lpstr>Literature Review –  AI and Enhanced Customer Service</vt:lpstr>
      <vt:lpstr>Literature Review –  Operational Efficiency and Revenue Optimization</vt:lpstr>
      <vt:lpstr>Methodology</vt:lpstr>
      <vt:lpstr>Theme Impact Analysis - Political Factors</vt:lpstr>
      <vt:lpstr>Theme Impact Analysis - Economic Factors</vt:lpstr>
      <vt:lpstr>Theme Impact Analysis - Social Factors</vt:lpstr>
      <vt:lpstr>Theme Impact Analysis - Technological Factors</vt:lpstr>
      <vt:lpstr>Critical Reflection - Strengths and Limitations</vt:lpstr>
      <vt:lpstr>Conclusion</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USER</cp:lastModifiedBy>
  <cp:revision>37</cp:revision>
  <dcterms:created xsi:type="dcterms:W3CDTF">2025-06-09T16:21:31Z</dcterms:created>
  <dcterms:modified xsi:type="dcterms:W3CDTF">2025-06-09T19:24:09Z</dcterms:modified>
</cp:coreProperties>
</file>