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7" r:id="rId5"/>
    <p:sldId id="258" r:id="rId6"/>
    <p:sldId id="259" r:id="rId7"/>
    <p:sldId id="267" r:id="rId8"/>
    <p:sldId id="268" r:id="rId9"/>
    <p:sldId id="271" r:id="rId10"/>
    <p:sldId id="272" r:id="rId11"/>
    <p:sldId id="269" r:id="rId12"/>
    <p:sldId id="270" r:id="rId13"/>
    <p:sldId id="264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D7C798-649F-AF8A-92D3-855D7860309D}" v="454" dt="2025-11-15T17:40:06.474"/>
    <p1510:client id="{411093C0-4FEA-7345-C0B7-68722B5F3442}" v="7" dt="2025-11-15T17:46:34.867"/>
    <p1510:client id="{67BE3025-0FC6-CF79-D3E9-B8BB82FC6A3A}" v="10" dt="2025-11-15T16:54:56.490"/>
    <p1510:client id="{6BAC26F4-692C-F5FD-1F8C-7F152768FCF0}" v="2" dt="2025-11-16T15:50:50.719"/>
    <p1510:client id="{6FF17ECA-B44C-5A98-7998-3411EF5C1F12}" v="236" dt="2025-11-15T21:43:29.824"/>
    <p1510:client id="{D1CFF622-66AA-2431-DCD9-61DE0EBDC11F}" v="383" dt="2025-11-16T13:35:40.033"/>
    <p1510:client id="{EC5FCD8D-A37E-5569-ABEA-ED53DA466014}" v="5" dt="2025-11-16T16:39:57.232"/>
    <p1510:client id="{EEE05032-8501-EB63-6A03-BFE4787D5ABB}" v="17" dt="2025-11-15T16:46:17.436"/>
    <p1510:client id="{FE125013-B9B4-3317-01A5-A1F68A0153F4}" v="2" dt="2025-11-16T13:36:54.1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vim Matias Lucindo (2430094)" userId="S::2430094@student.uwtsd.ac.uk::a7879b9f-3fc2-4bcd-b93d-9ebb616d67d1" providerId="AD" clId="Web-{EC5FCD8D-A37E-5569-ABEA-ED53DA466014}"/>
    <pc:docChg chg="addSld sldOrd">
      <pc:chgData name="Alvim Matias Lucindo (2430094)" userId="S::2430094@student.uwtsd.ac.uk::a7879b9f-3fc2-4bcd-b93d-9ebb616d67d1" providerId="AD" clId="Web-{EC5FCD8D-A37E-5569-ABEA-ED53DA466014}" dt="2025-11-16T16:39:57.232" v="4"/>
      <pc:docMkLst>
        <pc:docMk/>
      </pc:docMkLst>
      <pc:sldChg chg="add ord">
        <pc:chgData name="Alvim Matias Lucindo (2430094)" userId="S::2430094@student.uwtsd.ac.uk::a7879b9f-3fc2-4bcd-b93d-9ebb616d67d1" providerId="AD" clId="Web-{EC5FCD8D-A37E-5569-ABEA-ED53DA466014}" dt="2025-11-16T16:39:57.232" v="4"/>
        <pc:sldMkLst>
          <pc:docMk/>
          <pc:sldMk cId="2789866341" sldId="269"/>
        </pc:sldMkLst>
      </pc:sldChg>
      <pc:sldChg chg="add">
        <pc:chgData name="Alvim Matias Lucindo (2430094)" userId="S::2430094@student.uwtsd.ac.uk::a7879b9f-3fc2-4bcd-b93d-9ebb616d67d1" providerId="AD" clId="Web-{EC5FCD8D-A37E-5569-ABEA-ED53DA466014}" dt="2025-11-16T16:37:17.619" v="0"/>
        <pc:sldMkLst>
          <pc:docMk/>
          <pc:sldMk cId="2109681002" sldId="270"/>
        </pc:sldMkLst>
      </pc:sldChg>
      <pc:sldChg chg="ord">
        <pc:chgData name="Alvim Matias Lucindo (2430094)" userId="S::2430094@student.uwtsd.ac.uk::a7879b9f-3fc2-4bcd-b93d-9ebb616d67d1" providerId="AD" clId="Web-{EC5FCD8D-A37E-5569-ABEA-ED53DA466014}" dt="2025-11-16T16:39:27.762" v="3"/>
        <pc:sldMkLst>
          <pc:docMk/>
          <pc:sldMk cId="1506671755" sldId="2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0C1526-CC5F-44F4-8A9C-08D89997BDF9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B04D9-F9B2-4E82-A9B3-D250D0A0B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285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B04D9-F9B2-4E82-A9B3-D250D0A0BA3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197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rhnj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B04D9-F9B2-4E82-A9B3-D250D0A0BA3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507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Reference:</a:t>
            </a:r>
          </a:p>
          <a:p>
            <a:r>
              <a:rPr lang="en-GB"/>
              <a:t>www.simplypsychology.org.</a:t>
            </a:r>
          </a:p>
          <a:p>
            <a:r>
              <a:rPr lang="en-GB"/>
              <a:t>The essential Piaget new York: Basic Books</a:t>
            </a:r>
          </a:p>
          <a:p>
            <a:r>
              <a:rPr lang="en-GB"/>
              <a:t>Penny (2019/08/15) cognitive development</a:t>
            </a:r>
          </a:p>
          <a:p>
            <a:r>
              <a:rPr lang="en-GB" err="1"/>
              <a:t>Buckleitner</a:t>
            </a:r>
            <a:r>
              <a:rPr lang="en-GB"/>
              <a:t> ,W(2008/06/12) New </a:t>
            </a:r>
            <a:r>
              <a:rPr lang="en-GB" err="1"/>
              <a:t>YorkTimes</a:t>
            </a:r>
            <a:r>
              <a:rPr lang="en-GB"/>
              <a:t> </a:t>
            </a:r>
          </a:p>
          <a:p>
            <a:r>
              <a:rPr lang="en-GB"/>
              <a:t>https://maristalab.com.br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B04D9-F9B2-4E82-A9B3-D250D0A0BA3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966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8C77A-9983-8D04-AE34-DE62726338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85889F-539E-947A-18B9-C7EC4BCA08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B945D1-182A-073E-6FA4-A1CE7AD77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7E94B-3C01-719C-2A3C-882EE4306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39045-F406-8E9C-FAD6-3398B6C6B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634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B8C91-0974-F2C5-4949-3BD79C997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FD70A-7B80-92A8-6C6C-13338EB29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F01C3-EB31-2E26-C3FC-7560384EA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261E1-5558-AF15-18B3-56CCFE4FB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A76C2-1320-B734-40AE-2984ABFDD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11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BD7B6-89F9-A771-7A12-9AD5081C6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CC693D-E874-8AA4-382A-B37B743EE2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B003AF-D523-496E-70F0-2C689326D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F4BF2-EC31-D5F2-B475-3968F4FED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98C02-8230-17E1-2824-399AE7A8A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075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4B206-368F-58C6-9430-551BF0CC1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36B7B-D810-1CC9-493B-F55CFF438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E8A43B-9ECF-2A95-53CD-B7AD60CBFD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C626B-5DEA-DD96-4067-B93B63352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975FB-1714-5E8D-6152-ED3D52FCE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611FF-7E69-857C-2CAA-43FDE92C8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609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0EA07-30A0-217C-DBE8-BFF9BDB6B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8AA5D9-4AA9-F252-D831-5F4793B04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0830F8-6ED7-D1A1-17CE-93C4C476F5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49F72-8CD7-9ABB-9ADD-56951B3954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6447E5-02C2-5318-09AA-63A114E82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654830-8A6A-5F18-EC8C-EDB0162E7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33268C-D8F0-9DE9-68AB-E672026D2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9FA66B-FE84-F85D-F0FF-901C5F5B3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22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2901A-346E-EDA6-B864-6525951FA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9BC72C-5DA1-1996-0980-43570CFA6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0CD215-B1CB-D539-F3C8-9CB4E1C70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046B93-15C3-8B5A-A39B-7D5615C81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834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6CC6C3-12F3-9BB7-1424-7D908A23E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DE03A5-9E1E-7EE4-47AE-923B86071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A13BA-19C8-D518-CF73-3BDADD0A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902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FB5D3-D2A4-541F-424A-01F4BDF9B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CDA2D-0D5C-ADBD-6F86-F6724FCB4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0FF7B6-F863-BCFC-8D9E-D9B3D8D709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D571F-4B5A-A12A-68BE-9D6C3643F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377666-E567-6510-D8B2-6A0CB95B2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BE555D-3ACB-632F-CB9C-816872971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902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73DCE-03E1-0E9A-2735-5FC8A502B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314CBF-B3C4-B48F-55F3-C106CD462B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734FFD-3988-3E38-E866-92B06DC051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5AAE1F-992A-A20D-48FC-F09E3DE28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9C41C3-37A7-7272-B9ED-8261CB840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F1FF87-954D-188D-A54E-71178AD75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80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AB902-1927-A971-B755-F23195CC2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6C6B4-1AC1-70D0-6465-062451BD94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E14DB-04ED-B1C6-28D5-D35CF7B21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D853F-5C13-2E85-7AEB-B19EAE1A4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308E3-A16F-B9ED-01D1-6FEE1C8AF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944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16BCBA-9511-1E53-A6C2-68B77EAD26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6FA62C-F79C-A22D-F651-83A1261C95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F7349-B11C-75AF-327E-BEE520AFC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47A08-2F22-E8F1-08D9-8F182FB91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EF145-2823-CEE2-53F5-D7944F1D8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63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6777FF-9C21-16C1-9301-0DB9ECC8C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83D4E3-0F00-FCF0-0DF3-03E51068D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C5DF3-7773-437B-1B8D-54C28BBC2C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EE45E3-2808-41E8-8591-4BC602F25E6E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CC7F0-CC95-F498-D773-CB0A27F0B4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6D11C-503F-C620-0D82-845BCC35AF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61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1BDFB-4F4D-0EB6-8DDD-6CEF18B19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27670"/>
            <a:ext cx="10515600" cy="1713490"/>
          </a:xfrm>
        </p:spPr>
        <p:txBody>
          <a:bodyPr>
            <a:normAutofit/>
          </a:bodyPr>
          <a:lstStyle/>
          <a:p>
            <a:r>
              <a:rPr lang="en-GB"/>
              <a:t>Program Certificate of  Higher Education Skills for the workplace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3583F-061D-5C52-B8C7-AC6D5B5CF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876097"/>
            <a:ext cx="10515600" cy="230086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Module Psychology in Health and Social Care</a:t>
            </a:r>
          </a:p>
          <a:p>
            <a:pPr marL="0" indent="0">
              <a:buNone/>
            </a:pPr>
            <a:r>
              <a:rPr lang="en-GB" b="1"/>
              <a:t>Module</a:t>
            </a:r>
            <a:r>
              <a:rPr lang="en-GB"/>
              <a:t> LCH4010_Lon</a:t>
            </a:r>
          </a:p>
          <a:p>
            <a:pPr marL="0" indent="0">
              <a:buNone/>
            </a:pPr>
            <a:r>
              <a:rPr lang="en-GB"/>
              <a:t> </a:t>
            </a:r>
            <a:r>
              <a:rPr lang="en-GB" b="1"/>
              <a:t>Lecture Name: </a:t>
            </a:r>
            <a:r>
              <a:rPr lang="en-GB"/>
              <a:t>Mrs Peace Ukachukwu</a:t>
            </a:r>
          </a:p>
          <a:p>
            <a:pPr marL="0" indent="0">
              <a:buNone/>
            </a:pPr>
            <a:r>
              <a:rPr lang="en-GB"/>
              <a:t>Alvim Matias Lucindo</a:t>
            </a:r>
            <a:br>
              <a:rPr lang="en-GB"/>
            </a:br>
            <a:r>
              <a:rPr lang="en-GB"/>
              <a:t>ID 2430094</a:t>
            </a:r>
          </a:p>
          <a:p>
            <a:pPr marL="0" indent="0">
              <a:buNone/>
            </a:pPr>
            <a:r>
              <a:rPr lang="en-GB"/>
              <a:t> </a:t>
            </a:r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D53B201C-3682-1B7E-3BBD-4D91273D37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195" y="-2597"/>
            <a:ext cx="5593772" cy="2027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650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34634-F13A-40E7-9821-5EEDD59F2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26" y="4656221"/>
            <a:ext cx="10515600" cy="3092116"/>
          </a:xfrm>
        </p:spPr>
        <p:txBody>
          <a:bodyPr>
            <a:normAutofit/>
          </a:bodyPr>
          <a:lstStyle/>
          <a:p>
            <a:pPr marL="0" indent="0"/>
            <a:r>
              <a:rPr lang="pt-BR"/>
              <a:t>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3A80B-992F-92AF-FB69-069990B59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726" y="151278"/>
            <a:ext cx="10515600" cy="35613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SUBJECT</a:t>
            </a:r>
          </a:p>
          <a:p>
            <a:pPr marL="0" indent="0">
              <a:buNone/>
            </a:pPr>
            <a:endParaRPr lang="en-GB" b="1"/>
          </a:p>
          <a:p>
            <a:r>
              <a:rPr lang="en-GB"/>
              <a:t>I m a practitioner in an early  years  nursery setting. I m a supporting a 3-year-old child named Amira</a:t>
            </a:r>
          </a:p>
          <a:p>
            <a:r>
              <a:rPr lang="en-GB"/>
              <a:t>Anxiety when approached</a:t>
            </a:r>
          </a:p>
          <a:p>
            <a:r>
              <a:rPr lang="en-GB"/>
              <a:t>Limited in verbal communication</a:t>
            </a:r>
          </a:p>
          <a:p>
            <a:r>
              <a:rPr lang="en-GB"/>
              <a:t>Difficulties participating in games</a:t>
            </a:r>
          </a:p>
        </p:txBody>
      </p:sp>
    </p:spTree>
    <p:extLst>
      <p:ext uri="{BB962C8B-B14F-4D97-AF65-F5344CB8AC3E}">
        <p14:creationId xmlns:p14="http://schemas.microsoft.com/office/powerpoint/2010/main" val="312358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846E4-BB42-E11B-814C-B2D8CF4A7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73" y="-613610"/>
            <a:ext cx="10515600" cy="2875547"/>
          </a:xfrm>
        </p:spPr>
        <p:txBody>
          <a:bodyPr>
            <a:normAutofit fontScale="90000"/>
          </a:bodyPr>
          <a:lstStyle/>
          <a:p>
            <a:r>
              <a:rPr lang="en-GB" sz="1400"/>
              <a:t>.</a:t>
            </a: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endParaRPr lang="en-GB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C022F-86C3-B0D3-1248-6E0D08FB8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411"/>
            <a:ext cx="10515600" cy="602055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                                                         Introduction</a:t>
            </a:r>
            <a:r>
              <a:rPr lang="en-GB" dirty="0"/>
              <a:t>:</a:t>
            </a:r>
            <a:endParaRPr lang="en-US" dirty="0"/>
          </a:p>
          <a:p>
            <a:pPr marL="0" indent="0">
              <a:buNone/>
            </a:pPr>
            <a:endParaRPr lang="en-GB"/>
          </a:p>
          <a:p>
            <a:r>
              <a:rPr lang="pt-BR" dirty="0"/>
              <a:t> </a:t>
            </a:r>
            <a:r>
              <a:rPr lang="pt-BR" dirty="0" err="1"/>
              <a:t>According</a:t>
            </a:r>
            <a:r>
              <a:rPr lang="pt-BR" dirty="0"/>
              <a:t>  </a:t>
            </a:r>
            <a:r>
              <a:rPr lang="pt-BR" dirty="0" err="1"/>
              <a:t>to</a:t>
            </a:r>
            <a:r>
              <a:rPr lang="pt-BR" dirty="0"/>
              <a:t> Piaget:</a:t>
            </a:r>
            <a:r>
              <a:rPr lang="en-GB" dirty="0"/>
              <a:t> Every human being is born with the ability to adapt to the environment assimilation and accommodation. Piaget (1952) </a:t>
            </a:r>
          </a:p>
          <a:p>
            <a:r>
              <a:rPr lang="en-GB" dirty="0"/>
              <a:t>Respecting the fundamental interaction between internal and external factors, mental activity is essential for biological and psychological clarifications</a:t>
            </a:r>
            <a:r>
              <a:rPr lang="pt-BR" dirty="0"/>
              <a:t>. </a:t>
            </a:r>
            <a:r>
              <a:rPr lang="pt-BR" dirty="0" err="1"/>
              <a:t>Favell</a:t>
            </a:r>
            <a:r>
              <a:rPr lang="pt-BR" dirty="0"/>
              <a:t> (1963)</a:t>
            </a:r>
            <a:br>
              <a:rPr lang="en-GB" dirty="0"/>
            </a:br>
            <a:endParaRPr lang="en-GB"/>
          </a:p>
          <a:p>
            <a:r>
              <a:rPr lang="en-GB" dirty="0"/>
              <a:t> Jean Piaget: Theory of cognitive development ,how children acquire knowledge and how their thinking changes  as they grow. Piaget (1970)</a:t>
            </a:r>
          </a:p>
          <a:p>
            <a:endParaRPr lang="en-GB"/>
          </a:p>
          <a:p>
            <a:r>
              <a:rPr lang="en-GB" dirty="0"/>
              <a:t>Learners (who construct their own understanding of word)</a:t>
            </a:r>
          </a:p>
          <a:p>
            <a:r>
              <a:rPr lang="en-GB" dirty="0" err="1"/>
              <a:t>Shemas</a:t>
            </a:r>
            <a:r>
              <a:rPr lang="en-GB" dirty="0"/>
              <a:t> (that help them make </a:t>
            </a:r>
            <a:r>
              <a:rPr lang="en-GB" dirty="0" err="1"/>
              <a:t>sence</a:t>
            </a:r>
            <a:r>
              <a:rPr lang="en-GB" dirty="0"/>
              <a:t> of  their environment</a:t>
            </a:r>
          </a:p>
          <a:p>
            <a:endParaRPr lang="en-GB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010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7B1EC-E432-8EF5-BD2B-B389A026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 Piaget theory of stages cognitive development key concept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1809493-C57C-FBE5-B868-AA58C64BF9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471621"/>
              </p:ext>
            </p:extLst>
          </p:nvPr>
        </p:nvGraphicFramePr>
        <p:xfrm>
          <a:off x="497840" y="1825624"/>
          <a:ext cx="10165080" cy="4598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07280">
                  <a:extLst>
                    <a:ext uri="{9D8B030D-6E8A-4147-A177-3AD203B41FA5}">
                      <a16:colId xmlns:a16="http://schemas.microsoft.com/office/drawing/2014/main" val="185304438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892212250"/>
                    </a:ext>
                  </a:extLst>
                </a:gridCol>
              </a:tblGrid>
              <a:tr h="194722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/>
                        <a:t>Sensorimotor</a:t>
                      </a:r>
                      <a:r>
                        <a:rPr lang="en-GB"/>
                        <a:t>: 0-2 years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Infant learn trough their senses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Develop object permanence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/>
                        <a:t>Preoperational</a:t>
                      </a:r>
                      <a:r>
                        <a:rPr lang="en-GB"/>
                        <a:t> :2-7 years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Children begin to use langue and </a:t>
                      </a:r>
                      <a:r>
                        <a:rPr lang="en-GB" err="1"/>
                        <a:t>simbols</a:t>
                      </a: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Difficulty from others </a:t>
                      </a:r>
                      <a:r>
                        <a:rPr lang="en-GB" err="1"/>
                        <a:t>perpectives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0552021"/>
                  </a:ext>
                </a:extLst>
              </a:tr>
              <a:tr h="194722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/>
                        <a:t>Concrete Operational Stage</a:t>
                      </a:r>
                      <a:r>
                        <a:rPr lang="en-GB"/>
                        <a:t>:7-11years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The children have logical thinking develops but it is limited to concrete objects and experiences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/>
                        <a:t>Formal Operational </a:t>
                      </a:r>
                      <a:r>
                        <a:rPr lang="en-GB"/>
                        <a:t>:12 Adolescent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Develop the ability to think abstract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Reason logically</a:t>
                      </a:r>
                    </a:p>
                    <a:p>
                      <a:pPr marL="285750" indent="-285750">
                        <a:buClr>
                          <a:srgbClr val="000000"/>
                        </a:buClr>
                        <a:buFont typeface="Arial,Sans-Serif" panose="020B0604020202020204" pitchFamily="34" charset="0"/>
                        <a:buChar char="•"/>
                      </a:pPr>
                      <a:r>
                        <a:rPr lang="en-GB"/>
                        <a:t>Hypothetical thinking</a:t>
                      </a:r>
                      <a:r>
                        <a:rPr lang="en-GB" b="1"/>
                        <a:t>:</a:t>
                      </a:r>
                      <a:endParaRPr lang="en-US" sz="1800" b="1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 panose="020B0604020202020204" pitchFamily="34" charset="0"/>
                        <a:buChar char="•"/>
                      </a:pPr>
                      <a:endParaRPr lang="en-GB" b="1"/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 panose="020B0604020202020204" pitchFamily="34" charset="0"/>
                        <a:buChar char="•"/>
                      </a:pPr>
                      <a:r>
                        <a:rPr lang="en-GB" b="1"/>
                        <a:t>Ref: </a:t>
                      </a:r>
                      <a:r>
                        <a:rPr lang="en-GB"/>
                        <a:t>Piaget,1954 the construction of reality in the </a:t>
                      </a:r>
                      <a:r>
                        <a:rPr lang="en-GB" err="1"/>
                        <a:t>children.New</a:t>
                      </a:r>
                      <a:r>
                        <a:rPr lang="en-GB"/>
                        <a:t> York</a:t>
                      </a:r>
                      <a:endParaRPr lang="en-US" sz="1800" b="0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285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9541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2A4E3-724F-6752-DEBC-A2CC1C9E9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it is relevant to years to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5FC55-DA4A-F633-66F8-C7CD12F6A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ym typeface="Wingdings" panose="05000000000000000000" pitchFamily="2" charset="2"/>
              </a:rPr>
              <a:t>Understanding cognitive growth </a:t>
            </a:r>
          </a:p>
          <a:p>
            <a:r>
              <a:rPr lang="en-GB">
                <a:sym typeface="Wingdings" panose="05000000000000000000" pitchFamily="2" charset="2"/>
              </a:rPr>
              <a:t>Developmentally appropriate</a:t>
            </a:r>
          </a:p>
          <a:p>
            <a:r>
              <a:rPr lang="en-GB">
                <a:sym typeface="Wingdings" panose="05000000000000000000" pitchFamily="2" charset="2"/>
              </a:rPr>
              <a:t> Facilitating  Active learning</a:t>
            </a:r>
          </a:p>
          <a:p>
            <a:r>
              <a:rPr lang="en-GB">
                <a:sym typeface="Wingdings" panose="05000000000000000000" pitchFamily="2" charset="2"/>
              </a:rPr>
              <a:t> Encouraging critical thinking </a:t>
            </a:r>
          </a:p>
          <a:p>
            <a:r>
              <a:rPr lang="en-GB">
                <a:sym typeface="Wingdings" panose="05000000000000000000" pitchFamily="2" charset="2"/>
              </a:rPr>
              <a:t>Recognizing individual differences </a:t>
            </a:r>
          </a:p>
          <a:p>
            <a:r>
              <a:rPr lang="en-GB">
                <a:sym typeface="Wingdings" panose="05000000000000000000" pitchFamily="2" charset="2"/>
              </a:rPr>
              <a:t>Supporting  social  Development </a:t>
            </a:r>
          </a:p>
          <a:p>
            <a:r>
              <a:rPr lang="en-GB">
                <a:sym typeface="Wingdings" panose="05000000000000000000" pitchFamily="2" charset="2"/>
              </a:rPr>
              <a:t> Parental guidance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540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8046B-A766-FDE6-CA97-B64E4630C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ptos"/>
              </a:rPr>
              <a:t>The Factor of Nature  and Nurture</a:t>
            </a:r>
            <a:r>
              <a:rPr lang="en-GB" sz="2800" dirty="0">
                <a:latin typeface="Aptos"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F16A8-C9D1-6AF7-F2A2-2E98C532D2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Genetics</a:t>
            </a:r>
            <a:endParaRPr lang="en-US" dirty="0"/>
          </a:p>
          <a:p>
            <a:r>
              <a:rPr lang="en-GB" dirty="0"/>
              <a:t>Neurological maturationl</a:t>
            </a:r>
          </a:p>
          <a:p>
            <a:r>
              <a:rPr lang="en-GB" dirty="0"/>
              <a:t>Temperament</a:t>
            </a:r>
          </a:p>
          <a:p>
            <a:r>
              <a:rPr lang="en-GB" dirty="0"/>
              <a:t>Biological potential</a:t>
            </a:r>
          </a:p>
          <a:p>
            <a:r>
              <a:rPr lang="en-GB" dirty="0"/>
              <a:t>Reflexes and ability</a:t>
            </a:r>
          </a:p>
          <a:p>
            <a:r>
              <a:rPr lang="en-GB" dirty="0"/>
              <a:t> Berk, E (2018)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B628E1-C524-0274-B002-2FCC021F19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Health physical environment</a:t>
            </a:r>
          </a:p>
          <a:p>
            <a:r>
              <a:rPr lang="en-GB" dirty="0"/>
              <a:t>Family environment</a:t>
            </a:r>
          </a:p>
          <a:p>
            <a:r>
              <a:rPr lang="en-GB" dirty="0"/>
              <a:t>Cultural and community influences</a:t>
            </a:r>
          </a:p>
          <a:p>
            <a:r>
              <a:rPr lang="en-GB" dirty="0"/>
              <a:t>Social relationships</a:t>
            </a:r>
          </a:p>
          <a:p>
            <a:r>
              <a:rPr lang="en-GB" dirty="0"/>
              <a:t>Emotional support</a:t>
            </a:r>
          </a:p>
        </p:txBody>
      </p:sp>
    </p:spTree>
    <p:extLst>
      <p:ext uri="{BB962C8B-B14F-4D97-AF65-F5344CB8AC3E}">
        <p14:creationId xmlns:p14="http://schemas.microsoft.com/office/powerpoint/2010/main" val="1757966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E6B1B-DA81-BBB3-875A-910D3CACB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Usefulness and Limitations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00CB9-B10F-2319-CE71-6AE288CB86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Emphasis on Active Learning.</a:t>
            </a:r>
            <a:endParaRPr lang="en-US" dirty="0"/>
          </a:p>
          <a:p>
            <a:r>
              <a:rPr lang="en-GB" dirty="0"/>
              <a:t>Insight into Cognitive Processes</a:t>
            </a:r>
          </a:p>
          <a:p>
            <a:r>
              <a:rPr lang="en-GB" dirty="0"/>
              <a:t>Stimulus for Further Research</a:t>
            </a:r>
          </a:p>
          <a:p>
            <a:r>
              <a:rPr lang="en-GB" dirty="0"/>
              <a:t>Practical Applications for Education</a:t>
            </a:r>
          </a:p>
          <a:p>
            <a:r>
              <a:rPr lang="en-GB" dirty="0"/>
              <a:t> Duckworth ,E (2006)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6C4CB-FC80-1649-C7BA-BFA26000B5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Underestimation of </a:t>
            </a:r>
            <a:r>
              <a:rPr lang="en-GB" dirty="0" err="1"/>
              <a:t>childrens</a:t>
            </a:r>
            <a:r>
              <a:rPr lang="en-GB" dirty="0"/>
              <a:t> Abilities.</a:t>
            </a:r>
          </a:p>
          <a:p>
            <a:r>
              <a:rPr lang="en-GB" dirty="0"/>
              <a:t> Stages Are too Rigid.</a:t>
            </a:r>
          </a:p>
          <a:p>
            <a:r>
              <a:rPr lang="en-GB" dirty="0"/>
              <a:t>Limited of Social and cultural factors.</a:t>
            </a:r>
            <a:endParaRPr lang="en-US" dirty="0"/>
          </a:p>
          <a:p>
            <a:r>
              <a:rPr lang="en-GB" dirty="0"/>
              <a:t>Tasks May Have Measured Other Skills</a:t>
            </a:r>
          </a:p>
        </p:txBody>
      </p:sp>
    </p:spTree>
    <p:extLst>
      <p:ext uri="{BB962C8B-B14F-4D97-AF65-F5344CB8AC3E}">
        <p14:creationId xmlns:p14="http://schemas.microsoft.com/office/powerpoint/2010/main" val="1506671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97AFE-6076-99EB-DFC3-244E392B1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ptos"/>
              </a:rPr>
              <a:t>Strategic Proposal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B8BFA-F3C2-9E0B-9675-8DED1EF5E0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She learns best when an  adult play along.</a:t>
            </a:r>
            <a:endParaRPr lang="en-US" dirty="0"/>
          </a:p>
          <a:p>
            <a:r>
              <a:rPr lang="en-GB" dirty="0"/>
              <a:t>Speak slowly and use short sentences</a:t>
            </a:r>
            <a:endParaRPr lang="en-US" dirty="0"/>
          </a:p>
          <a:p>
            <a:r>
              <a:rPr lang="en-GB" dirty="0"/>
              <a:t>Offer opportunity without pressure.</a:t>
            </a:r>
          </a:p>
          <a:p>
            <a:r>
              <a:rPr lang="en-GB" dirty="0"/>
              <a:t>Avoid forcing </a:t>
            </a:r>
            <a:endParaRPr lang="en-GB" sz="1100" dirty="0"/>
          </a:p>
          <a:p>
            <a:r>
              <a:rPr lang="en-GB" dirty="0"/>
              <a:t>Offer her security, be patient every child need time</a:t>
            </a:r>
            <a:endParaRPr lang="en-US" dirty="0"/>
          </a:p>
          <a:p>
            <a:endParaRPr lang="en-GB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39A323-B011-3359-6140-AD98427260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Simples' exercises: such as smelling flowers and blowing out candles to bring oxygen to the brain.</a:t>
            </a:r>
            <a:endParaRPr lang="en-US" dirty="0"/>
          </a:p>
          <a:p>
            <a:r>
              <a:rPr lang="en-GB" dirty="0"/>
              <a:t>Hide food or objects  (it teaches you to wait; observe; and participate) organize jour feelings knowing when it's your turn and reduce anxiety</a:t>
            </a:r>
          </a:p>
          <a:p>
            <a:pPr marL="0" indent="0">
              <a:buNone/>
            </a:pPr>
            <a:r>
              <a:rPr lang="en-GB" dirty="0"/>
              <a:t>After some time if another child going the game; Amira will react</a:t>
            </a:r>
          </a:p>
        </p:txBody>
      </p:sp>
    </p:spTree>
    <p:extLst>
      <p:ext uri="{BB962C8B-B14F-4D97-AF65-F5344CB8AC3E}">
        <p14:creationId xmlns:p14="http://schemas.microsoft.com/office/powerpoint/2010/main" val="2789866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aby looking at a candle&#10;&#10;AI-generated content may be incorrect.">
            <a:extLst>
              <a:ext uri="{FF2B5EF4-FFF2-40B4-BE49-F238E27FC236}">
                <a16:creationId xmlns:a16="http://schemas.microsoft.com/office/drawing/2014/main" id="{9FDF9AD7-91D8-06B8-AFE3-47B01815F5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841" r="1" b="32342"/>
          <a:stretch>
            <a:fillRect/>
          </a:stretch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pic>
        <p:nvPicPr>
          <p:cNvPr id="2" name="Picture 1" descr="A child smelling a flower&#10;&#10;AI-generated content may be incorrect.">
            <a:extLst>
              <a:ext uri="{FF2B5EF4-FFF2-40B4-BE49-F238E27FC236}">
                <a16:creationId xmlns:a16="http://schemas.microsoft.com/office/drawing/2014/main" id="{7FBC0F80-C28A-F125-30FA-964CC882A2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361" r="19362" b="1"/>
          <a:stretch>
            <a:fillRect/>
          </a:stretch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681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FEB20A-6823-D267-FCE0-CE5B5932FD62}"/>
              </a:ext>
            </a:extLst>
          </p:cNvPr>
          <p:cNvSpPr txBox="1"/>
          <p:nvPr/>
        </p:nvSpPr>
        <p:spPr>
          <a:xfrm>
            <a:off x="992537" y="1179895"/>
            <a:ext cx="8455193" cy="310854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dirty="0"/>
              <a:t>Conclusion:</a:t>
            </a:r>
            <a:r>
              <a:rPr lang="en-GB" sz="2800" dirty="0"/>
              <a:t>.</a:t>
            </a: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 My objective is to provide a way of life for Amira so that she can interact with her surrounding environment.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 To restore her biological and psychological balance for her mental development.</a:t>
            </a:r>
          </a:p>
          <a:p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669540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4D0EF-BDFA-4721-9BEB-E29DFDE18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8073" y="6858000"/>
            <a:ext cx="12540916" cy="7623843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D45F1-A2B0-BB74-C068-F45A98E8D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7826" y="193509"/>
            <a:ext cx="12132640" cy="59453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86150" lvl="7" indent="-285750"/>
            <a:endParaRPr lang="en-GB"/>
          </a:p>
          <a:p>
            <a:pPr marL="3200400" lvl="7" indent="0">
              <a:buNone/>
            </a:pPr>
            <a:r>
              <a:rPr lang="en-GB" sz="2800" dirty="0"/>
              <a:t> REFERENCE :</a:t>
            </a:r>
          </a:p>
          <a:p>
            <a:pPr lvl="7"/>
            <a:r>
              <a:rPr lang="en-GB" sz="2800" dirty="0"/>
              <a:t>Piaget ,J (1952) the origins of intelligence in children New York International Universities.</a:t>
            </a:r>
          </a:p>
          <a:p>
            <a:pPr lvl="7"/>
            <a:r>
              <a:rPr lang="en-GB" sz="2800" dirty="0"/>
              <a:t>Piaget , J  Colombia University (1970) genetic New York. </a:t>
            </a:r>
          </a:p>
          <a:p>
            <a:pPr lvl="7"/>
            <a:r>
              <a:rPr lang="en-GB" sz="2800" dirty="0"/>
              <a:t>Penny, U (2019)Child development in education settings. Tailor &amp; Francis.</a:t>
            </a:r>
          </a:p>
          <a:p>
            <a:pPr lvl="7"/>
            <a:r>
              <a:rPr lang="en-GB" sz="2800" dirty="0"/>
              <a:t>Piaget, J1964 Development and learning. Journal of research in Science teaching 2(3) 176-186</a:t>
            </a:r>
          </a:p>
          <a:p>
            <a:pPr marL="3200400" lvl="7" indent="0">
              <a:buNone/>
            </a:pPr>
            <a:r>
              <a:rPr lang="en-GB" sz="2800" dirty="0"/>
              <a:t>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84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f8e9be2419cdf5a93f69d204723ef6dc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5ae19b28b39ea757abee8c7b86605001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C92E52FC-4655-4950-9D65-8C0C1D16DAFB}">
  <ds:schemaRefs>
    <ds:schemaRef ds:uri="dd86abe3-ec21-467e-8687-9d211c56981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A9E1635-72F6-47A1-8D20-B47D11664ED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8A6030-E418-4A6A-9694-B30777233DD8}">
  <ds:schemaRefs>
    <ds:schemaRef ds:uri="dd86abe3-ec21-467e-8687-9d211c56981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Program Certificate of  Higher Education Skills for the workplace Health and Social Care</vt:lpstr>
      <vt:lpstr> </vt:lpstr>
      <vt:lpstr>.                              </vt:lpstr>
      <vt:lpstr> Piaget theory of stages cognitive development key concept</vt:lpstr>
      <vt:lpstr>Why it is relevant to years to development</vt:lpstr>
      <vt:lpstr>The Factor of Nature  and Nurture </vt:lpstr>
      <vt:lpstr>The Usefulness and Limitations of the Theory</vt:lpstr>
      <vt:lpstr>Strategic Proposal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Alvim Lucindo</dc:creator>
  <cp:revision>402</cp:revision>
  <dcterms:created xsi:type="dcterms:W3CDTF">2025-06-22T10:02:39Z</dcterms:created>
  <dcterms:modified xsi:type="dcterms:W3CDTF">2025-11-16T16:40:23Z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