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comments+xml" PartName="/ppt/comments/comment1.xml"/>
  <Override ContentType="application/vnd.openxmlformats-officedocument.presentationml.comments+xml" PartName="/ppt/comments/comment2.xml"/>
  <Override ContentType="application/vnd.openxmlformats-officedocument.presentationml.comments+xml" PartName="/ppt/comments/comment4.xml"/>
  <Override ContentType="application/vnd.openxmlformats-officedocument.presentationml.comments+xml" PartName="/ppt/comments/comment3.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24.xml"/>
  <Override ContentType="application/vnd.openxmlformats-officedocument.presentationml.notesSlide+xml" PartName="/ppt/notesSlides/notesSlide50.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34.xml"/>
  <Override ContentType="application/vnd.openxmlformats-officedocument.presentationml.notesSlide+xml" PartName="/ppt/notesSlides/notesSlide51.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43.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56.xml"/>
  <Override ContentType="application/vnd.openxmlformats-officedocument.presentationml.notesSlide+xml" PartName="/ppt/notesSlides/notesSlide30.xml"/>
  <Override ContentType="application/vnd.openxmlformats-officedocument.presentationml.notesSlide+xml" PartName="/ppt/notesSlides/notesSlide26.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57.xml"/>
  <Override ContentType="application/vnd.openxmlformats-officedocument.presentationml.notesSlide+xml" PartName="/ppt/notesSlides/notesSlide44.xml"/>
  <Override ContentType="application/vnd.openxmlformats-officedocument.presentationml.notesSlide+xml" PartName="/ppt/notesSlides/notesSlide58.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54.xml"/>
  <Override ContentType="application/vnd.openxmlformats-officedocument.presentationml.notesSlide+xml" PartName="/ppt/notesSlides/notesSlide45.xml"/>
  <Override ContentType="application/vnd.openxmlformats-officedocument.presentationml.notesSlide+xml" PartName="/ppt/notesSlides/notesSlide46.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11.xml"/>
  <Override ContentType="application/vnd.openxmlformats-officedocument.presentationml.notesSlide+xml" PartName="/ppt/notesSlides/notesSlide5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47.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8.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48.xml"/>
  <Override ContentType="application/vnd.openxmlformats-officedocument.presentationml.notesSlide+xml" PartName="/ppt/notesSlides/notesSlide22.xml"/>
  <Override ContentType="application/vnd.openxmlformats-officedocument.presentationml.notesSlide+xml" PartName="/ppt/notesSlides/notesSlide52.xml"/>
  <Override ContentType="application/vnd.openxmlformats-officedocument.presentationml.notesSlide+xml" PartName="/ppt/notesSlides/notesSlide7.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6.xml"/>
  <Override ContentType="application/vnd.openxmlformats-officedocument.presentationml.notesSlide+xml" PartName="/ppt/notesSlides/notesSlide49.xml"/>
  <Override ContentType="application/vnd.openxmlformats-officedocument.presentationml.notesSlide+xml" PartName="/ppt/notesSlides/notesSlide19.xml"/>
  <Override ContentType="application/vnd.openxmlformats-officedocument.presentationml.notesSlide+xml" PartName="/ppt/notesSlides/notesSlide53.xml"/>
  <Override ContentType="application/vnd.openxmlformats-officedocument.presentationml.notesSlide+xml" PartName="/ppt/notesSlides/notesSlide40.xml"/>
  <Override ContentType="application/vnd.openxmlformats-officedocument.presentationml.notesSlide+xml" PartName="/ppt/notesSlides/notesSlide23.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Layout+xml" PartName="/ppt/slideLayouts/slideLayout21.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43.xml"/>
  <Override ContentType="application/vnd.openxmlformats-officedocument.presentationml.slide+xml" PartName="/ppt/slides/slide35.xml"/>
  <Override ContentType="application/vnd.openxmlformats-officedocument.presentationml.slide+xml" PartName="/ppt/slides/slide5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5.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50.xml"/>
  <Override ContentType="application/vnd.openxmlformats-officedocument.presentationml.slide+xml" PartName="/ppt/slides/slide34.xml"/>
  <Override ContentType="application/vnd.openxmlformats-officedocument.presentationml.slide+xml" PartName="/ppt/slides/slide33.xml"/>
  <Override ContentType="application/vnd.openxmlformats-officedocument.presentationml.slide+xml" PartName="/ppt/slides/slide51.xml"/>
  <Override ContentType="application/vnd.openxmlformats-officedocument.presentationml.slide+xml" PartName="/ppt/slides/slide16.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7.xml"/>
  <Override ContentType="application/vnd.openxmlformats-officedocument.presentationml.slide+xml" PartName="/ppt/slides/slide41.xml"/>
  <Override ContentType="application/vnd.openxmlformats-officedocument.presentationml.slide+xml" PartName="/ppt/slides/slide7.xml"/>
  <Override ContentType="application/vnd.openxmlformats-officedocument.presentationml.slide+xml" PartName="/ppt/slides/slide54.xml"/>
  <Override ContentType="application/vnd.openxmlformats-officedocument.presentationml.slide+xml" PartName="/ppt/slides/slide36.xml"/>
  <Override ContentType="application/vnd.openxmlformats-officedocument.presentationml.slide+xml" PartName="/ppt/slides/slide23.xml"/>
  <Override ContentType="application/vnd.openxmlformats-officedocument.presentationml.slide+xml" PartName="/ppt/slides/slide49.xml"/>
  <Override ContentType="application/vnd.openxmlformats-officedocument.presentationml.slide+xml" PartName="/ppt/slides/slide10.xml"/>
  <Override ContentType="application/vnd.openxmlformats-officedocument.presentationml.slide+xml" PartName="/ppt/slides/slide6.xml"/>
  <Override ContentType="application/vnd.openxmlformats-officedocument.presentationml.slide+xml" PartName="/ppt/slides/slide53.xml"/>
  <Override ContentType="application/vnd.openxmlformats-officedocument.presentationml.slide+xml" PartName="/ppt/slides/slide40.xml"/>
  <Override ContentType="application/vnd.openxmlformats-officedocument.presentationml.slide+xml" PartName="/ppt/slides/slide4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9.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6.xml"/>
  <Override ContentType="application/vnd.openxmlformats-officedocument.presentationml.slide+xml" PartName="/ppt/slides/slide12.xml"/>
  <Override ContentType="application/vnd.openxmlformats-officedocument.presentationml.slide+xml" PartName="/ppt/slides/slide47.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8.xml"/>
  <Override ContentType="application/vnd.openxmlformats-officedocument.presentationml.slide+xml" PartName="/ppt/slides/slide46.xml"/>
  <Override ContentType="application/vnd.openxmlformats-officedocument.presentationml.slide+xml" PartName="/ppt/slides/slide8.xml"/>
  <Override ContentType="application/vnd.openxmlformats-officedocument.presentationml.slide+xml" PartName="/ppt/slides/slide55.xml"/>
  <Override ContentType="application/vnd.openxmlformats-officedocument.presentationml.slide+xml" PartName="/ppt/slides/slide29.xml"/>
  <Override ContentType="application/vnd.openxmlformats-officedocument.presentationml.slide+xml" PartName="/ppt/slides/slide32.xml"/>
  <Override ContentType="application/vnd.openxmlformats-officedocument.presentationml.slide+xml" PartName="/ppt/slides/slide1.xml"/>
  <Override ContentType="application/vnd.openxmlformats-officedocument.presentationml.slide+xml" PartName="/ppt/slides/slide58.xml"/>
  <Override ContentType="application/vnd.openxmlformats-officedocument.presentationml.slide+xml" PartName="/ppt/slides/slide45.xml"/>
  <Override ContentType="application/vnd.openxmlformats-officedocument.presentationml.slide+xml" PartName="/ppt/slides/slide28.xml"/>
  <Override ContentType="application/vnd.openxmlformats-officedocument.presentationml.slide+xml" PartName="/ppt/slides/slide15.xml"/>
  <Override ContentType="application/vnd.openxmlformats-officedocument.presentationml.slide+xml" PartName="/ppt/slides/slide31.xml"/>
  <Override ContentType="application/vnd.openxmlformats-officedocument.presentationml.slide+xml" PartName="/ppt/slides/slide27.xml"/>
  <Override ContentType="application/vnd.openxmlformats-officedocument.presentationml.slide+xml" PartName="/ppt/slides/slide57.xml"/>
  <Override ContentType="application/vnd.openxmlformats-officedocument.presentationml.slide+xml" PartName="/ppt/slides/slide2.xml"/>
  <Override ContentType="application/vnd.openxmlformats-officedocument.presentationml.slide+xml" PartName="/ppt/slides/slide44.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commentAuthors+xml" PartName="/ppt/commentAuthors.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71"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 id="294" r:id="rId44"/>
    <p:sldId id="295" r:id="rId45"/>
    <p:sldId id="296" r:id="rId46"/>
    <p:sldId id="297" r:id="rId47"/>
    <p:sldId id="298" r:id="rId48"/>
    <p:sldId id="299" r:id="rId49"/>
    <p:sldId id="300" r:id="rId50"/>
    <p:sldId id="301" r:id="rId51"/>
    <p:sldId id="302" r:id="rId52"/>
    <p:sldId id="303" r:id="rId53"/>
    <p:sldId id="304" r:id="rId54"/>
    <p:sldId id="305" r:id="rId55"/>
    <p:sldId id="306" r:id="rId56"/>
    <p:sldId id="307" r:id="rId57"/>
    <p:sldId id="308" r:id="rId58"/>
    <p:sldId id="309" r:id="rId59"/>
    <p:sldId id="310" r:id="rId60"/>
    <p:sldId id="311" r:id="rId61"/>
    <p:sldId id="312" r:id="rId62"/>
    <p:sldId id="313" r:id="rId63"/>
  </p:sldIdLst>
  <p:sldSz cy="5143500" cx="9144000"/>
  <p:notesSz cx="6858000" cy="9144000"/>
  <p:embeddedFontLst>
    <p:embeddedFont>
      <p:font typeface="Montserrat"/>
      <p:regular r:id="rId64"/>
      <p:bold r:id="rId65"/>
      <p:italic r:id="rId66"/>
      <p:boldItalic r:id="rId67"/>
    </p:embeddedFont>
    <p:embeddedFont>
      <p:font typeface="Roboto Mono"/>
      <p:regular r:id="rId68"/>
      <p:bold r:id="rId69"/>
      <p:italic r:id="rId70"/>
      <p:boldItalic r:id="rId71"/>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commentAuthors.xml><?xml version="1.0" encoding="utf-8"?>
<p:cmAuthorLs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mAuthor clrIdx="0" id="0" initials="" lastIdx="6" name="Deleted user"/>
</p:cmAuthorLst>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40" Type="http://schemas.openxmlformats.org/officeDocument/2006/relationships/slide" Target="slides/slide35.xml"/><Relationship Id="rId42" Type="http://schemas.openxmlformats.org/officeDocument/2006/relationships/slide" Target="slides/slide37.xml"/><Relationship Id="rId41" Type="http://schemas.openxmlformats.org/officeDocument/2006/relationships/slide" Target="slides/slide36.xml"/><Relationship Id="rId44" Type="http://schemas.openxmlformats.org/officeDocument/2006/relationships/slide" Target="slides/slide39.xml"/><Relationship Id="rId43" Type="http://schemas.openxmlformats.org/officeDocument/2006/relationships/slide" Target="slides/slide38.xml"/><Relationship Id="rId46" Type="http://schemas.openxmlformats.org/officeDocument/2006/relationships/slide" Target="slides/slide41.xml"/><Relationship Id="rId45" Type="http://schemas.openxmlformats.org/officeDocument/2006/relationships/slide" Target="slides/slide40.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4.xml"/><Relationship Id="rId48" Type="http://schemas.openxmlformats.org/officeDocument/2006/relationships/slide" Target="slides/slide43.xml"/><Relationship Id="rId47" Type="http://schemas.openxmlformats.org/officeDocument/2006/relationships/slide" Target="slides/slide42.xml"/><Relationship Id="rId49" Type="http://schemas.openxmlformats.org/officeDocument/2006/relationships/slide" Target="slides/slide44.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33" Type="http://schemas.openxmlformats.org/officeDocument/2006/relationships/slide" Target="slides/slide28.xml"/><Relationship Id="rId32" Type="http://schemas.openxmlformats.org/officeDocument/2006/relationships/slide" Target="slides/slide27.xml"/><Relationship Id="rId35" Type="http://schemas.openxmlformats.org/officeDocument/2006/relationships/slide" Target="slides/slide30.xml"/><Relationship Id="rId34" Type="http://schemas.openxmlformats.org/officeDocument/2006/relationships/slide" Target="slides/slide29.xml"/><Relationship Id="rId71" Type="http://schemas.openxmlformats.org/officeDocument/2006/relationships/font" Target="fonts/RobotoMono-boldItalic.fntdata"/><Relationship Id="rId70" Type="http://schemas.openxmlformats.org/officeDocument/2006/relationships/font" Target="fonts/RobotoMono-italic.fntdata"/><Relationship Id="rId37" Type="http://schemas.openxmlformats.org/officeDocument/2006/relationships/slide" Target="slides/slide32.xml"/><Relationship Id="rId36" Type="http://schemas.openxmlformats.org/officeDocument/2006/relationships/slide" Target="slides/slide31.xml"/><Relationship Id="rId39" Type="http://schemas.openxmlformats.org/officeDocument/2006/relationships/slide" Target="slides/slide34.xml"/><Relationship Id="rId38" Type="http://schemas.openxmlformats.org/officeDocument/2006/relationships/slide" Target="slides/slide33.xml"/><Relationship Id="rId62" Type="http://schemas.openxmlformats.org/officeDocument/2006/relationships/slide" Target="slides/slide57.xml"/><Relationship Id="rId61" Type="http://schemas.openxmlformats.org/officeDocument/2006/relationships/slide" Target="slides/slide56.xml"/><Relationship Id="rId20" Type="http://schemas.openxmlformats.org/officeDocument/2006/relationships/slide" Target="slides/slide15.xml"/><Relationship Id="rId64" Type="http://schemas.openxmlformats.org/officeDocument/2006/relationships/font" Target="fonts/Montserrat-regular.fntdata"/><Relationship Id="rId63" Type="http://schemas.openxmlformats.org/officeDocument/2006/relationships/slide" Target="slides/slide58.xml"/><Relationship Id="rId22" Type="http://schemas.openxmlformats.org/officeDocument/2006/relationships/slide" Target="slides/slide17.xml"/><Relationship Id="rId66" Type="http://schemas.openxmlformats.org/officeDocument/2006/relationships/font" Target="fonts/Montserrat-italic.fntdata"/><Relationship Id="rId21" Type="http://schemas.openxmlformats.org/officeDocument/2006/relationships/slide" Target="slides/slide16.xml"/><Relationship Id="rId65" Type="http://schemas.openxmlformats.org/officeDocument/2006/relationships/font" Target="fonts/Montserrat-bold.fntdata"/><Relationship Id="rId24" Type="http://schemas.openxmlformats.org/officeDocument/2006/relationships/slide" Target="slides/slide19.xml"/><Relationship Id="rId68" Type="http://schemas.openxmlformats.org/officeDocument/2006/relationships/font" Target="fonts/RobotoMono-regular.fntdata"/><Relationship Id="rId23" Type="http://schemas.openxmlformats.org/officeDocument/2006/relationships/slide" Target="slides/slide18.xml"/><Relationship Id="rId67" Type="http://schemas.openxmlformats.org/officeDocument/2006/relationships/font" Target="fonts/Montserrat-boldItalic.fntdata"/><Relationship Id="rId60" Type="http://schemas.openxmlformats.org/officeDocument/2006/relationships/slide" Target="slides/slide55.xml"/><Relationship Id="rId26" Type="http://schemas.openxmlformats.org/officeDocument/2006/relationships/slide" Target="slides/slide21.xml"/><Relationship Id="rId25" Type="http://schemas.openxmlformats.org/officeDocument/2006/relationships/slide" Target="slides/slide20.xml"/><Relationship Id="rId69" Type="http://schemas.openxmlformats.org/officeDocument/2006/relationships/font" Target="fonts/RobotoMono-bold.fntdata"/><Relationship Id="rId28" Type="http://schemas.openxmlformats.org/officeDocument/2006/relationships/slide" Target="slides/slide23.xml"/><Relationship Id="rId27" Type="http://schemas.openxmlformats.org/officeDocument/2006/relationships/slide" Target="slides/slide22.xml"/><Relationship Id="rId29" Type="http://schemas.openxmlformats.org/officeDocument/2006/relationships/slide" Target="slides/slide24.xml"/><Relationship Id="rId51" Type="http://schemas.openxmlformats.org/officeDocument/2006/relationships/slide" Target="slides/slide46.xml"/><Relationship Id="rId50" Type="http://schemas.openxmlformats.org/officeDocument/2006/relationships/slide" Target="slides/slide45.xml"/><Relationship Id="rId53" Type="http://schemas.openxmlformats.org/officeDocument/2006/relationships/slide" Target="slides/slide48.xml"/><Relationship Id="rId52" Type="http://schemas.openxmlformats.org/officeDocument/2006/relationships/slide" Target="slides/slide47.xml"/><Relationship Id="rId11" Type="http://schemas.openxmlformats.org/officeDocument/2006/relationships/slide" Target="slides/slide6.xml"/><Relationship Id="rId55" Type="http://schemas.openxmlformats.org/officeDocument/2006/relationships/slide" Target="slides/slide50.xml"/><Relationship Id="rId10" Type="http://schemas.openxmlformats.org/officeDocument/2006/relationships/slide" Target="slides/slide5.xml"/><Relationship Id="rId54" Type="http://schemas.openxmlformats.org/officeDocument/2006/relationships/slide" Target="slides/slide49.xml"/><Relationship Id="rId13" Type="http://schemas.openxmlformats.org/officeDocument/2006/relationships/slide" Target="slides/slide8.xml"/><Relationship Id="rId57" Type="http://schemas.openxmlformats.org/officeDocument/2006/relationships/slide" Target="slides/slide52.xml"/><Relationship Id="rId12" Type="http://schemas.openxmlformats.org/officeDocument/2006/relationships/slide" Target="slides/slide7.xml"/><Relationship Id="rId56" Type="http://schemas.openxmlformats.org/officeDocument/2006/relationships/slide" Target="slides/slide51.xml"/><Relationship Id="rId15" Type="http://schemas.openxmlformats.org/officeDocument/2006/relationships/slide" Target="slides/slide10.xml"/><Relationship Id="rId59" Type="http://schemas.openxmlformats.org/officeDocument/2006/relationships/slide" Target="slides/slide54.xml"/><Relationship Id="rId14" Type="http://schemas.openxmlformats.org/officeDocument/2006/relationships/slide" Target="slides/slide9.xml"/><Relationship Id="rId58" Type="http://schemas.openxmlformats.org/officeDocument/2006/relationships/slide" Target="slides/slide53.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comments/comment1.xml><?xml version="1.0" encoding="utf-8"?>
<p:cmLs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m authorId="0" idx="1" dt="2021-07-16T08:40:45.405">
    <p:pos x="6000" y="0"/>
    <p:text>wait, whats a container, the whale or the shipping container?
surely the whale is the container runtime, and conventionally would be 1:1 to host vm/machine</p:text>
  </p:cm>
</p:cmLst>
</file>

<file path=ppt/comments/comment2.xml><?xml version="1.0" encoding="utf-8"?>
<p:cmLs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m authorId="0" idx="2" dt="2021-07-16T08:44:13.795">
    <p:pos x="6000" y="0"/>
    <p:text>irrelevant notes</p:text>
  </p:cm>
</p:cmLst>
</file>

<file path=ppt/comments/comment3.xml><?xml version="1.0" encoding="utf-8"?>
<p:cmLs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m authorId="0" idx="3" dt="2021-07-16T08:55:11.188">
    <p:pos x="6000" y="0"/>
    <p:text>errr what?
what is the usage, the number of containers, number of users, something else?
how is openshift different to Kubernetes? and not calling out EKS/GKE/AKS?
hashicorp nomad?</p:text>
  </p:cm>
</p:cmLst>
</file>

<file path=ppt/comments/comment4.xml><?xml version="1.0" encoding="utf-8"?>
<p:cmLs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m authorId="0" idx="4" dt="2021-07-16T08:57:38.221">
    <p:pos x="6000" y="0"/>
    <p:text>cloud providers is probably 'public cloud providers'
on premises may be described as 'private cloud'</p:text>
  </p:cm>
  <p:cm authorId="0" idx="5" dt="2021-07-16T08:56:42.350">
    <p:pos x="6000" y="100"/>
    <p:text>what does the vm on personal device mean?</p:text>
  </p:cm>
  <p:cm authorId="0" idx="6" dt="2021-07-16T08:56:06.195">
    <p:pos x="6000" y="200"/>
    <p:text>on premises is probably better illustrated with a rack of servers</p:tex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8" name="Shape 158"/>
        <p:cNvGrpSpPr/>
        <p:nvPr/>
      </p:nvGrpSpPr>
      <p:grpSpPr>
        <a:xfrm>
          <a:off x="0" y="0"/>
          <a:ext cx="0" cy="0"/>
          <a:chOff x="0" y="0"/>
          <a:chExt cx="0" cy="0"/>
        </a:xfrm>
      </p:grpSpPr>
      <p:sp>
        <p:nvSpPr>
          <p:cNvPr id="159" name="Google Shape;159;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160" name="Google Shape;160;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2" name="Shape 162"/>
        <p:cNvGrpSpPr/>
        <p:nvPr/>
      </p:nvGrpSpPr>
      <p:grpSpPr>
        <a:xfrm>
          <a:off x="0" y="0"/>
          <a:ext cx="0" cy="0"/>
          <a:chOff x="0" y="0"/>
          <a:chExt cx="0" cy="0"/>
        </a:xfrm>
      </p:grpSpPr>
      <p:sp>
        <p:nvSpPr>
          <p:cNvPr id="163" name="Google Shape;163;gdf8dc6be22_1_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4" name="Google Shape;164;gdf8dc6be22_1_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9" name="Shape 169"/>
        <p:cNvGrpSpPr/>
        <p:nvPr/>
      </p:nvGrpSpPr>
      <p:grpSpPr>
        <a:xfrm>
          <a:off x="0" y="0"/>
          <a:ext cx="0" cy="0"/>
          <a:chOff x="0" y="0"/>
          <a:chExt cx="0" cy="0"/>
        </a:xfrm>
      </p:grpSpPr>
      <p:sp>
        <p:nvSpPr>
          <p:cNvPr id="170" name="Google Shape;170;gdf8dc6be22_1_1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71" name="Google Shape;171;gdf8dc6be22_1_12:notes"/>
          <p:cNvSpPr txBox="1"/>
          <p:nvPr>
            <p:ph idx="1" type="body"/>
          </p:nvPr>
        </p:nvSpPr>
        <p:spPr>
          <a:xfrm>
            <a:off x="685800" y="4343406"/>
            <a:ext cx="5486400" cy="4114800"/>
          </a:xfrm>
          <a:prstGeom prst="rect">
            <a:avLst/>
          </a:prstGeom>
          <a:noFill/>
          <a:ln>
            <a:noFill/>
          </a:ln>
        </p:spPr>
        <p:txBody>
          <a:bodyPr anchorCtr="0" anchor="t" bIns="93475" lIns="93475" spcFirstLastPara="1" rIns="93475" wrap="square" tIns="93475">
            <a:noAutofit/>
          </a:bodyPr>
          <a:lstStyle/>
          <a:p>
            <a:pPr indent="0" lvl="0" marL="0" rtl="0" algn="l">
              <a:lnSpc>
                <a:spcPct val="100000"/>
              </a:lnSpc>
              <a:spcBef>
                <a:spcPts val="0"/>
              </a:spcBef>
              <a:spcAft>
                <a:spcPts val="0"/>
              </a:spcAft>
              <a:buSzPts val="1100"/>
              <a:buNone/>
            </a:pPr>
            <a:r>
              <a:rPr lang="en"/>
              <a:t>Look at the visuals</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6" name="Shape 176"/>
        <p:cNvGrpSpPr/>
        <p:nvPr/>
      </p:nvGrpSpPr>
      <p:grpSpPr>
        <a:xfrm>
          <a:off x="0" y="0"/>
          <a:ext cx="0" cy="0"/>
          <a:chOff x="0" y="0"/>
          <a:chExt cx="0" cy="0"/>
        </a:xfrm>
      </p:grpSpPr>
      <p:sp>
        <p:nvSpPr>
          <p:cNvPr id="177" name="Google Shape;177;gdc059efb8f_0_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8" name="Google Shape;178;gdc059efb8f_0_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1" name="Shape 191"/>
        <p:cNvGrpSpPr/>
        <p:nvPr/>
      </p:nvGrpSpPr>
      <p:grpSpPr>
        <a:xfrm>
          <a:off x="0" y="0"/>
          <a:ext cx="0" cy="0"/>
          <a:chOff x="0" y="0"/>
          <a:chExt cx="0" cy="0"/>
        </a:xfrm>
      </p:grpSpPr>
      <p:sp>
        <p:nvSpPr>
          <p:cNvPr id="192" name="Google Shape;192;gdf91f77bc7_0_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3" name="Google Shape;193;gdf91f77bc7_0_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Use appvia container logos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8" name="Shape 208"/>
        <p:cNvGrpSpPr/>
        <p:nvPr/>
      </p:nvGrpSpPr>
      <p:grpSpPr>
        <a:xfrm>
          <a:off x="0" y="0"/>
          <a:ext cx="0" cy="0"/>
          <a:chOff x="0" y="0"/>
          <a:chExt cx="0" cy="0"/>
        </a:xfrm>
      </p:grpSpPr>
      <p:sp>
        <p:nvSpPr>
          <p:cNvPr id="209" name="Google Shape;209;ge52675360d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0" name="Google Shape;210;ge52675360d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Use appvia container logos</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5" name="Shape 225"/>
        <p:cNvGrpSpPr/>
        <p:nvPr/>
      </p:nvGrpSpPr>
      <p:grpSpPr>
        <a:xfrm>
          <a:off x="0" y="0"/>
          <a:ext cx="0" cy="0"/>
          <a:chOff x="0" y="0"/>
          <a:chExt cx="0" cy="0"/>
        </a:xfrm>
      </p:grpSpPr>
      <p:sp>
        <p:nvSpPr>
          <p:cNvPr id="226" name="Google Shape;226;gdf91f77bc7_0_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7" name="Google Shape;227;gdf91f77bc7_0_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Use appvia container logos</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8" name="Shape 248"/>
        <p:cNvGrpSpPr/>
        <p:nvPr/>
      </p:nvGrpSpPr>
      <p:grpSpPr>
        <a:xfrm>
          <a:off x="0" y="0"/>
          <a:ext cx="0" cy="0"/>
          <a:chOff x="0" y="0"/>
          <a:chExt cx="0" cy="0"/>
        </a:xfrm>
      </p:grpSpPr>
      <p:sp>
        <p:nvSpPr>
          <p:cNvPr id="249" name="Google Shape;249;gdc059efb8f_0_6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0" name="Google Shape;250;gdc059efb8f_0_6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9" name="Shape 259"/>
        <p:cNvGrpSpPr/>
        <p:nvPr/>
      </p:nvGrpSpPr>
      <p:grpSpPr>
        <a:xfrm>
          <a:off x="0" y="0"/>
          <a:ext cx="0" cy="0"/>
          <a:chOff x="0" y="0"/>
          <a:chExt cx="0" cy="0"/>
        </a:xfrm>
      </p:grpSpPr>
      <p:sp>
        <p:nvSpPr>
          <p:cNvPr id="260" name="Google Shape;260;gdf91f77bc7_0_5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1" name="Google Shape;261;gdf91f77bc7_0_5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2" name="Shape 272"/>
        <p:cNvGrpSpPr/>
        <p:nvPr/>
      </p:nvGrpSpPr>
      <p:grpSpPr>
        <a:xfrm>
          <a:off x="0" y="0"/>
          <a:ext cx="0" cy="0"/>
          <a:chOff x="0" y="0"/>
          <a:chExt cx="0" cy="0"/>
        </a:xfrm>
      </p:grpSpPr>
      <p:sp>
        <p:nvSpPr>
          <p:cNvPr id="273" name="Google Shape;273;gdf8dc6c541_1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4" name="Google Shape;274;gdf8dc6c541_1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6" name="Shape 286"/>
        <p:cNvGrpSpPr/>
        <p:nvPr/>
      </p:nvGrpSpPr>
      <p:grpSpPr>
        <a:xfrm>
          <a:off x="0" y="0"/>
          <a:ext cx="0" cy="0"/>
          <a:chOff x="0" y="0"/>
          <a:chExt cx="0" cy="0"/>
        </a:xfrm>
      </p:grpSpPr>
      <p:sp>
        <p:nvSpPr>
          <p:cNvPr id="287" name="Google Shape;287;gdf8dc6c541_1_3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8" name="Google Shape;288;gdf8dc6c541_1_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2" name="Shape 302"/>
        <p:cNvGrpSpPr/>
        <p:nvPr/>
      </p:nvGrpSpPr>
      <p:grpSpPr>
        <a:xfrm>
          <a:off x="0" y="0"/>
          <a:ext cx="0" cy="0"/>
          <a:chOff x="0" y="0"/>
          <a:chExt cx="0" cy="0"/>
        </a:xfrm>
      </p:grpSpPr>
      <p:sp>
        <p:nvSpPr>
          <p:cNvPr id="303" name="Google Shape;303;gdf8dc6be22_3_30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4" name="Google Shape;304;gdf8dc6be22_3_30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1" name="Shape 311"/>
        <p:cNvGrpSpPr/>
        <p:nvPr/>
      </p:nvGrpSpPr>
      <p:grpSpPr>
        <a:xfrm>
          <a:off x="0" y="0"/>
          <a:ext cx="0" cy="0"/>
          <a:chOff x="0" y="0"/>
          <a:chExt cx="0" cy="0"/>
        </a:xfrm>
      </p:grpSpPr>
      <p:sp>
        <p:nvSpPr>
          <p:cNvPr id="312" name="Google Shape;312;gdf8dc6be22_1_1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3" name="Google Shape;313;gdf8dc6be22_1_1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6" name="Shape 346"/>
        <p:cNvGrpSpPr/>
        <p:nvPr/>
      </p:nvGrpSpPr>
      <p:grpSpPr>
        <a:xfrm>
          <a:off x="0" y="0"/>
          <a:ext cx="0" cy="0"/>
          <a:chOff x="0" y="0"/>
          <a:chExt cx="0" cy="0"/>
        </a:xfrm>
      </p:grpSpPr>
      <p:sp>
        <p:nvSpPr>
          <p:cNvPr id="347" name="Google Shape;347;gdc059efb8f_0_1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8" name="Google Shape;348;gdc059efb8f_0_1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https://www.statista.com/statistics/1224681/container-orchestration-usage-share-worldwide-by-platform/</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6" name="Shape 386"/>
        <p:cNvGrpSpPr/>
        <p:nvPr/>
      </p:nvGrpSpPr>
      <p:grpSpPr>
        <a:xfrm>
          <a:off x="0" y="0"/>
          <a:ext cx="0" cy="0"/>
          <a:chOff x="0" y="0"/>
          <a:chExt cx="0" cy="0"/>
        </a:xfrm>
      </p:grpSpPr>
      <p:sp>
        <p:nvSpPr>
          <p:cNvPr id="387" name="Google Shape;387;ge5eee1a863_0_3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8" name="Google Shape;388;ge5eee1a863_0_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1" name="Shape 391"/>
        <p:cNvGrpSpPr/>
        <p:nvPr/>
      </p:nvGrpSpPr>
      <p:grpSpPr>
        <a:xfrm>
          <a:off x="0" y="0"/>
          <a:ext cx="0" cy="0"/>
          <a:chOff x="0" y="0"/>
          <a:chExt cx="0" cy="0"/>
        </a:xfrm>
      </p:grpSpPr>
      <p:sp>
        <p:nvSpPr>
          <p:cNvPr id="392" name="Google Shape;392;ge5eee1a863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93" name="Google Shape;393;ge5eee1a863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Use appvia container logos</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7" name="Shape 407"/>
        <p:cNvGrpSpPr/>
        <p:nvPr/>
      </p:nvGrpSpPr>
      <p:grpSpPr>
        <a:xfrm>
          <a:off x="0" y="0"/>
          <a:ext cx="0" cy="0"/>
          <a:chOff x="0" y="0"/>
          <a:chExt cx="0" cy="0"/>
        </a:xfrm>
      </p:grpSpPr>
      <p:sp>
        <p:nvSpPr>
          <p:cNvPr id="408" name="Google Shape;408;gdf8dc6be22_1_3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09" name="Google Shape;409;gdf8dc6be22_1_3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2" name="Shape 412"/>
        <p:cNvGrpSpPr/>
        <p:nvPr/>
      </p:nvGrpSpPr>
      <p:grpSpPr>
        <a:xfrm>
          <a:off x="0" y="0"/>
          <a:ext cx="0" cy="0"/>
          <a:chOff x="0" y="0"/>
          <a:chExt cx="0" cy="0"/>
        </a:xfrm>
      </p:grpSpPr>
      <p:sp>
        <p:nvSpPr>
          <p:cNvPr id="413" name="Google Shape;413;gdc059efb8f_0_1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14" name="Google Shape;414;gdc059efb8f_0_1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1" name="Shape 431"/>
        <p:cNvGrpSpPr/>
        <p:nvPr/>
      </p:nvGrpSpPr>
      <p:grpSpPr>
        <a:xfrm>
          <a:off x="0" y="0"/>
          <a:ext cx="0" cy="0"/>
          <a:chOff x="0" y="0"/>
          <a:chExt cx="0" cy="0"/>
        </a:xfrm>
      </p:grpSpPr>
      <p:sp>
        <p:nvSpPr>
          <p:cNvPr id="432" name="Google Shape;432;ge5ef6ca8a4_0_8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33" name="Google Shape;433;ge5ef6ca8a4_0_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6" name="Shape 436"/>
        <p:cNvGrpSpPr/>
        <p:nvPr/>
      </p:nvGrpSpPr>
      <p:grpSpPr>
        <a:xfrm>
          <a:off x="0" y="0"/>
          <a:ext cx="0" cy="0"/>
          <a:chOff x="0" y="0"/>
          <a:chExt cx="0" cy="0"/>
        </a:xfrm>
      </p:grpSpPr>
      <p:sp>
        <p:nvSpPr>
          <p:cNvPr id="437" name="Google Shape;437;ge5ef6ca8a4_0_6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38" name="Google Shape;438;ge5ef6ca8a4_0_6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2" name="Shape 452"/>
        <p:cNvGrpSpPr/>
        <p:nvPr/>
      </p:nvGrpSpPr>
      <p:grpSpPr>
        <a:xfrm>
          <a:off x="0" y="0"/>
          <a:ext cx="0" cy="0"/>
          <a:chOff x="0" y="0"/>
          <a:chExt cx="0" cy="0"/>
        </a:xfrm>
      </p:grpSpPr>
      <p:sp>
        <p:nvSpPr>
          <p:cNvPr id="453" name="Google Shape;453;ge52675360d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54" name="Google Shape;454;ge52675360d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7" name="Shape 457"/>
        <p:cNvGrpSpPr/>
        <p:nvPr/>
      </p:nvGrpSpPr>
      <p:grpSpPr>
        <a:xfrm>
          <a:off x="0" y="0"/>
          <a:ext cx="0" cy="0"/>
          <a:chOff x="0" y="0"/>
          <a:chExt cx="0" cy="0"/>
        </a:xfrm>
      </p:grpSpPr>
      <p:sp>
        <p:nvSpPr>
          <p:cNvPr id="458" name="Google Shape;458;ge52675360d_1_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59" name="Google Shape;459;ge52675360d_1_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https://hub.docker.com/_/microsoft-windows-servercore-iis</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3" name="Shape 463"/>
        <p:cNvGrpSpPr/>
        <p:nvPr/>
      </p:nvGrpSpPr>
      <p:grpSpPr>
        <a:xfrm>
          <a:off x="0" y="0"/>
          <a:ext cx="0" cy="0"/>
          <a:chOff x="0" y="0"/>
          <a:chExt cx="0" cy="0"/>
        </a:xfrm>
      </p:grpSpPr>
      <p:sp>
        <p:nvSpPr>
          <p:cNvPr id="464" name="Google Shape;464;ge52675360d_1_15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65" name="Google Shape;465;ge52675360d_1_15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https://hub.docker.com/_/microsoft-windows-servercore-iis</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9" name="Shape 469"/>
        <p:cNvGrpSpPr/>
        <p:nvPr/>
      </p:nvGrpSpPr>
      <p:grpSpPr>
        <a:xfrm>
          <a:off x="0" y="0"/>
          <a:ext cx="0" cy="0"/>
          <a:chOff x="0" y="0"/>
          <a:chExt cx="0" cy="0"/>
        </a:xfrm>
      </p:grpSpPr>
      <p:sp>
        <p:nvSpPr>
          <p:cNvPr id="470" name="Google Shape;470;ge52675360d_1_16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71" name="Google Shape;471;ge52675360d_1_16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https://hub.docker.com/_/microsoft-windows-servercore-iis</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5" name="Shape 475"/>
        <p:cNvGrpSpPr/>
        <p:nvPr/>
      </p:nvGrpSpPr>
      <p:grpSpPr>
        <a:xfrm>
          <a:off x="0" y="0"/>
          <a:ext cx="0" cy="0"/>
          <a:chOff x="0" y="0"/>
          <a:chExt cx="0" cy="0"/>
        </a:xfrm>
      </p:grpSpPr>
      <p:sp>
        <p:nvSpPr>
          <p:cNvPr id="476" name="Google Shape;476;ge52675360d_1_16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77" name="Google Shape;477;ge52675360d_1_16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https://hub.docker.com/_/microsoft-windows-servercore-iis</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1" name="Shape 481"/>
        <p:cNvGrpSpPr/>
        <p:nvPr/>
      </p:nvGrpSpPr>
      <p:grpSpPr>
        <a:xfrm>
          <a:off x="0" y="0"/>
          <a:ext cx="0" cy="0"/>
          <a:chOff x="0" y="0"/>
          <a:chExt cx="0" cy="0"/>
        </a:xfrm>
      </p:grpSpPr>
      <p:sp>
        <p:nvSpPr>
          <p:cNvPr id="482" name="Google Shape;482;ge52675360d_1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83" name="Google Shape;483;ge52675360d_1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Speakers notes: we’ve developed those amazing products we’ve developed </a:t>
            </a:r>
            <a:endParaRPr/>
          </a:p>
          <a:p>
            <a:pPr indent="0" lvl="0" marL="0" rtl="0" algn="l">
              <a:spcBef>
                <a:spcPts val="0"/>
              </a:spcBef>
              <a:spcAft>
                <a:spcPts val="0"/>
              </a:spcAft>
              <a:buNone/>
            </a:pPr>
            <a:r>
              <a:t/>
            </a:r>
            <a:endParaRPr/>
          </a:p>
          <a:p>
            <a:pPr indent="0" lvl="0" marL="0" rtl="0" algn="l">
              <a:lnSpc>
                <a:spcPct val="115000"/>
              </a:lnSpc>
              <a:spcBef>
                <a:spcPts val="0"/>
              </a:spcBef>
              <a:spcAft>
                <a:spcPts val="0"/>
              </a:spcAft>
              <a:buClr>
                <a:schemeClr val="dk1"/>
              </a:buClr>
              <a:buSzPts val="1400"/>
              <a:buFont typeface="Arial"/>
              <a:buNone/>
            </a:pPr>
            <a:r>
              <a:rPr lang="en" sz="1200">
                <a:solidFill>
                  <a:srgbClr val="595959"/>
                </a:solidFill>
              </a:rPr>
              <a:t>Kubelet is responsible for the running state of each node (that is, ensuring that all containers on the node are healthy). It takes care of starting, stopping, and maintaining application containers (organized into pods) as directed by the control plane.</a:t>
            </a:r>
            <a:endParaRPr sz="1200">
              <a:solidFill>
                <a:srgbClr val="595959"/>
              </a:solidFill>
            </a:endParaRPr>
          </a:p>
          <a:p>
            <a:pPr indent="0" lvl="0" marL="0" rtl="0" algn="l">
              <a:lnSpc>
                <a:spcPct val="115000"/>
              </a:lnSpc>
              <a:spcBef>
                <a:spcPts val="0"/>
              </a:spcBef>
              <a:spcAft>
                <a:spcPts val="0"/>
              </a:spcAft>
              <a:buClr>
                <a:schemeClr val="dk1"/>
              </a:buClr>
              <a:buSzPts val="1400"/>
              <a:buFont typeface="Arial"/>
              <a:buNone/>
            </a:pPr>
            <a:r>
              <a:rPr lang="en" sz="1200">
                <a:solidFill>
                  <a:srgbClr val="595959"/>
                </a:solidFill>
              </a:rPr>
              <a:t>Kubelet monitors the state of a pod and if not in the desired state, the pod will be redeployed to the same node. The node status is relayed every few seconds via heartbeat messages to the master. Once the master detects a node failure, the Replication Controller observes this state change and launches pods on other healthy nodes.</a:t>
            </a:r>
            <a:endParaRPr sz="1200">
              <a:solidFill>
                <a:srgbClr val="595959"/>
              </a:solidFill>
            </a:endParaRPr>
          </a:p>
          <a:p>
            <a:pPr indent="0" lvl="0" marL="0" rtl="0" algn="l">
              <a:lnSpc>
                <a:spcPct val="115000"/>
              </a:lnSpc>
              <a:spcBef>
                <a:spcPts val="0"/>
              </a:spcBef>
              <a:spcAft>
                <a:spcPts val="0"/>
              </a:spcAft>
              <a:buClr>
                <a:schemeClr val="dk1"/>
              </a:buClr>
              <a:buSzPts val="1400"/>
              <a:buFont typeface="Arial"/>
              <a:buNone/>
            </a:pPr>
            <a:r>
              <a:t/>
            </a:r>
            <a:endParaRPr sz="1200">
              <a:solidFill>
                <a:srgbClr val="595959"/>
              </a:solidFill>
            </a:endParaRPr>
          </a:p>
          <a:p>
            <a:pPr indent="0" lvl="0" marL="0" rtl="0" algn="l">
              <a:spcBef>
                <a:spcPts val="0"/>
              </a:spcBef>
              <a:spcAft>
                <a:spcPts val="0"/>
              </a:spcAft>
              <a:buClr>
                <a:schemeClr val="dk1"/>
              </a:buClr>
              <a:buSzPts val="1400"/>
              <a:buFont typeface="Arial"/>
              <a:buNone/>
            </a:pPr>
            <a:r>
              <a:rPr lang="en" sz="1200">
                <a:solidFill>
                  <a:srgbClr val="595959"/>
                </a:solidFill>
              </a:rPr>
              <a:t>Nodes can be windows or linux</a:t>
            </a:r>
            <a:endParaRPr sz="1200">
              <a:solidFill>
                <a:srgbClr val="595959"/>
              </a:solidFill>
            </a:endParaRPr>
          </a:p>
          <a:p>
            <a:pPr indent="0" lvl="0" marL="0" rtl="0" algn="l">
              <a:spcBef>
                <a:spcPts val="0"/>
              </a:spcBef>
              <a:spcAft>
                <a:spcPts val="0"/>
              </a:spcAft>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5" name="Shape 495"/>
        <p:cNvGrpSpPr/>
        <p:nvPr/>
      </p:nvGrpSpPr>
      <p:grpSpPr>
        <a:xfrm>
          <a:off x="0" y="0"/>
          <a:ext cx="0" cy="0"/>
          <a:chOff x="0" y="0"/>
          <a:chExt cx="0" cy="0"/>
        </a:xfrm>
      </p:grpSpPr>
      <p:sp>
        <p:nvSpPr>
          <p:cNvPr id="496" name="Google Shape;496;gdc059efb8f_0_1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97" name="Google Shape;497;gdc059efb8f_0_1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0" name="Shape 500"/>
        <p:cNvGrpSpPr/>
        <p:nvPr/>
      </p:nvGrpSpPr>
      <p:grpSpPr>
        <a:xfrm>
          <a:off x="0" y="0"/>
          <a:ext cx="0" cy="0"/>
          <a:chOff x="0" y="0"/>
          <a:chExt cx="0" cy="0"/>
        </a:xfrm>
      </p:grpSpPr>
      <p:sp>
        <p:nvSpPr>
          <p:cNvPr id="501" name="Google Shape;501;ge5ef6ca8a4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02" name="Google Shape;502;ge5ef6ca8a4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Speakers notes: we’ve developed those amazing products we’ve developed </a:t>
            </a:r>
            <a:endParaRPr/>
          </a:p>
          <a:p>
            <a:pPr indent="0" lvl="0" marL="0" rtl="0" algn="l">
              <a:spcBef>
                <a:spcPts val="0"/>
              </a:spcBef>
              <a:spcAft>
                <a:spcPts val="0"/>
              </a:spcAft>
              <a:buNone/>
            </a:pPr>
            <a:r>
              <a:t/>
            </a:r>
            <a:endParaRPr/>
          </a:p>
          <a:p>
            <a:pPr indent="0" lvl="0" marL="0" rtl="0" algn="l">
              <a:lnSpc>
                <a:spcPct val="115000"/>
              </a:lnSpc>
              <a:spcBef>
                <a:spcPts val="0"/>
              </a:spcBef>
              <a:spcAft>
                <a:spcPts val="0"/>
              </a:spcAft>
              <a:buClr>
                <a:schemeClr val="dk1"/>
              </a:buClr>
              <a:buSzPts val="1400"/>
              <a:buFont typeface="Arial"/>
              <a:buNone/>
            </a:pPr>
            <a:r>
              <a:rPr lang="en" sz="1200">
                <a:solidFill>
                  <a:srgbClr val="595959"/>
                </a:solidFill>
              </a:rPr>
              <a:t>Kubelet is responsible for the running state of each node (that is, ensuring that all containers on the node are healthy). It takes care of starting, stopping, and maintaining application containers (organized into pods) as directed by the control plane.</a:t>
            </a:r>
            <a:endParaRPr sz="1200">
              <a:solidFill>
                <a:srgbClr val="595959"/>
              </a:solidFill>
            </a:endParaRPr>
          </a:p>
          <a:p>
            <a:pPr indent="0" lvl="0" marL="0" rtl="0" algn="l">
              <a:lnSpc>
                <a:spcPct val="115000"/>
              </a:lnSpc>
              <a:spcBef>
                <a:spcPts val="0"/>
              </a:spcBef>
              <a:spcAft>
                <a:spcPts val="0"/>
              </a:spcAft>
              <a:buClr>
                <a:schemeClr val="dk1"/>
              </a:buClr>
              <a:buSzPts val="1400"/>
              <a:buFont typeface="Arial"/>
              <a:buNone/>
            </a:pPr>
            <a:r>
              <a:rPr lang="en" sz="1200">
                <a:solidFill>
                  <a:srgbClr val="595959"/>
                </a:solidFill>
              </a:rPr>
              <a:t>Kubelet monitors the state of a pod and if not in the desired state, the pod will be redeployed to the same node. The node status is relayed every few seconds via heartbeat messages to the master. Once the master detects a node failure, the Replication Controller observes this state change and launches pods on other healthy nodes.</a:t>
            </a:r>
            <a:endParaRPr sz="1200">
              <a:solidFill>
                <a:srgbClr val="595959"/>
              </a:solidFill>
            </a:endParaRPr>
          </a:p>
          <a:p>
            <a:pPr indent="0" lvl="0" marL="0" rtl="0" algn="l">
              <a:lnSpc>
                <a:spcPct val="115000"/>
              </a:lnSpc>
              <a:spcBef>
                <a:spcPts val="0"/>
              </a:spcBef>
              <a:spcAft>
                <a:spcPts val="0"/>
              </a:spcAft>
              <a:buClr>
                <a:schemeClr val="dk1"/>
              </a:buClr>
              <a:buSzPts val="1400"/>
              <a:buFont typeface="Arial"/>
              <a:buNone/>
            </a:pPr>
            <a:r>
              <a:t/>
            </a:r>
            <a:endParaRPr sz="1200">
              <a:solidFill>
                <a:srgbClr val="595959"/>
              </a:solidFill>
            </a:endParaRPr>
          </a:p>
          <a:p>
            <a:pPr indent="0" lvl="0" marL="0" rtl="0" algn="l">
              <a:spcBef>
                <a:spcPts val="0"/>
              </a:spcBef>
              <a:spcAft>
                <a:spcPts val="0"/>
              </a:spcAft>
              <a:buClr>
                <a:schemeClr val="dk1"/>
              </a:buClr>
              <a:buSzPts val="1400"/>
              <a:buFont typeface="Arial"/>
              <a:buNone/>
            </a:pPr>
            <a:r>
              <a:rPr lang="en" sz="1200">
                <a:solidFill>
                  <a:srgbClr val="595959"/>
                </a:solidFill>
              </a:rPr>
              <a:t>Nodes can be windows or linux</a:t>
            </a:r>
            <a:endParaRPr sz="1200">
              <a:solidFill>
                <a:srgbClr val="595959"/>
              </a:solidFill>
            </a:endParaRPr>
          </a:p>
          <a:p>
            <a:pPr indent="0" lvl="0" marL="0" rtl="0" algn="l">
              <a:spcBef>
                <a:spcPts val="0"/>
              </a:spcBef>
              <a:spcAft>
                <a:spcPts val="0"/>
              </a:spcAft>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0" name="Shape 560"/>
        <p:cNvGrpSpPr/>
        <p:nvPr/>
      </p:nvGrpSpPr>
      <p:grpSpPr>
        <a:xfrm>
          <a:off x="0" y="0"/>
          <a:ext cx="0" cy="0"/>
          <a:chOff x="0" y="0"/>
          <a:chExt cx="0" cy="0"/>
        </a:xfrm>
      </p:grpSpPr>
      <p:sp>
        <p:nvSpPr>
          <p:cNvPr id="561" name="Google Shape;561;gdc059efb8f_0_56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62" name="Google Shape;562;gdc059efb8f_0_56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5" name="Shape 565"/>
        <p:cNvGrpSpPr/>
        <p:nvPr/>
      </p:nvGrpSpPr>
      <p:grpSpPr>
        <a:xfrm>
          <a:off x="0" y="0"/>
          <a:ext cx="0" cy="0"/>
          <a:chOff x="0" y="0"/>
          <a:chExt cx="0" cy="0"/>
        </a:xfrm>
      </p:grpSpPr>
      <p:sp>
        <p:nvSpPr>
          <p:cNvPr id="566" name="Google Shape;566;gdf8dc6be22_1_74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67" name="Google Shape;567;gdf8dc6be22_1_74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4" name="Shape 584"/>
        <p:cNvGrpSpPr/>
        <p:nvPr/>
      </p:nvGrpSpPr>
      <p:grpSpPr>
        <a:xfrm>
          <a:off x="0" y="0"/>
          <a:ext cx="0" cy="0"/>
          <a:chOff x="0" y="0"/>
          <a:chExt cx="0" cy="0"/>
        </a:xfrm>
      </p:grpSpPr>
      <p:sp>
        <p:nvSpPr>
          <p:cNvPr id="585" name="Google Shape;585;ge52675360d_1_7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6" name="Google Shape;586;ge52675360d_1_7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https://hub.docker.com/_/microsoft-windows-servercore-iis</a:t>
            </a: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0" name="Shape 590"/>
        <p:cNvGrpSpPr/>
        <p:nvPr/>
      </p:nvGrpSpPr>
      <p:grpSpPr>
        <a:xfrm>
          <a:off x="0" y="0"/>
          <a:ext cx="0" cy="0"/>
          <a:chOff x="0" y="0"/>
          <a:chExt cx="0" cy="0"/>
        </a:xfrm>
      </p:grpSpPr>
      <p:sp>
        <p:nvSpPr>
          <p:cNvPr id="591" name="Google Shape;591;ge52675360d_1_24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92" name="Google Shape;592;ge52675360d_1_2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5" name="Shape 595"/>
        <p:cNvGrpSpPr/>
        <p:nvPr/>
      </p:nvGrpSpPr>
      <p:grpSpPr>
        <a:xfrm>
          <a:off x="0" y="0"/>
          <a:ext cx="0" cy="0"/>
          <a:chOff x="0" y="0"/>
          <a:chExt cx="0" cy="0"/>
        </a:xfrm>
      </p:grpSpPr>
      <p:sp>
        <p:nvSpPr>
          <p:cNvPr id="596" name="Google Shape;596;ge52675360d_1_2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97" name="Google Shape;597;ge52675360d_1_2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7" name="Shape 617"/>
        <p:cNvGrpSpPr/>
        <p:nvPr/>
      </p:nvGrpSpPr>
      <p:grpSpPr>
        <a:xfrm>
          <a:off x="0" y="0"/>
          <a:ext cx="0" cy="0"/>
          <a:chOff x="0" y="0"/>
          <a:chExt cx="0" cy="0"/>
        </a:xfrm>
      </p:grpSpPr>
      <p:sp>
        <p:nvSpPr>
          <p:cNvPr id="618" name="Google Shape;618;ge52675360d_1_1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19" name="Google Shape;619;ge52675360d_1_1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1" name="Shape 641"/>
        <p:cNvGrpSpPr/>
        <p:nvPr/>
      </p:nvGrpSpPr>
      <p:grpSpPr>
        <a:xfrm>
          <a:off x="0" y="0"/>
          <a:ext cx="0" cy="0"/>
          <a:chOff x="0" y="0"/>
          <a:chExt cx="0" cy="0"/>
        </a:xfrm>
      </p:grpSpPr>
      <p:sp>
        <p:nvSpPr>
          <p:cNvPr id="642" name="Google Shape;642;ge52675360d_1_18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43" name="Google Shape;643;ge52675360d_1_18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https://hub.docker.com/_/microsoft-windows-servercore-iis</a:t>
            </a: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7" name="Shape 647"/>
        <p:cNvGrpSpPr/>
        <p:nvPr/>
      </p:nvGrpSpPr>
      <p:grpSpPr>
        <a:xfrm>
          <a:off x="0" y="0"/>
          <a:ext cx="0" cy="0"/>
          <a:chOff x="0" y="0"/>
          <a:chExt cx="0" cy="0"/>
        </a:xfrm>
      </p:grpSpPr>
      <p:sp>
        <p:nvSpPr>
          <p:cNvPr id="648" name="Google Shape;648;ge52675360d_1_2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49" name="Google Shape;649;ge52675360d_1_2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https://hub.docker.com/_/microsoft-windows-servercore-iis</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7" name="Shape 657"/>
        <p:cNvGrpSpPr/>
        <p:nvPr/>
      </p:nvGrpSpPr>
      <p:grpSpPr>
        <a:xfrm>
          <a:off x="0" y="0"/>
          <a:ext cx="0" cy="0"/>
          <a:chOff x="0" y="0"/>
          <a:chExt cx="0" cy="0"/>
        </a:xfrm>
      </p:grpSpPr>
      <p:sp>
        <p:nvSpPr>
          <p:cNvPr id="658" name="Google Shape;658;ge52675360d_1_27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59" name="Google Shape;659;ge52675360d_1_27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SzPts val="1400"/>
              <a:buNone/>
            </a:pPr>
            <a:r>
              <a:rPr lang="en" sz="1200">
                <a:solidFill>
                  <a:schemeClr val="dk2"/>
                </a:solidFill>
              </a:rPr>
              <a:t>Service as an abstraction</a:t>
            </a:r>
            <a:endParaRPr sz="1200">
              <a:solidFill>
                <a:schemeClr val="dk2"/>
              </a:solidFill>
            </a:endParaRPr>
          </a:p>
          <a:p>
            <a:pPr indent="0" lvl="0" marL="0" rtl="0" algn="l">
              <a:lnSpc>
                <a:spcPct val="100000"/>
              </a:lnSpc>
              <a:spcBef>
                <a:spcPts val="0"/>
              </a:spcBef>
              <a:spcAft>
                <a:spcPts val="0"/>
              </a:spcAft>
              <a:buSzPts val="1400"/>
              <a:buNone/>
            </a:pPr>
            <a:r>
              <a:t/>
            </a: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1" name="Shape 681"/>
        <p:cNvGrpSpPr/>
        <p:nvPr/>
      </p:nvGrpSpPr>
      <p:grpSpPr>
        <a:xfrm>
          <a:off x="0" y="0"/>
          <a:ext cx="0" cy="0"/>
          <a:chOff x="0" y="0"/>
          <a:chExt cx="0" cy="0"/>
        </a:xfrm>
      </p:grpSpPr>
      <p:sp>
        <p:nvSpPr>
          <p:cNvPr id="682" name="Google Shape;682;ge52675360d_1_18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83" name="Google Shape;683;ge52675360d_1_18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5" name="Shape 715"/>
        <p:cNvGrpSpPr/>
        <p:nvPr/>
      </p:nvGrpSpPr>
      <p:grpSpPr>
        <a:xfrm>
          <a:off x="0" y="0"/>
          <a:ext cx="0" cy="0"/>
          <a:chOff x="0" y="0"/>
          <a:chExt cx="0" cy="0"/>
        </a:xfrm>
      </p:grpSpPr>
      <p:sp>
        <p:nvSpPr>
          <p:cNvPr id="716" name="Google Shape;716;ge52675360d_1_2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17" name="Google Shape;717;ge52675360d_1_2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https://hub.docker.com/_/microsoft-windows-servercore-iis</a:t>
            </a: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1" name="Shape 721"/>
        <p:cNvGrpSpPr/>
        <p:nvPr/>
      </p:nvGrpSpPr>
      <p:grpSpPr>
        <a:xfrm>
          <a:off x="0" y="0"/>
          <a:ext cx="0" cy="0"/>
          <a:chOff x="0" y="0"/>
          <a:chExt cx="0" cy="0"/>
        </a:xfrm>
      </p:grpSpPr>
      <p:sp>
        <p:nvSpPr>
          <p:cNvPr id="722" name="Google Shape;722;ge52675360d_1_23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23" name="Google Shape;723;ge52675360d_1_2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https://hub.docker.com/_/microsoft-windows-servercore-iis</a:t>
            </a: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2" name="Shape 732"/>
        <p:cNvGrpSpPr/>
        <p:nvPr/>
      </p:nvGrpSpPr>
      <p:grpSpPr>
        <a:xfrm>
          <a:off x="0" y="0"/>
          <a:ext cx="0" cy="0"/>
          <a:chOff x="0" y="0"/>
          <a:chExt cx="0" cy="0"/>
        </a:xfrm>
      </p:grpSpPr>
      <p:sp>
        <p:nvSpPr>
          <p:cNvPr id="733" name="Google Shape;733;gdf8dc6be22_3_9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34" name="Google Shape;734;gdf8dc6be22_3_9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1" name="Shape 761"/>
        <p:cNvGrpSpPr/>
        <p:nvPr/>
      </p:nvGrpSpPr>
      <p:grpSpPr>
        <a:xfrm>
          <a:off x="0" y="0"/>
          <a:ext cx="0" cy="0"/>
          <a:chOff x="0" y="0"/>
          <a:chExt cx="0" cy="0"/>
        </a:xfrm>
      </p:grpSpPr>
      <p:sp>
        <p:nvSpPr>
          <p:cNvPr id="762" name="Google Shape;762;gdf8dc6be22_3_1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63" name="Google Shape;763;gdf8dc6be22_3_1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90" name="Shape 790"/>
        <p:cNvGrpSpPr/>
        <p:nvPr/>
      </p:nvGrpSpPr>
      <p:grpSpPr>
        <a:xfrm>
          <a:off x="0" y="0"/>
          <a:ext cx="0" cy="0"/>
          <a:chOff x="0" y="0"/>
          <a:chExt cx="0" cy="0"/>
        </a:xfrm>
      </p:grpSpPr>
      <p:sp>
        <p:nvSpPr>
          <p:cNvPr id="791" name="Google Shape;791;gdc059efb8f_0_70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92" name="Google Shape;792;gdc059efb8f_0_70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1" name="Shape 801"/>
        <p:cNvGrpSpPr/>
        <p:nvPr/>
      </p:nvGrpSpPr>
      <p:grpSpPr>
        <a:xfrm>
          <a:off x="0" y="0"/>
          <a:ext cx="0" cy="0"/>
          <a:chOff x="0" y="0"/>
          <a:chExt cx="0" cy="0"/>
        </a:xfrm>
      </p:grpSpPr>
      <p:sp>
        <p:nvSpPr>
          <p:cNvPr id="802" name="Google Shape;802;gdc059efb8f_0_70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03" name="Google Shape;803;gdc059efb8f_0_70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6" name="Shape 806"/>
        <p:cNvGrpSpPr/>
        <p:nvPr/>
      </p:nvGrpSpPr>
      <p:grpSpPr>
        <a:xfrm>
          <a:off x="0" y="0"/>
          <a:ext cx="0" cy="0"/>
          <a:chOff x="0" y="0"/>
          <a:chExt cx="0" cy="0"/>
        </a:xfrm>
      </p:grpSpPr>
      <p:sp>
        <p:nvSpPr>
          <p:cNvPr id="807" name="Google Shape;807;gdc059efb8f_0_7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08" name="Google Shape;808;gdc059efb8f_0_7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https://hub.docker.com/_/microsoft-windows-servercore-iis</a:t>
            </a:r>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3" name="Shape 813"/>
        <p:cNvGrpSpPr/>
        <p:nvPr/>
      </p:nvGrpSpPr>
      <p:grpSpPr>
        <a:xfrm>
          <a:off x="0" y="0"/>
          <a:ext cx="0" cy="0"/>
          <a:chOff x="0" y="0"/>
          <a:chExt cx="0" cy="0"/>
        </a:xfrm>
      </p:grpSpPr>
      <p:sp>
        <p:nvSpPr>
          <p:cNvPr id="814" name="Google Shape;814;gdc059efb8f_0_7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15" name="Google Shape;815;gdc059efb8f_0_7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8" name="Shape 818"/>
        <p:cNvGrpSpPr/>
        <p:nvPr/>
      </p:nvGrpSpPr>
      <p:grpSpPr>
        <a:xfrm>
          <a:off x="0" y="0"/>
          <a:ext cx="0" cy="0"/>
          <a:chOff x="0" y="0"/>
          <a:chExt cx="0" cy="0"/>
        </a:xfrm>
      </p:grpSpPr>
      <p:sp>
        <p:nvSpPr>
          <p:cNvPr id="819" name="Google Shape;819;gdc059efb8f_0_7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20" name="Google Shape;820;gdc059efb8f_0_7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https://hub.docker.com/_/microsoft-windows-servercore-iis</a:t>
            </a:r>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5" name="Shape 825"/>
        <p:cNvGrpSpPr/>
        <p:nvPr/>
      </p:nvGrpSpPr>
      <p:grpSpPr>
        <a:xfrm>
          <a:off x="0" y="0"/>
          <a:ext cx="0" cy="0"/>
          <a:chOff x="0" y="0"/>
          <a:chExt cx="0" cy="0"/>
        </a:xfrm>
      </p:grpSpPr>
      <p:sp>
        <p:nvSpPr>
          <p:cNvPr id="826" name="Google Shape;826;ge52675360d_1_37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27" name="Google Shape;827;ge52675360d_1_37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https://hub.docker.com/_/microsoft-windows-servercore-iis</a:t>
            </a:r>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32" name="Shape 832"/>
        <p:cNvGrpSpPr/>
        <p:nvPr/>
      </p:nvGrpSpPr>
      <p:grpSpPr>
        <a:xfrm>
          <a:off x="0" y="0"/>
          <a:ext cx="0" cy="0"/>
          <a:chOff x="0" y="0"/>
          <a:chExt cx="0" cy="0"/>
        </a:xfrm>
      </p:grpSpPr>
      <p:sp>
        <p:nvSpPr>
          <p:cNvPr id="833" name="Google Shape;833;gdc059efb8f_0_7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34" name="Google Shape;834;gdc059efb8f_0_7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https://hub.docker.com/_/microsoft-windows-servercore-iis</a:t>
            </a:r>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3" name="Shape 843"/>
        <p:cNvGrpSpPr/>
        <p:nvPr/>
      </p:nvGrpSpPr>
      <p:grpSpPr>
        <a:xfrm>
          <a:off x="0" y="0"/>
          <a:ext cx="0" cy="0"/>
          <a:chOff x="0" y="0"/>
          <a:chExt cx="0" cy="0"/>
        </a:xfrm>
      </p:grpSpPr>
      <p:sp>
        <p:nvSpPr>
          <p:cNvPr id="844" name="Google Shape;844;gdc059efb8f_0_73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45" name="Google Shape;845;gdc059efb8f_0_73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8" name="Shape 848"/>
        <p:cNvGrpSpPr/>
        <p:nvPr/>
      </p:nvGrpSpPr>
      <p:grpSpPr>
        <a:xfrm>
          <a:off x="0" y="0"/>
          <a:ext cx="0" cy="0"/>
          <a:chOff x="0" y="0"/>
          <a:chExt cx="0" cy="0"/>
        </a:xfrm>
      </p:grpSpPr>
      <p:sp>
        <p:nvSpPr>
          <p:cNvPr id="849" name="Google Shape;849;gdc059efb8f_0_74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50" name="Google Shape;850;gdc059efb8f_0_74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https://hub.docker.com/_/microsoft-windows-servercore-iis</a:t>
            </a:r>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5" name="Shape 855"/>
        <p:cNvGrpSpPr/>
        <p:nvPr/>
      </p:nvGrpSpPr>
      <p:grpSpPr>
        <a:xfrm>
          <a:off x="0" y="0"/>
          <a:ext cx="0" cy="0"/>
          <a:chOff x="0" y="0"/>
          <a:chExt cx="0" cy="0"/>
        </a:xfrm>
      </p:grpSpPr>
      <p:sp>
        <p:nvSpPr>
          <p:cNvPr id="856" name="Google Shape;856;gdc059efb8f_0_74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57" name="Google Shape;857;gdc059efb8f_0_74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https://hub.docker.com/_/microsoft-windows-servercore-iis</a:t>
            </a:r>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2" name="Shape 862"/>
        <p:cNvGrpSpPr/>
        <p:nvPr/>
      </p:nvGrpSpPr>
      <p:grpSpPr>
        <a:xfrm>
          <a:off x="0" y="0"/>
          <a:ext cx="0" cy="0"/>
          <a:chOff x="0" y="0"/>
          <a:chExt cx="0" cy="0"/>
        </a:xfrm>
      </p:grpSpPr>
      <p:sp>
        <p:nvSpPr>
          <p:cNvPr id="863" name="Google Shape;863;gdc059efb8f_0_75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64" name="Google Shape;864;gdc059efb8f_0_7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https://hub.docker.com/_/microsoft-windows-servercore-iis</a:t>
            </a:r>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3" name="Shape 873"/>
        <p:cNvGrpSpPr/>
        <p:nvPr/>
      </p:nvGrpSpPr>
      <p:grpSpPr>
        <a:xfrm>
          <a:off x="0" y="0"/>
          <a:ext cx="0" cy="0"/>
          <a:chOff x="0" y="0"/>
          <a:chExt cx="0" cy="0"/>
        </a:xfrm>
      </p:grpSpPr>
      <p:sp>
        <p:nvSpPr>
          <p:cNvPr id="874" name="Google Shape;874;gdc059efb8f_0_76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75" name="Google Shape;875;gdc059efb8f_0_76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8" name="Shape 878"/>
        <p:cNvGrpSpPr/>
        <p:nvPr/>
      </p:nvGrpSpPr>
      <p:grpSpPr>
        <a:xfrm>
          <a:off x="0" y="0"/>
          <a:ext cx="0" cy="0"/>
          <a:chOff x="0" y="0"/>
          <a:chExt cx="0" cy="0"/>
        </a:xfrm>
      </p:grpSpPr>
      <p:sp>
        <p:nvSpPr>
          <p:cNvPr id="879" name="Google Shape;879;ge52675360d_1_38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80" name="Google Shape;880;ge52675360d_1_38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0" name="Shape 890"/>
        <p:cNvGrpSpPr/>
        <p:nvPr/>
      </p:nvGrpSpPr>
      <p:grpSpPr>
        <a:xfrm>
          <a:off x="0" y="0"/>
          <a:ext cx="0" cy="0"/>
          <a:chOff x="0" y="0"/>
          <a:chExt cx="0" cy="0"/>
        </a:xfrm>
      </p:grpSpPr>
      <p:sp>
        <p:nvSpPr>
          <p:cNvPr id="891" name="Google Shape;891;ge52675360d_1_3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92" name="Google Shape;892;ge52675360d_1_3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4" name="Shape 924"/>
        <p:cNvGrpSpPr/>
        <p:nvPr/>
      </p:nvGrpSpPr>
      <p:grpSpPr>
        <a:xfrm>
          <a:off x="0" y="0"/>
          <a:ext cx="0" cy="0"/>
          <a:chOff x="0" y="0"/>
          <a:chExt cx="0" cy="0"/>
        </a:xfrm>
      </p:grpSpPr>
      <p:sp>
        <p:nvSpPr>
          <p:cNvPr id="925" name="Google Shape;925;gdc059efb8f_0_7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26" name="Google Shape;926;gdc059efb8f_0_7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9" name="Shape 929"/>
        <p:cNvGrpSpPr/>
        <p:nvPr/>
      </p:nvGrpSpPr>
      <p:grpSpPr>
        <a:xfrm>
          <a:off x="0" y="0"/>
          <a:ext cx="0" cy="0"/>
          <a:chOff x="0" y="0"/>
          <a:chExt cx="0" cy="0"/>
        </a:xfrm>
      </p:grpSpPr>
      <p:sp>
        <p:nvSpPr>
          <p:cNvPr id="930" name="Google Shape;930;g6ff5e82ab8_0_47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31" name="Google Shape;931;g6ff5e82ab8_0_47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0.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2.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2.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2.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2.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2.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9.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jpg"/><Relationship Id="rId3" Type="http://schemas.openxmlformats.org/officeDocument/2006/relationships/image" Target="../media/image4.jpg"/><Relationship Id="rId4" Type="http://schemas.openxmlformats.org/officeDocument/2006/relationships/image" Target="../media/image2.jpg"/><Relationship Id="rId5" Type="http://schemas.openxmlformats.org/officeDocument/2006/relationships/image" Target="../media/image6.jpg"/><Relationship Id="rId6" Type="http://schemas.openxmlformats.org/officeDocument/2006/relationships/image" Target="../media/image5.jpg"/><Relationship Id="rId7" Type="http://schemas.openxmlformats.org/officeDocument/2006/relationships/image" Target="../media/image3.jp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9.png"/><Relationship Id="rId3" Type="http://schemas.openxmlformats.org/officeDocument/2006/relationships/image" Target="../media/image7.jpg"/><Relationship Id="rId4" Type="http://schemas.openxmlformats.org/officeDocument/2006/relationships/image" Target="../media/image4.jpg"/><Relationship Id="rId5" Type="http://schemas.openxmlformats.org/officeDocument/2006/relationships/image" Target="../media/image2.jpg"/><Relationship Id="rId6" Type="http://schemas.openxmlformats.org/officeDocument/2006/relationships/image" Target="../media/image6.jp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2.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6.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6.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7.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8.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8.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3.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blipFill>
          <a:blip r:embed="rId2">
            <a:alphaModFix/>
          </a:blip>
          <a:stretch>
            <a:fillRect/>
          </a:stretch>
        </a:blipFill>
      </p:bgPr>
    </p:bg>
    <p:spTree>
      <p:nvGrpSpPr>
        <p:cNvPr id="9" name="Shape 9"/>
        <p:cNvGrpSpPr/>
        <p:nvPr/>
      </p:nvGrpSpPr>
      <p:grpSpPr>
        <a:xfrm>
          <a:off x="0" y="0"/>
          <a:ext cx="0" cy="0"/>
          <a:chOff x="0" y="0"/>
          <a:chExt cx="0" cy="0"/>
        </a:xfrm>
      </p:grpSpPr>
      <p:sp>
        <p:nvSpPr>
          <p:cNvPr id="10" name="Google Shape;10;p2"/>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sz="1300"/>
            </a:lvl1pPr>
            <a:lvl2pPr lvl="1">
              <a:buNone/>
              <a:defRPr sz="1300"/>
            </a:lvl2pPr>
            <a:lvl3pPr lvl="2">
              <a:buNone/>
              <a:defRPr sz="1300"/>
            </a:lvl3pPr>
            <a:lvl4pPr lvl="3">
              <a:buNone/>
              <a:defRPr sz="1300"/>
            </a:lvl4pPr>
            <a:lvl5pPr lvl="4">
              <a:buNone/>
              <a:defRPr sz="1300"/>
            </a:lvl5pPr>
            <a:lvl6pPr lvl="5">
              <a:buNone/>
              <a:defRPr sz="1300"/>
            </a:lvl6pPr>
            <a:lvl7pPr lvl="6">
              <a:buNone/>
              <a:defRPr sz="1300"/>
            </a:lvl7pPr>
            <a:lvl8pPr lvl="7">
              <a:buNone/>
              <a:defRPr sz="1300"/>
            </a:lvl8pPr>
            <a:lvl9pPr lvl="8">
              <a:buNone/>
              <a:defRPr sz="1300"/>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rgbClr val="FFBE9F"/>
        </a:solidFill>
      </p:bgPr>
    </p:bg>
    <p:spTree>
      <p:nvGrpSpPr>
        <p:cNvPr id="11" name="Shape 11"/>
        <p:cNvGrpSpPr/>
        <p:nvPr/>
      </p:nvGrpSpPr>
      <p:grpSpPr>
        <a:xfrm>
          <a:off x="0" y="0"/>
          <a:ext cx="0" cy="0"/>
          <a:chOff x="0" y="0"/>
          <a:chExt cx="0" cy="0"/>
        </a:xfrm>
      </p:grpSpPr>
      <p:sp>
        <p:nvSpPr>
          <p:cNvPr id="12" name="Google Shape;12;p3"/>
          <p:cNvSpPr txBox="1"/>
          <p:nvPr>
            <p:ph idx="1" type="subTitle"/>
          </p:nvPr>
        </p:nvSpPr>
        <p:spPr>
          <a:xfrm>
            <a:off x="479450" y="4510075"/>
            <a:ext cx="3904500" cy="193200"/>
          </a:xfrm>
          <a:prstGeom prst="rect">
            <a:avLst/>
          </a:prstGeom>
        </p:spPr>
        <p:txBody>
          <a:bodyPr anchorCtr="0" anchor="t" bIns="0" lIns="0" spcFirstLastPara="1" rIns="0" wrap="square" tIns="0">
            <a:noAutofit/>
          </a:bodyPr>
          <a:lstStyle>
            <a:lvl1pPr lvl="0">
              <a:spcBef>
                <a:spcPts val="0"/>
              </a:spcBef>
              <a:spcAft>
                <a:spcPts val="0"/>
              </a:spcAft>
              <a:buNone/>
              <a:defRPr b="1" sz="1200">
                <a:solidFill>
                  <a:srgbClr val="2C5234"/>
                </a:solidFill>
                <a:latin typeface="Montserrat"/>
                <a:ea typeface="Montserrat"/>
                <a:cs typeface="Montserrat"/>
                <a:sym typeface="Montserrat"/>
              </a:defRPr>
            </a:lvl1pPr>
            <a:lvl2pPr lvl="1">
              <a:spcBef>
                <a:spcPts val="1600"/>
              </a:spcBef>
              <a:spcAft>
                <a:spcPts val="0"/>
              </a:spcAft>
              <a:buNone/>
              <a:defRPr/>
            </a:lvl2pPr>
            <a:lvl3pPr lvl="2">
              <a:spcBef>
                <a:spcPts val="1600"/>
              </a:spcBef>
              <a:spcAft>
                <a:spcPts val="0"/>
              </a:spcAft>
              <a:buNone/>
              <a:defRPr/>
            </a:lvl3pPr>
            <a:lvl4pPr lvl="3">
              <a:spcBef>
                <a:spcPts val="1600"/>
              </a:spcBef>
              <a:spcAft>
                <a:spcPts val="0"/>
              </a:spcAft>
              <a:buNone/>
              <a:defRPr/>
            </a:lvl4pPr>
            <a:lvl5pPr lvl="4">
              <a:spcBef>
                <a:spcPts val="1600"/>
              </a:spcBef>
              <a:spcAft>
                <a:spcPts val="0"/>
              </a:spcAft>
              <a:buNone/>
              <a:defRPr/>
            </a:lvl5pPr>
            <a:lvl6pPr lvl="5">
              <a:spcBef>
                <a:spcPts val="1600"/>
              </a:spcBef>
              <a:spcAft>
                <a:spcPts val="0"/>
              </a:spcAft>
              <a:buNone/>
              <a:defRPr/>
            </a:lvl6pPr>
            <a:lvl7pPr lvl="6">
              <a:spcBef>
                <a:spcPts val="1600"/>
              </a:spcBef>
              <a:spcAft>
                <a:spcPts val="0"/>
              </a:spcAft>
              <a:buNone/>
              <a:defRPr/>
            </a:lvl7pPr>
            <a:lvl8pPr lvl="7">
              <a:spcBef>
                <a:spcPts val="1600"/>
              </a:spcBef>
              <a:spcAft>
                <a:spcPts val="0"/>
              </a:spcAft>
              <a:buNone/>
              <a:defRPr/>
            </a:lvl8pPr>
            <a:lvl9pPr lvl="8">
              <a:spcBef>
                <a:spcPts val="1600"/>
              </a:spcBef>
              <a:spcAft>
                <a:spcPts val="1600"/>
              </a:spcAft>
              <a:buNone/>
              <a:defRPr/>
            </a:lvl9pPr>
          </a:lstStyle>
          <a:p/>
        </p:txBody>
      </p:sp>
      <p:sp>
        <p:nvSpPr>
          <p:cNvPr id="13" name="Google Shape;13;p3"/>
          <p:cNvSpPr txBox="1"/>
          <p:nvPr>
            <p:ph idx="2" type="subTitle"/>
          </p:nvPr>
        </p:nvSpPr>
        <p:spPr>
          <a:xfrm>
            <a:off x="1328775" y="2943775"/>
            <a:ext cx="4211400" cy="548700"/>
          </a:xfrm>
          <a:prstGeom prst="rect">
            <a:avLst/>
          </a:prstGeom>
        </p:spPr>
        <p:txBody>
          <a:bodyPr anchorCtr="0" anchor="t" bIns="91425" lIns="91425" spcFirstLastPara="1" rIns="91425" wrap="square" tIns="91425">
            <a:noAutofit/>
          </a:bodyPr>
          <a:lstStyle>
            <a:lvl1pPr lvl="0">
              <a:spcBef>
                <a:spcPts val="0"/>
              </a:spcBef>
              <a:spcAft>
                <a:spcPts val="0"/>
              </a:spcAft>
              <a:buNone/>
              <a:defRPr>
                <a:solidFill>
                  <a:srgbClr val="3D5B58"/>
                </a:solidFill>
                <a:latin typeface="Montserrat"/>
                <a:ea typeface="Montserrat"/>
                <a:cs typeface="Montserrat"/>
                <a:sym typeface="Montserrat"/>
              </a:defRPr>
            </a:lvl1pPr>
            <a:lvl2pPr lvl="1">
              <a:spcBef>
                <a:spcPts val="1600"/>
              </a:spcBef>
              <a:spcAft>
                <a:spcPts val="0"/>
              </a:spcAft>
              <a:buNone/>
              <a:defRPr>
                <a:solidFill>
                  <a:srgbClr val="3D5B58"/>
                </a:solidFill>
                <a:latin typeface="Montserrat"/>
                <a:ea typeface="Montserrat"/>
                <a:cs typeface="Montserrat"/>
                <a:sym typeface="Montserrat"/>
              </a:defRPr>
            </a:lvl2pPr>
            <a:lvl3pPr lvl="2">
              <a:spcBef>
                <a:spcPts val="1600"/>
              </a:spcBef>
              <a:spcAft>
                <a:spcPts val="0"/>
              </a:spcAft>
              <a:buNone/>
              <a:defRPr>
                <a:solidFill>
                  <a:srgbClr val="3D5B58"/>
                </a:solidFill>
                <a:latin typeface="Montserrat"/>
                <a:ea typeface="Montserrat"/>
                <a:cs typeface="Montserrat"/>
                <a:sym typeface="Montserrat"/>
              </a:defRPr>
            </a:lvl3pPr>
            <a:lvl4pPr lvl="3">
              <a:spcBef>
                <a:spcPts val="1600"/>
              </a:spcBef>
              <a:spcAft>
                <a:spcPts val="0"/>
              </a:spcAft>
              <a:buNone/>
              <a:defRPr>
                <a:solidFill>
                  <a:srgbClr val="3D5B58"/>
                </a:solidFill>
                <a:latin typeface="Montserrat"/>
                <a:ea typeface="Montserrat"/>
                <a:cs typeface="Montserrat"/>
                <a:sym typeface="Montserrat"/>
              </a:defRPr>
            </a:lvl4pPr>
            <a:lvl5pPr lvl="4">
              <a:spcBef>
                <a:spcPts val="1600"/>
              </a:spcBef>
              <a:spcAft>
                <a:spcPts val="0"/>
              </a:spcAft>
              <a:buNone/>
              <a:defRPr>
                <a:solidFill>
                  <a:srgbClr val="3D5B58"/>
                </a:solidFill>
                <a:latin typeface="Montserrat"/>
                <a:ea typeface="Montserrat"/>
                <a:cs typeface="Montserrat"/>
                <a:sym typeface="Montserrat"/>
              </a:defRPr>
            </a:lvl5pPr>
            <a:lvl6pPr lvl="5">
              <a:spcBef>
                <a:spcPts val="1600"/>
              </a:spcBef>
              <a:spcAft>
                <a:spcPts val="0"/>
              </a:spcAft>
              <a:buNone/>
              <a:defRPr>
                <a:solidFill>
                  <a:srgbClr val="3D5B58"/>
                </a:solidFill>
                <a:latin typeface="Montserrat"/>
                <a:ea typeface="Montserrat"/>
                <a:cs typeface="Montserrat"/>
                <a:sym typeface="Montserrat"/>
              </a:defRPr>
            </a:lvl6pPr>
            <a:lvl7pPr lvl="6">
              <a:spcBef>
                <a:spcPts val="1600"/>
              </a:spcBef>
              <a:spcAft>
                <a:spcPts val="0"/>
              </a:spcAft>
              <a:buNone/>
              <a:defRPr>
                <a:solidFill>
                  <a:srgbClr val="3D5B58"/>
                </a:solidFill>
                <a:latin typeface="Montserrat"/>
                <a:ea typeface="Montserrat"/>
                <a:cs typeface="Montserrat"/>
                <a:sym typeface="Montserrat"/>
              </a:defRPr>
            </a:lvl7pPr>
            <a:lvl8pPr lvl="7">
              <a:spcBef>
                <a:spcPts val="1600"/>
              </a:spcBef>
              <a:spcAft>
                <a:spcPts val="0"/>
              </a:spcAft>
              <a:buNone/>
              <a:defRPr>
                <a:solidFill>
                  <a:srgbClr val="3D5B58"/>
                </a:solidFill>
                <a:latin typeface="Montserrat"/>
                <a:ea typeface="Montserrat"/>
                <a:cs typeface="Montserrat"/>
                <a:sym typeface="Montserrat"/>
              </a:defRPr>
            </a:lvl8pPr>
            <a:lvl9pPr lvl="8">
              <a:spcBef>
                <a:spcPts val="1600"/>
              </a:spcBef>
              <a:spcAft>
                <a:spcPts val="1600"/>
              </a:spcAft>
              <a:buNone/>
              <a:defRPr>
                <a:solidFill>
                  <a:srgbClr val="3D5B58"/>
                </a:solidFill>
                <a:latin typeface="Montserrat"/>
                <a:ea typeface="Montserrat"/>
                <a:cs typeface="Montserrat"/>
                <a:sym typeface="Montserrat"/>
              </a:defRPr>
            </a:lvl9pPr>
          </a:lstStyle>
          <a:p/>
        </p:txBody>
      </p:sp>
      <p:sp>
        <p:nvSpPr>
          <p:cNvPr id="14" name="Google Shape;14;p3"/>
          <p:cNvSpPr txBox="1"/>
          <p:nvPr>
            <p:ph type="title"/>
          </p:nvPr>
        </p:nvSpPr>
        <p:spPr>
          <a:xfrm>
            <a:off x="390825" y="2150850"/>
            <a:ext cx="8520600" cy="841800"/>
          </a:xfrm>
          <a:prstGeom prst="rect">
            <a:avLst/>
          </a:prstGeom>
        </p:spPr>
        <p:txBody>
          <a:bodyPr anchorCtr="0" anchor="ctr" bIns="91425" lIns="91425" spcFirstLastPara="1" rIns="91425" wrap="square" tIns="91425">
            <a:noAutofit/>
          </a:bodyPr>
          <a:lstStyle>
            <a:lvl1pPr lvl="0">
              <a:spcBef>
                <a:spcPts val="0"/>
              </a:spcBef>
              <a:spcAft>
                <a:spcPts val="0"/>
              </a:spcAft>
              <a:buClr>
                <a:srgbClr val="2C5234"/>
              </a:buClr>
              <a:buSzPts val="4200"/>
              <a:buFont typeface="Montserrat"/>
              <a:buNone/>
              <a:defRPr sz="4200">
                <a:solidFill>
                  <a:srgbClr val="2C5234"/>
                </a:solidFill>
                <a:latin typeface="Montserrat"/>
                <a:ea typeface="Montserrat"/>
                <a:cs typeface="Montserrat"/>
                <a:sym typeface="Montserrat"/>
              </a:defRPr>
            </a:lvl1pPr>
            <a:lvl2pPr lvl="1" algn="ctr">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2pPr>
            <a:lvl3pPr lvl="2" algn="ctr">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3pPr>
            <a:lvl4pPr lvl="3" algn="ctr">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4pPr>
            <a:lvl5pPr lvl="4" algn="ctr">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5pPr>
            <a:lvl6pPr lvl="5" algn="ctr">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6pPr>
            <a:lvl7pPr lvl="6" algn="ctr">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7pPr>
            <a:lvl8pPr lvl="7" algn="ctr">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8pPr>
            <a:lvl9pPr lvl="8" algn="ctr">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9pPr>
          </a:lstStyle>
          <a:p/>
        </p:txBody>
      </p:sp>
      <p:pic>
        <p:nvPicPr>
          <p:cNvPr id="15" name="Google Shape;15;p3"/>
          <p:cNvPicPr preferRelativeResize="0"/>
          <p:nvPr/>
        </p:nvPicPr>
        <p:blipFill>
          <a:blip r:embed="rId2">
            <a:alphaModFix/>
          </a:blip>
          <a:stretch>
            <a:fillRect/>
          </a:stretch>
        </p:blipFill>
        <p:spPr>
          <a:xfrm>
            <a:off x="390825" y="383825"/>
            <a:ext cx="548700" cy="548700"/>
          </a:xfrm>
          <a:prstGeom prst="rect">
            <a:avLst/>
          </a:prstGeom>
          <a:noFill/>
          <a:ln>
            <a:noFill/>
          </a:ln>
        </p:spPr>
      </p:pic>
      <p:sp>
        <p:nvSpPr>
          <p:cNvPr id="16" name="Google Shape;16;p3"/>
          <p:cNvSpPr txBox="1"/>
          <p:nvPr/>
        </p:nvSpPr>
        <p:spPr>
          <a:xfrm>
            <a:off x="6281150" y="514475"/>
            <a:ext cx="2384100" cy="287400"/>
          </a:xfrm>
          <a:prstGeom prst="rect">
            <a:avLst/>
          </a:prstGeom>
          <a:noFill/>
          <a:ln>
            <a:noFill/>
          </a:ln>
        </p:spPr>
        <p:txBody>
          <a:bodyPr anchorCtr="0" anchor="t" bIns="0" lIns="0" spcFirstLastPara="1" rIns="0" wrap="square" tIns="0">
            <a:noAutofit/>
          </a:bodyPr>
          <a:lstStyle/>
          <a:p>
            <a:pPr indent="0" lvl="0" marL="0" rtl="0" algn="r">
              <a:spcBef>
                <a:spcPts val="0"/>
              </a:spcBef>
              <a:spcAft>
                <a:spcPts val="0"/>
              </a:spcAft>
              <a:buNone/>
            </a:pPr>
            <a:r>
              <a:rPr b="1" lang="en">
                <a:solidFill>
                  <a:srgbClr val="2C5234"/>
                </a:solidFill>
                <a:latin typeface="Montserrat"/>
                <a:ea typeface="Montserrat"/>
                <a:cs typeface="Montserrat"/>
                <a:sym typeface="Montserrat"/>
              </a:rPr>
              <a:t>Appvia.io</a:t>
            </a:r>
            <a:endParaRPr b="1">
              <a:solidFill>
                <a:srgbClr val="2C5234"/>
              </a:solidFill>
              <a:latin typeface="Montserrat"/>
              <a:ea typeface="Montserrat"/>
              <a:cs typeface="Montserrat"/>
              <a:sym typeface="Montserrat"/>
            </a:endParaRPr>
          </a:p>
        </p:txBody>
      </p:sp>
      <p:cxnSp>
        <p:nvCxnSpPr>
          <p:cNvPr id="17" name="Google Shape;17;p3"/>
          <p:cNvCxnSpPr/>
          <p:nvPr/>
        </p:nvCxnSpPr>
        <p:spPr>
          <a:xfrm>
            <a:off x="519950" y="3175550"/>
            <a:ext cx="652200" cy="0"/>
          </a:xfrm>
          <a:prstGeom prst="straightConnector1">
            <a:avLst/>
          </a:prstGeom>
          <a:noFill/>
          <a:ln cap="flat" cmpd="sng" w="38100">
            <a:solidFill>
              <a:srgbClr val="FFFFFF"/>
            </a:solidFill>
            <a:prstDash val="solid"/>
            <a:round/>
            <a:headEnd len="med" w="med" type="none"/>
            <a:tailEnd len="med" w="med" type="none"/>
          </a:ln>
        </p:spPr>
      </p:cxnSp>
      <p:cxnSp>
        <p:nvCxnSpPr>
          <p:cNvPr id="18" name="Google Shape;18;p3"/>
          <p:cNvCxnSpPr/>
          <p:nvPr/>
        </p:nvCxnSpPr>
        <p:spPr>
          <a:xfrm>
            <a:off x="2042500" y="4613175"/>
            <a:ext cx="6639600" cy="0"/>
          </a:xfrm>
          <a:prstGeom prst="straightConnector1">
            <a:avLst/>
          </a:prstGeom>
          <a:noFill/>
          <a:ln cap="flat" cmpd="sng" w="9525">
            <a:solidFill>
              <a:srgbClr val="3D5B58"/>
            </a:solidFill>
            <a:prstDash val="solid"/>
            <a:round/>
            <a:headEnd len="med" w="med" type="none"/>
            <a:tailEnd len="med" w="med" type="none"/>
          </a:ln>
        </p:spPr>
      </p:cxn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ingle Column" type="tx">
  <p:cSld name="TITLE_AND_BODY">
    <p:bg>
      <p:bgPr>
        <a:blipFill>
          <a:blip r:embed="rId2">
            <a:alphaModFix/>
          </a:blip>
          <a:stretch>
            <a:fillRect/>
          </a:stretch>
        </a:blipFill>
      </p:bgPr>
    </p:bg>
    <p:spTree>
      <p:nvGrpSpPr>
        <p:cNvPr id="19" name="Shape 19"/>
        <p:cNvGrpSpPr/>
        <p:nvPr/>
      </p:nvGrpSpPr>
      <p:grpSpPr>
        <a:xfrm>
          <a:off x="0" y="0"/>
          <a:ext cx="0" cy="0"/>
          <a:chOff x="0" y="0"/>
          <a:chExt cx="0" cy="0"/>
        </a:xfrm>
      </p:grpSpPr>
      <p:sp>
        <p:nvSpPr>
          <p:cNvPr id="20" name="Google Shape;20;p4"/>
          <p:cNvSpPr txBox="1"/>
          <p:nvPr>
            <p:ph idx="1" type="body"/>
          </p:nvPr>
        </p:nvSpPr>
        <p:spPr>
          <a:xfrm>
            <a:off x="311700" y="1305350"/>
            <a:ext cx="7725600" cy="2996100"/>
          </a:xfrm>
          <a:prstGeom prst="rect">
            <a:avLst/>
          </a:prstGeom>
        </p:spPr>
        <p:txBody>
          <a:bodyPr anchorCtr="0" anchor="t" bIns="0" lIns="0" spcFirstLastPara="1" rIns="0" wrap="square" tIns="0">
            <a:noAutofit/>
          </a:bodyPr>
          <a:lstStyle>
            <a:lvl1pPr indent="-311150" lvl="0" marL="457200">
              <a:spcBef>
                <a:spcPts val="10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21" name="Google Shape;21;p4"/>
          <p:cNvSpPr txBox="1"/>
          <p:nvPr>
            <p:ph type="title"/>
          </p:nvPr>
        </p:nvSpPr>
        <p:spPr>
          <a:xfrm>
            <a:off x="311700" y="318800"/>
            <a:ext cx="8520600" cy="429600"/>
          </a:xfrm>
          <a:prstGeom prst="rect">
            <a:avLst/>
          </a:prstGeom>
        </p:spPr>
        <p:txBody>
          <a:bodyPr anchorCtr="0" anchor="t" bIns="0" lIns="0" spcFirstLastPara="1" rIns="0" wrap="square" tIns="0">
            <a:noAutofit/>
          </a:bodyPr>
          <a:lstStyle>
            <a:lvl1pPr lvl="0" rtl="0">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rtl="0">
              <a:spcBef>
                <a:spcPts val="0"/>
              </a:spcBef>
              <a:spcAft>
                <a:spcPts val="0"/>
              </a:spcAft>
              <a:buSzPts val="3000"/>
              <a:buFont typeface="Montserrat"/>
              <a:buNone/>
              <a:defRPr sz="3000">
                <a:latin typeface="Montserrat"/>
                <a:ea typeface="Montserrat"/>
                <a:cs typeface="Montserrat"/>
                <a:sym typeface="Montserrat"/>
              </a:defRPr>
            </a:lvl2pPr>
            <a:lvl3pPr lvl="2" rtl="0">
              <a:spcBef>
                <a:spcPts val="0"/>
              </a:spcBef>
              <a:spcAft>
                <a:spcPts val="0"/>
              </a:spcAft>
              <a:buSzPts val="3000"/>
              <a:buFont typeface="Montserrat"/>
              <a:buNone/>
              <a:defRPr sz="3000">
                <a:latin typeface="Montserrat"/>
                <a:ea typeface="Montserrat"/>
                <a:cs typeface="Montserrat"/>
                <a:sym typeface="Montserrat"/>
              </a:defRPr>
            </a:lvl3pPr>
            <a:lvl4pPr lvl="3" rtl="0">
              <a:spcBef>
                <a:spcPts val="0"/>
              </a:spcBef>
              <a:spcAft>
                <a:spcPts val="0"/>
              </a:spcAft>
              <a:buSzPts val="3000"/>
              <a:buFont typeface="Montserrat"/>
              <a:buNone/>
              <a:defRPr sz="3000">
                <a:latin typeface="Montserrat"/>
                <a:ea typeface="Montserrat"/>
                <a:cs typeface="Montserrat"/>
                <a:sym typeface="Montserrat"/>
              </a:defRPr>
            </a:lvl4pPr>
            <a:lvl5pPr lvl="4" rtl="0">
              <a:spcBef>
                <a:spcPts val="0"/>
              </a:spcBef>
              <a:spcAft>
                <a:spcPts val="0"/>
              </a:spcAft>
              <a:buSzPts val="3000"/>
              <a:buFont typeface="Montserrat"/>
              <a:buNone/>
              <a:defRPr sz="3000">
                <a:latin typeface="Montserrat"/>
                <a:ea typeface="Montserrat"/>
                <a:cs typeface="Montserrat"/>
                <a:sym typeface="Montserrat"/>
              </a:defRPr>
            </a:lvl5pPr>
            <a:lvl6pPr lvl="5" rtl="0">
              <a:spcBef>
                <a:spcPts val="0"/>
              </a:spcBef>
              <a:spcAft>
                <a:spcPts val="0"/>
              </a:spcAft>
              <a:buSzPts val="3000"/>
              <a:buFont typeface="Montserrat"/>
              <a:buNone/>
              <a:defRPr sz="3000">
                <a:latin typeface="Montserrat"/>
                <a:ea typeface="Montserrat"/>
                <a:cs typeface="Montserrat"/>
                <a:sym typeface="Montserrat"/>
              </a:defRPr>
            </a:lvl6pPr>
            <a:lvl7pPr lvl="6" rtl="0">
              <a:spcBef>
                <a:spcPts val="0"/>
              </a:spcBef>
              <a:spcAft>
                <a:spcPts val="0"/>
              </a:spcAft>
              <a:buSzPts val="3000"/>
              <a:buFont typeface="Montserrat"/>
              <a:buNone/>
              <a:defRPr sz="3000">
                <a:latin typeface="Montserrat"/>
                <a:ea typeface="Montserrat"/>
                <a:cs typeface="Montserrat"/>
                <a:sym typeface="Montserrat"/>
              </a:defRPr>
            </a:lvl7pPr>
            <a:lvl8pPr lvl="7" rtl="0">
              <a:spcBef>
                <a:spcPts val="0"/>
              </a:spcBef>
              <a:spcAft>
                <a:spcPts val="0"/>
              </a:spcAft>
              <a:buSzPts val="3000"/>
              <a:buFont typeface="Montserrat"/>
              <a:buNone/>
              <a:defRPr sz="3000">
                <a:latin typeface="Montserrat"/>
                <a:ea typeface="Montserrat"/>
                <a:cs typeface="Montserrat"/>
                <a:sym typeface="Montserrat"/>
              </a:defRPr>
            </a:lvl8pPr>
            <a:lvl9pPr lvl="8" rtl="0">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22" name="Google Shape;22;p4"/>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lvl1pPr lvl="0" rtl="0">
              <a:buNone/>
              <a:defRPr>
                <a:solidFill>
                  <a:srgbClr val="3D5B58"/>
                </a:solidFill>
                <a:latin typeface="Montserrat"/>
                <a:ea typeface="Montserrat"/>
                <a:cs typeface="Montserrat"/>
                <a:sym typeface="Montserrat"/>
              </a:defRPr>
            </a:lvl1pPr>
            <a:lvl2pPr lvl="1" rtl="0">
              <a:buNone/>
              <a:defRPr>
                <a:solidFill>
                  <a:srgbClr val="3D5B58"/>
                </a:solidFill>
                <a:latin typeface="Montserrat"/>
                <a:ea typeface="Montserrat"/>
                <a:cs typeface="Montserrat"/>
                <a:sym typeface="Montserrat"/>
              </a:defRPr>
            </a:lvl2pPr>
            <a:lvl3pPr lvl="2" rtl="0">
              <a:buNone/>
              <a:defRPr>
                <a:solidFill>
                  <a:srgbClr val="3D5B58"/>
                </a:solidFill>
                <a:latin typeface="Montserrat"/>
                <a:ea typeface="Montserrat"/>
                <a:cs typeface="Montserrat"/>
                <a:sym typeface="Montserrat"/>
              </a:defRPr>
            </a:lvl3pPr>
            <a:lvl4pPr lvl="3" rtl="0">
              <a:buNone/>
              <a:defRPr>
                <a:solidFill>
                  <a:srgbClr val="3D5B58"/>
                </a:solidFill>
                <a:latin typeface="Montserrat"/>
                <a:ea typeface="Montserrat"/>
                <a:cs typeface="Montserrat"/>
                <a:sym typeface="Montserrat"/>
              </a:defRPr>
            </a:lvl4pPr>
            <a:lvl5pPr lvl="4" rtl="0">
              <a:buNone/>
              <a:defRPr>
                <a:solidFill>
                  <a:srgbClr val="3D5B58"/>
                </a:solidFill>
                <a:latin typeface="Montserrat"/>
                <a:ea typeface="Montserrat"/>
                <a:cs typeface="Montserrat"/>
                <a:sym typeface="Montserrat"/>
              </a:defRPr>
            </a:lvl5pPr>
            <a:lvl6pPr lvl="5" rtl="0">
              <a:buNone/>
              <a:defRPr>
                <a:solidFill>
                  <a:srgbClr val="3D5B58"/>
                </a:solidFill>
                <a:latin typeface="Montserrat"/>
                <a:ea typeface="Montserrat"/>
                <a:cs typeface="Montserrat"/>
                <a:sym typeface="Montserrat"/>
              </a:defRPr>
            </a:lvl6pPr>
            <a:lvl7pPr lvl="6" rtl="0">
              <a:buNone/>
              <a:defRPr>
                <a:solidFill>
                  <a:srgbClr val="3D5B58"/>
                </a:solidFill>
                <a:latin typeface="Montserrat"/>
                <a:ea typeface="Montserrat"/>
                <a:cs typeface="Montserrat"/>
                <a:sym typeface="Montserrat"/>
              </a:defRPr>
            </a:lvl7pPr>
            <a:lvl8pPr lvl="7" rtl="0">
              <a:buNone/>
              <a:defRPr>
                <a:solidFill>
                  <a:srgbClr val="3D5B58"/>
                </a:solidFill>
                <a:latin typeface="Montserrat"/>
                <a:ea typeface="Montserrat"/>
                <a:cs typeface="Montserrat"/>
                <a:sym typeface="Montserrat"/>
              </a:defRPr>
            </a:lvl8pPr>
            <a:lvl9pPr lvl="8" rtl="0">
              <a:buNone/>
              <a:defRPr>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23" name="Google Shape;23;p4"/>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None/>
            </a:pPr>
            <a:r>
              <a:rPr b="1" lang="en">
                <a:solidFill>
                  <a:srgbClr val="2C5234"/>
                </a:solidFill>
                <a:latin typeface="Montserrat"/>
                <a:ea typeface="Montserrat"/>
                <a:cs typeface="Montserrat"/>
                <a:sym typeface="Montserrat"/>
              </a:rPr>
              <a:t>Appvia.io</a:t>
            </a:r>
            <a:endParaRPr b="1">
              <a:solidFill>
                <a:srgbClr val="2C5234"/>
              </a:solidFill>
              <a:latin typeface="Montserrat"/>
              <a:ea typeface="Montserrat"/>
              <a:cs typeface="Montserrat"/>
              <a:sym typeface="Montserrat"/>
            </a:endParaRPr>
          </a:p>
        </p:txBody>
      </p:sp>
      <p:cxnSp>
        <p:nvCxnSpPr>
          <p:cNvPr id="24" name="Google Shape;24;p4"/>
          <p:cNvCxnSpPr/>
          <p:nvPr/>
        </p:nvCxnSpPr>
        <p:spPr>
          <a:xfrm flipH="1" rot="10800000">
            <a:off x="1293075" y="4765075"/>
            <a:ext cx="6098400" cy="8400"/>
          </a:xfrm>
          <a:prstGeom prst="straightConnector1">
            <a:avLst/>
          </a:prstGeom>
          <a:noFill/>
          <a:ln cap="flat" cmpd="sng" w="9525">
            <a:solidFill>
              <a:srgbClr val="3D5B58"/>
            </a:solidFill>
            <a:prstDash val="solid"/>
            <a:round/>
            <a:headEnd len="med" w="med" type="none"/>
            <a:tailEnd len="med" w="med" type="none"/>
          </a:ln>
        </p:spPr>
      </p:cxnSp>
      <p:sp>
        <p:nvSpPr>
          <p:cNvPr id="25" name="Google Shape;25;p4"/>
          <p:cNvSpPr txBox="1"/>
          <p:nvPr>
            <p:ph idx="2" type="title"/>
          </p:nvPr>
        </p:nvSpPr>
        <p:spPr>
          <a:xfrm>
            <a:off x="311700" y="893825"/>
            <a:ext cx="8520600" cy="266100"/>
          </a:xfrm>
          <a:prstGeom prst="rect">
            <a:avLst/>
          </a:prstGeom>
        </p:spPr>
        <p:txBody>
          <a:bodyPr anchorCtr="0" anchor="t" bIns="0" lIns="0" spcFirstLastPara="1" rIns="0" wrap="square" tIns="0">
            <a:noAutofit/>
          </a:bodyPr>
          <a:lstStyle>
            <a:lvl1pPr lvl="0"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rtl="0">
              <a:spcBef>
                <a:spcPts val="0"/>
              </a:spcBef>
              <a:spcAft>
                <a:spcPts val="0"/>
              </a:spcAft>
              <a:buClr>
                <a:srgbClr val="FFBE9F"/>
              </a:buClr>
              <a:buSzPts val="1600"/>
              <a:buNone/>
              <a:defRPr b="1" sz="1600">
                <a:solidFill>
                  <a:srgbClr val="FFBE9F"/>
                </a:solidFill>
              </a:defRPr>
            </a:lvl2pPr>
            <a:lvl3pPr lvl="2" rtl="0">
              <a:spcBef>
                <a:spcPts val="0"/>
              </a:spcBef>
              <a:spcAft>
                <a:spcPts val="0"/>
              </a:spcAft>
              <a:buClr>
                <a:srgbClr val="FFBE9F"/>
              </a:buClr>
              <a:buSzPts val="1600"/>
              <a:buNone/>
              <a:defRPr b="1" sz="1600">
                <a:solidFill>
                  <a:srgbClr val="FFBE9F"/>
                </a:solidFill>
              </a:defRPr>
            </a:lvl3pPr>
            <a:lvl4pPr lvl="3" rtl="0">
              <a:spcBef>
                <a:spcPts val="0"/>
              </a:spcBef>
              <a:spcAft>
                <a:spcPts val="0"/>
              </a:spcAft>
              <a:buClr>
                <a:srgbClr val="FFBE9F"/>
              </a:buClr>
              <a:buSzPts val="1600"/>
              <a:buNone/>
              <a:defRPr b="1" sz="1600">
                <a:solidFill>
                  <a:srgbClr val="FFBE9F"/>
                </a:solidFill>
              </a:defRPr>
            </a:lvl4pPr>
            <a:lvl5pPr lvl="4" rtl="0">
              <a:spcBef>
                <a:spcPts val="0"/>
              </a:spcBef>
              <a:spcAft>
                <a:spcPts val="0"/>
              </a:spcAft>
              <a:buClr>
                <a:srgbClr val="FFBE9F"/>
              </a:buClr>
              <a:buSzPts val="1600"/>
              <a:buNone/>
              <a:defRPr b="1" sz="1600">
                <a:solidFill>
                  <a:srgbClr val="FFBE9F"/>
                </a:solidFill>
              </a:defRPr>
            </a:lvl5pPr>
            <a:lvl6pPr lvl="5" rtl="0">
              <a:spcBef>
                <a:spcPts val="0"/>
              </a:spcBef>
              <a:spcAft>
                <a:spcPts val="0"/>
              </a:spcAft>
              <a:buClr>
                <a:srgbClr val="FFBE9F"/>
              </a:buClr>
              <a:buSzPts val="1600"/>
              <a:buNone/>
              <a:defRPr b="1" sz="1600">
                <a:solidFill>
                  <a:srgbClr val="FFBE9F"/>
                </a:solidFill>
              </a:defRPr>
            </a:lvl6pPr>
            <a:lvl7pPr lvl="6" rtl="0">
              <a:spcBef>
                <a:spcPts val="0"/>
              </a:spcBef>
              <a:spcAft>
                <a:spcPts val="0"/>
              </a:spcAft>
              <a:buClr>
                <a:srgbClr val="FFBE9F"/>
              </a:buClr>
              <a:buSzPts val="1600"/>
              <a:buNone/>
              <a:defRPr b="1" sz="1600">
                <a:solidFill>
                  <a:srgbClr val="FFBE9F"/>
                </a:solidFill>
              </a:defRPr>
            </a:lvl7pPr>
            <a:lvl8pPr lvl="7" rtl="0">
              <a:spcBef>
                <a:spcPts val="0"/>
              </a:spcBef>
              <a:spcAft>
                <a:spcPts val="0"/>
              </a:spcAft>
              <a:buClr>
                <a:srgbClr val="FFBE9F"/>
              </a:buClr>
              <a:buSzPts val="1600"/>
              <a:buNone/>
              <a:defRPr b="1" sz="1600">
                <a:solidFill>
                  <a:srgbClr val="FFBE9F"/>
                </a:solidFill>
              </a:defRPr>
            </a:lvl8pPr>
            <a:lvl9pPr lvl="8" rtl="0">
              <a:spcBef>
                <a:spcPts val="0"/>
              </a:spcBef>
              <a:spcAft>
                <a:spcPts val="0"/>
              </a:spcAft>
              <a:buClr>
                <a:srgbClr val="FFBE9F"/>
              </a:buClr>
              <a:buSzPts val="1600"/>
              <a:buNone/>
              <a:defRPr b="1" sz="1600">
                <a:solidFill>
                  <a:srgbClr val="FFBE9F"/>
                </a:solidFill>
              </a:defRPr>
            </a:lvl9pPr>
          </a:lstStyle>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lumn ">
  <p:cSld name="TITLE_AND_BODY_1">
    <p:bg>
      <p:bgPr>
        <a:blipFill>
          <a:blip r:embed="rId2">
            <a:alphaModFix/>
          </a:blip>
          <a:stretch>
            <a:fillRect/>
          </a:stretch>
        </a:blipFill>
      </p:bgPr>
    </p:bg>
    <p:spTree>
      <p:nvGrpSpPr>
        <p:cNvPr id="26" name="Shape 26"/>
        <p:cNvGrpSpPr/>
        <p:nvPr/>
      </p:nvGrpSpPr>
      <p:grpSpPr>
        <a:xfrm>
          <a:off x="0" y="0"/>
          <a:ext cx="0" cy="0"/>
          <a:chOff x="0" y="0"/>
          <a:chExt cx="0" cy="0"/>
        </a:xfrm>
      </p:grpSpPr>
      <p:sp>
        <p:nvSpPr>
          <p:cNvPr id="27" name="Google Shape;27;p5"/>
          <p:cNvSpPr txBox="1"/>
          <p:nvPr>
            <p:ph idx="1" type="body"/>
          </p:nvPr>
        </p:nvSpPr>
        <p:spPr>
          <a:xfrm>
            <a:off x="311700" y="1305350"/>
            <a:ext cx="3583800" cy="2922000"/>
          </a:xfrm>
          <a:prstGeom prst="rect">
            <a:avLst/>
          </a:prstGeom>
        </p:spPr>
        <p:txBody>
          <a:bodyPr anchorCtr="0" anchor="t" bIns="0" lIns="0" spcFirstLastPara="1" rIns="0" wrap="square" tIns="0">
            <a:noAutofit/>
          </a:bodyPr>
          <a:lstStyle>
            <a:lvl1pPr indent="-311150" lvl="0" marL="457200" rtl="0">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rtl="0">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28" name="Google Shape;28;p5"/>
          <p:cNvSpPr txBox="1"/>
          <p:nvPr>
            <p:ph idx="2" type="body"/>
          </p:nvPr>
        </p:nvSpPr>
        <p:spPr>
          <a:xfrm>
            <a:off x="4362131" y="1305350"/>
            <a:ext cx="3583800" cy="2922000"/>
          </a:xfrm>
          <a:prstGeom prst="rect">
            <a:avLst/>
          </a:prstGeom>
        </p:spPr>
        <p:txBody>
          <a:bodyPr anchorCtr="0" anchor="t" bIns="0" lIns="0" spcFirstLastPara="1" rIns="0" wrap="square" tIns="0">
            <a:noAutofit/>
          </a:bodyPr>
          <a:lstStyle>
            <a:lvl1pPr indent="-311150" lvl="0" marL="457200" rtl="0">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rtl="0">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29" name="Google Shape;29;p5"/>
          <p:cNvSpPr txBox="1"/>
          <p:nvPr>
            <p:ph type="title"/>
          </p:nvPr>
        </p:nvSpPr>
        <p:spPr>
          <a:xfrm>
            <a:off x="311700" y="318800"/>
            <a:ext cx="8520600" cy="429600"/>
          </a:xfrm>
          <a:prstGeom prst="rect">
            <a:avLst/>
          </a:prstGeom>
        </p:spPr>
        <p:txBody>
          <a:bodyPr anchorCtr="0" anchor="t" bIns="0" lIns="0" spcFirstLastPara="1" rIns="0" wrap="square" tIns="0">
            <a:noAutofit/>
          </a:bodyPr>
          <a:lstStyle>
            <a:lvl1pPr lvl="0" rtl="0">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p:txBody>
      </p:sp>
      <p:sp>
        <p:nvSpPr>
          <p:cNvPr id="30" name="Google Shape;30;p5"/>
          <p:cNvSpPr txBox="1"/>
          <p:nvPr>
            <p:ph idx="3" type="title"/>
          </p:nvPr>
        </p:nvSpPr>
        <p:spPr>
          <a:xfrm>
            <a:off x="311700" y="893825"/>
            <a:ext cx="8520600" cy="266100"/>
          </a:xfrm>
          <a:prstGeom prst="rect">
            <a:avLst/>
          </a:prstGeom>
        </p:spPr>
        <p:txBody>
          <a:bodyPr anchorCtr="0" anchor="t" bIns="0" lIns="0" spcFirstLastPara="1" rIns="0" wrap="square" tIns="0">
            <a:noAutofit/>
          </a:bodyPr>
          <a:lstStyle>
            <a:lvl1pPr lvl="0"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rtl="0">
              <a:spcBef>
                <a:spcPts val="0"/>
              </a:spcBef>
              <a:spcAft>
                <a:spcPts val="0"/>
              </a:spcAft>
              <a:buClr>
                <a:srgbClr val="FFBE9F"/>
              </a:buClr>
              <a:buSzPts val="1600"/>
              <a:buNone/>
              <a:defRPr b="1" sz="1600">
                <a:solidFill>
                  <a:srgbClr val="FFBE9F"/>
                </a:solidFill>
              </a:defRPr>
            </a:lvl2pPr>
            <a:lvl3pPr lvl="2" rtl="0">
              <a:spcBef>
                <a:spcPts val="0"/>
              </a:spcBef>
              <a:spcAft>
                <a:spcPts val="0"/>
              </a:spcAft>
              <a:buClr>
                <a:srgbClr val="FFBE9F"/>
              </a:buClr>
              <a:buSzPts val="1600"/>
              <a:buNone/>
              <a:defRPr b="1" sz="1600">
                <a:solidFill>
                  <a:srgbClr val="FFBE9F"/>
                </a:solidFill>
              </a:defRPr>
            </a:lvl3pPr>
            <a:lvl4pPr lvl="3" rtl="0">
              <a:spcBef>
                <a:spcPts val="0"/>
              </a:spcBef>
              <a:spcAft>
                <a:spcPts val="0"/>
              </a:spcAft>
              <a:buClr>
                <a:srgbClr val="FFBE9F"/>
              </a:buClr>
              <a:buSzPts val="1600"/>
              <a:buNone/>
              <a:defRPr b="1" sz="1600">
                <a:solidFill>
                  <a:srgbClr val="FFBE9F"/>
                </a:solidFill>
              </a:defRPr>
            </a:lvl4pPr>
            <a:lvl5pPr lvl="4" rtl="0">
              <a:spcBef>
                <a:spcPts val="0"/>
              </a:spcBef>
              <a:spcAft>
                <a:spcPts val="0"/>
              </a:spcAft>
              <a:buClr>
                <a:srgbClr val="FFBE9F"/>
              </a:buClr>
              <a:buSzPts val="1600"/>
              <a:buNone/>
              <a:defRPr b="1" sz="1600">
                <a:solidFill>
                  <a:srgbClr val="FFBE9F"/>
                </a:solidFill>
              </a:defRPr>
            </a:lvl5pPr>
            <a:lvl6pPr lvl="5" rtl="0">
              <a:spcBef>
                <a:spcPts val="0"/>
              </a:spcBef>
              <a:spcAft>
                <a:spcPts val="0"/>
              </a:spcAft>
              <a:buClr>
                <a:srgbClr val="FFBE9F"/>
              </a:buClr>
              <a:buSzPts val="1600"/>
              <a:buNone/>
              <a:defRPr b="1" sz="1600">
                <a:solidFill>
                  <a:srgbClr val="FFBE9F"/>
                </a:solidFill>
              </a:defRPr>
            </a:lvl6pPr>
            <a:lvl7pPr lvl="6" rtl="0">
              <a:spcBef>
                <a:spcPts val="0"/>
              </a:spcBef>
              <a:spcAft>
                <a:spcPts val="0"/>
              </a:spcAft>
              <a:buClr>
                <a:srgbClr val="FFBE9F"/>
              </a:buClr>
              <a:buSzPts val="1600"/>
              <a:buNone/>
              <a:defRPr b="1" sz="1600">
                <a:solidFill>
                  <a:srgbClr val="FFBE9F"/>
                </a:solidFill>
              </a:defRPr>
            </a:lvl7pPr>
            <a:lvl8pPr lvl="7" rtl="0">
              <a:spcBef>
                <a:spcPts val="0"/>
              </a:spcBef>
              <a:spcAft>
                <a:spcPts val="0"/>
              </a:spcAft>
              <a:buClr>
                <a:srgbClr val="FFBE9F"/>
              </a:buClr>
              <a:buSzPts val="1600"/>
              <a:buNone/>
              <a:defRPr b="1" sz="1600">
                <a:solidFill>
                  <a:srgbClr val="FFBE9F"/>
                </a:solidFill>
              </a:defRPr>
            </a:lvl8pPr>
            <a:lvl9pPr lvl="8" rtl="0">
              <a:spcBef>
                <a:spcPts val="0"/>
              </a:spcBef>
              <a:spcAft>
                <a:spcPts val="0"/>
              </a:spcAft>
              <a:buClr>
                <a:srgbClr val="FFBE9F"/>
              </a:buClr>
              <a:buSzPts val="1600"/>
              <a:buNone/>
              <a:defRPr b="1" sz="1600">
                <a:solidFill>
                  <a:srgbClr val="FFBE9F"/>
                </a:solidFill>
              </a:defRPr>
            </a:lvl9pPr>
          </a:lstStyle>
          <a:p/>
        </p:txBody>
      </p:sp>
      <p:sp>
        <p:nvSpPr>
          <p:cNvPr id="31" name="Google Shape;31;p5"/>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lvl1pPr lvl="0" rtl="0">
              <a:buNone/>
              <a:defRPr>
                <a:solidFill>
                  <a:srgbClr val="3D5B58"/>
                </a:solidFill>
                <a:latin typeface="Montserrat"/>
                <a:ea typeface="Montserrat"/>
                <a:cs typeface="Montserrat"/>
                <a:sym typeface="Montserrat"/>
              </a:defRPr>
            </a:lvl1pPr>
            <a:lvl2pPr lvl="1" rtl="0">
              <a:buNone/>
              <a:defRPr>
                <a:solidFill>
                  <a:srgbClr val="3D5B58"/>
                </a:solidFill>
                <a:latin typeface="Montserrat"/>
                <a:ea typeface="Montserrat"/>
                <a:cs typeface="Montserrat"/>
                <a:sym typeface="Montserrat"/>
              </a:defRPr>
            </a:lvl2pPr>
            <a:lvl3pPr lvl="2" rtl="0">
              <a:buNone/>
              <a:defRPr>
                <a:solidFill>
                  <a:srgbClr val="3D5B58"/>
                </a:solidFill>
                <a:latin typeface="Montserrat"/>
                <a:ea typeface="Montserrat"/>
                <a:cs typeface="Montserrat"/>
                <a:sym typeface="Montserrat"/>
              </a:defRPr>
            </a:lvl3pPr>
            <a:lvl4pPr lvl="3" rtl="0">
              <a:buNone/>
              <a:defRPr>
                <a:solidFill>
                  <a:srgbClr val="3D5B58"/>
                </a:solidFill>
                <a:latin typeface="Montserrat"/>
                <a:ea typeface="Montserrat"/>
                <a:cs typeface="Montserrat"/>
                <a:sym typeface="Montserrat"/>
              </a:defRPr>
            </a:lvl4pPr>
            <a:lvl5pPr lvl="4" rtl="0">
              <a:buNone/>
              <a:defRPr>
                <a:solidFill>
                  <a:srgbClr val="3D5B58"/>
                </a:solidFill>
                <a:latin typeface="Montserrat"/>
                <a:ea typeface="Montserrat"/>
                <a:cs typeface="Montserrat"/>
                <a:sym typeface="Montserrat"/>
              </a:defRPr>
            </a:lvl5pPr>
            <a:lvl6pPr lvl="5" rtl="0">
              <a:buNone/>
              <a:defRPr>
                <a:solidFill>
                  <a:srgbClr val="3D5B58"/>
                </a:solidFill>
                <a:latin typeface="Montserrat"/>
                <a:ea typeface="Montserrat"/>
                <a:cs typeface="Montserrat"/>
                <a:sym typeface="Montserrat"/>
              </a:defRPr>
            </a:lvl6pPr>
            <a:lvl7pPr lvl="6" rtl="0">
              <a:buNone/>
              <a:defRPr>
                <a:solidFill>
                  <a:srgbClr val="3D5B58"/>
                </a:solidFill>
                <a:latin typeface="Montserrat"/>
                <a:ea typeface="Montserrat"/>
                <a:cs typeface="Montserrat"/>
                <a:sym typeface="Montserrat"/>
              </a:defRPr>
            </a:lvl7pPr>
            <a:lvl8pPr lvl="7" rtl="0">
              <a:buNone/>
              <a:defRPr>
                <a:solidFill>
                  <a:srgbClr val="3D5B58"/>
                </a:solidFill>
                <a:latin typeface="Montserrat"/>
                <a:ea typeface="Montserrat"/>
                <a:cs typeface="Montserrat"/>
                <a:sym typeface="Montserrat"/>
              </a:defRPr>
            </a:lvl8pPr>
            <a:lvl9pPr lvl="8" rtl="0">
              <a:buNone/>
              <a:defRPr>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32" name="Google Shape;32;p5"/>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None/>
            </a:pPr>
            <a:r>
              <a:rPr b="1" lang="en">
                <a:solidFill>
                  <a:srgbClr val="2C5234"/>
                </a:solidFill>
                <a:latin typeface="Montserrat"/>
                <a:ea typeface="Montserrat"/>
                <a:cs typeface="Montserrat"/>
                <a:sym typeface="Montserrat"/>
              </a:rPr>
              <a:t>Appvia.io</a:t>
            </a:r>
            <a:endParaRPr b="1">
              <a:solidFill>
                <a:srgbClr val="2C5234"/>
              </a:solidFill>
              <a:latin typeface="Montserrat"/>
              <a:ea typeface="Montserrat"/>
              <a:cs typeface="Montserrat"/>
              <a:sym typeface="Montserrat"/>
            </a:endParaRPr>
          </a:p>
        </p:txBody>
      </p:sp>
      <p:cxnSp>
        <p:nvCxnSpPr>
          <p:cNvPr id="33" name="Google Shape;33;p5"/>
          <p:cNvCxnSpPr/>
          <p:nvPr/>
        </p:nvCxnSpPr>
        <p:spPr>
          <a:xfrm flipH="1" rot="10800000">
            <a:off x="1293075" y="4765075"/>
            <a:ext cx="6098400" cy="8400"/>
          </a:xfrm>
          <a:prstGeom prst="straightConnector1">
            <a:avLst/>
          </a:prstGeom>
          <a:noFill/>
          <a:ln cap="flat" cmpd="sng" w="9525">
            <a:solidFill>
              <a:srgbClr val="3D5B58"/>
            </a:solidFill>
            <a:prstDash val="solid"/>
            <a:round/>
            <a:headEnd len="med" w="med" type="none"/>
            <a:tailEnd len="med" w="med" type="none"/>
          </a:ln>
        </p:spPr>
      </p:cxn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Agenda" type="twoColTx">
  <p:cSld name="TITLE_AND_TWO_COLUMNS">
    <p:bg>
      <p:bgPr>
        <a:blipFill>
          <a:blip r:embed="rId2">
            <a:alphaModFix/>
          </a:blip>
          <a:stretch>
            <a:fillRect/>
          </a:stretch>
        </a:blipFill>
      </p:bgPr>
    </p:bg>
    <p:spTree>
      <p:nvGrpSpPr>
        <p:cNvPr id="34" name="Shape 34"/>
        <p:cNvGrpSpPr/>
        <p:nvPr/>
      </p:nvGrpSpPr>
      <p:grpSpPr>
        <a:xfrm>
          <a:off x="0" y="0"/>
          <a:ext cx="0" cy="0"/>
          <a:chOff x="0" y="0"/>
          <a:chExt cx="0" cy="0"/>
        </a:xfrm>
      </p:grpSpPr>
      <p:sp>
        <p:nvSpPr>
          <p:cNvPr id="35" name="Google Shape;35;p6"/>
          <p:cNvSpPr txBox="1"/>
          <p:nvPr>
            <p:ph type="title"/>
          </p:nvPr>
        </p:nvSpPr>
        <p:spPr>
          <a:xfrm>
            <a:off x="311700" y="318800"/>
            <a:ext cx="8520600" cy="429600"/>
          </a:xfrm>
          <a:prstGeom prst="rect">
            <a:avLst/>
          </a:prstGeom>
        </p:spPr>
        <p:txBody>
          <a:bodyPr anchorCtr="0" anchor="t" bIns="0" lIns="0" spcFirstLastPara="1" rIns="0" wrap="square" tIns="0">
            <a:noAutofit/>
          </a:bodyPr>
          <a:lstStyle>
            <a:lvl1pPr lvl="0">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spcBef>
                <a:spcPts val="0"/>
              </a:spcBef>
              <a:spcAft>
                <a:spcPts val="0"/>
              </a:spcAft>
              <a:buSzPts val="3000"/>
              <a:buFont typeface="Montserrat"/>
              <a:buNone/>
              <a:defRPr sz="3000">
                <a:latin typeface="Montserrat"/>
                <a:ea typeface="Montserrat"/>
                <a:cs typeface="Montserrat"/>
                <a:sym typeface="Montserrat"/>
              </a:defRPr>
            </a:lvl2pPr>
            <a:lvl3pPr lvl="2">
              <a:spcBef>
                <a:spcPts val="0"/>
              </a:spcBef>
              <a:spcAft>
                <a:spcPts val="0"/>
              </a:spcAft>
              <a:buSzPts val="3000"/>
              <a:buFont typeface="Montserrat"/>
              <a:buNone/>
              <a:defRPr sz="3000">
                <a:latin typeface="Montserrat"/>
                <a:ea typeface="Montserrat"/>
                <a:cs typeface="Montserrat"/>
                <a:sym typeface="Montserrat"/>
              </a:defRPr>
            </a:lvl3pPr>
            <a:lvl4pPr lvl="3">
              <a:spcBef>
                <a:spcPts val="0"/>
              </a:spcBef>
              <a:spcAft>
                <a:spcPts val="0"/>
              </a:spcAft>
              <a:buSzPts val="3000"/>
              <a:buFont typeface="Montserrat"/>
              <a:buNone/>
              <a:defRPr sz="3000">
                <a:latin typeface="Montserrat"/>
                <a:ea typeface="Montserrat"/>
                <a:cs typeface="Montserrat"/>
                <a:sym typeface="Montserrat"/>
              </a:defRPr>
            </a:lvl4pPr>
            <a:lvl5pPr lvl="4">
              <a:spcBef>
                <a:spcPts val="0"/>
              </a:spcBef>
              <a:spcAft>
                <a:spcPts val="0"/>
              </a:spcAft>
              <a:buSzPts val="3000"/>
              <a:buFont typeface="Montserrat"/>
              <a:buNone/>
              <a:defRPr sz="3000">
                <a:latin typeface="Montserrat"/>
                <a:ea typeface="Montserrat"/>
                <a:cs typeface="Montserrat"/>
                <a:sym typeface="Montserrat"/>
              </a:defRPr>
            </a:lvl5pPr>
            <a:lvl6pPr lvl="5">
              <a:spcBef>
                <a:spcPts val="0"/>
              </a:spcBef>
              <a:spcAft>
                <a:spcPts val="0"/>
              </a:spcAft>
              <a:buSzPts val="3000"/>
              <a:buFont typeface="Montserrat"/>
              <a:buNone/>
              <a:defRPr sz="3000">
                <a:latin typeface="Montserrat"/>
                <a:ea typeface="Montserrat"/>
                <a:cs typeface="Montserrat"/>
                <a:sym typeface="Montserrat"/>
              </a:defRPr>
            </a:lvl6pPr>
            <a:lvl7pPr lvl="6">
              <a:spcBef>
                <a:spcPts val="0"/>
              </a:spcBef>
              <a:spcAft>
                <a:spcPts val="0"/>
              </a:spcAft>
              <a:buSzPts val="3000"/>
              <a:buFont typeface="Montserrat"/>
              <a:buNone/>
              <a:defRPr sz="3000">
                <a:latin typeface="Montserrat"/>
                <a:ea typeface="Montserrat"/>
                <a:cs typeface="Montserrat"/>
                <a:sym typeface="Montserrat"/>
              </a:defRPr>
            </a:lvl7pPr>
            <a:lvl8pPr lvl="7">
              <a:spcBef>
                <a:spcPts val="0"/>
              </a:spcBef>
              <a:spcAft>
                <a:spcPts val="0"/>
              </a:spcAft>
              <a:buSzPts val="3000"/>
              <a:buFont typeface="Montserrat"/>
              <a:buNone/>
              <a:defRPr sz="3000">
                <a:latin typeface="Montserrat"/>
                <a:ea typeface="Montserrat"/>
                <a:cs typeface="Montserrat"/>
                <a:sym typeface="Montserrat"/>
              </a:defRPr>
            </a:lvl8pPr>
            <a:lvl9pPr lvl="8">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36" name="Google Shape;36;p6"/>
          <p:cNvSpPr txBox="1"/>
          <p:nvPr>
            <p:ph idx="2" type="title"/>
          </p:nvPr>
        </p:nvSpPr>
        <p:spPr>
          <a:xfrm>
            <a:off x="311700" y="893825"/>
            <a:ext cx="8520600" cy="266100"/>
          </a:xfrm>
          <a:prstGeom prst="rect">
            <a:avLst/>
          </a:prstGeom>
        </p:spPr>
        <p:txBody>
          <a:bodyPr anchorCtr="0" anchor="t" bIns="0" lIns="0" spcFirstLastPara="1" rIns="0" wrap="square" tIns="0">
            <a:noAutofit/>
          </a:bodyPr>
          <a:lstStyle>
            <a:lvl1pPr lvl="0"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2pPr>
            <a:lvl3pPr lvl="2"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3pPr>
            <a:lvl4pPr lvl="3"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4pPr>
            <a:lvl5pPr lvl="4"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5pPr>
            <a:lvl6pPr lvl="5"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6pPr>
            <a:lvl7pPr lvl="6"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7pPr>
            <a:lvl8pPr lvl="7"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8pPr>
            <a:lvl9pPr lvl="8"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9pPr>
          </a:lstStyle>
          <a:p/>
        </p:txBody>
      </p:sp>
      <p:sp>
        <p:nvSpPr>
          <p:cNvPr id="37" name="Google Shape;37;p6"/>
          <p:cNvSpPr txBox="1"/>
          <p:nvPr/>
        </p:nvSpPr>
        <p:spPr>
          <a:xfrm>
            <a:off x="311700" y="1533750"/>
            <a:ext cx="3595200" cy="2586000"/>
          </a:xfrm>
          <a:prstGeom prst="rect">
            <a:avLst/>
          </a:prstGeom>
          <a:noFill/>
          <a:ln>
            <a:noFill/>
          </a:ln>
        </p:spPr>
        <p:txBody>
          <a:bodyPr anchorCtr="0" anchor="t" bIns="0" lIns="91425" spcFirstLastPara="1" rIns="0" wrap="square" tIns="0">
            <a:noAutofit/>
          </a:bodyPr>
          <a:lstStyle/>
          <a:p>
            <a:pPr indent="0" lvl="0" marL="0" rtl="0" algn="l">
              <a:lnSpc>
                <a:spcPct val="200000"/>
              </a:lnSpc>
              <a:spcBef>
                <a:spcPts val="0"/>
              </a:spcBef>
              <a:spcAft>
                <a:spcPts val="0"/>
              </a:spcAft>
              <a:buNone/>
            </a:pPr>
            <a:r>
              <a:rPr b="1" lang="en">
                <a:solidFill>
                  <a:srgbClr val="3D5B58"/>
                </a:solidFill>
                <a:latin typeface="Montserrat"/>
                <a:ea typeface="Montserrat"/>
                <a:cs typeface="Montserrat"/>
                <a:sym typeface="Montserrat"/>
              </a:rPr>
              <a:t>01</a:t>
            </a:r>
            <a:r>
              <a:rPr lang="en">
                <a:solidFill>
                  <a:srgbClr val="3D5B58"/>
                </a:solidFill>
                <a:latin typeface="Montserrat"/>
                <a:ea typeface="Montserrat"/>
                <a:cs typeface="Montserrat"/>
                <a:sym typeface="Montserrat"/>
              </a:rPr>
              <a:t>	Lorem</a:t>
            </a:r>
            <a:endParaRPr>
              <a:solidFill>
                <a:srgbClr val="3D5B58"/>
              </a:solidFill>
              <a:latin typeface="Montserrat"/>
              <a:ea typeface="Montserrat"/>
              <a:cs typeface="Montserrat"/>
              <a:sym typeface="Montserrat"/>
            </a:endParaRPr>
          </a:p>
          <a:p>
            <a:pPr indent="0" lvl="0" marL="0" rtl="0" algn="l">
              <a:lnSpc>
                <a:spcPct val="200000"/>
              </a:lnSpc>
              <a:spcBef>
                <a:spcPts val="1000"/>
              </a:spcBef>
              <a:spcAft>
                <a:spcPts val="0"/>
              </a:spcAft>
              <a:buNone/>
            </a:pPr>
            <a:r>
              <a:rPr b="1" lang="en">
                <a:solidFill>
                  <a:srgbClr val="3D5B58"/>
                </a:solidFill>
                <a:latin typeface="Montserrat"/>
                <a:ea typeface="Montserrat"/>
                <a:cs typeface="Montserrat"/>
                <a:sym typeface="Montserrat"/>
              </a:rPr>
              <a:t>01</a:t>
            </a:r>
            <a:r>
              <a:rPr lang="en">
                <a:solidFill>
                  <a:srgbClr val="3D5B58"/>
                </a:solidFill>
                <a:latin typeface="Montserrat"/>
                <a:ea typeface="Montserrat"/>
                <a:cs typeface="Montserrat"/>
                <a:sym typeface="Montserrat"/>
              </a:rPr>
              <a:t>	Lorem</a:t>
            </a:r>
            <a:endParaRPr>
              <a:solidFill>
                <a:srgbClr val="3D5B58"/>
              </a:solidFill>
              <a:latin typeface="Montserrat"/>
              <a:ea typeface="Montserrat"/>
              <a:cs typeface="Montserrat"/>
              <a:sym typeface="Montserrat"/>
            </a:endParaRPr>
          </a:p>
          <a:p>
            <a:pPr indent="0" lvl="0" marL="0" rtl="0" algn="l">
              <a:lnSpc>
                <a:spcPct val="200000"/>
              </a:lnSpc>
              <a:spcBef>
                <a:spcPts val="1000"/>
              </a:spcBef>
              <a:spcAft>
                <a:spcPts val="0"/>
              </a:spcAft>
              <a:buNone/>
            </a:pPr>
            <a:r>
              <a:rPr b="1" lang="en">
                <a:solidFill>
                  <a:srgbClr val="3D5B58"/>
                </a:solidFill>
                <a:latin typeface="Montserrat"/>
                <a:ea typeface="Montserrat"/>
                <a:cs typeface="Montserrat"/>
                <a:sym typeface="Montserrat"/>
              </a:rPr>
              <a:t>01</a:t>
            </a:r>
            <a:r>
              <a:rPr lang="en">
                <a:solidFill>
                  <a:srgbClr val="3D5B58"/>
                </a:solidFill>
                <a:latin typeface="Montserrat"/>
                <a:ea typeface="Montserrat"/>
                <a:cs typeface="Montserrat"/>
                <a:sym typeface="Montserrat"/>
              </a:rPr>
              <a:t>	Lorem</a:t>
            </a:r>
            <a:endParaRPr>
              <a:solidFill>
                <a:srgbClr val="3D5B58"/>
              </a:solidFill>
              <a:latin typeface="Montserrat"/>
              <a:ea typeface="Montserrat"/>
              <a:cs typeface="Montserrat"/>
              <a:sym typeface="Montserrat"/>
            </a:endParaRPr>
          </a:p>
          <a:p>
            <a:pPr indent="0" lvl="0" marL="0" rtl="0" algn="l">
              <a:lnSpc>
                <a:spcPct val="200000"/>
              </a:lnSpc>
              <a:spcBef>
                <a:spcPts val="1000"/>
              </a:spcBef>
              <a:spcAft>
                <a:spcPts val="0"/>
              </a:spcAft>
              <a:buNone/>
            </a:pPr>
            <a:r>
              <a:rPr b="1" lang="en">
                <a:solidFill>
                  <a:srgbClr val="3D5B58"/>
                </a:solidFill>
                <a:latin typeface="Montserrat"/>
                <a:ea typeface="Montserrat"/>
                <a:cs typeface="Montserrat"/>
                <a:sym typeface="Montserrat"/>
              </a:rPr>
              <a:t>01</a:t>
            </a:r>
            <a:r>
              <a:rPr lang="en">
                <a:solidFill>
                  <a:srgbClr val="3D5B58"/>
                </a:solidFill>
                <a:latin typeface="Montserrat"/>
                <a:ea typeface="Montserrat"/>
                <a:cs typeface="Montserrat"/>
                <a:sym typeface="Montserrat"/>
              </a:rPr>
              <a:t>	Lorem</a:t>
            </a:r>
            <a:endParaRPr>
              <a:solidFill>
                <a:srgbClr val="3D5B58"/>
              </a:solidFill>
              <a:latin typeface="Montserrat"/>
              <a:ea typeface="Montserrat"/>
              <a:cs typeface="Montserrat"/>
              <a:sym typeface="Montserrat"/>
            </a:endParaRPr>
          </a:p>
          <a:p>
            <a:pPr indent="0" lvl="0" marL="0" rtl="0" algn="l">
              <a:lnSpc>
                <a:spcPct val="200000"/>
              </a:lnSpc>
              <a:spcBef>
                <a:spcPts val="1000"/>
              </a:spcBef>
              <a:spcAft>
                <a:spcPts val="1000"/>
              </a:spcAft>
              <a:buNone/>
            </a:pPr>
            <a:r>
              <a:rPr b="1" lang="en">
                <a:solidFill>
                  <a:srgbClr val="3D5B58"/>
                </a:solidFill>
                <a:latin typeface="Montserrat"/>
                <a:ea typeface="Montserrat"/>
                <a:cs typeface="Montserrat"/>
                <a:sym typeface="Montserrat"/>
              </a:rPr>
              <a:t>01</a:t>
            </a:r>
            <a:r>
              <a:rPr lang="en">
                <a:solidFill>
                  <a:srgbClr val="3D5B58"/>
                </a:solidFill>
                <a:latin typeface="Montserrat"/>
                <a:ea typeface="Montserrat"/>
                <a:cs typeface="Montserrat"/>
                <a:sym typeface="Montserrat"/>
              </a:rPr>
              <a:t>	Lorem</a:t>
            </a:r>
            <a:endParaRPr>
              <a:solidFill>
                <a:srgbClr val="3D5B58"/>
              </a:solidFill>
              <a:latin typeface="Montserrat"/>
              <a:ea typeface="Montserrat"/>
              <a:cs typeface="Montserrat"/>
              <a:sym typeface="Montserrat"/>
            </a:endParaRPr>
          </a:p>
        </p:txBody>
      </p:sp>
      <p:cxnSp>
        <p:nvCxnSpPr>
          <p:cNvPr id="38" name="Google Shape;38;p6"/>
          <p:cNvCxnSpPr/>
          <p:nvPr/>
        </p:nvCxnSpPr>
        <p:spPr>
          <a:xfrm>
            <a:off x="311697" y="1905113"/>
            <a:ext cx="3595200" cy="0"/>
          </a:xfrm>
          <a:prstGeom prst="straightConnector1">
            <a:avLst/>
          </a:prstGeom>
          <a:noFill/>
          <a:ln cap="flat" cmpd="sng" w="9525">
            <a:solidFill>
              <a:srgbClr val="D9D9D9"/>
            </a:solidFill>
            <a:prstDash val="solid"/>
            <a:round/>
            <a:headEnd len="med" w="med" type="none"/>
            <a:tailEnd len="med" w="med" type="none"/>
          </a:ln>
        </p:spPr>
      </p:cxnSp>
      <p:cxnSp>
        <p:nvCxnSpPr>
          <p:cNvPr id="39" name="Google Shape;39;p6"/>
          <p:cNvCxnSpPr/>
          <p:nvPr/>
        </p:nvCxnSpPr>
        <p:spPr>
          <a:xfrm>
            <a:off x="311697" y="2459088"/>
            <a:ext cx="3595200" cy="0"/>
          </a:xfrm>
          <a:prstGeom prst="straightConnector1">
            <a:avLst/>
          </a:prstGeom>
          <a:noFill/>
          <a:ln cap="flat" cmpd="sng" w="9525">
            <a:solidFill>
              <a:srgbClr val="D9D9D9"/>
            </a:solidFill>
            <a:prstDash val="solid"/>
            <a:round/>
            <a:headEnd len="med" w="med" type="none"/>
            <a:tailEnd len="med" w="med" type="none"/>
          </a:ln>
        </p:spPr>
      </p:cxnSp>
      <p:cxnSp>
        <p:nvCxnSpPr>
          <p:cNvPr id="40" name="Google Shape;40;p6"/>
          <p:cNvCxnSpPr/>
          <p:nvPr/>
        </p:nvCxnSpPr>
        <p:spPr>
          <a:xfrm>
            <a:off x="311697" y="3034088"/>
            <a:ext cx="3595200" cy="0"/>
          </a:xfrm>
          <a:prstGeom prst="straightConnector1">
            <a:avLst/>
          </a:prstGeom>
          <a:noFill/>
          <a:ln cap="flat" cmpd="sng" w="9525">
            <a:solidFill>
              <a:srgbClr val="D9D9D9"/>
            </a:solidFill>
            <a:prstDash val="solid"/>
            <a:round/>
            <a:headEnd len="med" w="med" type="none"/>
            <a:tailEnd len="med" w="med" type="none"/>
          </a:ln>
        </p:spPr>
      </p:cxnSp>
      <p:cxnSp>
        <p:nvCxnSpPr>
          <p:cNvPr id="41" name="Google Shape;41;p6"/>
          <p:cNvCxnSpPr/>
          <p:nvPr/>
        </p:nvCxnSpPr>
        <p:spPr>
          <a:xfrm>
            <a:off x="311697" y="3595063"/>
            <a:ext cx="3595200" cy="0"/>
          </a:xfrm>
          <a:prstGeom prst="straightConnector1">
            <a:avLst/>
          </a:prstGeom>
          <a:noFill/>
          <a:ln cap="flat" cmpd="sng" w="9525">
            <a:solidFill>
              <a:srgbClr val="D9D9D9"/>
            </a:solidFill>
            <a:prstDash val="solid"/>
            <a:round/>
            <a:headEnd len="med" w="med" type="none"/>
            <a:tailEnd len="med" w="med" type="none"/>
          </a:ln>
        </p:spPr>
      </p:cxnSp>
      <p:sp>
        <p:nvSpPr>
          <p:cNvPr id="42" name="Google Shape;42;p6"/>
          <p:cNvSpPr txBox="1"/>
          <p:nvPr/>
        </p:nvSpPr>
        <p:spPr>
          <a:xfrm>
            <a:off x="4294775" y="1533750"/>
            <a:ext cx="3595200" cy="2586000"/>
          </a:xfrm>
          <a:prstGeom prst="rect">
            <a:avLst/>
          </a:prstGeom>
          <a:noFill/>
          <a:ln>
            <a:noFill/>
          </a:ln>
        </p:spPr>
        <p:txBody>
          <a:bodyPr anchorCtr="0" anchor="t" bIns="0" lIns="91425" spcFirstLastPara="1" rIns="0" wrap="square" tIns="0">
            <a:noAutofit/>
          </a:bodyPr>
          <a:lstStyle/>
          <a:p>
            <a:pPr indent="0" lvl="0" marL="0" rtl="0" algn="l">
              <a:lnSpc>
                <a:spcPct val="200000"/>
              </a:lnSpc>
              <a:spcBef>
                <a:spcPts val="0"/>
              </a:spcBef>
              <a:spcAft>
                <a:spcPts val="0"/>
              </a:spcAft>
              <a:buNone/>
            </a:pPr>
            <a:r>
              <a:rPr b="1" lang="en">
                <a:solidFill>
                  <a:srgbClr val="3D5B58"/>
                </a:solidFill>
                <a:latin typeface="Montserrat"/>
                <a:ea typeface="Montserrat"/>
                <a:cs typeface="Montserrat"/>
                <a:sym typeface="Montserrat"/>
              </a:rPr>
              <a:t>01</a:t>
            </a:r>
            <a:r>
              <a:rPr lang="en">
                <a:solidFill>
                  <a:srgbClr val="3D5B58"/>
                </a:solidFill>
                <a:latin typeface="Montserrat"/>
                <a:ea typeface="Montserrat"/>
                <a:cs typeface="Montserrat"/>
                <a:sym typeface="Montserrat"/>
              </a:rPr>
              <a:t>	Lorem</a:t>
            </a:r>
            <a:endParaRPr>
              <a:solidFill>
                <a:srgbClr val="3D5B58"/>
              </a:solidFill>
              <a:latin typeface="Montserrat"/>
              <a:ea typeface="Montserrat"/>
              <a:cs typeface="Montserrat"/>
              <a:sym typeface="Montserrat"/>
            </a:endParaRPr>
          </a:p>
          <a:p>
            <a:pPr indent="0" lvl="0" marL="0" rtl="0" algn="l">
              <a:lnSpc>
                <a:spcPct val="200000"/>
              </a:lnSpc>
              <a:spcBef>
                <a:spcPts val="1000"/>
              </a:spcBef>
              <a:spcAft>
                <a:spcPts val="0"/>
              </a:spcAft>
              <a:buNone/>
            </a:pPr>
            <a:r>
              <a:rPr b="1" lang="en">
                <a:solidFill>
                  <a:srgbClr val="3D5B58"/>
                </a:solidFill>
                <a:latin typeface="Montserrat"/>
                <a:ea typeface="Montserrat"/>
                <a:cs typeface="Montserrat"/>
                <a:sym typeface="Montserrat"/>
              </a:rPr>
              <a:t>01</a:t>
            </a:r>
            <a:r>
              <a:rPr lang="en">
                <a:solidFill>
                  <a:srgbClr val="3D5B58"/>
                </a:solidFill>
                <a:latin typeface="Montserrat"/>
                <a:ea typeface="Montserrat"/>
                <a:cs typeface="Montserrat"/>
                <a:sym typeface="Montserrat"/>
              </a:rPr>
              <a:t>	Lorem</a:t>
            </a:r>
            <a:endParaRPr>
              <a:solidFill>
                <a:srgbClr val="3D5B58"/>
              </a:solidFill>
              <a:latin typeface="Montserrat"/>
              <a:ea typeface="Montserrat"/>
              <a:cs typeface="Montserrat"/>
              <a:sym typeface="Montserrat"/>
            </a:endParaRPr>
          </a:p>
          <a:p>
            <a:pPr indent="0" lvl="0" marL="0" rtl="0" algn="l">
              <a:lnSpc>
                <a:spcPct val="200000"/>
              </a:lnSpc>
              <a:spcBef>
                <a:spcPts val="1000"/>
              </a:spcBef>
              <a:spcAft>
                <a:spcPts val="0"/>
              </a:spcAft>
              <a:buNone/>
            </a:pPr>
            <a:r>
              <a:rPr b="1" lang="en">
                <a:solidFill>
                  <a:srgbClr val="3D5B58"/>
                </a:solidFill>
                <a:latin typeface="Montserrat"/>
                <a:ea typeface="Montserrat"/>
                <a:cs typeface="Montserrat"/>
                <a:sym typeface="Montserrat"/>
              </a:rPr>
              <a:t>01</a:t>
            </a:r>
            <a:r>
              <a:rPr lang="en">
                <a:solidFill>
                  <a:srgbClr val="3D5B58"/>
                </a:solidFill>
                <a:latin typeface="Montserrat"/>
                <a:ea typeface="Montserrat"/>
                <a:cs typeface="Montserrat"/>
                <a:sym typeface="Montserrat"/>
              </a:rPr>
              <a:t>	Lorem</a:t>
            </a:r>
            <a:endParaRPr>
              <a:solidFill>
                <a:srgbClr val="3D5B58"/>
              </a:solidFill>
              <a:latin typeface="Montserrat"/>
              <a:ea typeface="Montserrat"/>
              <a:cs typeface="Montserrat"/>
              <a:sym typeface="Montserrat"/>
            </a:endParaRPr>
          </a:p>
          <a:p>
            <a:pPr indent="0" lvl="0" marL="0" rtl="0" algn="l">
              <a:lnSpc>
                <a:spcPct val="200000"/>
              </a:lnSpc>
              <a:spcBef>
                <a:spcPts val="1000"/>
              </a:spcBef>
              <a:spcAft>
                <a:spcPts val="0"/>
              </a:spcAft>
              <a:buNone/>
            </a:pPr>
            <a:r>
              <a:rPr b="1" lang="en">
                <a:solidFill>
                  <a:srgbClr val="3D5B58"/>
                </a:solidFill>
                <a:latin typeface="Montserrat"/>
                <a:ea typeface="Montserrat"/>
                <a:cs typeface="Montserrat"/>
                <a:sym typeface="Montserrat"/>
              </a:rPr>
              <a:t>01</a:t>
            </a:r>
            <a:r>
              <a:rPr lang="en">
                <a:solidFill>
                  <a:srgbClr val="3D5B58"/>
                </a:solidFill>
                <a:latin typeface="Montserrat"/>
                <a:ea typeface="Montserrat"/>
                <a:cs typeface="Montserrat"/>
                <a:sym typeface="Montserrat"/>
              </a:rPr>
              <a:t>	Lorem</a:t>
            </a:r>
            <a:endParaRPr>
              <a:solidFill>
                <a:srgbClr val="3D5B58"/>
              </a:solidFill>
              <a:latin typeface="Montserrat"/>
              <a:ea typeface="Montserrat"/>
              <a:cs typeface="Montserrat"/>
              <a:sym typeface="Montserrat"/>
            </a:endParaRPr>
          </a:p>
          <a:p>
            <a:pPr indent="0" lvl="0" marL="0" rtl="0" algn="l">
              <a:lnSpc>
                <a:spcPct val="200000"/>
              </a:lnSpc>
              <a:spcBef>
                <a:spcPts val="1000"/>
              </a:spcBef>
              <a:spcAft>
                <a:spcPts val="1000"/>
              </a:spcAft>
              <a:buNone/>
            </a:pPr>
            <a:r>
              <a:rPr b="1" lang="en">
                <a:solidFill>
                  <a:srgbClr val="3D5B58"/>
                </a:solidFill>
                <a:latin typeface="Montserrat"/>
                <a:ea typeface="Montserrat"/>
                <a:cs typeface="Montserrat"/>
                <a:sym typeface="Montserrat"/>
              </a:rPr>
              <a:t>01</a:t>
            </a:r>
            <a:r>
              <a:rPr lang="en">
                <a:solidFill>
                  <a:srgbClr val="3D5B58"/>
                </a:solidFill>
                <a:latin typeface="Montserrat"/>
                <a:ea typeface="Montserrat"/>
                <a:cs typeface="Montserrat"/>
                <a:sym typeface="Montserrat"/>
              </a:rPr>
              <a:t>	Lorem</a:t>
            </a:r>
            <a:endParaRPr>
              <a:solidFill>
                <a:srgbClr val="3D5B58"/>
              </a:solidFill>
              <a:latin typeface="Montserrat"/>
              <a:ea typeface="Montserrat"/>
              <a:cs typeface="Montserrat"/>
              <a:sym typeface="Montserrat"/>
            </a:endParaRPr>
          </a:p>
        </p:txBody>
      </p:sp>
      <p:cxnSp>
        <p:nvCxnSpPr>
          <p:cNvPr id="43" name="Google Shape;43;p6"/>
          <p:cNvCxnSpPr/>
          <p:nvPr/>
        </p:nvCxnSpPr>
        <p:spPr>
          <a:xfrm>
            <a:off x="4294772" y="1905113"/>
            <a:ext cx="3595200" cy="0"/>
          </a:xfrm>
          <a:prstGeom prst="straightConnector1">
            <a:avLst/>
          </a:prstGeom>
          <a:noFill/>
          <a:ln cap="flat" cmpd="sng" w="9525">
            <a:solidFill>
              <a:srgbClr val="D9D9D9"/>
            </a:solidFill>
            <a:prstDash val="solid"/>
            <a:round/>
            <a:headEnd len="med" w="med" type="none"/>
            <a:tailEnd len="med" w="med" type="none"/>
          </a:ln>
        </p:spPr>
      </p:cxnSp>
      <p:cxnSp>
        <p:nvCxnSpPr>
          <p:cNvPr id="44" name="Google Shape;44;p6"/>
          <p:cNvCxnSpPr/>
          <p:nvPr/>
        </p:nvCxnSpPr>
        <p:spPr>
          <a:xfrm>
            <a:off x="4294772" y="2459088"/>
            <a:ext cx="3595200" cy="0"/>
          </a:xfrm>
          <a:prstGeom prst="straightConnector1">
            <a:avLst/>
          </a:prstGeom>
          <a:noFill/>
          <a:ln cap="flat" cmpd="sng" w="9525">
            <a:solidFill>
              <a:srgbClr val="D9D9D9"/>
            </a:solidFill>
            <a:prstDash val="solid"/>
            <a:round/>
            <a:headEnd len="med" w="med" type="none"/>
            <a:tailEnd len="med" w="med" type="none"/>
          </a:ln>
        </p:spPr>
      </p:cxnSp>
      <p:cxnSp>
        <p:nvCxnSpPr>
          <p:cNvPr id="45" name="Google Shape;45;p6"/>
          <p:cNvCxnSpPr/>
          <p:nvPr/>
        </p:nvCxnSpPr>
        <p:spPr>
          <a:xfrm>
            <a:off x="4294772" y="3034088"/>
            <a:ext cx="3595200" cy="0"/>
          </a:xfrm>
          <a:prstGeom prst="straightConnector1">
            <a:avLst/>
          </a:prstGeom>
          <a:noFill/>
          <a:ln cap="flat" cmpd="sng" w="9525">
            <a:solidFill>
              <a:srgbClr val="D9D9D9"/>
            </a:solidFill>
            <a:prstDash val="solid"/>
            <a:round/>
            <a:headEnd len="med" w="med" type="none"/>
            <a:tailEnd len="med" w="med" type="none"/>
          </a:ln>
        </p:spPr>
      </p:cxnSp>
      <p:cxnSp>
        <p:nvCxnSpPr>
          <p:cNvPr id="46" name="Google Shape;46;p6"/>
          <p:cNvCxnSpPr/>
          <p:nvPr/>
        </p:nvCxnSpPr>
        <p:spPr>
          <a:xfrm>
            <a:off x="4294772" y="3595063"/>
            <a:ext cx="3595200" cy="0"/>
          </a:xfrm>
          <a:prstGeom prst="straightConnector1">
            <a:avLst/>
          </a:prstGeom>
          <a:noFill/>
          <a:ln cap="flat" cmpd="sng" w="9525">
            <a:solidFill>
              <a:srgbClr val="D9D9D9"/>
            </a:solidFill>
            <a:prstDash val="solid"/>
            <a:round/>
            <a:headEnd len="med" w="med" type="none"/>
            <a:tailEnd len="med" w="med" type="none"/>
          </a:ln>
        </p:spPr>
      </p:cxnSp>
      <p:sp>
        <p:nvSpPr>
          <p:cNvPr id="47" name="Google Shape;47;p6"/>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lvl1pPr lvl="0" rtl="0">
              <a:buNone/>
              <a:defRPr>
                <a:solidFill>
                  <a:srgbClr val="3D5B58"/>
                </a:solidFill>
                <a:latin typeface="Montserrat"/>
                <a:ea typeface="Montserrat"/>
                <a:cs typeface="Montserrat"/>
                <a:sym typeface="Montserrat"/>
              </a:defRPr>
            </a:lvl1pPr>
            <a:lvl2pPr lvl="1" rtl="0">
              <a:buNone/>
              <a:defRPr>
                <a:solidFill>
                  <a:srgbClr val="3D5B58"/>
                </a:solidFill>
                <a:latin typeface="Montserrat"/>
                <a:ea typeface="Montserrat"/>
                <a:cs typeface="Montserrat"/>
                <a:sym typeface="Montserrat"/>
              </a:defRPr>
            </a:lvl2pPr>
            <a:lvl3pPr lvl="2" rtl="0">
              <a:buNone/>
              <a:defRPr>
                <a:solidFill>
                  <a:srgbClr val="3D5B58"/>
                </a:solidFill>
                <a:latin typeface="Montserrat"/>
                <a:ea typeface="Montserrat"/>
                <a:cs typeface="Montserrat"/>
                <a:sym typeface="Montserrat"/>
              </a:defRPr>
            </a:lvl3pPr>
            <a:lvl4pPr lvl="3" rtl="0">
              <a:buNone/>
              <a:defRPr>
                <a:solidFill>
                  <a:srgbClr val="3D5B58"/>
                </a:solidFill>
                <a:latin typeface="Montserrat"/>
                <a:ea typeface="Montserrat"/>
                <a:cs typeface="Montserrat"/>
                <a:sym typeface="Montserrat"/>
              </a:defRPr>
            </a:lvl4pPr>
            <a:lvl5pPr lvl="4" rtl="0">
              <a:buNone/>
              <a:defRPr>
                <a:solidFill>
                  <a:srgbClr val="3D5B58"/>
                </a:solidFill>
                <a:latin typeface="Montserrat"/>
                <a:ea typeface="Montserrat"/>
                <a:cs typeface="Montserrat"/>
                <a:sym typeface="Montserrat"/>
              </a:defRPr>
            </a:lvl5pPr>
            <a:lvl6pPr lvl="5" rtl="0">
              <a:buNone/>
              <a:defRPr>
                <a:solidFill>
                  <a:srgbClr val="3D5B58"/>
                </a:solidFill>
                <a:latin typeface="Montserrat"/>
                <a:ea typeface="Montserrat"/>
                <a:cs typeface="Montserrat"/>
                <a:sym typeface="Montserrat"/>
              </a:defRPr>
            </a:lvl6pPr>
            <a:lvl7pPr lvl="6" rtl="0">
              <a:buNone/>
              <a:defRPr>
                <a:solidFill>
                  <a:srgbClr val="3D5B58"/>
                </a:solidFill>
                <a:latin typeface="Montserrat"/>
                <a:ea typeface="Montserrat"/>
                <a:cs typeface="Montserrat"/>
                <a:sym typeface="Montserrat"/>
              </a:defRPr>
            </a:lvl7pPr>
            <a:lvl8pPr lvl="7" rtl="0">
              <a:buNone/>
              <a:defRPr>
                <a:solidFill>
                  <a:srgbClr val="3D5B58"/>
                </a:solidFill>
                <a:latin typeface="Montserrat"/>
                <a:ea typeface="Montserrat"/>
                <a:cs typeface="Montserrat"/>
                <a:sym typeface="Montserrat"/>
              </a:defRPr>
            </a:lvl8pPr>
            <a:lvl9pPr lvl="8" rtl="0">
              <a:buNone/>
              <a:defRPr>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48" name="Google Shape;48;p6"/>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None/>
            </a:pPr>
            <a:r>
              <a:rPr b="1" lang="en">
                <a:solidFill>
                  <a:srgbClr val="2C5234"/>
                </a:solidFill>
                <a:latin typeface="Montserrat"/>
                <a:ea typeface="Montserrat"/>
                <a:cs typeface="Montserrat"/>
                <a:sym typeface="Montserrat"/>
              </a:rPr>
              <a:t>Appvia.io</a:t>
            </a:r>
            <a:endParaRPr b="1">
              <a:solidFill>
                <a:srgbClr val="2C5234"/>
              </a:solidFill>
              <a:latin typeface="Montserrat"/>
              <a:ea typeface="Montserrat"/>
              <a:cs typeface="Montserrat"/>
              <a:sym typeface="Montserrat"/>
            </a:endParaRPr>
          </a:p>
        </p:txBody>
      </p:sp>
      <p:cxnSp>
        <p:nvCxnSpPr>
          <p:cNvPr id="49" name="Google Shape;49;p6"/>
          <p:cNvCxnSpPr/>
          <p:nvPr/>
        </p:nvCxnSpPr>
        <p:spPr>
          <a:xfrm flipH="1" rot="10800000">
            <a:off x="1293075" y="4765075"/>
            <a:ext cx="6098400" cy="8400"/>
          </a:xfrm>
          <a:prstGeom prst="straightConnector1">
            <a:avLst/>
          </a:prstGeom>
          <a:noFill/>
          <a:ln cap="flat" cmpd="sng" w="9525">
            <a:solidFill>
              <a:srgbClr val="3D5B58"/>
            </a:solidFill>
            <a:prstDash val="solid"/>
            <a:round/>
            <a:headEnd len="med" w="med" type="none"/>
            <a:tailEnd len="med" w="med" type="none"/>
          </a:ln>
        </p:spPr>
      </p:cxn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lumn, No Subhead">
  <p:cSld name="TITLE_AND_TWO_COLUMNS_1">
    <p:bg>
      <p:bgPr>
        <a:blipFill>
          <a:blip r:embed="rId2">
            <a:alphaModFix/>
          </a:blip>
          <a:stretch>
            <a:fillRect/>
          </a:stretch>
        </a:blipFill>
      </p:bgPr>
    </p:bg>
    <p:spTree>
      <p:nvGrpSpPr>
        <p:cNvPr id="50" name="Shape 50"/>
        <p:cNvGrpSpPr/>
        <p:nvPr/>
      </p:nvGrpSpPr>
      <p:grpSpPr>
        <a:xfrm>
          <a:off x="0" y="0"/>
          <a:ext cx="0" cy="0"/>
          <a:chOff x="0" y="0"/>
          <a:chExt cx="0" cy="0"/>
        </a:xfrm>
      </p:grpSpPr>
      <p:sp>
        <p:nvSpPr>
          <p:cNvPr id="51" name="Google Shape;51;p7"/>
          <p:cNvSpPr txBox="1"/>
          <p:nvPr>
            <p:ph idx="1" type="body"/>
          </p:nvPr>
        </p:nvSpPr>
        <p:spPr>
          <a:xfrm>
            <a:off x="311700" y="1075800"/>
            <a:ext cx="3583800" cy="3416400"/>
          </a:xfrm>
          <a:prstGeom prst="rect">
            <a:avLst/>
          </a:prstGeom>
        </p:spPr>
        <p:txBody>
          <a:bodyPr anchorCtr="0" anchor="t" bIns="0" lIns="0" spcFirstLastPara="1" rIns="0" wrap="square" tIns="0">
            <a:noAutofit/>
          </a:bodyPr>
          <a:lstStyle>
            <a:lvl1pPr indent="-311150" lvl="0" marL="457200" rtl="0">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rtl="0">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52" name="Google Shape;52;p7"/>
          <p:cNvSpPr txBox="1"/>
          <p:nvPr>
            <p:ph idx="2" type="body"/>
          </p:nvPr>
        </p:nvSpPr>
        <p:spPr>
          <a:xfrm>
            <a:off x="4362137" y="1075800"/>
            <a:ext cx="3583800" cy="3416400"/>
          </a:xfrm>
          <a:prstGeom prst="rect">
            <a:avLst/>
          </a:prstGeom>
        </p:spPr>
        <p:txBody>
          <a:bodyPr anchorCtr="0" anchor="t" bIns="0" lIns="0" spcFirstLastPara="1" rIns="0" wrap="square" tIns="0">
            <a:noAutofit/>
          </a:bodyPr>
          <a:lstStyle>
            <a:lvl1pPr indent="-311150" lvl="0" marL="457200" rtl="0">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rtl="0">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53" name="Google Shape;53;p7"/>
          <p:cNvSpPr txBox="1"/>
          <p:nvPr>
            <p:ph type="title"/>
          </p:nvPr>
        </p:nvSpPr>
        <p:spPr>
          <a:xfrm>
            <a:off x="311700" y="318800"/>
            <a:ext cx="8520600" cy="429600"/>
          </a:xfrm>
          <a:prstGeom prst="rect">
            <a:avLst/>
          </a:prstGeom>
        </p:spPr>
        <p:txBody>
          <a:bodyPr anchorCtr="0" anchor="t" bIns="0" lIns="0" spcFirstLastPara="1" rIns="0" wrap="square" tIns="0">
            <a:noAutofit/>
          </a:bodyPr>
          <a:lstStyle>
            <a:lvl1pPr lvl="0" rtl="0">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rtl="0">
              <a:spcBef>
                <a:spcPts val="0"/>
              </a:spcBef>
              <a:spcAft>
                <a:spcPts val="0"/>
              </a:spcAft>
              <a:buSzPts val="3000"/>
              <a:buFont typeface="Montserrat"/>
              <a:buNone/>
              <a:defRPr sz="3000">
                <a:latin typeface="Montserrat"/>
                <a:ea typeface="Montserrat"/>
                <a:cs typeface="Montserrat"/>
                <a:sym typeface="Montserrat"/>
              </a:defRPr>
            </a:lvl2pPr>
            <a:lvl3pPr lvl="2" rtl="0">
              <a:spcBef>
                <a:spcPts val="0"/>
              </a:spcBef>
              <a:spcAft>
                <a:spcPts val="0"/>
              </a:spcAft>
              <a:buSzPts val="3000"/>
              <a:buFont typeface="Montserrat"/>
              <a:buNone/>
              <a:defRPr sz="3000">
                <a:latin typeface="Montserrat"/>
                <a:ea typeface="Montserrat"/>
                <a:cs typeface="Montserrat"/>
                <a:sym typeface="Montserrat"/>
              </a:defRPr>
            </a:lvl3pPr>
            <a:lvl4pPr lvl="3" rtl="0">
              <a:spcBef>
                <a:spcPts val="0"/>
              </a:spcBef>
              <a:spcAft>
                <a:spcPts val="0"/>
              </a:spcAft>
              <a:buSzPts val="3000"/>
              <a:buFont typeface="Montserrat"/>
              <a:buNone/>
              <a:defRPr sz="3000">
                <a:latin typeface="Montserrat"/>
                <a:ea typeface="Montserrat"/>
                <a:cs typeface="Montserrat"/>
                <a:sym typeface="Montserrat"/>
              </a:defRPr>
            </a:lvl4pPr>
            <a:lvl5pPr lvl="4" rtl="0">
              <a:spcBef>
                <a:spcPts val="0"/>
              </a:spcBef>
              <a:spcAft>
                <a:spcPts val="0"/>
              </a:spcAft>
              <a:buSzPts val="3000"/>
              <a:buFont typeface="Montserrat"/>
              <a:buNone/>
              <a:defRPr sz="3000">
                <a:latin typeface="Montserrat"/>
                <a:ea typeface="Montserrat"/>
                <a:cs typeface="Montserrat"/>
                <a:sym typeface="Montserrat"/>
              </a:defRPr>
            </a:lvl5pPr>
            <a:lvl6pPr lvl="5" rtl="0">
              <a:spcBef>
                <a:spcPts val="0"/>
              </a:spcBef>
              <a:spcAft>
                <a:spcPts val="0"/>
              </a:spcAft>
              <a:buSzPts val="3000"/>
              <a:buFont typeface="Montserrat"/>
              <a:buNone/>
              <a:defRPr sz="3000">
                <a:latin typeface="Montserrat"/>
                <a:ea typeface="Montserrat"/>
                <a:cs typeface="Montserrat"/>
                <a:sym typeface="Montserrat"/>
              </a:defRPr>
            </a:lvl6pPr>
            <a:lvl7pPr lvl="6" rtl="0">
              <a:spcBef>
                <a:spcPts val="0"/>
              </a:spcBef>
              <a:spcAft>
                <a:spcPts val="0"/>
              </a:spcAft>
              <a:buSzPts val="3000"/>
              <a:buFont typeface="Montserrat"/>
              <a:buNone/>
              <a:defRPr sz="3000">
                <a:latin typeface="Montserrat"/>
                <a:ea typeface="Montserrat"/>
                <a:cs typeface="Montserrat"/>
                <a:sym typeface="Montserrat"/>
              </a:defRPr>
            </a:lvl7pPr>
            <a:lvl8pPr lvl="7" rtl="0">
              <a:spcBef>
                <a:spcPts val="0"/>
              </a:spcBef>
              <a:spcAft>
                <a:spcPts val="0"/>
              </a:spcAft>
              <a:buSzPts val="3000"/>
              <a:buFont typeface="Montserrat"/>
              <a:buNone/>
              <a:defRPr sz="3000">
                <a:latin typeface="Montserrat"/>
                <a:ea typeface="Montserrat"/>
                <a:cs typeface="Montserrat"/>
                <a:sym typeface="Montserrat"/>
              </a:defRPr>
            </a:lvl8pPr>
            <a:lvl9pPr lvl="8" rtl="0">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54" name="Google Shape;54;p7"/>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lvl1pPr lvl="0" rtl="0">
              <a:buNone/>
              <a:defRPr>
                <a:solidFill>
                  <a:srgbClr val="3D5B58"/>
                </a:solidFill>
                <a:latin typeface="Montserrat"/>
                <a:ea typeface="Montserrat"/>
                <a:cs typeface="Montserrat"/>
                <a:sym typeface="Montserrat"/>
              </a:defRPr>
            </a:lvl1pPr>
            <a:lvl2pPr lvl="1" rtl="0">
              <a:buNone/>
              <a:defRPr>
                <a:solidFill>
                  <a:srgbClr val="3D5B58"/>
                </a:solidFill>
                <a:latin typeface="Montserrat"/>
                <a:ea typeface="Montserrat"/>
                <a:cs typeface="Montserrat"/>
                <a:sym typeface="Montserrat"/>
              </a:defRPr>
            </a:lvl2pPr>
            <a:lvl3pPr lvl="2" rtl="0">
              <a:buNone/>
              <a:defRPr>
                <a:solidFill>
                  <a:srgbClr val="3D5B58"/>
                </a:solidFill>
                <a:latin typeface="Montserrat"/>
                <a:ea typeface="Montserrat"/>
                <a:cs typeface="Montserrat"/>
                <a:sym typeface="Montserrat"/>
              </a:defRPr>
            </a:lvl3pPr>
            <a:lvl4pPr lvl="3" rtl="0">
              <a:buNone/>
              <a:defRPr>
                <a:solidFill>
                  <a:srgbClr val="3D5B58"/>
                </a:solidFill>
                <a:latin typeface="Montserrat"/>
                <a:ea typeface="Montserrat"/>
                <a:cs typeface="Montserrat"/>
                <a:sym typeface="Montserrat"/>
              </a:defRPr>
            </a:lvl4pPr>
            <a:lvl5pPr lvl="4" rtl="0">
              <a:buNone/>
              <a:defRPr>
                <a:solidFill>
                  <a:srgbClr val="3D5B58"/>
                </a:solidFill>
                <a:latin typeface="Montserrat"/>
                <a:ea typeface="Montserrat"/>
                <a:cs typeface="Montserrat"/>
                <a:sym typeface="Montserrat"/>
              </a:defRPr>
            </a:lvl5pPr>
            <a:lvl6pPr lvl="5" rtl="0">
              <a:buNone/>
              <a:defRPr>
                <a:solidFill>
                  <a:srgbClr val="3D5B58"/>
                </a:solidFill>
                <a:latin typeface="Montserrat"/>
                <a:ea typeface="Montserrat"/>
                <a:cs typeface="Montserrat"/>
                <a:sym typeface="Montserrat"/>
              </a:defRPr>
            </a:lvl6pPr>
            <a:lvl7pPr lvl="6" rtl="0">
              <a:buNone/>
              <a:defRPr>
                <a:solidFill>
                  <a:srgbClr val="3D5B58"/>
                </a:solidFill>
                <a:latin typeface="Montserrat"/>
                <a:ea typeface="Montserrat"/>
                <a:cs typeface="Montserrat"/>
                <a:sym typeface="Montserrat"/>
              </a:defRPr>
            </a:lvl7pPr>
            <a:lvl8pPr lvl="7" rtl="0">
              <a:buNone/>
              <a:defRPr>
                <a:solidFill>
                  <a:srgbClr val="3D5B58"/>
                </a:solidFill>
                <a:latin typeface="Montserrat"/>
                <a:ea typeface="Montserrat"/>
                <a:cs typeface="Montserrat"/>
                <a:sym typeface="Montserrat"/>
              </a:defRPr>
            </a:lvl8pPr>
            <a:lvl9pPr lvl="8" rtl="0">
              <a:buNone/>
              <a:defRPr>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55" name="Google Shape;55;p7"/>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None/>
            </a:pPr>
            <a:r>
              <a:rPr b="1" lang="en">
                <a:solidFill>
                  <a:srgbClr val="2C5234"/>
                </a:solidFill>
                <a:latin typeface="Montserrat"/>
                <a:ea typeface="Montserrat"/>
                <a:cs typeface="Montserrat"/>
                <a:sym typeface="Montserrat"/>
              </a:rPr>
              <a:t>Appvia.io</a:t>
            </a:r>
            <a:endParaRPr b="1">
              <a:solidFill>
                <a:srgbClr val="2C5234"/>
              </a:solidFill>
              <a:latin typeface="Montserrat"/>
              <a:ea typeface="Montserrat"/>
              <a:cs typeface="Montserrat"/>
              <a:sym typeface="Montserrat"/>
            </a:endParaRPr>
          </a:p>
        </p:txBody>
      </p:sp>
      <p:cxnSp>
        <p:nvCxnSpPr>
          <p:cNvPr id="56" name="Google Shape;56;p7"/>
          <p:cNvCxnSpPr/>
          <p:nvPr/>
        </p:nvCxnSpPr>
        <p:spPr>
          <a:xfrm flipH="1" rot="10800000">
            <a:off x="1293075" y="4765075"/>
            <a:ext cx="6098400" cy="8400"/>
          </a:xfrm>
          <a:prstGeom prst="straightConnector1">
            <a:avLst/>
          </a:prstGeom>
          <a:noFill/>
          <a:ln cap="flat" cmpd="sng" w="9525">
            <a:solidFill>
              <a:srgbClr val="3D5B58"/>
            </a:solidFill>
            <a:prstDash val="solid"/>
            <a:round/>
            <a:headEnd len="med" w="med" type="none"/>
            <a:tailEnd len="med" w="med" type="none"/>
          </a:ln>
        </p:spPr>
      </p:cxn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Blank">
  <p:cSld name="TITLE_AND_TWO_COLUMNS_1_1">
    <p:bg>
      <p:bgPr>
        <a:blipFill>
          <a:blip r:embed="rId2">
            <a:alphaModFix/>
          </a:blip>
          <a:stretch>
            <a:fillRect/>
          </a:stretch>
        </a:blipFill>
      </p:bgPr>
    </p:bg>
    <p:spTree>
      <p:nvGrpSpPr>
        <p:cNvPr id="57" name="Shape 57"/>
        <p:cNvGrpSpPr/>
        <p:nvPr/>
      </p:nvGrpSpPr>
      <p:grpSpPr>
        <a:xfrm>
          <a:off x="0" y="0"/>
          <a:ext cx="0" cy="0"/>
          <a:chOff x="0" y="0"/>
          <a:chExt cx="0" cy="0"/>
        </a:xfrm>
      </p:grpSpPr>
      <p:sp>
        <p:nvSpPr>
          <p:cNvPr id="58" name="Google Shape;58;p8"/>
          <p:cNvSpPr txBox="1"/>
          <p:nvPr>
            <p:ph type="title"/>
          </p:nvPr>
        </p:nvSpPr>
        <p:spPr>
          <a:xfrm>
            <a:off x="311700" y="318800"/>
            <a:ext cx="8520600" cy="429600"/>
          </a:xfrm>
          <a:prstGeom prst="rect">
            <a:avLst/>
          </a:prstGeom>
        </p:spPr>
        <p:txBody>
          <a:bodyPr anchorCtr="0" anchor="t" bIns="0" lIns="0" spcFirstLastPara="1" rIns="0" wrap="square" tIns="0">
            <a:noAutofit/>
          </a:bodyPr>
          <a:lstStyle>
            <a:lvl1pPr lvl="0" rtl="0">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p:txBody>
      </p:sp>
      <p:sp>
        <p:nvSpPr>
          <p:cNvPr id="59" name="Google Shape;59;p8"/>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lvl1pPr lvl="0" rtl="0">
              <a:buNone/>
              <a:defRPr>
                <a:solidFill>
                  <a:srgbClr val="3D5B58"/>
                </a:solidFill>
                <a:latin typeface="Montserrat"/>
                <a:ea typeface="Montserrat"/>
                <a:cs typeface="Montserrat"/>
                <a:sym typeface="Montserrat"/>
              </a:defRPr>
            </a:lvl1pPr>
            <a:lvl2pPr lvl="1" rtl="0">
              <a:buNone/>
              <a:defRPr>
                <a:solidFill>
                  <a:srgbClr val="3D5B58"/>
                </a:solidFill>
                <a:latin typeface="Montserrat"/>
                <a:ea typeface="Montserrat"/>
                <a:cs typeface="Montserrat"/>
                <a:sym typeface="Montserrat"/>
              </a:defRPr>
            </a:lvl2pPr>
            <a:lvl3pPr lvl="2" rtl="0">
              <a:buNone/>
              <a:defRPr>
                <a:solidFill>
                  <a:srgbClr val="3D5B58"/>
                </a:solidFill>
                <a:latin typeface="Montserrat"/>
                <a:ea typeface="Montserrat"/>
                <a:cs typeface="Montserrat"/>
                <a:sym typeface="Montserrat"/>
              </a:defRPr>
            </a:lvl3pPr>
            <a:lvl4pPr lvl="3" rtl="0">
              <a:buNone/>
              <a:defRPr>
                <a:solidFill>
                  <a:srgbClr val="3D5B58"/>
                </a:solidFill>
                <a:latin typeface="Montserrat"/>
                <a:ea typeface="Montserrat"/>
                <a:cs typeface="Montserrat"/>
                <a:sym typeface="Montserrat"/>
              </a:defRPr>
            </a:lvl4pPr>
            <a:lvl5pPr lvl="4" rtl="0">
              <a:buNone/>
              <a:defRPr>
                <a:solidFill>
                  <a:srgbClr val="3D5B58"/>
                </a:solidFill>
                <a:latin typeface="Montserrat"/>
                <a:ea typeface="Montserrat"/>
                <a:cs typeface="Montserrat"/>
                <a:sym typeface="Montserrat"/>
              </a:defRPr>
            </a:lvl5pPr>
            <a:lvl6pPr lvl="5" rtl="0">
              <a:buNone/>
              <a:defRPr>
                <a:solidFill>
                  <a:srgbClr val="3D5B58"/>
                </a:solidFill>
                <a:latin typeface="Montserrat"/>
                <a:ea typeface="Montserrat"/>
                <a:cs typeface="Montserrat"/>
                <a:sym typeface="Montserrat"/>
              </a:defRPr>
            </a:lvl6pPr>
            <a:lvl7pPr lvl="6" rtl="0">
              <a:buNone/>
              <a:defRPr>
                <a:solidFill>
                  <a:srgbClr val="3D5B58"/>
                </a:solidFill>
                <a:latin typeface="Montserrat"/>
                <a:ea typeface="Montserrat"/>
                <a:cs typeface="Montserrat"/>
                <a:sym typeface="Montserrat"/>
              </a:defRPr>
            </a:lvl7pPr>
            <a:lvl8pPr lvl="7" rtl="0">
              <a:buNone/>
              <a:defRPr>
                <a:solidFill>
                  <a:srgbClr val="3D5B58"/>
                </a:solidFill>
                <a:latin typeface="Montserrat"/>
                <a:ea typeface="Montserrat"/>
                <a:cs typeface="Montserrat"/>
                <a:sym typeface="Montserrat"/>
              </a:defRPr>
            </a:lvl8pPr>
            <a:lvl9pPr lvl="8" rtl="0">
              <a:buNone/>
              <a:defRPr>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60" name="Google Shape;60;p8"/>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None/>
            </a:pPr>
            <a:r>
              <a:rPr b="1" lang="en">
                <a:solidFill>
                  <a:srgbClr val="2C5234"/>
                </a:solidFill>
                <a:latin typeface="Montserrat"/>
                <a:ea typeface="Montserrat"/>
                <a:cs typeface="Montserrat"/>
                <a:sym typeface="Montserrat"/>
              </a:rPr>
              <a:t>Appvia.io</a:t>
            </a:r>
            <a:endParaRPr b="1">
              <a:solidFill>
                <a:srgbClr val="2C5234"/>
              </a:solidFill>
              <a:latin typeface="Montserrat"/>
              <a:ea typeface="Montserrat"/>
              <a:cs typeface="Montserrat"/>
              <a:sym typeface="Montserrat"/>
            </a:endParaRPr>
          </a:p>
        </p:txBody>
      </p:sp>
      <p:cxnSp>
        <p:nvCxnSpPr>
          <p:cNvPr id="61" name="Google Shape;61;p8"/>
          <p:cNvCxnSpPr/>
          <p:nvPr/>
        </p:nvCxnSpPr>
        <p:spPr>
          <a:xfrm flipH="1" rot="10800000">
            <a:off x="1293075" y="4765075"/>
            <a:ext cx="6098400" cy="8400"/>
          </a:xfrm>
          <a:prstGeom prst="straightConnector1">
            <a:avLst/>
          </a:prstGeom>
          <a:noFill/>
          <a:ln cap="flat" cmpd="sng" w="9525">
            <a:solidFill>
              <a:srgbClr val="3D5B58"/>
            </a:solidFill>
            <a:prstDash val="solid"/>
            <a:round/>
            <a:headEnd len="med" w="med" type="none"/>
            <a:tailEnd len="med" w="med" type="none"/>
          </a:ln>
        </p:spPr>
      </p:cxn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Blank 1">
  <p:cSld name="TITLE_AND_TWO_COLUMNS_1_1_1">
    <p:bg>
      <p:bgPr>
        <a:blipFill>
          <a:blip r:embed="rId2">
            <a:alphaModFix/>
          </a:blip>
          <a:stretch>
            <a:fillRect/>
          </a:stretch>
        </a:blipFill>
      </p:bgPr>
    </p:bg>
    <p:spTree>
      <p:nvGrpSpPr>
        <p:cNvPr id="62" name="Shape 62"/>
        <p:cNvGrpSpPr/>
        <p:nvPr/>
      </p:nvGrpSpPr>
      <p:grpSpPr>
        <a:xfrm>
          <a:off x="0" y="0"/>
          <a:ext cx="0" cy="0"/>
          <a:chOff x="0" y="0"/>
          <a:chExt cx="0" cy="0"/>
        </a:xfrm>
      </p:grpSpPr>
      <p:sp>
        <p:nvSpPr>
          <p:cNvPr id="63" name="Google Shape;63;p9"/>
          <p:cNvSpPr txBox="1"/>
          <p:nvPr>
            <p:ph type="title"/>
          </p:nvPr>
        </p:nvSpPr>
        <p:spPr>
          <a:xfrm>
            <a:off x="311700" y="318800"/>
            <a:ext cx="8520600" cy="429600"/>
          </a:xfrm>
          <a:prstGeom prst="rect">
            <a:avLst/>
          </a:prstGeom>
        </p:spPr>
        <p:txBody>
          <a:bodyPr anchorCtr="0" anchor="t" bIns="0" lIns="0" spcFirstLastPara="1" rIns="0" wrap="square" tIns="0">
            <a:noAutofit/>
          </a:bodyPr>
          <a:lstStyle>
            <a:lvl1pPr lvl="0" rtl="0">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p:txBody>
      </p:sp>
      <p:sp>
        <p:nvSpPr>
          <p:cNvPr id="64" name="Google Shape;64;p9"/>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lvl1pPr lvl="0" rtl="0">
              <a:buNone/>
              <a:defRPr>
                <a:solidFill>
                  <a:srgbClr val="3D5B58"/>
                </a:solidFill>
                <a:latin typeface="Montserrat"/>
                <a:ea typeface="Montserrat"/>
                <a:cs typeface="Montserrat"/>
                <a:sym typeface="Montserrat"/>
              </a:defRPr>
            </a:lvl1pPr>
            <a:lvl2pPr lvl="1" rtl="0">
              <a:buNone/>
              <a:defRPr>
                <a:solidFill>
                  <a:srgbClr val="3D5B58"/>
                </a:solidFill>
                <a:latin typeface="Montserrat"/>
                <a:ea typeface="Montserrat"/>
                <a:cs typeface="Montserrat"/>
                <a:sym typeface="Montserrat"/>
              </a:defRPr>
            </a:lvl2pPr>
            <a:lvl3pPr lvl="2" rtl="0">
              <a:buNone/>
              <a:defRPr>
                <a:solidFill>
                  <a:srgbClr val="3D5B58"/>
                </a:solidFill>
                <a:latin typeface="Montserrat"/>
                <a:ea typeface="Montserrat"/>
                <a:cs typeface="Montserrat"/>
                <a:sym typeface="Montserrat"/>
              </a:defRPr>
            </a:lvl3pPr>
            <a:lvl4pPr lvl="3" rtl="0">
              <a:buNone/>
              <a:defRPr>
                <a:solidFill>
                  <a:srgbClr val="3D5B58"/>
                </a:solidFill>
                <a:latin typeface="Montserrat"/>
                <a:ea typeface="Montserrat"/>
                <a:cs typeface="Montserrat"/>
                <a:sym typeface="Montserrat"/>
              </a:defRPr>
            </a:lvl4pPr>
            <a:lvl5pPr lvl="4" rtl="0">
              <a:buNone/>
              <a:defRPr>
                <a:solidFill>
                  <a:srgbClr val="3D5B58"/>
                </a:solidFill>
                <a:latin typeface="Montserrat"/>
                <a:ea typeface="Montserrat"/>
                <a:cs typeface="Montserrat"/>
                <a:sym typeface="Montserrat"/>
              </a:defRPr>
            </a:lvl5pPr>
            <a:lvl6pPr lvl="5" rtl="0">
              <a:buNone/>
              <a:defRPr>
                <a:solidFill>
                  <a:srgbClr val="3D5B58"/>
                </a:solidFill>
                <a:latin typeface="Montserrat"/>
                <a:ea typeface="Montserrat"/>
                <a:cs typeface="Montserrat"/>
                <a:sym typeface="Montserrat"/>
              </a:defRPr>
            </a:lvl6pPr>
            <a:lvl7pPr lvl="6" rtl="0">
              <a:buNone/>
              <a:defRPr>
                <a:solidFill>
                  <a:srgbClr val="3D5B58"/>
                </a:solidFill>
                <a:latin typeface="Montserrat"/>
                <a:ea typeface="Montserrat"/>
                <a:cs typeface="Montserrat"/>
                <a:sym typeface="Montserrat"/>
              </a:defRPr>
            </a:lvl7pPr>
            <a:lvl8pPr lvl="7" rtl="0">
              <a:buNone/>
              <a:defRPr>
                <a:solidFill>
                  <a:srgbClr val="3D5B58"/>
                </a:solidFill>
                <a:latin typeface="Montserrat"/>
                <a:ea typeface="Montserrat"/>
                <a:cs typeface="Montserrat"/>
                <a:sym typeface="Montserrat"/>
              </a:defRPr>
            </a:lvl8pPr>
            <a:lvl9pPr lvl="8" rtl="0">
              <a:buNone/>
              <a:defRPr>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65" name="Google Shape;65;p9"/>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None/>
            </a:pPr>
            <a:r>
              <a:rPr b="1" lang="en">
                <a:solidFill>
                  <a:srgbClr val="2C5234"/>
                </a:solidFill>
                <a:latin typeface="Montserrat"/>
                <a:ea typeface="Montserrat"/>
                <a:cs typeface="Montserrat"/>
                <a:sym typeface="Montserrat"/>
              </a:rPr>
              <a:t>Appvia.io</a:t>
            </a:r>
            <a:endParaRPr b="1">
              <a:solidFill>
                <a:srgbClr val="2C5234"/>
              </a:solidFill>
              <a:latin typeface="Montserrat"/>
              <a:ea typeface="Montserrat"/>
              <a:cs typeface="Montserrat"/>
              <a:sym typeface="Montserrat"/>
            </a:endParaRPr>
          </a:p>
        </p:txBody>
      </p:sp>
      <p:cxnSp>
        <p:nvCxnSpPr>
          <p:cNvPr id="66" name="Google Shape;66;p9"/>
          <p:cNvCxnSpPr/>
          <p:nvPr/>
        </p:nvCxnSpPr>
        <p:spPr>
          <a:xfrm flipH="1" rot="10800000">
            <a:off x="1293075" y="4765075"/>
            <a:ext cx="6098400" cy="8400"/>
          </a:xfrm>
          <a:prstGeom prst="straightConnector1">
            <a:avLst/>
          </a:prstGeom>
          <a:noFill/>
          <a:ln cap="flat" cmpd="sng" w="9525">
            <a:solidFill>
              <a:srgbClr val="3D5B58"/>
            </a:solidFill>
            <a:prstDash val="solid"/>
            <a:round/>
            <a:headEnd len="med" w="med" type="none"/>
            <a:tailEnd len="med" w="med" type="none"/>
          </a:ln>
        </p:spPr>
      </p:cxn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Blank, No Background">
  <p:cSld name="TITLE_AND_TWO_COLUMNS_1_1_1_1">
    <p:bg>
      <p:bgPr>
        <a:solidFill>
          <a:srgbClr val="FFFFFF"/>
        </a:solidFill>
      </p:bgPr>
    </p:bg>
    <p:spTree>
      <p:nvGrpSpPr>
        <p:cNvPr id="67" name="Shape 67"/>
        <p:cNvGrpSpPr/>
        <p:nvPr/>
      </p:nvGrpSpPr>
      <p:grpSpPr>
        <a:xfrm>
          <a:off x="0" y="0"/>
          <a:ext cx="0" cy="0"/>
          <a:chOff x="0" y="0"/>
          <a:chExt cx="0" cy="0"/>
        </a:xfrm>
      </p:grpSpPr>
      <p:sp>
        <p:nvSpPr>
          <p:cNvPr id="68" name="Google Shape;68;p10"/>
          <p:cNvSpPr txBox="1"/>
          <p:nvPr>
            <p:ph type="title"/>
          </p:nvPr>
        </p:nvSpPr>
        <p:spPr>
          <a:xfrm>
            <a:off x="311700" y="318800"/>
            <a:ext cx="8520600" cy="429600"/>
          </a:xfrm>
          <a:prstGeom prst="rect">
            <a:avLst/>
          </a:prstGeom>
        </p:spPr>
        <p:txBody>
          <a:bodyPr anchorCtr="0" anchor="t" bIns="0" lIns="0" spcFirstLastPara="1" rIns="0" wrap="square" tIns="0">
            <a:noAutofit/>
          </a:bodyPr>
          <a:lstStyle>
            <a:lvl1pPr lvl="0" rtl="0">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eam Intro 1">
  <p:cSld name="TITLE_AND_TWO_COLUMNS_1_1_1_1_1">
    <p:bg>
      <p:bgPr>
        <a:solidFill>
          <a:srgbClr val="FFFFFF"/>
        </a:solidFill>
      </p:bgPr>
    </p:bg>
    <p:spTree>
      <p:nvGrpSpPr>
        <p:cNvPr id="69" name="Shape 69"/>
        <p:cNvGrpSpPr/>
        <p:nvPr/>
      </p:nvGrpSpPr>
      <p:grpSpPr>
        <a:xfrm>
          <a:off x="0" y="0"/>
          <a:ext cx="0" cy="0"/>
          <a:chOff x="0" y="0"/>
          <a:chExt cx="0" cy="0"/>
        </a:xfrm>
      </p:grpSpPr>
      <p:sp>
        <p:nvSpPr>
          <p:cNvPr id="70" name="Google Shape;70;p11"/>
          <p:cNvSpPr txBox="1"/>
          <p:nvPr/>
        </p:nvSpPr>
        <p:spPr>
          <a:xfrm>
            <a:off x="329450" y="318800"/>
            <a:ext cx="5532000" cy="504300"/>
          </a:xfrm>
          <a:prstGeom prst="rect">
            <a:avLst/>
          </a:prstGeom>
          <a:noFill/>
          <a:ln>
            <a:noFill/>
          </a:ln>
        </p:spPr>
        <p:txBody>
          <a:bodyPr anchorCtr="0" anchor="t" bIns="0" lIns="0" spcFirstLastPara="1" rIns="0" wrap="square" tIns="0">
            <a:noAutofit/>
          </a:bodyPr>
          <a:lstStyle/>
          <a:p>
            <a:pPr indent="0" lvl="0" marL="0" rtl="0" algn="l">
              <a:spcBef>
                <a:spcPts val="0"/>
              </a:spcBef>
              <a:spcAft>
                <a:spcPts val="0"/>
              </a:spcAft>
              <a:buNone/>
            </a:pPr>
            <a:r>
              <a:rPr lang="en" sz="3200">
                <a:solidFill>
                  <a:srgbClr val="2C5234"/>
                </a:solidFill>
                <a:latin typeface="Montserrat"/>
                <a:ea typeface="Montserrat"/>
                <a:cs typeface="Montserrat"/>
                <a:sym typeface="Montserrat"/>
              </a:rPr>
              <a:t>Team Introduction</a:t>
            </a:r>
            <a:endParaRPr sz="3200">
              <a:solidFill>
                <a:srgbClr val="2C5234"/>
              </a:solidFill>
              <a:latin typeface="Montserrat"/>
              <a:ea typeface="Montserrat"/>
              <a:cs typeface="Montserrat"/>
              <a:sym typeface="Montserrat"/>
            </a:endParaRPr>
          </a:p>
        </p:txBody>
      </p:sp>
      <p:pic>
        <p:nvPicPr>
          <p:cNvPr id="71" name="Google Shape;71;p11"/>
          <p:cNvPicPr preferRelativeResize="0"/>
          <p:nvPr/>
        </p:nvPicPr>
        <p:blipFill rotWithShape="1">
          <a:blip r:embed="rId2">
            <a:alphaModFix/>
          </a:blip>
          <a:srcRect b="39295" l="15511" r="13009" t="13022"/>
          <a:stretch/>
        </p:blipFill>
        <p:spPr>
          <a:xfrm>
            <a:off x="329450" y="1318938"/>
            <a:ext cx="1143000" cy="1143000"/>
          </a:xfrm>
          <a:prstGeom prst="ellipse">
            <a:avLst/>
          </a:prstGeom>
          <a:noFill/>
          <a:ln>
            <a:noFill/>
          </a:ln>
        </p:spPr>
      </p:pic>
      <p:sp>
        <p:nvSpPr>
          <p:cNvPr id="72" name="Google Shape;72;p11"/>
          <p:cNvSpPr txBox="1"/>
          <p:nvPr/>
        </p:nvSpPr>
        <p:spPr>
          <a:xfrm>
            <a:off x="1680925" y="1590150"/>
            <a:ext cx="1773300" cy="4533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None/>
            </a:pPr>
            <a:r>
              <a:rPr b="1" lang="en" sz="1200">
                <a:solidFill>
                  <a:srgbClr val="3D5B58"/>
                </a:solidFill>
                <a:latin typeface="Montserrat"/>
                <a:ea typeface="Montserrat"/>
                <a:cs typeface="Montserrat"/>
                <a:sym typeface="Montserrat"/>
              </a:rPr>
              <a:t>Name Name</a:t>
            </a:r>
            <a:endParaRPr b="1" sz="1200">
              <a:solidFill>
                <a:srgbClr val="3D5B58"/>
              </a:solidFill>
              <a:latin typeface="Montserrat"/>
              <a:ea typeface="Montserrat"/>
              <a:cs typeface="Montserrat"/>
              <a:sym typeface="Montserrat"/>
            </a:endParaRPr>
          </a:p>
          <a:p>
            <a:pPr indent="0" lvl="0" marL="0" rtl="0" algn="l">
              <a:spcBef>
                <a:spcPts val="0"/>
              </a:spcBef>
              <a:spcAft>
                <a:spcPts val="0"/>
              </a:spcAft>
              <a:buNone/>
            </a:pPr>
            <a:r>
              <a:rPr lang="en" sz="1200">
                <a:solidFill>
                  <a:srgbClr val="3D5B58"/>
                </a:solidFill>
                <a:latin typeface="Montserrat"/>
                <a:ea typeface="Montserrat"/>
                <a:cs typeface="Montserrat"/>
                <a:sym typeface="Montserrat"/>
              </a:rPr>
              <a:t>Title Here</a:t>
            </a:r>
            <a:endParaRPr sz="1200">
              <a:solidFill>
                <a:srgbClr val="3D5B58"/>
              </a:solidFill>
              <a:latin typeface="Montserrat"/>
              <a:ea typeface="Montserrat"/>
              <a:cs typeface="Montserrat"/>
              <a:sym typeface="Montserrat"/>
            </a:endParaRPr>
          </a:p>
        </p:txBody>
      </p:sp>
      <p:cxnSp>
        <p:nvCxnSpPr>
          <p:cNvPr id="73" name="Google Shape;73;p11"/>
          <p:cNvCxnSpPr/>
          <p:nvPr/>
        </p:nvCxnSpPr>
        <p:spPr>
          <a:xfrm>
            <a:off x="1680925" y="2190750"/>
            <a:ext cx="600600" cy="0"/>
          </a:xfrm>
          <a:prstGeom prst="straightConnector1">
            <a:avLst/>
          </a:prstGeom>
          <a:noFill/>
          <a:ln cap="flat" cmpd="sng" w="19050">
            <a:solidFill>
              <a:srgbClr val="FFBE9F"/>
            </a:solidFill>
            <a:prstDash val="solid"/>
            <a:round/>
            <a:headEnd len="med" w="med" type="none"/>
            <a:tailEnd len="med" w="med" type="none"/>
          </a:ln>
        </p:spPr>
      </p:cxnSp>
      <p:pic>
        <p:nvPicPr>
          <p:cNvPr id="74" name="Google Shape;74;p11"/>
          <p:cNvPicPr preferRelativeResize="0"/>
          <p:nvPr/>
        </p:nvPicPr>
        <p:blipFill rotWithShape="1">
          <a:blip r:embed="rId3">
            <a:alphaModFix/>
          </a:blip>
          <a:srcRect b="28966" l="6963" r="6963" t="13651"/>
          <a:stretch/>
        </p:blipFill>
        <p:spPr>
          <a:xfrm>
            <a:off x="3301825" y="1318938"/>
            <a:ext cx="1143000" cy="1143000"/>
          </a:xfrm>
          <a:prstGeom prst="ellipse">
            <a:avLst/>
          </a:prstGeom>
          <a:noFill/>
          <a:ln>
            <a:noFill/>
          </a:ln>
        </p:spPr>
      </p:pic>
      <p:sp>
        <p:nvSpPr>
          <p:cNvPr id="75" name="Google Shape;75;p11"/>
          <p:cNvSpPr txBox="1"/>
          <p:nvPr/>
        </p:nvSpPr>
        <p:spPr>
          <a:xfrm>
            <a:off x="4653300" y="1590150"/>
            <a:ext cx="1773300" cy="4533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None/>
            </a:pPr>
            <a:r>
              <a:rPr b="1" lang="en" sz="1200">
                <a:solidFill>
                  <a:srgbClr val="3D5B58"/>
                </a:solidFill>
                <a:latin typeface="Montserrat"/>
                <a:ea typeface="Montserrat"/>
                <a:cs typeface="Montserrat"/>
                <a:sym typeface="Montserrat"/>
              </a:rPr>
              <a:t>Name Name</a:t>
            </a:r>
            <a:endParaRPr b="1" sz="1200">
              <a:solidFill>
                <a:srgbClr val="3D5B58"/>
              </a:solidFill>
              <a:latin typeface="Montserrat"/>
              <a:ea typeface="Montserrat"/>
              <a:cs typeface="Montserrat"/>
              <a:sym typeface="Montserrat"/>
            </a:endParaRPr>
          </a:p>
          <a:p>
            <a:pPr indent="0" lvl="0" marL="0" rtl="0" algn="l">
              <a:spcBef>
                <a:spcPts val="0"/>
              </a:spcBef>
              <a:spcAft>
                <a:spcPts val="0"/>
              </a:spcAft>
              <a:buNone/>
            </a:pPr>
            <a:r>
              <a:rPr lang="en" sz="1200">
                <a:solidFill>
                  <a:srgbClr val="3D5B58"/>
                </a:solidFill>
                <a:latin typeface="Montserrat"/>
                <a:ea typeface="Montserrat"/>
                <a:cs typeface="Montserrat"/>
                <a:sym typeface="Montserrat"/>
              </a:rPr>
              <a:t>Title Here</a:t>
            </a:r>
            <a:endParaRPr sz="1200">
              <a:solidFill>
                <a:srgbClr val="3D5B58"/>
              </a:solidFill>
              <a:latin typeface="Montserrat"/>
              <a:ea typeface="Montserrat"/>
              <a:cs typeface="Montserrat"/>
              <a:sym typeface="Montserrat"/>
            </a:endParaRPr>
          </a:p>
        </p:txBody>
      </p:sp>
      <p:cxnSp>
        <p:nvCxnSpPr>
          <p:cNvPr id="76" name="Google Shape;76;p11"/>
          <p:cNvCxnSpPr/>
          <p:nvPr/>
        </p:nvCxnSpPr>
        <p:spPr>
          <a:xfrm>
            <a:off x="4653300" y="2190750"/>
            <a:ext cx="600600" cy="0"/>
          </a:xfrm>
          <a:prstGeom prst="straightConnector1">
            <a:avLst/>
          </a:prstGeom>
          <a:noFill/>
          <a:ln cap="flat" cmpd="sng" w="19050">
            <a:solidFill>
              <a:srgbClr val="FFBE9F"/>
            </a:solidFill>
            <a:prstDash val="solid"/>
            <a:round/>
            <a:headEnd len="med" w="med" type="none"/>
            <a:tailEnd len="med" w="med" type="none"/>
          </a:ln>
        </p:spPr>
      </p:cxnSp>
      <p:pic>
        <p:nvPicPr>
          <p:cNvPr id="77" name="Google Shape;77;p11"/>
          <p:cNvPicPr preferRelativeResize="0"/>
          <p:nvPr/>
        </p:nvPicPr>
        <p:blipFill rotWithShape="1">
          <a:blip r:embed="rId4">
            <a:alphaModFix/>
          </a:blip>
          <a:srcRect b="13716" l="29058" r="22606" t="13709"/>
          <a:stretch/>
        </p:blipFill>
        <p:spPr>
          <a:xfrm>
            <a:off x="6274200" y="1318938"/>
            <a:ext cx="1143000" cy="1143000"/>
          </a:xfrm>
          <a:prstGeom prst="ellipse">
            <a:avLst/>
          </a:prstGeom>
          <a:noFill/>
          <a:ln>
            <a:noFill/>
          </a:ln>
        </p:spPr>
      </p:pic>
      <p:sp>
        <p:nvSpPr>
          <p:cNvPr id="78" name="Google Shape;78;p11"/>
          <p:cNvSpPr txBox="1"/>
          <p:nvPr/>
        </p:nvSpPr>
        <p:spPr>
          <a:xfrm>
            <a:off x="7625675" y="1590150"/>
            <a:ext cx="1773300" cy="4533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None/>
            </a:pPr>
            <a:r>
              <a:rPr b="1" lang="en" sz="1200">
                <a:solidFill>
                  <a:srgbClr val="3D5B58"/>
                </a:solidFill>
                <a:latin typeface="Montserrat"/>
                <a:ea typeface="Montserrat"/>
                <a:cs typeface="Montserrat"/>
                <a:sym typeface="Montserrat"/>
              </a:rPr>
              <a:t>Name Name</a:t>
            </a:r>
            <a:endParaRPr b="1" sz="1200">
              <a:solidFill>
                <a:srgbClr val="3D5B58"/>
              </a:solidFill>
              <a:latin typeface="Montserrat"/>
              <a:ea typeface="Montserrat"/>
              <a:cs typeface="Montserrat"/>
              <a:sym typeface="Montserrat"/>
            </a:endParaRPr>
          </a:p>
          <a:p>
            <a:pPr indent="0" lvl="0" marL="0" rtl="0" algn="l">
              <a:spcBef>
                <a:spcPts val="0"/>
              </a:spcBef>
              <a:spcAft>
                <a:spcPts val="0"/>
              </a:spcAft>
              <a:buNone/>
            </a:pPr>
            <a:r>
              <a:rPr lang="en" sz="1200">
                <a:solidFill>
                  <a:srgbClr val="3D5B58"/>
                </a:solidFill>
                <a:latin typeface="Montserrat"/>
                <a:ea typeface="Montserrat"/>
                <a:cs typeface="Montserrat"/>
                <a:sym typeface="Montserrat"/>
              </a:rPr>
              <a:t>Title Here</a:t>
            </a:r>
            <a:endParaRPr sz="1200">
              <a:solidFill>
                <a:srgbClr val="3D5B58"/>
              </a:solidFill>
              <a:latin typeface="Montserrat"/>
              <a:ea typeface="Montserrat"/>
              <a:cs typeface="Montserrat"/>
              <a:sym typeface="Montserrat"/>
            </a:endParaRPr>
          </a:p>
        </p:txBody>
      </p:sp>
      <p:cxnSp>
        <p:nvCxnSpPr>
          <p:cNvPr id="79" name="Google Shape;79;p11"/>
          <p:cNvCxnSpPr/>
          <p:nvPr/>
        </p:nvCxnSpPr>
        <p:spPr>
          <a:xfrm>
            <a:off x="7625675" y="2190750"/>
            <a:ext cx="600600" cy="0"/>
          </a:xfrm>
          <a:prstGeom prst="straightConnector1">
            <a:avLst/>
          </a:prstGeom>
          <a:noFill/>
          <a:ln cap="flat" cmpd="sng" w="19050">
            <a:solidFill>
              <a:srgbClr val="FFBE9F"/>
            </a:solidFill>
            <a:prstDash val="solid"/>
            <a:round/>
            <a:headEnd len="med" w="med" type="none"/>
            <a:tailEnd len="med" w="med" type="none"/>
          </a:ln>
        </p:spPr>
      </p:cxnSp>
      <p:pic>
        <p:nvPicPr>
          <p:cNvPr id="80" name="Google Shape;80;p11"/>
          <p:cNvPicPr preferRelativeResize="0"/>
          <p:nvPr/>
        </p:nvPicPr>
        <p:blipFill rotWithShape="1">
          <a:blip r:embed="rId5">
            <a:alphaModFix/>
          </a:blip>
          <a:srcRect b="27707" l="0" r="19530" t="18575"/>
          <a:stretch/>
        </p:blipFill>
        <p:spPr>
          <a:xfrm>
            <a:off x="329450" y="3126213"/>
            <a:ext cx="1143000" cy="1143000"/>
          </a:xfrm>
          <a:prstGeom prst="ellipse">
            <a:avLst/>
          </a:prstGeom>
          <a:noFill/>
          <a:ln>
            <a:noFill/>
          </a:ln>
        </p:spPr>
      </p:pic>
      <p:sp>
        <p:nvSpPr>
          <p:cNvPr id="81" name="Google Shape;81;p11"/>
          <p:cNvSpPr txBox="1"/>
          <p:nvPr/>
        </p:nvSpPr>
        <p:spPr>
          <a:xfrm>
            <a:off x="1680925" y="3397425"/>
            <a:ext cx="1773300" cy="4533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None/>
            </a:pPr>
            <a:r>
              <a:rPr b="1" lang="en" sz="1200">
                <a:solidFill>
                  <a:srgbClr val="3D5B58"/>
                </a:solidFill>
                <a:latin typeface="Montserrat"/>
                <a:ea typeface="Montserrat"/>
                <a:cs typeface="Montserrat"/>
                <a:sym typeface="Montserrat"/>
              </a:rPr>
              <a:t>Name Name</a:t>
            </a:r>
            <a:endParaRPr b="1" sz="1200">
              <a:solidFill>
                <a:srgbClr val="3D5B58"/>
              </a:solidFill>
              <a:latin typeface="Montserrat"/>
              <a:ea typeface="Montserrat"/>
              <a:cs typeface="Montserrat"/>
              <a:sym typeface="Montserrat"/>
            </a:endParaRPr>
          </a:p>
          <a:p>
            <a:pPr indent="0" lvl="0" marL="0" rtl="0" algn="l">
              <a:spcBef>
                <a:spcPts val="0"/>
              </a:spcBef>
              <a:spcAft>
                <a:spcPts val="0"/>
              </a:spcAft>
              <a:buNone/>
            </a:pPr>
            <a:r>
              <a:rPr lang="en" sz="1200">
                <a:solidFill>
                  <a:srgbClr val="3D5B58"/>
                </a:solidFill>
                <a:latin typeface="Montserrat"/>
                <a:ea typeface="Montserrat"/>
                <a:cs typeface="Montserrat"/>
                <a:sym typeface="Montserrat"/>
              </a:rPr>
              <a:t>Title Here</a:t>
            </a:r>
            <a:endParaRPr sz="1200">
              <a:solidFill>
                <a:srgbClr val="3D5B58"/>
              </a:solidFill>
              <a:latin typeface="Montserrat"/>
              <a:ea typeface="Montserrat"/>
              <a:cs typeface="Montserrat"/>
              <a:sym typeface="Montserrat"/>
            </a:endParaRPr>
          </a:p>
        </p:txBody>
      </p:sp>
      <p:cxnSp>
        <p:nvCxnSpPr>
          <p:cNvPr id="82" name="Google Shape;82;p11"/>
          <p:cNvCxnSpPr/>
          <p:nvPr/>
        </p:nvCxnSpPr>
        <p:spPr>
          <a:xfrm>
            <a:off x="1680925" y="3998025"/>
            <a:ext cx="600600" cy="0"/>
          </a:xfrm>
          <a:prstGeom prst="straightConnector1">
            <a:avLst/>
          </a:prstGeom>
          <a:noFill/>
          <a:ln cap="flat" cmpd="sng" w="19050">
            <a:solidFill>
              <a:srgbClr val="FFBE9F"/>
            </a:solidFill>
            <a:prstDash val="solid"/>
            <a:round/>
            <a:headEnd len="med" w="med" type="none"/>
            <a:tailEnd len="med" w="med" type="none"/>
          </a:ln>
        </p:spPr>
      </p:cxnSp>
      <p:pic>
        <p:nvPicPr>
          <p:cNvPr id="83" name="Google Shape;83;p11"/>
          <p:cNvPicPr preferRelativeResize="0"/>
          <p:nvPr/>
        </p:nvPicPr>
        <p:blipFill rotWithShape="1">
          <a:blip r:embed="rId6">
            <a:alphaModFix/>
          </a:blip>
          <a:srcRect b="25395" l="0" r="0" t="7489"/>
          <a:stretch/>
        </p:blipFill>
        <p:spPr>
          <a:xfrm>
            <a:off x="3301825" y="3126213"/>
            <a:ext cx="1143000" cy="1143000"/>
          </a:xfrm>
          <a:prstGeom prst="ellipse">
            <a:avLst/>
          </a:prstGeom>
          <a:noFill/>
          <a:ln>
            <a:noFill/>
          </a:ln>
        </p:spPr>
      </p:pic>
      <p:sp>
        <p:nvSpPr>
          <p:cNvPr id="84" name="Google Shape;84;p11"/>
          <p:cNvSpPr txBox="1"/>
          <p:nvPr/>
        </p:nvSpPr>
        <p:spPr>
          <a:xfrm>
            <a:off x="4653300" y="3397425"/>
            <a:ext cx="1773300" cy="4533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None/>
            </a:pPr>
            <a:r>
              <a:rPr b="1" lang="en" sz="1200">
                <a:solidFill>
                  <a:srgbClr val="3D5B58"/>
                </a:solidFill>
                <a:latin typeface="Montserrat"/>
                <a:ea typeface="Montserrat"/>
                <a:cs typeface="Montserrat"/>
                <a:sym typeface="Montserrat"/>
              </a:rPr>
              <a:t>Name Name</a:t>
            </a:r>
            <a:endParaRPr b="1" sz="1200">
              <a:solidFill>
                <a:srgbClr val="3D5B58"/>
              </a:solidFill>
              <a:latin typeface="Montserrat"/>
              <a:ea typeface="Montserrat"/>
              <a:cs typeface="Montserrat"/>
              <a:sym typeface="Montserrat"/>
            </a:endParaRPr>
          </a:p>
          <a:p>
            <a:pPr indent="0" lvl="0" marL="0" rtl="0" algn="l">
              <a:spcBef>
                <a:spcPts val="0"/>
              </a:spcBef>
              <a:spcAft>
                <a:spcPts val="0"/>
              </a:spcAft>
              <a:buNone/>
            </a:pPr>
            <a:r>
              <a:rPr lang="en" sz="1200">
                <a:solidFill>
                  <a:srgbClr val="3D5B58"/>
                </a:solidFill>
                <a:latin typeface="Montserrat"/>
                <a:ea typeface="Montserrat"/>
                <a:cs typeface="Montserrat"/>
                <a:sym typeface="Montserrat"/>
              </a:rPr>
              <a:t>Title Here</a:t>
            </a:r>
            <a:endParaRPr sz="1200">
              <a:solidFill>
                <a:srgbClr val="3D5B58"/>
              </a:solidFill>
              <a:latin typeface="Montserrat"/>
              <a:ea typeface="Montserrat"/>
              <a:cs typeface="Montserrat"/>
              <a:sym typeface="Montserrat"/>
            </a:endParaRPr>
          </a:p>
        </p:txBody>
      </p:sp>
      <p:cxnSp>
        <p:nvCxnSpPr>
          <p:cNvPr id="85" name="Google Shape;85;p11"/>
          <p:cNvCxnSpPr/>
          <p:nvPr/>
        </p:nvCxnSpPr>
        <p:spPr>
          <a:xfrm>
            <a:off x="4653300" y="3998025"/>
            <a:ext cx="600600" cy="0"/>
          </a:xfrm>
          <a:prstGeom prst="straightConnector1">
            <a:avLst/>
          </a:prstGeom>
          <a:noFill/>
          <a:ln cap="flat" cmpd="sng" w="19050">
            <a:solidFill>
              <a:srgbClr val="FFBE9F"/>
            </a:solidFill>
            <a:prstDash val="solid"/>
            <a:round/>
            <a:headEnd len="med" w="med" type="none"/>
            <a:tailEnd len="med" w="med" type="none"/>
          </a:ln>
        </p:spPr>
      </p:cxnSp>
      <p:pic>
        <p:nvPicPr>
          <p:cNvPr id="86" name="Google Shape;86;p11"/>
          <p:cNvPicPr preferRelativeResize="0"/>
          <p:nvPr/>
        </p:nvPicPr>
        <p:blipFill rotWithShape="1">
          <a:blip r:embed="rId7">
            <a:alphaModFix/>
          </a:blip>
          <a:srcRect b="39094" l="41217" r="18262" t="66"/>
          <a:stretch/>
        </p:blipFill>
        <p:spPr>
          <a:xfrm>
            <a:off x="6274200" y="3126213"/>
            <a:ext cx="1143000" cy="1143000"/>
          </a:xfrm>
          <a:prstGeom prst="ellipse">
            <a:avLst/>
          </a:prstGeom>
          <a:noFill/>
          <a:ln>
            <a:noFill/>
          </a:ln>
        </p:spPr>
      </p:pic>
      <p:sp>
        <p:nvSpPr>
          <p:cNvPr id="87" name="Google Shape;87;p11"/>
          <p:cNvSpPr txBox="1"/>
          <p:nvPr/>
        </p:nvSpPr>
        <p:spPr>
          <a:xfrm>
            <a:off x="7625675" y="3397425"/>
            <a:ext cx="1773300" cy="4533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None/>
            </a:pPr>
            <a:r>
              <a:rPr b="1" lang="en" sz="1200">
                <a:solidFill>
                  <a:srgbClr val="3D5B58"/>
                </a:solidFill>
                <a:latin typeface="Montserrat"/>
                <a:ea typeface="Montserrat"/>
                <a:cs typeface="Montserrat"/>
                <a:sym typeface="Montserrat"/>
              </a:rPr>
              <a:t>Name Name</a:t>
            </a:r>
            <a:endParaRPr b="1" sz="1200">
              <a:solidFill>
                <a:srgbClr val="3D5B58"/>
              </a:solidFill>
              <a:latin typeface="Montserrat"/>
              <a:ea typeface="Montserrat"/>
              <a:cs typeface="Montserrat"/>
              <a:sym typeface="Montserrat"/>
            </a:endParaRPr>
          </a:p>
          <a:p>
            <a:pPr indent="0" lvl="0" marL="0" rtl="0" algn="l">
              <a:spcBef>
                <a:spcPts val="0"/>
              </a:spcBef>
              <a:spcAft>
                <a:spcPts val="0"/>
              </a:spcAft>
              <a:buNone/>
            </a:pPr>
            <a:r>
              <a:rPr lang="en" sz="1200">
                <a:solidFill>
                  <a:srgbClr val="3D5B58"/>
                </a:solidFill>
                <a:latin typeface="Montserrat"/>
                <a:ea typeface="Montserrat"/>
                <a:cs typeface="Montserrat"/>
                <a:sym typeface="Montserrat"/>
              </a:rPr>
              <a:t>Title Here</a:t>
            </a:r>
            <a:endParaRPr sz="1200">
              <a:solidFill>
                <a:srgbClr val="3D5B58"/>
              </a:solidFill>
              <a:latin typeface="Montserrat"/>
              <a:ea typeface="Montserrat"/>
              <a:cs typeface="Montserrat"/>
              <a:sym typeface="Montserrat"/>
            </a:endParaRPr>
          </a:p>
        </p:txBody>
      </p:sp>
      <p:cxnSp>
        <p:nvCxnSpPr>
          <p:cNvPr id="88" name="Google Shape;88;p11"/>
          <p:cNvCxnSpPr/>
          <p:nvPr/>
        </p:nvCxnSpPr>
        <p:spPr>
          <a:xfrm>
            <a:off x="7625675" y="3998025"/>
            <a:ext cx="600600" cy="0"/>
          </a:xfrm>
          <a:prstGeom prst="straightConnector1">
            <a:avLst/>
          </a:prstGeom>
          <a:noFill/>
          <a:ln cap="flat" cmpd="sng" w="19050">
            <a:solidFill>
              <a:srgbClr val="FFBE9F"/>
            </a:solidFill>
            <a:prstDash val="solid"/>
            <a:round/>
            <a:headEnd len="med" w="med" type="none"/>
            <a:tailEnd len="med" w="med" type="none"/>
          </a:ln>
        </p:spPr>
      </p:cxn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eam Intro 2">
  <p:cSld name="TITLE_AND_TWO_COLUMNS_1_1_1_1_1_1">
    <p:bg>
      <p:bgPr>
        <a:blipFill>
          <a:blip r:embed="rId2">
            <a:alphaModFix/>
          </a:blip>
          <a:stretch>
            <a:fillRect/>
          </a:stretch>
        </a:blipFill>
      </p:bgPr>
    </p:bg>
    <p:spTree>
      <p:nvGrpSpPr>
        <p:cNvPr id="89" name="Shape 89"/>
        <p:cNvGrpSpPr/>
        <p:nvPr/>
      </p:nvGrpSpPr>
      <p:grpSpPr>
        <a:xfrm>
          <a:off x="0" y="0"/>
          <a:ext cx="0" cy="0"/>
          <a:chOff x="0" y="0"/>
          <a:chExt cx="0" cy="0"/>
        </a:xfrm>
      </p:grpSpPr>
      <p:sp>
        <p:nvSpPr>
          <p:cNvPr id="90" name="Google Shape;90;p12"/>
          <p:cNvSpPr txBox="1"/>
          <p:nvPr/>
        </p:nvSpPr>
        <p:spPr>
          <a:xfrm>
            <a:off x="329450" y="318800"/>
            <a:ext cx="5703300" cy="504300"/>
          </a:xfrm>
          <a:prstGeom prst="rect">
            <a:avLst/>
          </a:prstGeom>
          <a:noFill/>
          <a:ln>
            <a:noFill/>
          </a:ln>
        </p:spPr>
        <p:txBody>
          <a:bodyPr anchorCtr="0" anchor="t" bIns="0" lIns="0" spcFirstLastPara="1" rIns="0" wrap="square" tIns="0">
            <a:noAutofit/>
          </a:bodyPr>
          <a:lstStyle/>
          <a:p>
            <a:pPr indent="0" lvl="0" marL="0" rtl="0" algn="l">
              <a:spcBef>
                <a:spcPts val="0"/>
              </a:spcBef>
              <a:spcAft>
                <a:spcPts val="0"/>
              </a:spcAft>
              <a:buNone/>
            </a:pPr>
            <a:r>
              <a:rPr lang="en" sz="3200">
                <a:solidFill>
                  <a:srgbClr val="2C5234"/>
                </a:solidFill>
                <a:latin typeface="Montserrat"/>
                <a:ea typeface="Montserrat"/>
                <a:cs typeface="Montserrat"/>
                <a:sym typeface="Montserrat"/>
              </a:rPr>
              <a:t>Team Introduction</a:t>
            </a:r>
            <a:endParaRPr sz="3200">
              <a:solidFill>
                <a:srgbClr val="2C5234"/>
              </a:solidFill>
              <a:latin typeface="Montserrat"/>
              <a:ea typeface="Montserrat"/>
              <a:cs typeface="Montserrat"/>
              <a:sym typeface="Montserrat"/>
            </a:endParaRPr>
          </a:p>
        </p:txBody>
      </p:sp>
      <p:pic>
        <p:nvPicPr>
          <p:cNvPr id="91" name="Google Shape;91;p12"/>
          <p:cNvPicPr preferRelativeResize="0"/>
          <p:nvPr/>
        </p:nvPicPr>
        <p:blipFill rotWithShape="1">
          <a:blip r:embed="rId3">
            <a:alphaModFix/>
          </a:blip>
          <a:srcRect b="39295" l="15511" r="13009" t="13022"/>
          <a:stretch/>
        </p:blipFill>
        <p:spPr>
          <a:xfrm>
            <a:off x="329450" y="1174925"/>
            <a:ext cx="1371600" cy="1371600"/>
          </a:xfrm>
          <a:prstGeom prst="ellipse">
            <a:avLst/>
          </a:prstGeom>
          <a:noFill/>
          <a:ln>
            <a:noFill/>
          </a:ln>
        </p:spPr>
      </p:pic>
      <p:sp>
        <p:nvSpPr>
          <p:cNvPr id="92" name="Google Shape;92;p12"/>
          <p:cNvSpPr txBox="1"/>
          <p:nvPr/>
        </p:nvSpPr>
        <p:spPr>
          <a:xfrm>
            <a:off x="1919025" y="1414188"/>
            <a:ext cx="2182500" cy="8931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None/>
            </a:pPr>
            <a:r>
              <a:rPr b="1" lang="en" sz="1200">
                <a:solidFill>
                  <a:srgbClr val="3D5B58"/>
                </a:solidFill>
                <a:latin typeface="Montserrat"/>
                <a:ea typeface="Montserrat"/>
                <a:cs typeface="Montserrat"/>
                <a:sym typeface="Montserrat"/>
              </a:rPr>
              <a:t>Name Name, </a:t>
            </a:r>
            <a:r>
              <a:rPr lang="en" sz="1200">
                <a:solidFill>
                  <a:srgbClr val="3D5B58"/>
                </a:solidFill>
                <a:latin typeface="Montserrat"/>
                <a:ea typeface="Montserrat"/>
                <a:cs typeface="Montserrat"/>
                <a:sym typeface="Montserrat"/>
              </a:rPr>
              <a:t>Title Here</a:t>
            </a:r>
            <a:endParaRPr sz="1200">
              <a:solidFill>
                <a:srgbClr val="3D5B58"/>
              </a:solidFill>
              <a:latin typeface="Montserrat"/>
              <a:ea typeface="Montserrat"/>
              <a:cs typeface="Montserrat"/>
              <a:sym typeface="Montserrat"/>
            </a:endParaRPr>
          </a:p>
          <a:p>
            <a:pPr indent="0" lvl="0" marL="0" rtl="0" algn="l">
              <a:spcBef>
                <a:spcPts val="1000"/>
              </a:spcBef>
              <a:spcAft>
                <a:spcPts val="0"/>
              </a:spcAft>
              <a:buNone/>
            </a:pPr>
            <a:r>
              <a:rPr lang="en" sz="1000">
                <a:solidFill>
                  <a:srgbClr val="3D5B58"/>
                </a:solidFill>
                <a:latin typeface="Montserrat"/>
                <a:ea typeface="Montserrat"/>
                <a:cs typeface="Montserrat"/>
                <a:sym typeface="Montserrat"/>
              </a:rPr>
              <a:t>Lorem ipsum dolor sit amet, cons ectetuer adipiscing elit, sed diam nonummy nibh euismod tincidunt ut laoreet dolore erat volutpat.</a:t>
            </a:r>
            <a:endParaRPr sz="1000">
              <a:solidFill>
                <a:srgbClr val="3D5B58"/>
              </a:solidFill>
              <a:latin typeface="Montserrat"/>
              <a:ea typeface="Montserrat"/>
              <a:cs typeface="Montserrat"/>
              <a:sym typeface="Montserrat"/>
            </a:endParaRPr>
          </a:p>
        </p:txBody>
      </p:sp>
      <p:cxnSp>
        <p:nvCxnSpPr>
          <p:cNvPr id="93" name="Google Shape;93;p12"/>
          <p:cNvCxnSpPr/>
          <p:nvPr/>
        </p:nvCxnSpPr>
        <p:spPr>
          <a:xfrm>
            <a:off x="1919025" y="1651488"/>
            <a:ext cx="204900" cy="0"/>
          </a:xfrm>
          <a:prstGeom prst="straightConnector1">
            <a:avLst/>
          </a:prstGeom>
          <a:noFill/>
          <a:ln cap="flat" cmpd="sng" w="19050">
            <a:solidFill>
              <a:srgbClr val="FFBE9F"/>
            </a:solidFill>
            <a:prstDash val="solid"/>
            <a:round/>
            <a:headEnd len="med" w="med" type="none"/>
            <a:tailEnd len="med" w="med" type="none"/>
          </a:ln>
        </p:spPr>
      </p:cxnSp>
      <p:pic>
        <p:nvPicPr>
          <p:cNvPr id="94" name="Google Shape;94;p12"/>
          <p:cNvPicPr preferRelativeResize="0"/>
          <p:nvPr/>
        </p:nvPicPr>
        <p:blipFill rotWithShape="1">
          <a:blip r:embed="rId4">
            <a:alphaModFix/>
          </a:blip>
          <a:srcRect b="28966" l="6963" r="6963" t="13651"/>
          <a:stretch/>
        </p:blipFill>
        <p:spPr>
          <a:xfrm>
            <a:off x="329450" y="2898050"/>
            <a:ext cx="1371600" cy="1371600"/>
          </a:xfrm>
          <a:prstGeom prst="ellipse">
            <a:avLst/>
          </a:prstGeom>
          <a:noFill/>
          <a:ln>
            <a:noFill/>
          </a:ln>
        </p:spPr>
      </p:pic>
      <p:pic>
        <p:nvPicPr>
          <p:cNvPr id="95" name="Google Shape;95;p12"/>
          <p:cNvPicPr preferRelativeResize="0"/>
          <p:nvPr/>
        </p:nvPicPr>
        <p:blipFill rotWithShape="1">
          <a:blip r:embed="rId5">
            <a:alphaModFix/>
          </a:blip>
          <a:srcRect b="13716" l="29058" r="22606" t="13709"/>
          <a:stretch/>
        </p:blipFill>
        <p:spPr>
          <a:xfrm>
            <a:off x="4528875" y="2898050"/>
            <a:ext cx="1371600" cy="1371600"/>
          </a:xfrm>
          <a:prstGeom prst="ellipse">
            <a:avLst/>
          </a:prstGeom>
          <a:noFill/>
          <a:ln>
            <a:noFill/>
          </a:ln>
        </p:spPr>
      </p:pic>
      <p:pic>
        <p:nvPicPr>
          <p:cNvPr id="96" name="Google Shape;96;p12"/>
          <p:cNvPicPr preferRelativeResize="0"/>
          <p:nvPr/>
        </p:nvPicPr>
        <p:blipFill rotWithShape="1">
          <a:blip r:embed="rId6">
            <a:alphaModFix/>
          </a:blip>
          <a:srcRect b="27707" l="0" r="19530" t="18575"/>
          <a:stretch/>
        </p:blipFill>
        <p:spPr>
          <a:xfrm>
            <a:off x="4528875" y="1174925"/>
            <a:ext cx="1371600" cy="1371600"/>
          </a:xfrm>
          <a:prstGeom prst="ellipse">
            <a:avLst/>
          </a:prstGeom>
          <a:noFill/>
          <a:ln>
            <a:noFill/>
          </a:ln>
        </p:spPr>
      </p:pic>
      <p:sp>
        <p:nvSpPr>
          <p:cNvPr id="97" name="Google Shape;97;p12"/>
          <p:cNvSpPr txBox="1"/>
          <p:nvPr/>
        </p:nvSpPr>
        <p:spPr>
          <a:xfrm>
            <a:off x="1919025" y="3137313"/>
            <a:ext cx="2182500" cy="8931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None/>
            </a:pPr>
            <a:r>
              <a:rPr b="1" lang="en" sz="1200">
                <a:solidFill>
                  <a:srgbClr val="3D5B58"/>
                </a:solidFill>
                <a:latin typeface="Montserrat"/>
                <a:ea typeface="Montserrat"/>
                <a:cs typeface="Montserrat"/>
                <a:sym typeface="Montserrat"/>
              </a:rPr>
              <a:t>Name Name, </a:t>
            </a:r>
            <a:r>
              <a:rPr lang="en" sz="1200">
                <a:solidFill>
                  <a:srgbClr val="3D5B58"/>
                </a:solidFill>
                <a:latin typeface="Montserrat"/>
                <a:ea typeface="Montserrat"/>
                <a:cs typeface="Montserrat"/>
                <a:sym typeface="Montserrat"/>
              </a:rPr>
              <a:t>Title Here</a:t>
            </a:r>
            <a:endParaRPr sz="1200">
              <a:solidFill>
                <a:srgbClr val="3D5B58"/>
              </a:solidFill>
              <a:latin typeface="Montserrat"/>
              <a:ea typeface="Montserrat"/>
              <a:cs typeface="Montserrat"/>
              <a:sym typeface="Montserrat"/>
            </a:endParaRPr>
          </a:p>
          <a:p>
            <a:pPr indent="0" lvl="0" marL="0" rtl="0" algn="l">
              <a:spcBef>
                <a:spcPts val="1000"/>
              </a:spcBef>
              <a:spcAft>
                <a:spcPts val="0"/>
              </a:spcAft>
              <a:buNone/>
            </a:pPr>
            <a:r>
              <a:rPr lang="en" sz="1000">
                <a:solidFill>
                  <a:srgbClr val="3D5B58"/>
                </a:solidFill>
                <a:latin typeface="Montserrat"/>
                <a:ea typeface="Montserrat"/>
                <a:cs typeface="Montserrat"/>
                <a:sym typeface="Montserrat"/>
              </a:rPr>
              <a:t>Lorem ipsum dolor sit amet, cons ectetuer adipiscing elit, sed diam nonummy nibh euismod tincidunt ut laoreet dolore erat volutpat.</a:t>
            </a:r>
            <a:endParaRPr sz="1000">
              <a:solidFill>
                <a:srgbClr val="3D5B58"/>
              </a:solidFill>
              <a:latin typeface="Montserrat"/>
              <a:ea typeface="Montserrat"/>
              <a:cs typeface="Montserrat"/>
              <a:sym typeface="Montserrat"/>
            </a:endParaRPr>
          </a:p>
        </p:txBody>
      </p:sp>
      <p:cxnSp>
        <p:nvCxnSpPr>
          <p:cNvPr id="98" name="Google Shape;98;p12"/>
          <p:cNvCxnSpPr/>
          <p:nvPr/>
        </p:nvCxnSpPr>
        <p:spPr>
          <a:xfrm>
            <a:off x="1919025" y="3374613"/>
            <a:ext cx="204900" cy="0"/>
          </a:xfrm>
          <a:prstGeom prst="straightConnector1">
            <a:avLst/>
          </a:prstGeom>
          <a:noFill/>
          <a:ln cap="flat" cmpd="sng" w="19050">
            <a:solidFill>
              <a:srgbClr val="FFBE9F"/>
            </a:solidFill>
            <a:prstDash val="solid"/>
            <a:round/>
            <a:headEnd len="med" w="med" type="none"/>
            <a:tailEnd len="med" w="med" type="none"/>
          </a:ln>
        </p:spPr>
      </p:cxnSp>
      <p:sp>
        <p:nvSpPr>
          <p:cNvPr id="99" name="Google Shape;99;p12"/>
          <p:cNvSpPr txBox="1"/>
          <p:nvPr/>
        </p:nvSpPr>
        <p:spPr>
          <a:xfrm>
            <a:off x="6118450" y="1414188"/>
            <a:ext cx="2182500" cy="8931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None/>
            </a:pPr>
            <a:r>
              <a:rPr b="1" lang="en" sz="1200">
                <a:solidFill>
                  <a:srgbClr val="3D5B58"/>
                </a:solidFill>
                <a:latin typeface="Montserrat"/>
                <a:ea typeface="Montserrat"/>
                <a:cs typeface="Montserrat"/>
                <a:sym typeface="Montserrat"/>
              </a:rPr>
              <a:t>Name Name, </a:t>
            </a:r>
            <a:r>
              <a:rPr lang="en" sz="1200">
                <a:solidFill>
                  <a:srgbClr val="3D5B58"/>
                </a:solidFill>
                <a:latin typeface="Montserrat"/>
                <a:ea typeface="Montserrat"/>
                <a:cs typeface="Montserrat"/>
                <a:sym typeface="Montserrat"/>
              </a:rPr>
              <a:t>Title Here</a:t>
            </a:r>
            <a:endParaRPr sz="1200">
              <a:solidFill>
                <a:srgbClr val="3D5B58"/>
              </a:solidFill>
              <a:latin typeface="Montserrat"/>
              <a:ea typeface="Montserrat"/>
              <a:cs typeface="Montserrat"/>
              <a:sym typeface="Montserrat"/>
            </a:endParaRPr>
          </a:p>
          <a:p>
            <a:pPr indent="0" lvl="0" marL="0" rtl="0" algn="l">
              <a:spcBef>
                <a:spcPts val="1000"/>
              </a:spcBef>
              <a:spcAft>
                <a:spcPts val="0"/>
              </a:spcAft>
              <a:buNone/>
            </a:pPr>
            <a:r>
              <a:rPr lang="en" sz="1000">
                <a:solidFill>
                  <a:srgbClr val="3D5B58"/>
                </a:solidFill>
                <a:latin typeface="Montserrat"/>
                <a:ea typeface="Montserrat"/>
                <a:cs typeface="Montserrat"/>
                <a:sym typeface="Montserrat"/>
              </a:rPr>
              <a:t>Lorem ipsum dolor sit amet, cons ectetuer adipiscing elit, sed diam nonummy nibh euismod tincidunt ut laoreet dolore erat volutpat.</a:t>
            </a:r>
            <a:endParaRPr sz="1000">
              <a:solidFill>
                <a:srgbClr val="3D5B58"/>
              </a:solidFill>
              <a:latin typeface="Montserrat"/>
              <a:ea typeface="Montserrat"/>
              <a:cs typeface="Montserrat"/>
              <a:sym typeface="Montserrat"/>
            </a:endParaRPr>
          </a:p>
        </p:txBody>
      </p:sp>
      <p:cxnSp>
        <p:nvCxnSpPr>
          <p:cNvPr id="100" name="Google Shape;100;p12"/>
          <p:cNvCxnSpPr/>
          <p:nvPr/>
        </p:nvCxnSpPr>
        <p:spPr>
          <a:xfrm>
            <a:off x="6118450" y="1651488"/>
            <a:ext cx="204900" cy="0"/>
          </a:xfrm>
          <a:prstGeom prst="straightConnector1">
            <a:avLst/>
          </a:prstGeom>
          <a:noFill/>
          <a:ln cap="flat" cmpd="sng" w="19050">
            <a:solidFill>
              <a:srgbClr val="FFBE9F"/>
            </a:solidFill>
            <a:prstDash val="solid"/>
            <a:round/>
            <a:headEnd len="med" w="med" type="none"/>
            <a:tailEnd len="med" w="med" type="none"/>
          </a:ln>
        </p:spPr>
      </p:cxnSp>
      <p:sp>
        <p:nvSpPr>
          <p:cNvPr id="101" name="Google Shape;101;p12"/>
          <p:cNvSpPr txBox="1"/>
          <p:nvPr/>
        </p:nvSpPr>
        <p:spPr>
          <a:xfrm>
            <a:off x="6118450" y="3137313"/>
            <a:ext cx="2182500" cy="8931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None/>
            </a:pPr>
            <a:r>
              <a:rPr b="1" lang="en" sz="1200">
                <a:solidFill>
                  <a:srgbClr val="3D5B58"/>
                </a:solidFill>
                <a:latin typeface="Montserrat"/>
                <a:ea typeface="Montserrat"/>
                <a:cs typeface="Montserrat"/>
                <a:sym typeface="Montserrat"/>
              </a:rPr>
              <a:t>Name Name, </a:t>
            </a:r>
            <a:r>
              <a:rPr lang="en" sz="1200">
                <a:solidFill>
                  <a:srgbClr val="3D5B58"/>
                </a:solidFill>
                <a:latin typeface="Montserrat"/>
                <a:ea typeface="Montserrat"/>
                <a:cs typeface="Montserrat"/>
                <a:sym typeface="Montserrat"/>
              </a:rPr>
              <a:t>Title Here</a:t>
            </a:r>
            <a:endParaRPr sz="1200">
              <a:solidFill>
                <a:srgbClr val="3D5B58"/>
              </a:solidFill>
              <a:latin typeface="Montserrat"/>
              <a:ea typeface="Montserrat"/>
              <a:cs typeface="Montserrat"/>
              <a:sym typeface="Montserrat"/>
            </a:endParaRPr>
          </a:p>
          <a:p>
            <a:pPr indent="0" lvl="0" marL="0" rtl="0" algn="l">
              <a:spcBef>
                <a:spcPts val="1000"/>
              </a:spcBef>
              <a:spcAft>
                <a:spcPts val="0"/>
              </a:spcAft>
              <a:buNone/>
            </a:pPr>
            <a:r>
              <a:rPr lang="en" sz="1000">
                <a:solidFill>
                  <a:srgbClr val="3D5B58"/>
                </a:solidFill>
                <a:latin typeface="Montserrat"/>
                <a:ea typeface="Montserrat"/>
                <a:cs typeface="Montserrat"/>
                <a:sym typeface="Montserrat"/>
              </a:rPr>
              <a:t>Lorem ipsum dolor sit amet, cons ectetuer adipiscing elit, sed diam nonummy nibh euismod tincidunt ut laoreet dolore erat volutpat.</a:t>
            </a:r>
            <a:endParaRPr sz="1000">
              <a:solidFill>
                <a:srgbClr val="3D5B58"/>
              </a:solidFill>
              <a:latin typeface="Montserrat"/>
              <a:ea typeface="Montserrat"/>
              <a:cs typeface="Montserrat"/>
              <a:sym typeface="Montserrat"/>
            </a:endParaRPr>
          </a:p>
        </p:txBody>
      </p:sp>
      <p:cxnSp>
        <p:nvCxnSpPr>
          <p:cNvPr id="102" name="Google Shape;102;p12"/>
          <p:cNvCxnSpPr/>
          <p:nvPr/>
        </p:nvCxnSpPr>
        <p:spPr>
          <a:xfrm>
            <a:off x="6118450" y="3374613"/>
            <a:ext cx="204900" cy="0"/>
          </a:xfrm>
          <a:prstGeom prst="straightConnector1">
            <a:avLst/>
          </a:prstGeom>
          <a:noFill/>
          <a:ln cap="flat" cmpd="sng" w="19050">
            <a:solidFill>
              <a:srgbClr val="FFBE9F"/>
            </a:solidFill>
            <a:prstDash val="solid"/>
            <a:round/>
            <a:headEnd len="med" w="med" type="none"/>
            <a:tailEnd len="med" w="med" type="none"/>
          </a:ln>
        </p:spPr>
      </p:cxnSp>
      <p:sp>
        <p:nvSpPr>
          <p:cNvPr id="103" name="Google Shape;103;p12"/>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lvl1pPr lvl="0" rtl="0">
              <a:buNone/>
              <a:defRPr>
                <a:solidFill>
                  <a:srgbClr val="3D5B58"/>
                </a:solidFill>
                <a:latin typeface="Montserrat"/>
                <a:ea typeface="Montserrat"/>
                <a:cs typeface="Montserrat"/>
                <a:sym typeface="Montserrat"/>
              </a:defRPr>
            </a:lvl1pPr>
            <a:lvl2pPr lvl="1" rtl="0">
              <a:buNone/>
              <a:defRPr>
                <a:solidFill>
                  <a:srgbClr val="3D5B58"/>
                </a:solidFill>
                <a:latin typeface="Montserrat"/>
                <a:ea typeface="Montserrat"/>
                <a:cs typeface="Montserrat"/>
                <a:sym typeface="Montserrat"/>
              </a:defRPr>
            </a:lvl2pPr>
            <a:lvl3pPr lvl="2" rtl="0">
              <a:buNone/>
              <a:defRPr>
                <a:solidFill>
                  <a:srgbClr val="3D5B58"/>
                </a:solidFill>
                <a:latin typeface="Montserrat"/>
                <a:ea typeface="Montserrat"/>
                <a:cs typeface="Montserrat"/>
                <a:sym typeface="Montserrat"/>
              </a:defRPr>
            </a:lvl3pPr>
            <a:lvl4pPr lvl="3" rtl="0">
              <a:buNone/>
              <a:defRPr>
                <a:solidFill>
                  <a:srgbClr val="3D5B58"/>
                </a:solidFill>
                <a:latin typeface="Montserrat"/>
                <a:ea typeface="Montserrat"/>
                <a:cs typeface="Montserrat"/>
                <a:sym typeface="Montserrat"/>
              </a:defRPr>
            </a:lvl4pPr>
            <a:lvl5pPr lvl="4" rtl="0">
              <a:buNone/>
              <a:defRPr>
                <a:solidFill>
                  <a:srgbClr val="3D5B58"/>
                </a:solidFill>
                <a:latin typeface="Montserrat"/>
                <a:ea typeface="Montserrat"/>
                <a:cs typeface="Montserrat"/>
                <a:sym typeface="Montserrat"/>
              </a:defRPr>
            </a:lvl5pPr>
            <a:lvl6pPr lvl="5" rtl="0">
              <a:buNone/>
              <a:defRPr>
                <a:solidFill>
                  <a:srgbClr val="3D5B58"/>
                </a:solidFill>
                <a:latin typeface="Montserrat"/>
                <a:ea typeface="Montserrat"/>
                <a:cs typeface="Montserrat"/>
                <a:sym typeface="Montserrat"/>
              </a:defRPr>
            </a:lvl6pPr>
            <a:lvl7pPr lvl="6" rtl="0">
              <a:buNone/>
              <a:defRPr>
                <a:solidFill>
                  <a:srgbClr val="3D5B58"/>
                </a:solidFill>
                <a:latin typeface="Montserrat"/>
                <a:ea typeface="Montserrat"/>
                <a:cs typeface="Montserrat"/>
                <a:sym typeface="Montserrat"/>
              </a:defRPr>
            </a:lvl7pPr>
            <a:lvl8pPr lvl="7" rtl="0">
              <a:buNone/>
              <a:defRPr>
                <a:solidFill>
                  <a:srgbClr val="3D5B58"/>
                </a:solidFill>
                <a:latin typeface="Montserrat"/>
                <a:ea typeface="Montserrat"/>
                <a:cs typeface="Montserrat"/>
                <a:sym typeface="Montserrat"/>
              </a:defRPr>
            </a:lvl8pPr>
            <a:lvl9pPr lvl="8" rtl="0">
              <a:buNone/>
              <a:defRPr>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104" name="Google Shape;104;p12"/>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None/>
            </a:pPr>
            <a:r>
              <a:rPr b="1" lang="en">
                <a:solidFill>
                  <a:srgbClr val="2C5234"/>
                </a:solidFill>
                <a:latin typeface="Montserrat"/>
                <a:ea typeface="Montserrat"/>
                <a:cs typeface="Montserrat"/>
                <a:sym typeface="Montserrat"/>
              </a:rPr>
              <a:t>Appvia.io</a:t>
            </a:r>
            <a:endParaRPr b="1">
              <a:solidFill>
                <a:srgbClr val="2C5234"/>
              </a:solidFill>
              <a:latin typeface="Montserrat"/>
              <a:ea typeface="Montserrat"/>
              <a:cs typeface="Montserrat"/>
              <a:sym typeface="Montserrat"/>
            </a:endParaRPr>
          </a:p>
        </p:txBody>
      </p:sp>
      <p:cxnSp>
        <p:nvCxnSpPr>
          <p:cNvPr id="105" name="Google Shape;105;p12"/>
          <p:cNvCxnSpPr/>
          <p:nvPr/>
        </p:nvCxnSpPr>
        <p:spPr>
          <a:xfrm flipH="1" rot="10800000">
            <a:off x="1293075" y="4765075"/>
            <a:ext cx="6098400" cy="8400"/>
          </a:xfrm>
          <a:prstGeom prst="straightConnector1">
            <a:avLst/>
          </a:prstGeom>
          <a:noFill/>
          <a:ln cap="flat" cmpd="sng" w="9525">
            <a:solidFill>
              <a:srgbClr val="3D5B58"/>
            </a:solidFill>
            <a:prstDash val="solid"/>
            <a:round/>
            <a:headEnd len="med" w="med" type="none"/>
            <a:tailEnd len="med" w="med" type="none"/>
          </a:ln>
        </p:spPr>
      </p:cxn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eft Image" type="titleOnly">
  <p:cSld name="TITLE_ONLY">
    <p:bg>
      <p:bgPr>
        <a:blipFill>
          <a:blip r:embed="rId2">
            <a:alphaModFix/>
          </a:blip>
          <a:stretch>
            <a:fillRect/>
          </a:stretch>
        </a:blipFill>
      </p:bgPr>
    </p:bg>
    <p:spTree>
      <p:nvGrpSpPr>
        <p:cNvPr id="106" name="Shape 106"/>
        <p:cNvGrpSpPr/>
        <p:nvPr/>
      </p:nvGrpSpPr>
      <p:grpSpPr>
        <a:xfrm>
          <a:off x="0" y="0"/>
          <a:ext cx="0" cy="0"/>
          <a:chOff x="0" y="0"/>
          <a:chExt cx="0" cy="0"/>
        </a:xfrm>
      </p:grpSpPr>
      <p:sp>
        <p:nvSpPr>
          <p:cNvPr id="107" name="Google Shape;107;p13"/>
          <p:cNvSpPr/>
          <p:nvPr/>
        </p:nvSpPr>
        <p:spPr>
          <a:xfrm>
            <a:off x="0" y="0"/>
            <a:ext cx="42489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 name="Google Shape;108;p13"/>
          <p:cNvSpPr txBox="1"/>
          <p:nvPr>
            <p:ph idx="1" type="body"/>
          </p:nvPr>
        </p:nvSpPr>
        <p:spPr>
          <a:xfrm>
            <a:off x="4599275" y="1305350"/>
            <a:ext cx="3172800" cy="2996100"/>
          </a:xfrm>
          <a:prstGeom prst="rect">
            <a:avLst/>
          </a:prstGeom>
        </p:spPr>
        <p:txBody>
          <a:bodyPr anchorCtr="0" anchor="t" bIns="0" lIns="0" spcFirstLastPara="1" rIns="0" wrap="square" tIns="0">
            <a:noAutofit/>
          </a:bodyPr>
          <a:lstStyle>
            <a:lvl1pPr indent="-311150" lvl="0" marL="457200" rtl="0">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rtl="0">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109" name="Google Shape;109;p13"/>
          <p:cNvSpPr txBox="1"/>
          <p:nvPr>
            <p:ph type="title"/>
          </p:nvPr>
        </p:nvSpPr>
        <p:spPr>
          <a:xfrm>
            <a:off x="4599275" y="318800"/>
            <a:ext cx="3499200" cy="429600"/>
          </a:xfrm>
          <a:prstGeom prst="rect">
            <a:avLst/>
          </a:prstGeom>
        </p:spPr>
        <p:txBody>
          <a:bodyPr anchorCtr="0" anchor="t" bIns="0" lIns="0" spcFirstLastPara="1" rIns="0" wrap="square" tIns="0">
            <a:noAutofit/>
          </a:bodyPr>
          <a:lstStyle>
            <a:lvl1pPr lvl="0" rtl="0">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rtl="0">
              <a:spcBef>
                <a:spcPts val="0"/>
              </a:spcBef>
              <a:spcAft>
                <a:spcPts val="0"/>
              </a:spcAft>
              <a:buSzPts val="3000"/>
              <a:buFont typeface="Montserrat"/>
              <a:buNone/>
              <a:defRPr sz="3000">
                <a:latin typeface="Montserrat"/>
                <a:ea typeface="Montserrat"/>
                <a:cs typeface="Montserrat"/>
                <a:sym typeface="Montserrat"/>
              </a:defRPr>
            </a:lvl2pPr>
            <a:lvl3pPr lvl="2" rtl="0">
              <a:spcBef>
                <a:spcPts val="0"/>
              </a:spcBef>
              <a:spcAft>
                <a:spcPts val="0"/>
              </a:spcAft>
              <a:buSzPts val="3000"/>
              <a:buFont typeface="Montserrat"/>
              <a:buNone/>
              <a:defRPr sz="3000">
                <a:latin typeface="Montserrat"/>
                <a:ea typeface="Montserrat"/>
                <a:cs typeface="Montserrat"/>
                <a:sym typeface="Montserrat"/>
              </a:defRPr>
            </a:lvl3pPr>
            <a:lvl4pPr lvl="3" rtl="0">
              <a:spcBef>
                <a:spcPts val="0"/>
              </a:spcBef>
              <a:spcAft>
                <a:spcPts val="0"/>
              </a:spcAft>
              <a:buSzPts val="3000"/>
              <a:buFont typeface="Montserrat"/>
              <a:buNone/>
              <a:defRPr sz="3000">
                <a:latin typeface="Montserrat"/>
                <a:ea typeface="Montserrat"/>
                <a:cs typeface="Montserrat"/>
                <a:sym typeface="Montserrat"/>
              </a:defRPr>
            </a:lvl4pPr>
            <a:lvl5pPr lvl="4" rtl="0">
              <a:spcBef>
                <a:spcPts val="0"/>
              </a:spcBef>
              <a:spcAft>
                <a:spcPts val="0"/>
              </a:spcAft>
              <a:buSzPts val="3000"/>
              <a:buFont typeface="Montserrat"/>
              <a:buNone/>
              <a:defRPr sz="3000">
                <a:latin typeface="Montserrat"/>
                <a:ea typeface="Montserrat"/>
                <a:cs typeface="Montserrat"/>
                <a:sym typeface="Montserrat"/>
              </a:defRPr>
            </a:lvl5pPr>
            <a:lvl6pPr lvl="5" rtl="0">
              <a:spcBef>
                <a:spcPts val="0"/>
              </a:spcBef>
              <a:spcAft>
                <a:spcPts val="0"/>
              </a:spcAft>
              <a:buSzPts val="3000"/>
              <a:buFont typeface="Montserrat"/>
              <a:buNone/>
              <a:defRPr sz="3000">
                <a:latin typeface="Montserrat"/>
                <a:ea typeface="Montserrat"/>
                <a:cs typeface="Montserrat"/>
                <a:sym typeface="Montserrat"/>
              </a:defRPr>
            </a:lvl6pPr>
            <a:lvl7pPr lvl="6" rtl="0">
              <a:spcBef>
                <a:spcPts val="0"/>
              </a:spcBef>
              <a:spcAft>
                <a:spcPts val="0"/>
              </a:spcAft>
              <a:buSzPts val="3000"/>
              <a:buFont typeface="Montserrat"/>
              <a:buNone/>
              <a:defRPr sz="3000">
                <a:latin typeface="Montserrat"/>
                <a:ea typeface="Montserrat"/>
                <a:cs typeface="Montserrat"/>
                <a:sym typeface="Montserrat"/>
              </a:defRPr>
            </a:lvl7pPr>
            <a:lvl8pPr lvl="7" rtl="0">
              <a:spcBef>
                <a:spcPts val="0"/>
              </a:spcBef>
              <a:spcAft>
                <a:spcPts val="0"/>
              </a:spcAft>
              <a:buSzPts val="3000"/>
              <a:buFont typeface="Montserrat"/>
              <a:buNone/>
              <a:defRPr sz="3000">
                <a:latin typeface="Montserrat"/>
                <a:ea typeface="Montserrat"/>
                <a:cs typeface="Montserrat"/>
                <a:sym typeface="Montserrat"/>
              </a:defRPr>
            </a:lvl8pPr>
            <a:lvl9pPr lvl="8" rtl="0">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110" name="Google Shape;110;p13"/>
          <p:cNvSpPr txBox="1"/>
          <p:nvPr>
            <p:ph idx="2" type="title"/>
          </p:nvPr>
        </p:nvSpPr>
        <p:spPr>
          <a:xfrm>
            <a:off x="4599275" y="893825"/>
            <a:ext cx="3499200" cy="266100"/>
          </a:xfrm>
          <a:prstGeom prst="rect">
            <a:avLst/>
          </a:prstGeom>
        </p:spPr>
        <p:txBody>
          <a:bodyPr anchorCtr="0" anchor="t" bIns="0" lIns="0" spcFirstLastPara="1" rIns="0" wrap="square" tIns="0">
            <a:noAutofit/>
          </a:bodyPr>
          <a:lstStyle>
            <a:lvl1pPr lvl="0"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2pPr>
            <a:lvl3pPr lvl="2"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3pPr>
            <a:lvl4pPr lvl="3"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4pPr>
            <a:lvl5pPr lvl="4"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5pPr>
            <a:lvl6pPr lvl="5"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6pPr>
            <a:lvl7pPr lvl="6"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7pPr>
            <a:lvl8pPr lvl="7"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8pPr>
            <a:lvl9pPr lvl="8"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9pPr>
          </a:lstStyle>
          <a:p/>
        </p:txBody>
      </p:sp>
      <p:cxnSp>
        <p:nvCxnSpPr>
          <p:cNvPr id="111" name="Google Shape;111;p13"/>
          <p:cNvCxnSpPr/>
          <p:nvPr/>
        </p:nvCxnSpPr>
        <p:spPr>
          <a:xfrm>
            <a:off x="4599275" y="4765200"/>
            <a:ext cx="2793900" cy="0"/>
          </a:xfrm>
          <a:prstGeom prst="straightConnector1">
            <a:avLst/>
          </a:prstGeom>
          <a:noFill/>
          <a:ln cap="flat" cmpd="sng" w="9525">
            <a:solidFill>
              <a:srgbClr val="3D5B58"/>
            </a:solidFill>
            <a:prstDash val="solid"/>
            <a:round/>
            <a:headEnd len="med" w="med" type="none"/>
            <a:tailEnd len="med" w="med" type="none"/>
          </a:ln>
        </p:spPr>
      </p:cxnSp>
      <p:sp>
        <p:nvSpPr>
          <p:cNvPr id="112" name="Google Shape;112;p13"/>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lvl1pPr lvl="0" rtl="0">
              <a:buNone/>
              <a:defRPr>
                <a:solidFill>
                  <a:srgbClr val="3D5B58"/>
                </a:solidFill>
                <a:latin typeface="Montserrat"/>
                <a:ea typeface="Montserrat"/>
                <a:cs typeface="Montserrat"/>
                <a:sym typeface="Montserrat"/>
              </a:defRPr>
            </a:lvl1pPr>
            <a:lvl2pPr lvl="1" rtl="0">
              <a:buNone/>
              <a:defRPr>
                <a:solidFill>
                  <a:srgbClr val="3D5B58"/>
                </a:solidFill>
                <a:latin typeface="Montserrat"/>
                <a:ea typeface="Montserrat"/>
                <a:cs typeface="Montserrat"/>
                <a:sym typeface="Montserrat"/>
              </a:defRPr>
            </a:lvl2pPr>
            <a:lvl3pPr lvl="2" rtl="0">
              <a:buNone/>
              <a:defRPr>
                <a:solidFill>
                  <a:srgbClr val="3D5B58"/>
                </a:solidFill>
                <a:latin typeface="Montserrat"/>
                <a:ea typeface="Montserrat"/>
                <a:cs typeface="Montserrat"/>
                <a:sym typeface="Montserrat"/>
              </a:defRPr>
            </a:lvl3pPr>
            <a:lvl4pPr lvl="3" rtl="0">
              <a:buNone/>
              <a:defRPr>
                <a:solidFill>
                  <a:srgbClr val="3D5B58"/>
                </a:solidFill>
                <a:latin typeface="Montserrat"/>
                <a:ea typeface="Montserrat"/>
                <a:cs typeface="Montserrat"/>
                <a:sym typeface="Montserrat"/>
              </a:defRPr>
            </a:lvl4pPr>
            <a:lvl5pPr lvl="4" rtl="0">
              <a:buNone/>
              <a:defRPr>
                <a:solidFill>
                  <a:srgbClr val="3D5B58"/>
                </a:solidFill>
                <a:latin typeface="Montserrat"/>
                <a:ea typeface="Montserrat"/>
                <a:cs typeface="Montserrat"/>
                <a:sym typeface="Montserrat"/>
              </a:defRPr>
            </a:lvl5pPr>
            <a:lvl6pPr lvl="5" rtl="0">
              <a:buNone/>
              <a:defRPr>
                <a:solidFill>
                  <a:srgbClr val="3D5B58"/>
                </a:solidFill>
                <a:latin typeface="Montserrat"/>
                <a:ea typeface="Montserrat"/>
                <a:cs typeface="Montserrat"/>
                <a:sym typeface="Montserrat"/>
              </a:defRPr>
            </a:lvl6pPr>
            <a:lvl7pPr lvl="6" rtl="0">
              <a:buNone/>
              <a:defRPr>
                <a:solidFill>
                  <a:srgbClr val="3D5B58"/>
                </a:solidFill>
                <a:latin typeface="Montserrat"/>
                <a:ea typeface="Montserrat"/>
                <a:cs typeface="Montserrat"/>
                <a:sym typeface="Montserrat"/>
              </a:defRPr>
            </a:lvl7pPr>
            <a:lvl8pPr lvl="7" rtl="0">
              <a:buNone/>
              <a:defRPr>
                <a:solidFill>
                  <a:srgbClr val="3D5B58"/>
                </a:solidFill>
                <a:latin typeface="Montserrat"/>
                <a:ea typeface="Montserrat"/>
                <a:cs typeface="Montserrat"/>
                <a:sym typeface="Montserrat"/>
              </a:defRPr>
            </a:lvl8pPr>
            <a:lvl9pPr lvl="8" rtl="0">
              <a:buNone/>
              <a:defRPr>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Right Image">
  <p:cSld name="ONE_COLUMN_TEXT">
    <p:bg>
      <p:bgPr>
        <a:blipFill>
          <a:blip r:embed="rId2">
            <a:alphaModFix/>
          </a:blip>
          <a:stretch>
            <a:fillRect/>
          </a:stretch>
        </a:blipFill>
      </p:bgPr>
    </p:bg>
    <p:spTree>
      <p:nvGrpSpPr>
        <p:cNvPr id="113" name="Shape 113"/>
        <p:cNvGrpSpPr/>
        <p:nvPr/>
      </p:nvGrpSpPr>
      <p:grpSpPr>
        <a:xfrm>
          <a:off x="0" y="0"/>
          <a:ext cx="0" cy="0"/>
          <a:chOff x="0" y="0"/>
          <a:chExt cx="0" cy="0"/>
        </a:xfrm>
      </p:grpSpPr>
      <p:sp>
        <p:nvSpPr>
          <p:cNvPr id="114" name="Google Shape;114;p14"/>
          <p:cNvSpPr txBox="1"/>
          <p:nvPr>
            <p:ph idx="1" type="body"/>
          </p:nvPr>
        </p:nvSpPr>
        <p:spPr>
          <a:xfrm>
            <a:off x="311700" y="1305350"/>
            <a:ext cx="3583800" cy="2922000"/>
          </a:xfrm>
          <a:prstGeom prst="rect">
            <a:avLst/>
          </a:prstGeom>
        </p:spPr>
        <p:txBody>
          <a:bodyPr anchorCtr="0" anchor="t" bIns="0" lIns="0" spcFirstLastPara="1" rIns="0" wrap="square" tIns="0">
            <a:noAutofit/>
          </a:bodyPr>
          <a:lstStyle>
            <a:lvl1pPr indent="-311150" lvl="0" marL="457200" rtl="0">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rtl="0">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115" name="Google Shape;115;p14"/>
          <p:cNvSpPr txBox="1"/>
          <p:nvPr>
            <p:ph type="title"/>
          </p:nvPr>
        </p:nvSpPr>
        <p:spPr>
          <a:xfrm>
            <a:off x="311700" y="318800"/>
            <a:ext cx="8520600" cy="429600"/>
          </a:xfrm>
          <a:prstGeom prst="rect">
            <a:avLst/>
          </a:prstGeom>
        </p:spPr>
        <p:txBody>
          <a:bodyPr anchorCtr="0" anchor="t" bIns="0" lIns="0" spcFirstLastPara="1" rIns="0" wrap="square" tIns="0">
            <a:noAutofit/>
          </a:bodyPr>
          <a:lstStyle>
            <a:lvl1pPr lvl="0" rtl="0">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rtl="0">
              <a:spcBef>
                <a:spcPts val="0"/>
              </a:spcBef>
              <a:spcAft>
                <a:spcPts val="0"/>
              </a:spcAft>
              <a:buSzPts val="3000"/>
              <a:buFont typeface="Montserrat"/>
              <a:buNone/>
              <a:defRPr sz="3000">
                <a:latin typeface="Montserrat"/>
                <a:ea typeface="Montserrat"/>
                <a:cs typeface="Montserrat"/>
                <a:sym typeface="Montserrat"/>
              </a:defRPr>
            </a:lvl2pPr>
            <a:lvl3pPr lvl="2" rtl="0">
              <a:spcBef>
                <a:spcPts val="0"/>
              </a:spcBef>
              <a:spcAft>
                <a:spcPts val="0"/>
              </a:spcAft>
              <a:buSzPts val="3000"/>
              <a:buFont typeface="Montserrat"/>
              <a:buNone/>
              <a:defRPr sz="3000">
                <a:latin typeface="Montserrat"/>
                <a:ea typeface="Montserrat"/>
                <a:cs typeface="Montserrat"/>
                <a:sym typeface="Montserrat"/>
              </a:defRPr>
            </a:lvl3pPr>
            <a:lvl4pPr lvl="3" rtl="0">
              <a:spcBef>
                <a:spcPts val="0"/>
              </a:spcBef>
              <a:spcAft>
                <a:spcPts val="0"/>
              </a:spcAft>
              <a:buSzPts val="3000"/>
              <a:buFont typeface="Montserrat"/>
              <a:buNone/>
              <a:defRPr sz="3000">
                <a:latin typeface="Montserrat"/>
                <a:ea typeface="Montserrat"/>
                <a:cs typeface="Montserrat"/>
                <a:sym typeface="Montserrat"/>
              </a:defRPr>
            </a:lvl4pPr>
            <a:lvl5pPr lvl="4" rtl="0">
              <a:spcBef>
                <a:spcPts val="0"/>
              </a:spcBef>
              <a:spcAft>
                <a:spcPts val="0"/>
              </a:spcAft>
              <a:buSzPts val="3000"/>
              <a:buFont typeface="Montserrat"/>
              <a:buNone/>
              <a:defRPr sz="3000">
                <a:latin typeface="Montserrat"/>
                <a:ea typeface="Montserrat"/>
                <a:cs typeface="Montserrat"/>
                <a:sym typeface="Montserrat"/>
              </a:defRPr>
            </a:lvl5pPr>
            <a:lvl6pPr lvl="5" rtl="0">
              <a:spcBef>
                <a:spcPts val="0"/>
              </a:spcBef>
              <a:spcAft>
                <a:spcPts val="0"/>
              </a:spcAft>
              <a:buSzPts val="3000"/>
              <a:buFont typeface="Montserrat"/>
              <a:buNone/>
              <a:defRPr sz="3000">
                <a:latin typeface="Montserrat"/>
                <a:ea typeface="Montserrat"/>
                <a:cs typeface="Montserrat"/>
                <a:sym typeface="Montserrat"/>
              </a:defRPr>
            </a:lvl6pPr>
            <a:lvl7pPr lvl="6" rtl="0">
              <a:spcBef>
                <a:spcPts val="0"/>
              </a:spcBef>
              <a:spcAft>
                <a:spcPts val="0"/>
              </a:spcAft>
              <a:buSzPts val="3000"/>
              <a:buFont typeface="Montserrat"/>
              <a:buNone/>
              <a:defRPr sz="3000">
                <a:latin typeface="Montserrat"/>
                <a:ea typeface="Montserrat"/>
                <a:cs typeface="Montserrat"/>
                <a:sym typeface="Montserrat"/>
              </a:defRPr>
            </a:lvl7pPr>
            <a:lvl8pPr lvl="7" rtl="0">
              <a:spcBef>
                <a:spcPts val="0"/>
              </a:spcBef>
              <a:spcAft>
                <a:spcPts val="0"/>
              </a:spcAft>
              <a:buSzPts val="3000"/>
              <a:buFont typeface="Montserrat"/>
              <a:buNone/>
              <a:defRPr sz="3000">
                <a:latin typeface="Montserrat"/>
                <a:ea typeface="Montserrat"/>
                <a:cs typeface="Montserrat"/>
                <a:sym typeface="Montserrat"/>
              </a:defRPr>
            </a:lvl8pPr>
            <a:lvl9pPr lvl="8" rtl="0">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116" name="Google Shape;116;p14"/>
          <p:cNvSpPr txBox="1"/>
          <p:nvPr>
            <p:ph idx="2" type="title"/>
          </p:nvPr>
        </p:nvSpPr>
        <p:spPr>
          <a:xfrm>
            <a:off x="311700" y="893825"/>
            <a:ext cx="8520600" cy="266100"/>
          </a:xfrm>
          <a:prstGeom prst="rect">
            <a:avLst/>
          </a:prstGeom>
        </p:spPr>
        <p:txBody>
          <a:bodyPr anchorCtr="0" anchor="t" bIns="0" lIns="0" spcFirstLastPara="1" rIns="0" wrap="square" tIns="0">
            <a:noAutofit/>
          </a:bodyPr>
          <a:lstStyle>
            <a:lvl1pPr lvl="0"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2pPr>
            <a:lvl3pPr lvl="2"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3pPr>
            <a:lvl4pPr lvl="3"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4pPr>
            <a:lvl5pPr lvl="4"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5pPr>
            <a:lvl6pPr lvl="5"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6pPr>
            <a:lvl7pPr lvl="6"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7pPr>
            <a:lvl8pPr lvl="7"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8pPr>
            <a:lvl9pPr lvl="8"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9pPr>
          </a:lstStyle>
          <a:p/>
        </p:txBody>
      </p:sp>
      <p:sp>
        <p:nvSpPr>
          <p:cNvPr id="117" name="Google Shape;117;p14"/>
          <p:cNvSpPr/>
          <p:nvPr/>
        </p:nvSpPr>
        <p:spPr>
          <a:xfrm>
            <a:off x="4545000" y="983100"/>
            <a:ext cx="4598700" cy="31896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14"/>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lvl1pPr lvl="0" rtl="0">
              <a:buNone/>
              <a:defRPr>
                <a:solidFill>
                  <a:srgbClr val="3D5B58"/>
                </a:solidFill>
                <a:latin typeface="Montserrat"/>
                <a:ea typeface="Montserrat"/>
                <a:cs typeface="Montserrat"/>
                <a:sym typeface="Montserrat"/>
              </a:defRPr>
            </a:lvl1pPr>
            <a:lvl2pPr lvl="1" rtl="0">
              <a:buNone/>
              <a:defRPr>
                <a:solidFill>
                  <a:srgbClr val="3D5B58"/>
                </a:solidFill>
                <a:latin typeface="Montserrat"/>
                <a:ea typeface="Montserrat"/>
                <a:cs typeface="Montserrat"/>
                <a:sym typeface="Montserrat"/>
              </a:defRPr>
            </a:lvl2pPr>
            <a:lvl3pPr lvl="2" rtl="0">
              <a:buNone/>
              <a:defRPr>
                <a:solidFill>
                  <a:srgbClr val="3D5B58"/>
                </a:solidFill>
                <a:latin typeface="Montserrat"/>
                <a:ea typeface="Montserrat"/>
                <a:cs typeface="Montserrat"/>
                <a:sym typeface="Montserrat"/>
              </a:defRPr>
            </a:lvl3pPr>
            <a:lvl4pPr lvl="3" rtl="0">
              <a:buNone/>
              <a:defRPr>
                <a:solidFill>
                  <a:srgbClr val="3D5B58"/>
                </a:solidFill>
                <a:latin typeface="Montserrat"/>
                <a:ea typeface="Montserrat"/>
                <a:cs typeface="Montserrat"/>
                <a:sym typeface="Montserrat"/>
              </a:defRPr>
            </a:lvl4pPr>
            <a:lvl5pPr lvl="4" rtl="0">
              <a:buNone/>
              <a:defRPr>
                <a:solidFill>
                  <a:srgbClr val="3D5B58"/>
                </a:solidFill>
                <a:latin typeface="Montserrat"/>
                <a:ea typeface="Montserrat"/>
                <a:cs typeface="Montserrat"/>
                <a:sym typeface="Montserrat"/>
              </a:defRPr>
            </a:lvl5pPr>
            <a:lvl6pPr lvl="5" rtl="0">
              <a:buNone/>
              <a:defRPr>
                <a:solidFill>
                  <a:srgbClr val="3D5B58"/>
                </a:solidFill>
                <a:latin typeface="Montserrat"/>
                <a:ea typeface="Montserrat"/>
                <a:cs typeface="Montserrat"/>
                <a:sym typeface="Montserrat"/>
              </a:defRPr>
            </a:lvl6pPr>
            <a:lvl7pPr lvl="6" rtl="0">
              <a:buNone/>
              <a:defRPr>
                <a:solidFill>
                  <a:srgbClr val="3D5B58"/>
                </a:solidFill>
                <a:latin typeface="Montserrat"/>
                <a:ea typeface="Montserrat"/>
                <a:cs typeface="Montserrat"/>
                <a:sym typeface="Montserrat"/>
              </a:defRPr>
            </a:lvl7pPr>
            <a:lvl8pPr lvl="7" rtl="0">
              <a:buNone/>
              <a:defRPr>
                <a:solidFill>
                  <a:srgbClr val="3D5B58"/>
                </a:solidFill>
                <a:latin typeface="Montserrat"/>
                <a:ea typeface="Montserrat"/>
                <a:cs typeface="Montserrat"/>
                <a:sym typeface="Montserrat"/>
              </a:defRPr>
            </a:lvl8pPr>
            <a:lvl9pPr lvl="8" rtl="0">
              <a:buNone/>
              <a:defRPr>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119" name="Google Shape;119;p14"/>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None/>
            </a:pPr>
            <a:r>
              <a:rPr b="1" lang="en">
                <a:solidFill>
                  <a:srgbClr val="2C5234"/>
                </a:solidFill>
                <a:latin typeface="Montserrat"/>
                <a:ea typeface="Montserrat"/>
                <a:cs typeface="Montserrat"/>
                <a:sym typeface="Montserrat"/>
              </a:rPr>
              <a:t>Appvia.io</a:t>
            </a:r>
            <a:endParaRPr b="1">
              <a:solidFill>
                <a:srgbClr val="2C5234"/>
              </a:solidFill>
              <a:latin typeface="Montserrat"/>
              <a:ea typeface="Montserrat"/>
              <a:cs typeface="Montserrat"/>
              <a:sym typeface="Montserrat"/>
            </a:endParaRPr>
          </a:p>
        </p:txBody>
      </p:sp>
      <p:cxnSp>
        <p:nvCxnSpPr>
          <p:cNvPr id="120" name="Google Shape;120;p14"/>
          <p:cNvCxnSpPr/>
          <p:nvPr/>
        </p:nvCxnSpPr>
        <p:spPr>
          <a:xfrm flipH="1" rot="10800000">
            <a:off x="1293075" y="4765075"/>
            <a:ext cx="6098400" cy="8400"/>
          </a:xfrm>
          <a:prstGeom prst="straightConnector1">
            <a:avLst/>
          </a:prstGeom>
          <a:noFill/>
          <a:ln cap="flat" cmpd="sng" w="9525">
            <a:solidFill>
              <a:srgbClr val="3D5B58"/>
            </a:solidFill>
            <a:prstDash val="solid"/>
            <a:round/>
            <a:headEnd len="med" w="med" type="none"/>
            <a:tailEnd len="med" w="med" type="none"/>
          </a:ln>
        </p:spPr>
      </p:cxn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hart/Graphic">
  <p:cSld name="ONE_COLUMN_TEXT_1">
    <p:bg>
      <p:bgPr>
        <a:blipFill>
          <a:blip r:embed="rId2">
            <a:alphaModFix/>
          </a:blip>
          <a:stretch>
            <a:fillRect/>
          </a:stretch>
        </a:blipFill>
      </p:bgPr>
    </p:bg>
    <p:spTree>
      <p:nvGrpSpPr>
        <p:cNvPr id="121" name="Shape 121"/>
        <p:cNvGrpSpPr/>
        <p:nvPr/>
      </p:nvGrpSpPr>
      <p:grpSpPr>
        <a:xfrm>
          <a:off x="0" y="0"/>
          <a:ext cx="0" cy="0"/>
          <a:chOff x="0" y="0"/>
          <a:chExt cx="0" cy="0"/>
        </a:xfrm>
      </p:grpSpPr>
      <p:sp>
        <p:nvSpPr>
          <p:cNvPr id="122" name="Google Shape;122;p15"/>
          <p:cNvSpPr txBox="1"/>
          <p:nvPr>
            <p:ph idx="1" type="body"/>
          </p:nvPr>
        </p:nvSpPr>
        <p:spPr>
          <a:xfrm>
            <a:off x="311700" y="1305350"/>
            <a:ext cx="3583800" cy="2922000"/>
          </a:xfrm>
          <a:prstGeom prst="rect">
            <a:avLst/>
          </a:prstGeom>
        </p:spPr>
        <p:txBody>
          <a:bodyPr anchorCtr="0" anchor="t" bIns="0" lIns="0" spcFirstLastPara="1" rIns="0" wrap="square" tIns="0">
            <a:noAutofit/>
          </a:bodyPr>
          <a:lstStyle>
            <a:lvl1pPr indent="-311150" lvl="0" marL="457200" rtl="0">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rtl="0">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rtl="0">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123" name="Google Shape;123;p15"/>
          <p:cNvSpPr txBox="1"/>
          <p:nvPr>
            <p:ph type="title"/>
          </p:nvPr>
        </p:nvSpPr>
        <p:spPr>
          <a:xfrm>
            <a:off x="311700" y="318800"/>
            <a:ext cx="8520600" cy="429600"/>
          </a:xfrm>
          <a:prstGeom prst="rect">
            <a:avLst/>
          </a:prstGeom>
        </p:spPr>
        <p:txBody>
          <a:bodyPr anchorCtr="0" anchor="t" bIns="0" lIns="0" spcFirstLastPara="1" rIns="0" wrap="square" tIns="0">
            <a:noAutofit/>
          </a:bodyPr>
          <a:lstStyle>
            <a:lvl1pPr lvl="0" rtl="0">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rtl="0">
              <a:spcBef>
                <a:spcPts val="0"/>
              </a:spcBef>
              <a:spcAft>
                <a:spcPts val="0"/>
              </a:spcAft>
              <a:buSzPts val="3000"/>
              <a:buFont typeface="Montserrat"/>
              <a:buNone/>
              <a:defRPr sz="3000">
                <a:latin typeface="Montserrat"/>
                <a:ea typeface="Montserrat"/>
                <a:cs typeface="Montserrat"/>
                <a:sym typeface="Montserrat"/>
              </a:defRPr>
            </a:lvl2pPr>
            <a:lvl3pPr lvl="2" rtl="0">
              <a:spcBef>
                <a:spcPts val="0"/>
              </a:spcBef>
              <a:spcAft>
                <a:spcPts val="0"/>
              </a:spcAft>
              <a:buSzPts val="3000"/>
              <a:buFont typeface="Montserrat"/>
              <a:buNone/>
              <a:defRPr sz="3000">
                <a:latin typeface="Montserrat"/>
                <a:ea typeface="Montserrat"/>
                <a:cs typeface="Montserrat"/>
                <a:sym typeface="Montserrat"/>
              </a:defRPr>
            </a:lvl3pPr>
            <a:lvl4pPr lvl="3" rtl="0">
              <a:spcBef>
                <a:spcPts val="0"/>
              </a:spcBef>
              <a:spcAft>
                <a:spcPts val="0"/>
              </a:spcAft>
              <a:buSzPts val="3000"/>
              <a:buFont typeface="Montserrat"/>
              <a:buNone/>
              <a:defRPr sz="3000">
                <a:latin typeface="Montserrat"/>
                <a:ea typeface="Montserrat"/>
                <a:cs typeface="Montserrat"/>
                <a:sym typeface="Montserrat"/>
              </a:defRPr>
            </a:lvl4pPr>
            <a:lvl5pPr lvl="4" rtl="0">
              <a:spcBef>
                <a:spcPts val="0"/>
              </a:spcBef>
              <a:spcAft>
                <a:spcPts val="0"/>
              </a:spcAft>
              <a:buSzPts val="3000"/>
              <a:buFont typeface="Montserrat"/>
              <a:buNone/>
              <a:defRPr sz="3000">
                <a:latin typeface="Montserrat"/>
                <a:ea typeface="Montserrat"/>
                <a:cs typeface="Montserrat"/>
                <a:sym typeface="Montserrat"/>
              </a:defRPr>
            </a:lvl5pPr>
            <a:lvl6pPr lvl="5" rtl="0">
              <a:spcBef>
                <a:spcPts val="0"/>
              </a:spcBef>
              <a:spcAft>
                <a:spcPts val="0"/>
              </a:spcAft>
              <a:buSzPts val="3000"/>
              <a:buFont typeface="Montserrat"/>
              <a:buNone/>
              <a:defRPr sz="3000">
                <a:latin typeface="Montserrat"/>
                <a:ea typeface="Montserrat"/>
                <a:cs typeface="Montserrat"/>
                <a:sym typeface="Montserrat"/>
              </a:defRPr>
            </a:lvl6pPr>
            <a:lvl7pPr lvl="6" rtl="0">
              <a:spcBef>
                <a:spcPts val="0"/>
              </a:spcBef>
              <a:spcAft>
                <a:spcPts val="0"/>
              </a:spcAft>
              <a:buSzPts val="3000"/>
              <a:buFont typeface="Montserrat"/>
              <a:buNone/>
              <a:defRPr sz="3000">
                <a:latin typeface="Montserrat"/>
                <a:ea typeface="Montserrat"/>
                <a:cs typeface="Montserrat"/>
                <a:sym typeface="Montserrat"/>
              </a:defRPr>
            </a:lvl7pPr>
            <a:lvl8pPr lvl="7" rtl="0">
              <a:spcBef>
                <a:spcPts val="0"/>
              </a:spcBef>
              <a:spcAft>
                <a:spcPts val="0"/>
              </a:spcAft>
              <a:buSzPts val="3000"/>
              <a:buFont typeface="Montserrat"/>
              <a:buNone/>
              <a:defRPr sz="3000">
                <a:latin typeface="Montserrat"/>
                <a:ea typeface="Montserrat"/>
                <a:cs typeface="Montserrat"/>
                <a:sym typeface="Montserrat"/>
              </a:defRPr>
            </a:lvl8pPr>
            <a:lvl9pPr lvl="8" rtl="0">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124" name="Google Shape;124;p15"/>
          <p:cNvSpPr txBox="1"/>
          <p:nvPr>
            <p:ph idx="2" type="title"/>
          </p:nvPr>
        </p:nvSpPr>
        <p:spPr>
          <a:xfrm>
            <a:off x="311700" y="893825"/>
            <a:ext cx="8520600" cy="266100"/>
          </a:xfrm>
          <a:prstGeom prst="rect">
            <a:avLst/>
          </a:prstGeom>
        </p:spPr>
        <p:txBody>
          <a:bodyPr anchorCtr="0" anchor="t" bIns="0" lIns="0" spcFirstLastPara="1" rIns="0" wrap="square" tIns="0">
            <a:noAutofit/>
          </a:bodyPr>
          <a:lstStyle>
            <a:lvl1pPr lvl="0"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2pPr>
            <a:lvl3pPr lvl="2"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3pPr>
            <a:lvl4pPr lvl="3"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4pPr>
            <a:lvl5pPr lvl="4"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5pPr>
            <a:lvl6pPr lvl="5"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6pPr>
            <a:lvl7pPr lvl="6"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7pPr>
            <a:lvl8pPr lvl="7"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8pPr>
            <a:lvl9pPr lvl="8" rtl="0">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9pPr>
          </a:lstStyle>
          <a:p/>
        </p:txBody>
      </p:sp>
      <p:sp>
        <p:nvSpPr>
          <p:cNvPr id="125" name="Google Shape;125;p15"/>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lvl1pPr lvl="0" rtl="0">
              <a:buNone/>
              <a:defRPr>
                <a:solidFill>
                  <a:srgbClr val="3D5B58"/>
                </a:solidFill>
                <a:latin typeface="Montserrat"/>
                <a:ea typeface="Montserrat"/>
                <a:cs typeface="Montserrat"/>
                <a:sym typeface="Montserrat"/>
              </a:defRPr>
            </a:lvl1pPr>
            <a:lvl2pPr lvl="1" rtl="0">
              <a:buNone/>
              <a:defRPr>
                <a:solidFill>
                  <a:srgbClr val="3D5B58"/>
                </a:solidFill>
                <a:latin typeface="Montserrat"/>
                <a:ea typeface="Montserrat"/>
                <a:cs typeface="Montserrat"/>
                <a:sym typeface="Montserrat"/>
              </a:defRPr>
            </a:lvl2pPr>
            <a:lvl3pPr lvl="2" rtl="0">
              <a:buNone/>
              <a:defRPr>
                <a:solidFill>
                  <a:srgbClr val="3D5B58"/>
                </a:solidFill>
                <a:latin typeface="Montserrat"/>
                <a:ea typeface="Montserrat"/>
                <a:cs typeface="Montserrat"/>
                <a:sym typeface="Montserrat"/>
              </a:defRPr>
            </a:lvl3pPr>
            <a:lvl4pPr lvl="3" rtl="0">
              <a:buNone/>
              <a:defRPr>
                <a:solidFill>
                  <a:srgbClr val="3D5B58"/>
                </a:solidFill>
                <a:latin typeface="Montserrat"/>
                <a:ea typeface="Montserrat"/>
                <a:cs typeface="Montserrat"/>
                <a:sym typeface="Montserrat"/>
              </a:defRPr>
            </a:lvl4pPr>
            <a:lvl5pPr lvl="4" rtl="0">
              <a:buNone/>
              <a:defRPr>
                <a:solidFill>
                  <a:srgbClr val="3D5B58"/>
                </a:solidFill>
                <a:latin typeface="Montserrat"/>
                <a:ea typeface="Montserrat"/>
                <a:cs typeface="Montserrat"/>
                <a:sym typeface="Montserrat"/>
              </a:defRPr>
            </a:lvl5pPr>
            <a:lvl6pPr lvl="5" rtl="0">
              <a:buNone/>
              <a:defRPr>
                <a:solidFill>
                  <a:srgbClr val="3D5B58"/>
                </a:solidFill>
                <a:latin typeface="Montserrat"/>
                <a:ea typeface="Montserrat"/>
                <a:cs typeface="Montserrat"/>
                <a:sym typeface="Montserrat"/>
              </a:defRPr>
            </a:lvl6pPr>
            <a:lvl7pPr lvl="6" rtl="0">
              <a:buNone/>
              <a:defRPr>
                <a:solidFill>
                  <a:srgbClr val="3D5B58"/>
                </a:solidFill>
                <a:latin typeface="Montserrat"/>
                <a:ea typeface="Montserrat"/>
                <a:cs typeface="Montserrat"/>
                <a:sym typeface="Montserrat"/>
              </a:defRPr>
            </a:lvl7pPr>
            <a:lvl8pPr lvl="7" rtl="0">
              <a:buNone/>
              <a:defRPr>
                <a:solidFill>
                  <a:srgbClr val="3D5B58"/>
                </a:solidFill>
                <a:latin typeface="Montserrat"/>
                <a:ea typeface="Montserrat"/>
                <a:cs typeface="Montserrat"/>
                <a:sym typeface="Montserrat"/>
              </a:defRPr>
            </a:lvl8pPr>
            <a:lvl9pPr lvl="8" rtl="0">
              <a:buNone/>
              <a:defRPr>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126" name="Google Shape;126;p15"/>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None/>
            </a:pPr>
            <a:r>
              <a:rPr b="1" lang="en">
                <a:solidFill>
                  <a:srgbClr val="2C5234"/>
                </a:solidFill>
                <a:latin typeface="Montserrat"/>
                <a:ea typeface="Montserrat"/>
                <a:cs typeface="Montserrat"/>
                <a:sym typeface="Montserrat"/>
              </a:rPr>
              <a:t>Appvia.io</a:t>
            </a:r>
            <a:endParaRPr b="1">
              <a:solidFill>
                <a:srgbClr val="2C5234"/>
              </a:solidFill>
              <a:latin typeface="Montserrat"/>
              <a:ea typeface="Montserrat"/>
              <a:cs typeface="Montserrat"/>
              <a:sym typeface="Montserrat"/>
            </a:endParaRPr>
          </a:p>
        </p:txBody>
      </p:sp>
      <p:cxnSp>
        <p:nvCxnSpPr>
          <p:cNvPr id="127" name="Google Shape;127;p15"/>
          <p:cNvCxnSpPr/>
          <p:nvPr/>
        </p:nvCxnSpPr>
        <p:spPr>
          <a:xfrm flipH="1" rot="10800000">
            <a:off x="1293075" y="4765075"/>
            <a:ext cx="6098400" cy="8400"/>
          </a:xfrm>
          <a:prstGeom prst="straightConnector1">
            <a:avLst/>
          </a:prstGeom>
          <a:noFill/>
          <a:ln cap="flat" cmpd="sng" w="9525">
            <a:solidFill>
              <a:srgbClr val="3D5B58"/>
            </a:solidFill>
            <a:prstDash val="solid"/>
            <a:round/>
            <a:headEnd len="med" w="med" type="none"/>
            <a:tailEnd len="med" w="med" type="none"/>
          </a:ln>
        </p:spPr>
      </p:cxn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p:cSld name="MAIN_POINT">
    <p:bg>
      <p:bgPr>
        <a:blipFill>
          <a:blip r:embed="rId2">
            <a:alphaModFix/>
          </a:blip>
          <a:stretch>
            <a:fillRect/>
          </a:stretch>
        </a:blipFill>
      </p:bgPr>
    </p:bg>
    <p:spTree>
      <p:nvGrpSpPr>
        <p:cNvPr id="128" name="Shape 128"/>
        <p:cNvGrpSpPr/>
        <p:nvPr/>
      </p:nvGrpSpPr>
      <p:grpSpPr>
        <a:xfrm>
          <a:off x="0" y="0"/>
          <a:ext cx="0" cy="0"/>
          <a:chOff x="0" y="0"/>
          <a:chExt cx="0" cy="0"/>
        </a:xfrm>
      </p:grpSpPr>
      <p:sp>
        <p:nvSpPr>
          <p:cNvPr id="129" name="Google Shape;129;p16"/>
          <p:cNvSpPr txBox="1"/>
          <p:nvPr>
            <p:ph type="title"/>
          </p:nvPr>
        </p:nvSpPr>
        <p:spPr>
          <a:xfrm>
            <a:off x="826400" y="760325"/>
            <a:ext cx="7491300" cy="3467700"/>
          </a:xfrm>
          <a:prstGeom prst="rect">
            <a:avLst/>
          </a:prstGeom>
        </p:spPr>
        <p:txBody>
          <a:bodyPr anchorCtr="0" anchor="ctr" bIns="91425" lIns="91425" spcFirstLastPara="1" rIns="91425" wrap="square" tIns="91425">
            <a:noAutofit/>
          </a:bodyPr>
          <a:lstStyle>
            <a:lvl1pPr lvl="0" algn="ctr">
              <a:spcBef>
                <a:spcPts val="0"/>
              </a:spcBef>
              <a:spcAft>
                <a:spcPts val="0"/>
              </a:spcAft>
              <a:buClr>
                <a:srgbClr val="2C5234"/>
              </a:buClr>
              <a:buSzPts val="3600"/>
              <a:buFont typeface="Montserrat"/>
              <a:buNone/>
              <a:defRPr b="1" sz="3600">
                <a:solidFill>
                  <a:srgbClr val="2C5234"/>
                </a:solidFill>
                <a:latin typeface="Montserrat"/>
                <a:ea typeface="Montserrat"/>
                <a:cs typeface="Montserrat"/>
                <a:sym typeface="Montserrat"/>
              </a:defRPr>
            </a:lvl1pPr>
            <a:lvl2pPr lvl="1">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2pPr>
            <a:lvl3pPr lvl="2">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3pPr>
            <a:lvl4pPr lvl="3">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4pPr>
            <a:lvl5pPr lvl="4">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5pPr>
            <a:lvl6pPr lvl="5">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6pPr>
            <a:lvl7pPr lvl="6">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7pPr>
            <a:lvl8pPr lvl="7">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8pPr>
            <a:lvl9pPr lvl="8">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9pPr>
          </a:lstStyle>
          <a:p/>
        </p:txBody>
      </p:sp>
      <p:cxnSp>
        <p:nvCxnSpPr>
          <p:cNvPr id="130" name="Google Shape;130;p16"/>
          <p:cNvCxnSpPr/>
          <p:nvPr/>
        </p:nvCxnSpPr>
        <p:spPr>
          <a:xfrm>
            <a:off x="4270500" y="3007250"/>
            <a:ext cx="603000" cy="0"/>
          </a:xfrm>
          <a:prstGeom prst="straightConnector1">
            <a:avLst/>
          </a:prstGeom>
          <a:noFill/>
          <a:ln cap="flat" cmpd="sng" w="19050">
            <a:solidFill>
              <a:srgbClr val="FFBE9F"/>
            </a:solidFill>
            <a:prstDash val="solid"/>
            <a:round/>
            <a:headEnd len="med" w="med" type="none"/>
            <a:tailEnd len="med" w="med" type="none"/>
          </a:ln>
        </p:spPr>
      </p:cxn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p:cSld name="CAPTION_ONLY">
    <p:bg>
      <p:bgPr>
        <a:blipFill>
          <a:blip r:embed="rId2">
            <a:alphaModFix/>
          </a:blip>
          <a:stretch>
            <a:fillRect/>
          </a:stretch>
        </a:blipFill>
      </p:bgPr>
    </p:bg>
    <p:spTree>
      <p:nvGrpSpPr>
        <p:cNvPr id="131" name="Shape 131"/>
        <p:cNvGrpSpPr/>
        <p:nvPr/>
      </p:nvGrpSpPr>
      <p:grpSpPr>
        <a:xfrm>
          <a:off x="0" y="0"/>
          <a:ext cx="0" cy="0"/>
          <a:chOff x="0" y="0"/>
          <a:chExt cx="0" cy="0"/>
        </a:xfrm>
      </p:grpSpPr>
      <p:sp>
        <p:nvSpPr>
          <p:cNvPr id="132" name="Google Shape;132;p17"/>
          <p:cNvSpPr txBox="1"/>
          <p:nvPr/>
        </p:nvSpPr>
        <p:spPr>
          <a:xfrm>
            <a:off x="449825" y="1302350"/>
            <a:ext cx="7688700" cy="22509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 sz="2200">
                <a:solidFill>
                  <a:srgbClr val="2C5234"/>
                </a:solidFill>
                <a:latin typeface="Montserrat"/>
                <a:ea typeface="Montserrat"/>
                <a:cs typeface="Montserrat"/>
                <a:sym typeface="Montserrat"/>
              </a:rPr>
              <a:t>Appvia have provided a consistently high-quality product and service to the Home Office throughout the duration of the contract. The platform they provide has proven to be highly reliable and regarded well by its users (application developers teams).</a:t>
            </a:r>
            <a:endParaRPr sz="2200">
              <a:solidFill>
                <a:srgbClr val="2C5234"/>
              </a:solidFill>
              <a:latin typeface="Montserrat"/>
              <a:ea typeface="Montserrat"/>
              <a:cs typeface="Montserrat"/>
              <a:sym typeface="Montserrat"/>
            </a:endParaRPr>
          </a:p>
        </p:txBody>
      </p:sp>
      <p:sp>
        <p:nvSpPr>
          <p:cNvPr id="133" name="Google Shape;133;p17"/>
          <p:cNvSpPr txBox="1"/>
          <p:nvPr/>
        </p:nvSpPr>
        <p:spPr>
          <a:xfrm>
            <a:off x="491925" y="-141300"/>
            <a:ext cx="1143000" cy="1555500"/>
          </a:xfrm>
          <a:prstGeom prst="rect">
            <a:avLst/>
          </a:prstGeom>
          <a:noFill/>
          <a:ln>
            <a:noFill/>
          </a:ln>
        </p:spPr>
        <p:txBody>
          <a:bodyPr anchorCtr="0" anchor="t" bIns="0" lIns="0" spcFirstLastPara="1" rIns="0" wrap="square" tIns="0">
            <a:noAutofit/>
          </a:bodyPr>
          <a:lstStyle/>
          <a:p>
            <a:pPr indent="0" lvl="0" marL="0" rtl="0" algn="l">
              <a:spcBef>
                <a:spcPts val="0"/>
              </a:spcBef>
              <a:spcAft>
                <a:spcPts val="0"/>
              </a:spcAft>
              <a:buNone/>
            </a:pPr>
            <a:r>
              <a:rPr lang="en" sz="22000">
                <a:solidFill>
                  <a:srgbClr val="FFBE9F"/>
                </a:solidFill>
              </a:rPr>
              <a:t>“</a:t>
            </a:r>
            <a:endParaRPr sz="22000">
              <a:solidFill>
                <a:srgbClr val="FFBE9F"/>
              </a:solidFill>
            </a:endParaRPr>
          </a:p>
        </p:txBody>
      </p:sp>
      <p:sp>
        <p:nvSpPr>
          <p:cNvPr id="134" name="Google Shape;134;p17"/>
          <p:cNvSpPr txBox="1"/>
          <p:nvPr/>
        </p:nvSpPr>
        <p:spPr>
          <a:xfrm>
            <a:off x="449825" y="3778575"/>
            <a:ext cx="4684200" cy="88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1800">
                <a:solidFill>
                  <a:srgbClr val="D9D9D9"/>
                </a:solidFill>
                <a:latin typeface="Montserrat"/>
                <a:ea typeface="Montserrat"/>
                <a:cs typeface="Montserrat"/>
                <a:sym typeface="Montserrat"/>
              </a:rPr>
              <a:t>MATT PHILPOTT</a:t>
            </a:r>
            <a:endParaRPr b="1" sz="1800">
              <a:solidFill>
                <a:srgbClr val="D9D9D9"/>
              </a:solidFill>
              <a:latin typeface="Montserrat"/>
              <a:ea typeface="Montserrat"/>
              <a:cs typeface="Montserrat"/>
              <a:sym typeface="Montserrat"/>
            </a:endParaRPr>
          </a:p>
          <a:p>
            <a:pPr indent="0" lvl="0" marL="0" rtl="0" algn="l">
              <a:spcBef>
                <a:spcPts val="0"/>
              </a:spcBef>
              <a:spcAft>
                <a:spcPts val="0"/>
              </a:spcAft>
              <a:buNone/>
            </a:pPr>
            <a:r>
              <a:rPr lang="en">
                <a:solidFill>
                  <a:srgbClr val="D9D9D9"/>
                </a:solidFill>
                <a:latin typeface="Montserrat"/>
                <a:ea typeface="Montserrat"/>
                <a:cs typeface="Montserrat"/>
                <a:sym typeface="Montserrat"/>
              </a:rPr>
              <a:t>Director, Enterprise Technology, UK Home Office</a:t>
            </a:r>
            <a:endParaRPr>
              <a:solidFill>
                <a:srgbClr val="D9D9D9"/>
              </a:solidFill>
              <a:latin typeface="Montserrat"/>
              <a:ea typeface="Montserrat"/>
              <a:cs typeface="Montserrat"/>
              <a:sym typeface="Montserrat"/>
            </a:endParaRPr>
          </a:p>
        </p:txBody>
      </p:sp>
      <p:cxnSp>
        <p:nvCxnSpPr>
          <p:cNvPr id="135" name="Google Shape;135;p17"/>
          <p:cNvCxnSpPr/>
          <p:nvPr/>
        </p:nvCxnSpPr>
        <p:spPr>
          <a:xfrm>
            <a:off x="548000" y="3679500"/>
            <a:ext cx="561000" cy="0"/>
          </a:xfrm>
          <a:prstGeom prst="straightConnector1">
            <a:avLst/>
          </a:prstGeom>
          <a:noFill/>
          <a:ln cap="flat" cmpd="sng" w="28575">
            <a:solidFill>
              <a:srgbClr val="D9D9D9"/>
            </a:solidFill>
            <a:prstDash val="solid"/>
            <a:round/>
            <a:headEnd len="med" w="med" type="none"/>
            <a:tailEnd len="med" w="med" type="none"/>
          </a:ln>
        </p:spPr>
      </p:cxn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1">
  <p:cSld name="CAPTION_ONLY_1">
    <p:bg>
      <p:bgPr>
        <a:blipFill>
          <a:blip r:embed="rId2">
            <a:alphaModFix/>
          </a:blip>
          <a:stretch>
            <a:fillRect/>
          </a:stretch>
        </a:blipFill>
      </p:bgPr>
    </p:bg>
    <p:spTree>
      <p:nvGrpSpPr>
        <p:cNvPr id="136" name="Shape 136"/>
        <p:cNvGrpSpPr/>
        <p:nvPr/>
      </p:nvGrpSpPr>
      <p:grpSpPr>
        <a:xfrm>
          <a:off x="0" y="0"/>
          <a:ext cx="0" cy="0"/>
          <a:chOff x="0" y="0"/>
          <a:chExt cx="0" cy="0"/>
        </a:xfrm>
      </p:grpSpPr>
      <p:sp>
        <p:nvSpPr>
          <p:cNvPr id="137" name="Google Shape;137;p18"/>
          <p:cNvSpPr txBox="1"/>
          <p:nvPr/>
        </p:nvSpPr>
        <p:spPr>
          <a:xfrm>
            <a:off x="491925" y="-141300"/>
            <a:ext cx="1143000" cy="1555500"/>
          </a:xfrm>
          <a:prstGeom prst="rect">
            <a:avLst/>
          </a:prstGeom>
          <a:noFill/>
          <a:ln>
            <a:noFill/>
          </a:ln>
        </p:spPr>
        <p:txBody>
          <a:bodyPr anchorCtr="0" anchor="t" bIns="0" lIns="0" spcFirstLastPara="1" rIns="0" wrap="square" tIns="0">
            <a:noAutofit/>
          </a:bodyPr>
          <a:lstStyle/>
          <a:p>
            <a:pPr indent="0" lvl="0" marL="0" rtl="0" algn="l">
              <a:spcBef>
                <a:spcPts val="0"/>
              </a:spcBef>
              <a:spcAft>
                <a:spcPts val="0"/>
              </a:spcAft>
              <a:buNone/>
            </a:pPr>
            <a:r>
              <a:rPr lang="en" sz="22000">
                <a:solidFill>
                  <a:srgbClr val="FFBE9F"/>
                </a:solidFill>
              </a:rPr>
              <a:t>“</a:t>
            </a:r>
            <a:endParaRPr sz="22000">
              <a:solidFill>
                <a:srgbClr val="FFBE9F"/>
              </a:solidFil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 you" type="blank">
  <p:cSld name="BLANK">
    <p:bg>
      <p:bgPr>
        <a:blipFill>
          <a:blip r:embed="rId2">
            <a:alphaModFix/>
          </a:blip>
          <a:stretch>
            <a:fillRect/>
          </a:stretch>
        </a:blipFill>
      </p:bgPr>
    </p:bg>
    <p:spTree>
      <p:nvGrpSpPr>
        <p:cNvPr id="138" name="Shape 138"/>
        <p:cNvGrpSpPr/>
        <p:nvPr/>
      </p:nvGrpSpPr>
      <p:grpSpPr>
        <a:xfrm>
          <a:off x="0" y="0"/>
          <a:ext cx="0" cy="0"/>
          <a:chOff x="0" y="0"/>
          <a:chExt cx="0" cy="0"/>
        </a:xfrm>
      </p:grpSpPr>
      <p:sp>
        <p:nvSpPr>
          <p:cNvPr id="139" name="Google Shape;139;p19"/>
          <p:cNvSpPr txBox="1"/>
          <p:nvPr>
            <p:ph type="title"/>
          </p:nvPr>
        </p:nvSpPr>
        <p:spPr>
          <a:xfrm>
            <a:off x="826400" y="667525"/>
            <a:ext cx="7491300" cy="34677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rgbClr val="FFBE9F"/>
              </a:buClr>
              <a:buSzPts val="3600"/>
              <a:buFont typeface="Montserrat"/>
              <a:buNone/>
              <a:defRPr b="1" sz="3600">
                <a:solidFill>
                  <a:srgbClr val="FFBE9F"/>
                </a:solidFill>
                <a:latin typeface="Montserrat"/>
                <a:ea typeface="Montserrat"/>
                <a:cs typeface="Montserrat"/>
                <a:sym typeface="Montserrat"/>
              </a:defRPr>
            </a:lvl1pPr>
            <a:lvl2pPr lvl="1" rtl="0">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2pPr>
            <a:lvl3pPr lvl="2" rtl="0">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3pPr>
            <a:lvl4pPr lvl="3" rtl="0">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4pPr>
            <a:lvl5pPr lvl="4" rtl="0">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5pPr>
            <a:lvl6pPr lvl="5" rtl="0">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6pPr>
            <a:lvl7pPr lvl="6" rtl="0">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7pPr>
            <a:lvl8pPr lvl="7" rtl="0">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8pPr>
            <a:lvl9pPr lvl="8" rtl="0">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9pPr>
          </a:lstStyle>
          <a:p/>
        </p:txBody>
      </p:sp>
      <p:cxnSp>
        <p:nvCxnSpPr>
          <p:cNvPr id="140" name="Google Shape;140;p19"/>
          <p:cNvCxnSpPr/>
          <p:nvPr/>
        </p:nvCxnSpPr>
        <p:spPr>
          <a:xfrm>
            <a:off x="4270500" y="3083450"/>
            <a:ext cx="603000" cy="0"/>
          </a:xfrm>
          <a:prstGeom prst="straightConnector1">
            <a:avLst/>
          </a:prstGeom>
          <a:noFill/>
          <a:ln cap="flat" cmpd="sng" w="19050">
            <a:solidFill>
              <a:srgbClr val="FFBE9F"/>
            </a:solidFill>
            <a:prstDash val="solid"/>
            <a:round/>
            <a:headEnd len="med" w="med" type="none"/>
            <a:tailEnd len="med" w="med" type="none"/>
          </a:ln>
        </p:spPr>
      </p:cxn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1">
  <p:cSld name="TITLE_1">
    <p:spTree>
      <p:nvGrpSpPr>
        <p:cNvPr id="141" name="Shape 141"/>
        <p:cNvGrpSpPr/>
        <p:nvPr/>
      </p:nvGrpSpPr>
      <p:grpSpPr>
        <a:xfrm>
          <a:off x="0" y="0"/>
          <a:ext cx="0" cy="0"/>
          <a:chOff x="0" y="0"/>
          <a:chExt cx="0" cy="0"/>
        </a:xfrm>
      </p:grpSpPr>
      <p:sp>
        <p:nvSpPr>
          <p:cNvPr id="142" name="Google Shape;142;p20"/>
          <p:cNvSpPr txBox="1"/>
          <p:nvPr>
            <p:ph type="ctrTitle"/>
          </p:nvPr>
        </p:nvSpPr>
        <p:spPr>
          <a:xfrm>
            <a:off x="311708" y="744575"/>
            <a:ext cx="8520600" cy="20526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5200"/>
              <a:buNone/>
              <a:defRPr sz="5200"/>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
        <p:nvSpPr>
          <p:cNvPr id="143" name="Google Shape;143;p20"/>
          <p:cNvSpPr txBox="1"/>
          <p:nvPr>
            <p:ph idx="1" type="subTitle"/>
          </p:nvPr>
        </p:nvSpPr>
        <p:spPr>
          <a:xfrm>
            <a:off x="311700" y="2834125"/>
            <a:ext cx="8520600" cy="7926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800"/>
              <a:buNone/>
              <a:defRPr sz="2800"/>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144" name="Google Shape;144;p2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1">
  <p:cSld name="SECTION_HEADER_1">
    <p:spTree>
      <p:nvGrpSpPr>
        <p:cNvPr id="145" name="Shape 145"/>
        <p:cNvGrpSpPr/>
        <p:nvPr/>
      </p:nvGrpSpPr>
      <p:grpSpPr>
        <a:xfrm>
          <a:off x="0" y="0"/>
          <a:ext cx="0" cy="0"/>
          <a:chOff x="0" y="0"/>
          <a:chExt cx="0" cy="0"/>
        </a:xfrm>
      </p:grpSpPr>
      <p:sp>
        <p:nvSpPr>
          <p:cNvPr id="146" name="Google Shape;146;p21"/>
          <p:cNvSpPr txBox="1"/>
          <p:nvPr>
            <p:ph type="title"/>
          </p:nvPr>
        </p:nvSpPr>
        <p:spPr>
          <a:xfrm>
            <a:off x="311700" y="2150850"/>
            <a:ext cx="8520600" cy="8418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3600"/>
              <a:buNone/>
              <a:defRPr sz="3600"/>
            </a:lvl1pPr>
            <a:lvl2pPr lvl="1" rtl="0" algn="ctr">
              <a:spcBef>
                <a:spcPts val="0"/>
              </a:spcBef>
              <a:spcAft>
                <a:spcPts val="0"/>
              </a:spcAft>
              <a:buSzPts val="3600"/>
              <a:buNone/>
              <a:defRPr sz="3600"/>
            </a:lvl2pPr>
            <a:lvl3pPr lvl="2" rtl="0" algn="ctr">
              <a:spcBef>
                <a:spcPts val="0"/>
              </a:spcBef>
              <a:spcAft>
                <a:spcPts val="0"/>
              </a:spcAft>
              <a:buSzPts val="3600"/>
              <a:buNone/>
              <a:defRPr sz="3600"/>
            </a:lvl3pPr>
            <a:lvl4pPr lvl="3" rtl="0" algn="ctr">
              <a:spcBef>
                <a:spcPts val="0"/>
              </a:spcBef>
              <a:spcAft>
                <a:spcPts val="0"/>
              </a:spcAft>
              <a:buSzPts val="3600"/>
              <a:buNone/>
              <a:defRPr sz="3600"/>
            </a:lvl4pPr>
            <a:lvl5pPr lvl="4" rtl="0" algn="ctr">
              <a:spcBef>
                <a:spcPts val="0"/>
              </a:spcBef>
              <a:spcAft>
                <a:spcPts val="0"/>
              </a:spcAft>
              <a:buSzPts val="3600"/>
              <a:buNone/>
              <a:defRPr sz="3600"/>
            </a:lvl5pPr>
            <a:lvl6pPr lvl="5" rtl="0" algn="ctr">
              <a:spcBef>
                <a:spcPts val="0"/>
              </a:spcBef>
              <a:spcAft>
                <a:spcPts val="0"/>
              </a:spcAft>
              <a:buSzPts val="3600"/>
              <a:buNone/>
              <a:defRPr sz="3600"/>
            </a:lvl6pPr>
            <a:lvl7pPr lvl="6" rtl="0" algn="ctr">
              <a:spcBef>
                <a:spcPts val="0"/>
              </a:spcBef>
              <a:spcAft>
                <a:spcPts val="0"/>
              </a:spcAft>
              <a:buSzPts val="3600"/>
              <a:buNone/>
              <a:defRPr sz="3600"/>
            </a:lvl7pPr>
            <a:lvl8pPr lvl="7" rtl="0" algn="ctr">
              <a:spcBef>
                <a:spcPts val="0"/>
              </a:spcBef>
              <a:spcAft>
                <a:spcPts val="0"/>
              </a:spcAft>
              <a:buSzPts val="3600"/>
              <a:buNone/>
              <a:defRPr sz="3600"/>
            </a:lvl8pPr>
            <a:lvl9pPr lvl="8" rtl="0" algn="ctr">
              <a:spcBef>
                <a:spcPts val="0"/>
              </a:spcBef>
              <a:spcAft>
                <a:spcPts val="0"/>
              </a:spcAft>
              <a:buSzPts val="3600"/>
              <a:buNone/>
              <a:defRPr sz="3600"/>
            </a:lvl9pPr>
          </a:lstStyle>
          <a:p/>
        </p:txBody>
      </p:sp>
      <p:sp>
        <p:nvSpPr>
          <p:cNvPr id="147" name="Google Shape;147;p2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148" name="Shape 148"/>
        <p:cNvGrpSpPr/>
        <p:nvPr/>
      </p:nvGrpSpPr>
      <p:grpSpPr>
        <a:xfrm>
          <a:off x="0" y="0"/>
          <a:ext cx="0" cy="0"/>
          <a:chOff x="0" y="0"/>
          <a:chExt cx="0" cy="0"/>
        </a:xfrm>
      </p:grpSpPr>
      <p:sp>
        <p:nvSpPr>
          <p:cNvPr id="149" name="Google Shape;149;p22"/>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12000"/>
              <a:buNone/>
              <a:defRPr sz="12000"/>
            </a:lvl1pPr>
            <a:lvl2pPr lvl="1" rtl="0" algn="ctr">
              <a:spcBef>
                <a:spcPts val="0"/>
              </a:spcBef>
              <a:spcAft>
                <a:spcPts val="0"/>
              </a:spcAft>
              <a:buSzPts val="12000"/>
              <a:buNone/>
              <a:defRPr sz="12000"/>
            </a:lvl2pPr>
            <a:lvl3pPr lvl="2" rtl="0" algn="ctr">
              <a:spcBef>
                <a:spcPts val="0"/>
              </a:spcBef>
              <a:spcAft>
                <a:spcPts val="0"/>
              </a:spcAft>
              <a:buSzPts val="12000"/>
              <a:buNone/>
              <a:defRPr sz="12000"/>
            </a:lvl3pPr>
            <a:lvl4pPr lvl="3" rtl="0" algn="ctr">
              <a:spcBef>
                <a:spcPts val="0"/>
              </a:spcBef>
              <a:spcAft>
                <a:spcPts val="0"/>
              </a:spcAft>
              <a:buSzPts val="12000"/>
              <a:buNone/>
              <a:defRPr sz="12000"/>
            </a:lvl4pPr>
            <a:lvl5pPr lvl="4" rtl="0" algn="ctr">
              <a:spcBef>
                <a:spcPts val="0"/>
              </a:spcBef>
              <a:spcAft>
                <a:spcPts val="0"/>
              </a:spcAft>
              <a:buSzPts val="12000"/>
              <a:buNone/>
              <a:defRPr sz="12000"/>
            </a:lvl5pPr>
            <a:lvl6pPr lvl="5" rtl="0" algn="ctr">
              <a:spcBef>
                <a:spcPts val="0"/>
              </a:spcBef>
              <a:spcAft>
                <a:spcPts val="0"/>
              </a:spcAft>
              <a:buSzPts val="12000"/>
              <a:buNone/>
              <a:defRPr sz="12000"/>
            </a:lvl6pPr>
            <a:lvl7pPr lvl="6" rtl="0" algn="ctr">
              <a:spcBef>
                <a:spcPts val="0"/>
              </a:spcBef>
              <a:spcAft>
                <a:spcPts val="0"/>
              </a:spcAft>
              <a:buSzPts val="12000"/>
              <a:buNone/>
              <a:defRPr sz="12000"/>
            </a:lvl7pPr>
            <a:lvl8pPr lvl="7" rtl="0" algn="ctr">
              <a:spcBef>
                <a:spcPts val="0"/>
              </a:spcBef>
              <a:spcAft>
                <a:spcPts val="0"/>
              </a:spcAft>
              <a:buSzPts val="12000"/>
              <a:buNone/>
              <a:defRPr sz="12000"/>
            </a:lvl8pPr>
            <a:lvl9pPr lvl="8" rtl="0" algn="ctr">
              <a:spcBef>
                <a:spcPts val="0"/>
              </a:spcBef>
              <a:spcAft>
                <a:spcPts val="0"/>
              </a:spcAft>
              <a:buSzPts val="12000"/>
              <a:buNone/>
              <a:defRPr sz="12000"/>
            </a:lvl9pPr>
          </a:lstStyle>
          <a:p>
            <a:r>
              <a:t>xx%</a:t>
            </a:r>
          </a:p>
        </p:txBody>
      </p:sp>
      <p:sp>
        <p:nvSpPr>
          <p:cNvPr id="150" name="Google Shape;150;p22"/>
          <p:cNvSpPr txBox="1"/>
          <p:nvPr>
            <p:ph idx="1" type="body"/>
          </p:nvPr>
        </p:nvSpPr>
        <p:spPr>
          <a:xfrm>
            <a:off x="311700" y="3152225"/>
            <a:ext cx="8520600" cy="1300800"/>
          </a:xfrm>
          <a:prstGeom prst="rect">
            <a:avLst/>
          </a:prstGeom>
        </p:spPr>
        <p:txBody>
          <a:bodyPr anchorCtr="0" anchor="t" bIns="91425" lIns="91425" spcFirstLastPara="1" rIns="91425" wrap="square" tIns="91425">
            <a:noAutofit/>
          </a:bodyPr>
          <a:lstStyle>
            <a:lvl1pPr indent="-342900" lvl="0" marL="457200" rtl="0" algn="ctr">
              <a:spcBef>
                <a:spcPts val="0"/>
              </a:spcBef>
              <a:spcAft>
                <a:spcPts val="0"/>
              </a:spcAft>
              <a:buSzPts val="1800"/>
              <a:buChar char="●"/>
              <a:defRPr/>
            </a:lvl1pPr>
            <a:lvl2pPr indent="-317500" lvl="1" marL="914400" rtl="0" algn="ctr">
              <a:spcBef>
                <a:spcPts val="1600"/>
              </a:spcBef>
              <a:spcAft>
                <a:spcPts val="0"/>
              </a:spcAft>
              <a:buSzPts val="1400"/>
              <a:buChar char="○"/>
              <a:defRPr/>
            </a:lvl2pPr>
            <a:lvl3pPr indent="-317500" lvl="2" marL="1371600" rtl="0" algn="ctr">
              <a:spcBef>
                <a:spcPts val="1600"/>
              </a:spcBef>
              <a:spcAft>
                <a:spcPts val="0"/>
              </a:spcAft>
              <a:buSzPts val="1400"/>
              <a:buChar char="■"/>
              <a:defRPr/>
            </a:lvl3pPr>
            <a:lvl4pPr indent="-317500" lvl="3" marL="1828800" rtl="0" algn="ctr">
              <a:spcBef>
                <a:spcPts val="1600"/>
              </a:spcBef>
              <a:spcAft>
                <a:spcPts val="0"/>
              </a:spcAft>
              <a:buSzPts val="1400"/>
              <a:buChar char="●"/>
              <a:defRPr/>
            </a:lvl4pPr>
            <a:lvl5pPr indent="-317500" lvl="4" marL="2286000" rtl="0" algn="ctr">
              <a:spcBef>
                <a:spcPts val="1600"/>
              </a:spcBef>
              <a:spcAft>
                <a:spcPts val="0"/>
              </a:spcAft>
              <a:buSzPts val="1400"/>
              <a:buChar char="○"/>
              <a:defRPr/>
            </a:lvl5pPr>
            <a:lvl6pPr indent="-317500" lvl="5" marL="2743200" rtl="0" algn="ctr">
              <a:spcBef>
                <a:spcPts val="1600"/>
              </a:spcBef>
              <a:spcAft>
                <a:spcPts val="0"/>
              </a:spcAft>
              <a:buSzPts val="1400"/>
              <a:buChar char="■"/>
              <a:defRPr/>
            </a:lvl6pPr>
            <a:lvl7pPr indent="-317500" lvl="6" marL="3200400" rtl="0" algn="ctr">
              <a:spcBef>
                <a:spcPts val="1600"/>
              </a:spcBef>
              <a:spcAft>
                <a:spcPts val="0"/>
              </a:spcAft>
              <a:buSzPts val="1400"/>
              <a:buChar char="●"/>
              <a:defRPr/>
            </a:lvl7pPr>
            <a:lvl8pPr indent="-317500" lvl="7" marL="3657600" rtl="0" algn="ctr">
              <a:spcBef>
                <a:spcPts val="1600"/>
              </a:spcBef>
              <a:spcAft>
                <a:spcPts val="0"/>
              </a:spcAft>
              <a:buSzPts val="1400"/>
              <a:buChar char="○"/>
              <a:defRPr/>
            </a:lvl8pPr>
            <a:lvl9pPr indent="-317500" lvl="8" marL="4114800" rtl="0" algn="ctr">
              <a:spcBef>
                <a:spcPts val="1600"/>
              </a:spcBef>
              <a:spcAft>
                <a:spcPts val="1600"/>
              </a:spcAft>
              <a:buSzPts val="1400"/>
              <a:buChar char="■"/>
              <a:defRPr/>
            </a:lvl9pPr>
          </a:lstStyle>
          <a:p/>
        </p:txBody>
      </p:sp>
      <p:sp>
        <p:nvSpPr>
          <p:cNvPr id="151" name="Google Shape;151;p2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_1">
  <p:cSld name="BLANK_1">
    <p:spTree>
      <p:nvGrpSpPr>
        <p:cNvPr id="152" name="Shape 152"/>
        <p:cNvGrpSpPr/>
        <p:nvPr/>
      </p:nvGrpSpPr>
      <p:grpSpPr>
        <a:xfrm>
          <a:off x="0" y="0"/>
          <a:ext cx="0" cy="0"/>
          <a:chOff x="0" y="0"/>
          <a:chExt cx="0" cy="0"/>
        </a:xfrm>
      </p:grpSpPr>
      <p:sp>
        <p:nvSpPr>
          <p:cNvPr id="153" name="Google Shape;153;p2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AND_BODY_2">
  <p:cSld name="TITLE_AND_BODY_2">
    <p:spTree>
      <p:nvGrpSpPr>
        <p:cNvPr id="154" name="Shape 154"/>
        <p:cNvGrpSpPr/>
        <p:nvPr/>
      </p:nvGrpSpPr>
      <p:grpSpPr>
        <a:xfrm>
          <a:off x="0" y="0"/>
          <a:ext cx="0" cy="0"/>
          <a:chOff x="0" y="0"/>
          <a:chExt cx="0" cy="0"/>
        </a:xfrm>
      </p:grpSpPr>
      <p:sp>
        <p:nvSpPr>
          <p:cNvPr id="155" name="Google Shape;155;p24"/>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56" name="Google Shape;156;p24"/>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157" name="Google Shape;157;p2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11" Type="http://schemas.openxmlformats.org/officeDocument/2006/relationships/slideLayout" Target="../slideLayouts/slideLayout11.xml"/><Relationship Id="rId22" Type="http://schemas.openxmlformats.org/officeDocument/2006/relationships/slideLayout" Target="../slideLayouts/slideLayout22.xml"/><Relationship Id="rId10" Type="http://schemas.openxmlformats.org/officeDocument/2006/relationships/slideLayout" Target="../slideLayouts/slideLayout10.xml"/><Relationship Id="rId21" Type="http://schemas.openxmlformats.org/officeDocument/2006/relationships/slideLayout" Target="../slideLayouts/slideLayout21.xml"/><Relationship Id="rId13" Type="http://schemas.openxmlformats.org/officeDocument/2006/relationships/slideLayout" Target="../slideLayouts/slideLayout13.xml"/><Relationship Id="rId24" Type="http://schemas.openxmlformats.org/officeDocument/2006/relationships/theme" Target="../theme/theme1.xml"/><Relationship Id="rId12" Type="http://schemas.openxmlformats.org/officeDocument/2006/relationships/slideLayout" Target="../slideLayouts/slideLayout12.xml"/><Relationship Id="rId23" Type="http://schemas.openxmlformats.org/officeDocument/2006/relationships/slideLayout" Target="../slideLayouts/slideLayout23.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5" Type="http://schemas.openxmlformats.org/officeDocument/2006/relationships/slideLayout" Target="../slideLayouts/slideLayout5.xml"/><Relationship Id="rId19" Type="http://schemas.openxmlformats.org/officeDocument/2006/relationships/slideLayout" Target="../slideLayouts/slideLayout19.xml"/><Relationship Id="rId6" Type="http://schemas.openxmlformats.org/officeDocument/2006/relationships/slideLayout" Target="../slideLayouts/slideLayout6.xml"/><Relationship Id="rId18" Type="http://schemas.openxmlformats.org/officeDocument/2006/relationships/slideLayout" Target="../slideLayouts/slideLayout18.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1600"/>
              </a:spcBef>
              <a:spcAft>
                <a:spcPts val="0"/>
              </a:spcAft>
              <a:buClr>
                <a:schemeClr val="dk2"/>
              </a:buClr>
              <a:buSzPts val="1400"/>
              <a:buChar char="○"/>
              <a:defRPr>
                <a:solidFill>
                  <a:schemeClr val="dk2"/>
                </a:solidFill>
              </a:defRPr>
            </a:lvl2pPr>
            <a:lvl3pPr indent="-317500" lvl="2" marL="1371600">
              <a:lnSpc>
                <a:spcPct val="115000"/>
              </a:lnSpc>
              <a:spcBef>
                <a:spcPts val="1600"/>
              </a:spcBef>
              <a:spcAft>
                <a:spcPts val="0"/>
              </a:spcAft>
              <a:buClr>
                <a:schemeClr val="dk2"/>
              </a:buClr>
              <a:buSzPts val="1400"/>
              <a:buChar char="■"/>
              <a:defRPr>
                <a:solidFill>
                  <a:schemeClr val="dk2"/>
                </a:solidFill>
              </a:defRPr>
            </a:lvl3pPr>
            <a:lvl4pPr indent="-317500" lvl="3" marL="1828800">
              <a:lnSpc>
                <a:spcPct val="115000"/>
              </a:lnSpc>
              <a:spcBef>
                <a:spcPts val="1600"/>
              </a:spcBef>
              <a:spcAft>
                <a:spcPts val="0"/>
              </a:spcAft>
              <a:buClr>
                <a:schemeClr val="dk2"/>
              </a:buClr>
              <a:buSzPts val="1400"/>
              <a:buChar char="●"/>
              <a:defRPr>
                <a:solidFill>
                  <a:schemeClr val="dk2"/>
                </a:solidFill>
              </a:defRPr>
            </a:lvl4pPr>
            <a:lvl5pPr indent="-317500" lvl="4" marL="2286000">
              <a:lnSpc>
                <a:spcPct val="115000"/>
              </a:lnSpc>
              <a:spcBef>
                <a:spcPts val="1600"/>
              </a:spcBef>
              <a:spcAft>
                <a:spcPts val="0"/>
              </a:spcAft>
              <a:buClr>
                <a:schemeClr val="dk2"/>
              </a:buClr>
              <a:buSzPts val="1400"/>
              <a:buChar char="○"/>
              <a:defRPr>
                <a:solidFill>
                  <a:schemeClr val="dk2"/>
                </a:solidFill>
              </a:defRPr>
            </a:lvl5pPr>
            <a:lvl6pPr indent="-317500" lvl="5" marL="2743200">
              <a:lnSpc>
                <a:spcPct val="115000"/>
              </a:lnSpc>
              <a:spcBef>
                <a:spcPts val="1600"/>
              </a:spcBef>
              <a:spcAft>
                <a:spcPts val="0"/>
              </a:spcAft>
              <a:buClr>
                <a:schemeClr val="dk2"/>
              </a:buClr>
              <a:buSzPts val="1400"/>
              <a:buChar char="■"/>
              <a:defRPr>
                <a:solidFill>
                  <a:schemeClr val="dk2"/>
                </a:solidFill>
              </a:defRPr>
            </a:lvl6pPr>
            <a:lvl7pPr indent="-317500" lvl="6" marL="3200400">
              <a:lnSpc>
                <a:spcPct val="115000"/>
              </a:lnSpc>
              <a:spcBef>
                <a:spcPts val="1600"/>
              </a:spcBef>
              <a:spcAft>
                <a:spcPts val="0"/>
              </a:spcAft>
              <a:buClr>
                <a:schemeClr val="dk2"/>
              </a:buClr>
              <a:buSzPts val="1400"/>
              <a:buChar char="●"/>
              <a:defRPr>
                <a:solidFill>
                  <a:schemeClr val="dk2"/>
                </a:solidFill>
              </a:defRPr>
            </a:lvl7pPr>
            <a:lvl8pPr indent="-317500" lvl="7" marL="3657600">
              <a:lnSpc>
                <a:spcPct val="115000"/>
              </a:lnSpc>
              <a:spcBef>
                <a:spcPts val="1600"/>
              </a:spcBef>
              <a:spcAft>
                <a:spcPts val="0"/>
              </a:spcAft>
              <a:buClr>
                <a:schemeClr val="dk2"/>
              </a:buClr>
              <a:buSzPts val="1400"/>
              <a:buChar char="○"/>
              <a:defRPr>
                <a:solidFill>
                  <a:schemeClr val="dk2"/>
                </a:solidFill>
              </a:defRPr>
            </a:lvl8pPr>
            <a:lvl9pPr indent="-317500" lvl="8" marL="4114800">
              <a:lnSpc>
                <a:spcPct val="115000"/>
              </a:lnSpc>
              <a:spcBef>
                <a:spcPts val="1600"/>
              </a:spcBef>
              <a:spcAft>
                <a:spcPts val="160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3.xml"/><Relationship Id="rId3" Type="http://schemas.openxmlformats.org/officeDocument/2006/relationships/image" Target="../media/image8.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 Id="rId3" Type="http://schemas.openxmlformats.org/officeDocument/2006/relationships/image" Target="../media/image9.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 Id="rId3" Type="http://schemas.openxmlformats.org/officeDocument/2006/relationships/comments" Target="../comments/comment1.xml"/><Relationship Id="rId4" Type="http://schemas.openxmlformats.org/officeDocument/2006/relationships/image" Target="../media/image9.png"/><Relationship Id="rId5" Type="http://schemas.openxmlformats.org/officeDocument/2006/relationships/image" Target="../media/image1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 Id="rId3" Type="http://schemas.openxmlformats.org/officeDocument/2006/relationships/image" Target="../media/image9.pn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 Id="rId3" Type="http://schemas.openxmlformats.org/officeDocument/2006/relationships/image" Target="../media/image9.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 Id="rId3" Type="http://schemas.openxmlformats.org/officeDocument/2006/relationships/image" Target="../media/image9.png"/><Relationship Id="rId4" Type="http://schemas.openxmlformats.org/officeDocument/2006/relationships/image" Target="../media/image10.png"/><Relationship Id="rId5" Type="http://schemas.openxmlformats.org/officeDocument/2006/relationships/image" Target="../media/image1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 Id="rId3" Type="http://schemas.openxmlformats.org/officeDocument/2006/relationships/image" Target="../media/image9.png"/><Relationship Id="rId4" Type="http://schemas.openxmlformats.org/officeDocument/2006/relationships/image" Target="../media/image10.png"/><Relationship Id="rId5" Type="http://schemas.openxmlformats.org/officeDocument/2006/relationships/image" Target="../media/image1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xml"/><Relationship Id="rId3" Type="http://schemas.openxmlformats.org/officeDocument/2006/relationships/image" Target="../media/image9.png"/><Relationship Id="rId4" Type="http://schemas.openxmlformats.org/officeDocument/2006/relationships/image" Target="../media/image10.png"/><Relationship Id="rId5" Type="http://schemas.openxmlformats.org/officeDocument/2006/relationships/image" Target="../media/image1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xml"/><Relationship Id="rId3" Type="http://schemas.openxmlformats.org/officeDocument/2006/relationships/image" Target="../media/image9.png"/><Relationship Id="rId4" Type="http://schemas.openxmlformats.org/officeDocument/2006/relationships/image" Target="../media/image10.png"/><Relationship Id="rId5" Type="http://schemas.openxmlformats.org/officeDocument/2006/relationships/image" Target="../media/image11.png"/><Relationship Id="rId6" Type="http://schemas.openxmlformats.org/officeDocument/2006/relationships/image" Target="../media/image17.png"/><Relationship Id="rId7" Type="http://schemas.openxmlformats.org/officeDocument/2006/relationships/image" Target="../media/image1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12.xml"/><Relationship Id="rId3" Type="http://schemas.openxmlformats.org/officeDocument/2006/relationships/image" Target="../media/image21.png"/><Relationship Id="rId4" Type="http://schemas.openxmlformats.org/officeDocument/2006/relationships/image" Target="../media/image25.png"/></Relationships>
</file>

<file path=ppt/slides/_rels/slide13.xml.rels><?xml version="1.0" encoding="UTF-8" standalone="yes"?><Relationships xmlns="http://schemas.openxmlformats.org/package/2006/relationships"><Relationship Id="rId11" Type="http://schemas.openxmlformats.org/officeDocument/2006/relationships/image" Target="../media/image30.png"/><Relationship Id="rId10" Type="http://schemas.openxmlformats.org/officeDocument/2006/relationships/image" Target="../media/image27.png"/><Relationship Id="rId1" Type="http://schemas.openxmlformats.org/officeDocument/2006/relationships/slideLayout" Target="../slideLayouts/slideLayout9.xml"/><Relationship Id="rId2" Type="http://schemas.openxmlformats.org/officeDocument/2006/relationships/notesSlide" Target="../notesSlides/notesSlide13.xml"/><Relationship Id="rId3" Type="http://schemas.openxmlformats.org/officeDocument/2006/relationships/comments" Target="../comments/comment2.xml"/><Relationship Id="rId4" Type="http://schemas.openxmlformats.org/officeDocument/2006/relationships/image" Target="../media/image51.png"/><Relationship Id="rId9" Type="http://schemas.openxmlformats.org/officeDocument/2006/relationships/image" Target="../media/image43.png"/><Relationship Id="rId5" Type="http://schemas.openxmlformats.org/officeDocument/2006/relationships/image" Target="../media/image35.png"/><Relationship Id="rId6" Type="http://schemas.openxmlformats.org/officeDocument/2006/relationships/image" Target="../media/image20.png"/><Relationship Id="rId7" Type="http://schemas.openxmlformats.org/officeDocument/2006/relationships/image" Target="../media/image36.png"/><Relationship Id="rId8" Type="http://schemas.openxmlformats.org/officeDocument/2006/relationships/image" Target="../media/image29.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4.xml"/><Relationship Id="rId3" Type="http://schemas.openxmlformats.org/officeDocument/2006/relationships/comments" Target="../comments/commen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6.xml"/><Relationship Id="rId3" Type="http://schemas.openxmlformats.org/officeDocument/2006/relationships/image" Target="../media/image9.png"/><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8.xml"/><Relationship Id="rId3" Type="http://schemas.openxmlformats.org/officeDocument/2006/relationships/comments" Target="../comments/comment4.xml"/><Relationship Id="rId4" Type="http://schemas.openxmlformats.org/officeDocument/2006/relationships/image" Target="../media/image44.png"/><Relationship Id="rId5" Type="http://schemas.openxmlformats.org/officeDocument/2006/relationships/image" Target="../media/image39.png"/><Relationship Id="rId6" Type="http://schemas.openxmlformats.org/officeDocument/2006/relationships/image" Target="../media/image40.png"/><Relationship Id="rId7" Type="http://schemas.openxmlformats.org/officeDocument/2006/relationships/image" Target="../media/image48.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0.xml"/><Relationship Id="rId3" Type="http://schemas.openxmlformats.org/officeDocument/2006/relationships/image" Target="../media/image9.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6.xml"/><Relationship Id="rId3" Type="http://schemas.openxmlformats.org/officeDocument/2006/relationships/image" Target="../media/image51.png"/><Relationship Id="rId4" Type="http://schemas.openxmlformats.org/officeDocument/2006/relationships/image" Target="../media/image12.png"/><Relationship Id="rId5" Type="http://schemas.openxmlformats.org/officeDocument/2006/relationships/image" Target="../media/image31.png"/><Relationship Id="rId6" Type="http://schemas.openxmlformats.org/officeDocument/2006/relationships/image" Target="../media/image21.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8.xml"/><Relationship Id="rId3" Type="http://schemas.openxmlformats.org/officeDocument/2006/relationships/image" Target="../media/image51.png"/><Relationship Id="rId4" Type="http://schemas.openxmlformats.org/officeDocument/2006/relationships/image" Target="../media/image12.png"/><Relationship Id="rId9" Type="http://schemas.openxmlformats.org/officeDocument/2006/relationships/image" Target="../media/image45.png"/><Relationship Id="rId5" Type="http://schemas.openxmlformats.org/officeDocument/2006/relationships/image" Target="../media/image37.png"/><Relationship Id="rId6" Type="http://schemas.openxmlformats.org/officeDocument/2006/relationships/image" Target="../media/image38.png"/><Relationship Id="rId7" Type="http://schemas.openxmlformats.org/officeDocument/2006/relationships/image" Target="../media/image41.png"/><Relationship Id="rId8" Type="http://schemas.openxmlformats.org/officeDocument/2006/relationships/image" Target="../media/image42.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30.xml"/><Relationship Id="rId3" Type="http://schemas.openxmlformats.org/officeDocument/2006/relationships/image" Target="../media/image51.png"/><Relationship Id="rId4" Type="http://schemas.openxmlformats.org/officeDocument/2006/relationships/image" Target="../media/image45.png"/><Relationship Id="rId5" Type="http://schemas.openxmlformats.org/officeDocument/2006/relationships/image" Target="../media/image49.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3.xml"/><Relationship Id="rId3" Type="http://schemas.openxmlformats.org/officeDocument/2006/relationships/image" Target="../media/image9.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34.xml"/><Relationship Id="rId3" Type="http://schemas.openxmlformats.org/officeDocument/2006/relationships/image" Target="../media/image51.png"/><Relationship Id="rId4" Type="http://schemas.openxmlformats.org/officeDocument/2006/relationships/image" Target="../media/image45.png"/><Relationship Id="rId5" Type="http://schemas.openxmlformats.org/officeDocument/2006/relationships/image" Target="../media/image49.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notesSlide" Target="../notesSlides/notesSlide36.xml"/><Relationship Id="rId3" Type="http://schemas.openxmlformats.org/officeDocument/2006/relationships/image" Target="../media/image10.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7.xml"/><Relationship Id="rId3" Type="http://schemas.openxmlformats.org/officeDocument/2006/relationships/image" Target="../media/image9.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38.xml"/><Relationship Id="rId3" Type="http://schemas.openxmlformats.org/officeDocument/2006/relationships/image" Target="../media/image51.png"/><Relationship Id="rId4" Type="http://schemas.openxmlformats.org/officeDocument/2006/relationships/image" Target="../media/image12.png"/><Relationship Id="rId5" Type="http://schemas.openxmlformats.org/officeDocument/2006/relationships/image" Target="../media/image49.png"/><Relationship Id="rId6" Type="http://schemas.openxmlformats.org/officeDocument/2006/relationships/image" Target="../media/image45.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0.xml"/><Relationship Id="rId3" Type="http://schemas.openxmlformats.org/officeDocument/2006/relationships/image" Target="../media/image10.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41.xml"/><Relationship Id="rId3" Type="http://schemas.openxmlformats.org/officeDocument/2006/relationships/image" Target="../media/image51.png"/><Relationship Id="rId4" Type="http://schemas.openxmlformats.org/officeDocument/2006/relationships/image" Target="../media/image45.png"/><Relationship Id="rId5" Type="http://schemas.openxmlformats.org/officeDocument/2006/relationships/image" Target="../media/image49.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42.xml"/><Relationship Id="rId3" Type="http://schemas.openxmlformats.org/officeDocument/2006/relationships/image" Target="../media/image51.png"/><Relationship Id="rId4" Type="http://schemas.openxmlformats.org/officeDocument/2006/relationships/image" Target="../media/image45.png"/><Relationship Id="rId5" Type="http://schemas.openxmlformats.org/officeDocument/2006/relationships/image" Target="../media/image49.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4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4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9.xml"/><Relationship Id="rId3" Type="http://schemas.openxmlformats.org/officeDocument/2006/relationships/image" Target="../media/image10.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50.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3.xml"/><Relationship Id="rId3" Type="http://schemas.openxmlformats.org/officeDocument/2006/relationships/image" Target="../media/image10.pn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5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5.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56.xml"/><Relationship Id="rId3" Type="http://schemas.openxmlformats.org/officeDocument/2006/relationships/image" Target="../media/image51.png"/><Relationship Id="rId4" Type="http://schemas.openxmlformats.org/officeDocument/2006/relationships/image" Target="../media/image12.png"/><Relationship Id="rId5" Type="http://schemas.openxmlformats.org/officeDocument/2006/relationships/image" Target="../media/image49.png"/><Relationship Id="rId6" Type="http://schemas.openxmlformats.org/officeDocument/2006/relationships/image" Target="../media/image45.pn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5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58.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1" name="Shape 161"/>
        <p:cNvGrpSpPr/>
        <p:nvPr/>
      </p:nvGrpSpPr>
      <p:grpSpPr>
        <a:xfrm>
          <a:off x="0" y="0"/>
          <a:ext cx="0" cy="0"/>
          <a:chOff x="0" y="0"/>
          <a:chExt cx="0" cy="0"/>
        </a:xfrm>
      </p:grpSpPr>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5" name="Shape 165"/>
        <p:cNvGrpSpPr/>
        <p:nvPr/>
      </p:nvGrpSpPr>
      <p:grpSpPr>
        <a:xfrm>
          <a:off x="0" y="0"/>
          <a:ext cx="0" cy="0"/>
          <a:chOff x="0" y="0"/>
          <a:chExt cx="0" cy="0"/>
        </a:xfrm>
      </p:grpSpPr>
      <p:sp>
        <p:nvSpPr>
          <p:cNvPr id="166" name="Google Shape;166;p26"/>
          <p:cNvSpPr txBox="1"/>
          <p:nvPr>
            <p:ph type="title"/>
          </p:nvPr>
        </p:nvSpPr>
        <p:spPr>
          <a:xfrm>
            <a:off x="390825" y="1693650"/>
            <a:ext cx="8520600" cy="8418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Kubernetes</a:t>
            </a:r>
            <a:endParaRPr/>
          </a:p>
        </p:txBody>
      </p:sp>
      <p:sp>
        <p:nvSpPr>
          <p:cNvPr id="167" name="Google Shape;167;p26"/>
          <p:cNvSpPr txBox="1"/>
          <p:nvPr/>
        </p:nvSpPr>
        <p:spPr>
          <a:xfrm>
            <a:off x="1328775" y="2943775"/>
            <a:ext cx="4211400" cy="5487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 sz="1800">
                <a:solidFill>
                  <a:srgbClr val="3D5B58"/>
                </a:solidFill>
                <a:latin typeface="Montserrat"/>
                <a:ea typeface="Montserrat"/>
                <a:cs typeface="Montserrat"/>
                <a:sym typeface="Montserrat"/>
              </a:rPr>
              <a:t>Salman Iqbal, Solutions Engineer</a:t>
            </a:r>
            <a:endParaRPr sz="1800">
              <a:solidFill>
                <a:srgbClr val="3D5B58"/>
              </a:solidFill>
              <a:latin typeface="Montserrat"/>
              <a:ea typeface="Montserrat"/>
              <a:cs typeface="Montserrat"/>
              <a:sym typeface="Montserrat"/>
            </a:endParaRPr>
          </a:p>
          <a:p>
            <a:pPr indent="0" lvl="0" marL="0" rtl="0" algn="l">
              <a:lnSpc>
                <a:spcPct val="115000"/>
              </a:lnSpc>
              <a:spcBef>
                <a:spcPts val="1600"/>
              </a:spcBef>
              <a:spcAft>
                <a:spcPts val="1600"/>
              </a:spcAft>
              <a:buNone/>
            </a:pPr>
            <a:r>
              <a:t/>
            </a:r>
            <a:endParaRPr sz="1800">
              <a:solidFill>
                <a:srgbClr val="3D5B58"/>
              </a:solidFill>
              <a:latin typeface="Montserrat"/>
              <a:ea typeface="Montserrat"/>
              <a:cs typeface="Montserrat"/>
              <a:sym typeface="Montserrat"/>
            </a:endParaRPr>
          </a:p>
        </p:txBody>
      </p:sp>
      <p:sp>
        <p:nvSpPr>
          <p:cNvPr id="168" name="Google Shape;168;p26"/>
          <p:cNvSpPr txBox="1"/>
          <p:nvPr/>
        </p:nvSpPr>
        <p:spPr>
          <a:xfrm>
            <a:off x="479450" y="4510075"/>
            <a:ext cx="3904500" cy="193200"/>
          </a:xfrm>
          <a:prstGeom prst="rect">
            <a:avLst/>
          </a:prstGeom>
          <a:noFill/>
          <a:ln>
            <a:noFill/>
          </a:ln>
        </p:spPr>
        <p:txBody>
          <a:bodyPr anchorCtr="0" anchor="t" bIns="0" lIns="0" spcFirstLastPara="1" rIns="0" wrap="square" tIns="0">
            <a:noAutofit/>
          </a:bodyPr>
          <a:lstStyle/>
          <a:p>
            <a:pPr indent="0" lvl="0" marL="0" rtl="0" algn="l">
              <a:lnSpc>
                <a:spcPct val="115000"/>
              </a:lnSpc>
              <a:spcBef>
                <a:spcPts val="0"/>
              </a:spcBef>
              <a:spcAft>
                <a:spcPts val="1600"/>
              </a:spcAft>
              <a:buNone/>
            </a:pPr>
            <a:r>
              <a:t/>
            </a:r>
            <a:endParaRPr b="1" sz="1200">
              <a:solidFill>
                <a:srgbClr val="2C5234"/>
              </a:solidFill>
              <a:latin typeface="Montserrat"/>
              <a:ea typeface="Montserrat"/>
              <a:cs typeface="Montserrat"/>
              <a:sym typeface="Montserrat"/>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3D5B58"/>
        </a:solidFill>
      </p:bgPr>
    </p:bg>
    <p:spTree>
      <p:nvGrpSpPr>
        <p:cNvPr id="172" name="Shape 172"/>
        <p:cNvGrpSpPr/>
        <p:nvPr/>
      </p:nvGrpSpPr>
      <p:grpSpPr>
        <a:xfrm>
          <a:off x="0" y="0"/>
          <a:ext cx="0" cy="0"/>
          <a:chOff x="0" y="0"/>
          <a:chExt cx="0" cy="0"/>
        </a:xfrm>
      </p:grpSpPr>
      <p:sp>
        <p:nvSpPr>
          <p:cNvPr id="173" name="Google Shape;173;p27"/>
          <p:cNvSpPr txBox="1"/>
          <p:nvPr>
            <p:ph idx="4294967295" type="body"/>
          </p:nvPr>
        </p:nvSpPr>
        <p:spPr>
          <a:xfrm>
            <a:off x="1722600" y="1958750"/>
            <a:ext cx="5698800" cy="1680900"/>
          </a:xfrm>
          <a:prstGeom prst="rect">
            <a:avLst/>
          </a:prstGeom>
          <a:noFill/>
          <a:ln>
            <a:noFill/>
          </a:ln>
        </p:spPr>
        <p:txBody>
          <a:bodyPr anchorCtr="0" anchor="t" bIns="0" lIns="0" spcFirstLastPara="1" rIns="0" wrap="square" tIns="0">
            <a:noAutofit/>
          </a:bodyPr>
          <a:lstStyle/>
          <a:p>
            <a:pPr indent="0" lvl="0" marL="0" rtl="0" algn="ctr">
              <a:lnSpc>
                <a:spcPct val="100000"/>
              </a:lnSpc>
              <a:spcBef>
                <a:spcPts val="0"/>
              </a:spcBef>
              <a:spcAft>
                <a:spcPts val="0"/>
              </a:spcAft>
              <a:buClr>
                <a:schemeClr val="dk1"/>
              </a:buClr>
              <a:buSzPts val="1100"/>
              <a:buFont typeface="Arial"/>
              <a:buNone/>
            </a:pPr>
            <a:r>
              <a:rPr lang="en" sz="3000">
                <a:solidFill>
                  <a:schemeClr val="lt1"/>
                </a:solidFill>
                <a:latin typeface="Montserrat"/>
                <a:ea typeface="Montserrat"/>
                <a:cs typeface="Montserrat"/>
                <a:sym typeface="Montserrat"/>
              </a:rPr>
              <a:t>Imagine you look after application(s) with </a:t>
            </a:r>
            <a:endParaRPr sz="3000">
              <a:solidFill>
                <a:schemeClr val="lt1"/>
              </a:solidFill>
              <a:latin typeface="Montserrat"/>
              <a:ea typeface="Montserrat"/>
              <a:cs typeface="Montserrat"/>
              <a:sym typeface="Montserrat"/>
            </a:endParaRPr>
          </a:p>
          <a:p>
            <a:pPr indent="0" lvl="0" marL="0" rtl="0" algn="ctr">
              <a:lnSpc>
                <a:spcPct val="100000"/>
              </a:lnSpc>
              <a:spcBef>
                <a:spcPts val="0"/>
              </a:spcBef>
              <a:spcAft>
                <a:spcPts val="0"/>
              </a:spcAft>
              <a:buClr>
                <a:schemeClr val="dk1"/>
              </a:buClr>
              <a:buSzPts val="1100"/>
              <a:buFont typeface="Arial"/>
              <a:buNone/>
            </a:pPr>
            <a:r>
              <a:rPr b="1" lang="en" sz="3000">
                <a:solidFill>
                  <a:schemeClr val="lt1"/>
                </a:solidFill>
                <a:latin typeface="Montserrat"/>
                <a:ea typeface="Montserrat"/>
                <a:cs typeface="Montserrat"/>
                <a:sym typeface="Montserrat"/>
              </a:rPr>
              <a:t>multiple containers?</a:t>
            </a:r>
            <a:endParaRPr b="1" sz="3000">
              <a:solidFill>
                <a:schemeClr val="lt1"/>
              </a:solidFill>
              <a:latin typeface="Montserrat"/>
              <a:ea typeface="Montserrat"/>
              <a:cs typeface="Montserrat"/>
              <a:sym typeface="Montserrat"/>
            </a:endParaRPr>
          </a:p>
          <a:p>
            <a:pPr indent="0" lvl="0" marL="0" rtl="0" algn="ctr">
              <a:lnSpc>
                <a:spcPct val="115000"/>
              </a:lnSpc>
              <a:spcBef>
                <a:spcPts val="0"/>
              </a:spcBef>
              <a:spcAft>
                <a:spcPts val="0"/>
              </a:spcAft>
              <a:buSzPts val="1800"/>
              <a:buNone/>
            </a:pPr>
            <a:r>
              <a:t/>
            </a:r>
            <a:endParaRPr b="1" sz="3000">
              <a:solidFill>
                <a:schemeClr val="lt1"/>
              </a:solidFill>
              <a:latin typeface="Montserrat"/>
              <a:ea typeface="Montserrat"/>
              <a:cs typeface="Montserrat"/>
              <a:sym typeface="Montserrat"/>
            </a:endParaRPr>
          </a:p>
        </p:txBody>
      </p:sp>
      <p:pic>
        <p:nvPicPr>
          <p:cNvPr id="174" name="Google Shape;174;p27"/>
          <p:cNvPicPr preferRelativeResize="0"/>
          <p:nvPr/>
        </p:nvPicPr>
        <p:blipFill rotWithShape="1">
          <a:blip r:embed="rId3">
            <a:alphaModFix/>
          </a:blip>
          <a:srcRect b="0" l="0" r="0" t="0"/>
          <a:stretch/>
        </p:blipFill>
        <p:spPr>
          <a:xfrm>
            <a:off x="4228050" y="949475"/>
            <a:ext cx="687900" cy="688600"/>
          </a:xfrm>
          <a:prstGeom prst="rect">
            <a:avLst/>
          </a:prstGeom>
          <a:noFill/>
          <a:ln>
            <a:noFill/>
          </a:ln>
        </p:spPr>
      </p:pic>
      <p:cxnSp>
        <p:nvCxnSpPr>
          <p:cNvPr id="175" name="Google Shape;175;p27"/>
          <p:cNvCxnSpPr/>
          <p:nvPr/>
        </p:nvCxnSpPr>
        <p:spPr>
          <a:xfrm flipH="1" rot="10800000">
            <a:off x="4078953" y="3750496"/>
            <a:ext cx="986100" cy="900"/>
          </a:xfrm>
          <a:prstGeom prst="straightConnector1">
            <a:avLst/>
          </a:prstGeom>
          <a:noFill/>
          <a:ln cap="flat" cmpd="sng" w="19050">
            <a:solidFill>
              <a:srgbClr val="FFBE9F"/>
            </a:solidFill>
            <a:prstDash val="solid"/>
            <a:round/>
            <a:headEnd len="med" w="med" type="none"/>
            <a:tailEnd len="med" w="med" type="none"/>
          </a:ln>
        </p:spPr>
      </p:cxn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9" name="Shape 179"/>
        <p:cNvGrpSpPr/>
        <p:nvPr/>
      </p:nvGrpSpPr>
      <p:grpSpPr>
        <a:xfrm>
          <a:off x="0" y="0"/>
          <a:ext cx="0" cy="0"/>
          <a:chOff x="0" y="0"/>
          <a:chExt cx="0" cy="0"/>
        </a:xfrm>
      </p:grpSpPr>
      <p:sp>
        <p:nvSpPr>
          <p:cNvPr id="180" name="Google Shape;180;p28"/>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pic>
        <p:nvPicPr>
          <p:cNvPr id="181" name="Google Shape;181;p28"/>
          <p:cNvPicPr preferRelativeResize="0"/>
          <p:nvPr/>
        </p:nvPicPr>
        <p:blipFill>
          <a:blip r:embed="rId3">
            <a:alphaModFix/>
          </a:blip>
          <a:stretch>
            <a:fillRect/>
          </a:stretch>
        </p:blipFill>
        <p:spPr>
          <a:xfrm>
            <a:off x="321425" y="62450"/>
            <a:ext cx="2015025" cy="2015025"/>
          </a:xfrm>
          <a:prstGeom prst="rect">
            <a:avLst/>
          </a:prstGeom>
          <a:noFill/>
          <a:ln>
            <a:noFill/>
          </a:ln>
        </p:spPr>
      </p:pic>
      <p:pic>
        <p:nvPicPr>
          <p:cNvPr id="182" name="Google Shape;182;p28"/>
          <p:cNvPicPr preferRelativeResize="0"/>
          <p:nvPr/>
        </p:nvPicPr>
        <p:blipFill>
          <a:blip r:embed="rId3">
            <a:alphaModFix/>
          </a:blip>
          <a:stretch>
            <a:fillRect/>
          </a:stretch>
        </p:blipFill>
        <p:spPr>
          <a:xfrm>
            <a:off x="2258908" y="62450"/>
            <a:ext cx="2015025" cy="2015025"/>
          </a:xfrm>
          <a:prstGeom prst="rect">
            <a:avLst/>
          </a:prstGeom>
          <a:noFill/>
          <a:ln>
            <a:noFill/>
          </a:ln>
        </p:spPr>
      </p:pic>
      <p:pic>
        <p:nvPicPr>
          <p:cNvPr id="183" name="Google Shape;183;p28"/>
          <p:cNvPicPr preferRelativeResize="0"/>
          <p:nvPr/>
        </p:nvPicPr>
        <p:blipFill>
          <a:blip r:embed="rId3">
            <a:alphaModFix/>
          </a:blip>
          <a:stretch>
            <a:fillRect/>
          </a:stretch>
        </p:blipFill>
        <p:spPr>
          <a:xfrm>
            <a:off x="4196392" y="62450"/>
            <a:ext cx="2015025" cy="2015025"/>
          </a:xfrm>
          <a:prstGeom prst="rect">
            <a:avLst/>
          </a:prstGeom>
          <a:noFill/>
          <a:ln>
            <a:noFill/>
          </a:ln>
        </p:spPr>
      </p:pic>
      <p:pic>
        <p:nvPicPr>
          <p:cNvPr id="184" name="Google Shape;184;p28"/>
          <p:cNvPicPr preferRelativeResize="0"/>
          <p:nvPr/>
        </p:nvPicPr>
        <p:blipFill>
          <a:blip r:embed="rId3">
            <a:alphaModFix/>
          </a:blip>
          <a:stretch>
            <a:fillRect/>
          </a:stretch>
        </p:blipFill>
        <p:spPr>
          <a:xfrm>
            <a:off x="6133875" y="62450"/>
            <a:ext cx="2015025" cy="2015025"/>
          </a:xfrm>
          <a:prstGeom prst="rect">
            <a:avLst/>
          </a:prstGeom>
          <a:noFill/>
          <a:ln>
            <a:noFill/>
          </a:ln>
        </p:spPr>
      </p:pic>
      <p:pic>
        <p:nvPicPr>
          <p:cNvPr id="185" name="Google Shape;185;p28"/>
          <p:cNvPicPr preferRelativeResize="0"/>
          <p:nvPr/>
        </p:nvPicPr>
        <p:blipFill>
          <a:blip r:embed="rId3">
            <a:alphaModFix/>
          </a:blip>
          <a:stretch>
            <a:fillRect/>
          </a:stretch>
        </p:blipFill>
        <p:spPr>
          <a:xfrm>
            <a:off x="321425" y="1389725"/>
            <a:ext cx="2015025" cy="2015025"/>
          </a:xfrm>
          <a:prstGeom prst="rect">
            <a:avLst/>
          </a:prstGeom>
          <a:noFill/>
          <a:ln>
            <a:noFill/>
          </a:ln>
        </p:spPr>
      </p:pic>
      <p:pic>
        <p:nvPicPr>
          <p:cNvPr id="186" name="Google Shape;186;p28"/>
          <p:cNvPicPr preferRelativeResize="0"/>
          <p:nvPr/>
        </p:nvPicPr>
        <p:blipFill>
          <a:blip r:embed="rId3">
            <a:alphaModFix/>
          </a:blip>
          <a:stretch>
            <a:fillRect/>
          </a:stretch>
        </p:blipFill>
        <p:spPr>
          <a:xfrm>
            <a:off x="2258908" y="1389725"/>
            <a:ext cx="2015025" cy="2015025"/>
          </a:xfrm>
          <a:prstGeom prst="rect">
            <a:avLst/>
          </a:prstGeom>
          <a:noFill/>
          <a:ln>
            <a:noFill/>
          </a:ln>
        </p:spPr>
      </p:pic>
      <p:pic>
        <p:nvPicPr>
          <p:cNvPr id="187" name="Google Shape;187;p28"/>
          <p:cNvPicPr preferRelativeResize="0"/>
          <p:nvPr/>
        </p:nvPicPr>
        <p:blipFill>
          <a:blip r:embed="rId3">
            <a:alphaModFix/>
          </a:blip>
          <a:stretch>
            <a:fillRect/>
          </a:stretch>
        </p:blipFill>
        <p:spPr>
          <a:xfrm>
            <a:off x="4196392" y="1389725"/>
            <a:ext cx="2015025" cy="2015025"/>
          </a:xfrm>
          <a:prstGeom prst="rect">
            <a:avLst/>
          </a:prstGeom>
          <a:noFill/>
          <a:ln>
            <a:noFill/>
          </a:ln>
        </p:spPr>
      </p:pic>
      <p:pic>
        <p:nvPicPr>
          <p:cNvPr id="188" name="Google Shape;188;p28"/>
          <p:cNvPicPr preferRelativeResize="0"/>
          <p:nvPr/>
        </p:nvPicPr>
        <p:blipFill>
          <a:blip r:embed="rId3">
            <a:alphaModFix/>
          </a:blip>
          <a:stretch>
            <a:fillRect/>
          </a:stretch>
        </p:blipFill>
        <p:spPr>
          <a:xfrm>
            <a:off x="6133875" y="1389725"/>
            <a:ext cx="2015025" cy="2015025"/>
          </a:xfrm>
          <a:prstGeom prst="rect">
            <a:avLst/>
          </a:prstGeom>
          <a:noFill/>
          <a:ln>
            <a:noFill/>
          </a:ln>
        </p:spPr>
      </p:pic>
      <p:pic>
        <p:nvPicPr>
          <p:cNvPr id="189" name="Google Shape;189;p28"/>
          <p:cNvPicPr preferRelativeResize="0"/>
          <p:nvPr/>
        </p:nvPicPr>
        <p:blipFill>
          <a:blip r:embed="rId3">
            <a:alphaModFix/>
          </a:blip>
          <a:stretch>
            <a:fillRect/>
          </a:stretch>
        </p:blipFill>
        <p:spPr>
          <a:xfrm>
            <a:off x="321425" y="2726425"/>
            <a:ext cx="2015025" cy="2015025"/>
          </a:xfrm>
          <a:prstGeom prst="rect">
            <a:avLst/>
          </a:prstGeom>
          <a:noFill/>
          <a:ln>
            <a:noFill/>
          </a:ln>
        </p:spPr>
      </p:pic>
      <p:pic>
        <p:nvPicPr>
          <p:cNvPr id="190" name="Google Shape;190;p28"/>
          <p:cNvPicPr preferRelativeResize="0"/>
          <p:nvPr/>
        </p:nvPicPr>
        <p:blipFill>
          <a:blip r:embed="rId3">
            <a:alphaModFix/>
          </a:blip>
          <a:stretch>
            <a:fillRect/>
          </a:stretch>
        </p:blipFill>
        <p:spPr>
          <a:xfrm>
            <a:off x="6133875" y="2726425"/>
            <a:ext cx="2015025" cy="201502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4" name="Shape 194"/>
        <p:cNvGrpSpPr/>
        <p:nvPr/>
      </p:nvGrpSpPr>
      <p:grpSpPr>
        <a:xfrm>
          <a:off x="0" y="0"/>
          <a:ext cx="0" cy="0"/>
          <a:chOff x="0" y="0"/>
          <a:chExt cx="0" cy="0"/>
        </a:xfrm>
      </p:grpSpPr>
      <p:sp>
        <p:nvSpPr>
          <p:cNvPr id="195" name="Google Shape;195;p29"/>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pic>
        <p:nvPicPr>
          <p:cNvPr id="196" name="Google Shape;196;p29"/>
          <p:cNvPicPr preferRelativeResize="0"/>
          <p:nvPr/>
        </p:nvPicPr>
        <p:blipFill>
          <a:blip r:embed="rId4">
            <a:alphaModFix/>
          </a:blip>
          <a:stretch>
            <a:fillRect/>
          </a:stretch>
        </p:blipFill>
        <p:spPr>
          <a:xfrm>
            <a:off x="321425" y="62450"/>
            <a:ext cx="2015025" cy="2015025"/>
          </a:xfrm>
          <a:prstGeom prst="rect">
            <a:avLst/>
          </a:prstGeom>
          <a:noFill/>
          <a:ln>
            <a:noFill/>
          </a:ln>
        </p:spPr>
      </p:pic>
      <p:pic>
        <p:nvPicPr>
          <p:cNvPr id="197" name="Google Shape;197;p29"/>
          <p:cNvPicPr preferRelativeResize="0"/>
          <p:nvPr/>
        </p:nvPicPr>
        <p:blipFill>
          <a:blip r:embed="rId4">
            <a:alphaModFix/>
          </a:blip>
          <a:stretch>
            <a:fillRect/>
          </a:stretch>
        </p:blipFill>
        <p:spPr>
          <a:xfrm>
            <a:off x="2258908" y="62450"/>
            <a:ext cx="2015025" cy="2015025"/>
          </a:xfrm>
          <a:prstGeom prst="rect">
            <a:avLst/>
          </a:prstGeom>
          <a:noFill/>
          <a:ln>
            <a:noFill/>
          </a:ln>
        </p:spPr>
      </p:pic>
      <p:pic>
        <p:nvPicPr>
          <p:cNvPr id="198" name="Google Shape;198;p29"/>
          <p:cNvPicPr preferRelativeResize="0"/>
          <p:nvPr/>
        </p:nvPicPr>
        <p:blipFill>
          <a:blip r:embed="rId4">
            <a:alphaModFix/>
          </a:blip>
          <a:stretch>
            <a:fillRect/>
          </a:stretch>
        </p:blipFill>
        <p:spPr>
          <a:xfrm>
            <a:off x="4196392" y="62450"/>
            <a:ext cx="2015025" cy="2015025"/>
          </a:xfrm>
          <a:prstGeom prst="rect">
            <a:avLst/>
          </a:prstGeom>
          <a:noFill/>
          <a:ln>
            <a:noFill/>
          </a:ln>
        </p:spPr>
      </p:pic>
      <p:pic>
        <p:nvPicPr>
          <p:cNvPr id="199" name="Google Shape;199;p29"/>
          <p:cNvPicPr preferRelativeResize="0"/>
          <p:nvPr/>
        </p:nvPicPr>
        <p:blipFill>
          <a:blip r:embed="rId4">
            <a:alphaModFix/>
          </a:blip>
          <a:stretch>
            <a:fillRect/>
          </a:stretch>
        </p:blipFill>
        <p:spPr>
          <a:xfrm>
            <a:off x="6133875" y="62450"/>
            <a:ext cx="2015025" cy="2015025"/>
          </a:xfrm>
          <a:prstGeom prst="rect">
            <a:avLst/>
          </a:prstGeom>
          <a:noFill/>
          <a:ln>
            <a:noFill/>
          </a:ln>
        </p:spPr>
      </p:pic>
      <p:pic>
        <p:nvPicPr>
          <p:cNvPr id="200" name="Google Shape;200;p29"/>
          <p:cNvPicPr preferRelativeResize="0"/>
          <p:nvPr/>
        </p:nvPicPr>
        <p:blipFill>
          <a:blip r:embed="rId4">
            <a:alphaModFix/>
          </a:blip>
          <a:stretch>
            <a:fillRect/>
          </a:stretch>
        </p:blipFill>
        <p:spPr>
          <a:xfrm>
            <a:off x="321425" y="1389725"/>
            <a:ext cx="2015025" cy="2015025"/>
          </a:xfrm>
          <a:prstGeom prst="rect">
            <a:avLst/>
          </a:prstGeom>
          <a:noFill/>
          <a:ln>
            <a:noFill/>
          </a:ln>
        </p:spPr>
      </p:pic>
      <p:pic>
        <p:nvPicPr>
          <p:cNvPr id="201" name="Google Shape;201;p29"/>
          <p:cNvPicPr preferRelativeResize="0"/>
          <p:nvPr/>
        </p:nvPicPr>
        <p:blipFill>
          <a:blip r:embed="rId4">
            <a:alphaModFix/>
          </a:blip>
          <a:stretch>
            <a:fillRect/>
          </a:stretch>
        </p:blipFill>
        <p:spPr>
          <a:xfrm>
            <a:off x="2258908" y="1389725"/>
            <a:ext cx="2015025" cy="2015025"/>
          </a:xfrm>
          <a:prstGeom prst="rect">
            <a:avLst/>
          </a:prstGeom>
          <a:noFill/>
          <a:ln>
            <a:noFill/>
          </a:ln>
        </p:spPr>
      </p:pic>
      <p:pic>
        <p:nvPicPr>
          <p:cNvPr id="202" name="Google Shape;202;p29"/>
          <p:cNvPicPr preferRelativeResize="0"/>
          <p:nvPr/>
        </p:nvPicPr>
        <p:blipFill>
          <a:blip r:embed="rId4">
            <a:alphaModFix/>
          </a:blip>
          <a:stretch>
            <a:fillRect/>
          </a:stretch>
        </p:blipFill>
        <p:spPr>
          <a:xfrm>
            <a:off x="4196392" y="1389725"/>
            <a:ext cx="2015025" cy="2015025"/>
          </a:xfrm>
          <a:prstGeom prst="rect">
            <a:avLst/>
          </a:prstGeom>
          <a:noFill/>
          <a:ln>
            <a:noFill/>
          </a:ln>
        </p:spPr>
      </p:pic>
      <p:pic>
        <p:nvPicPr>
          <p:cNvPr id="203" name="Google Shape;203;p29"/>
          <p:cNvPicPr preferRelativeResize="0"/>
          <p:nvPr/>
        </p:nvPicPr>
        <p:blipFill>
          <a:blip r:embed="rId4">
            <a:alphaModFix/>
          </a:blip>
          <a:stretch>
            <a:fillRect/>
          </a:stretch>
        </p:blipFill>
        <p:spPr>
          <a:xfrm>
            <a:off x="6133875" y="1389725"/>
            <a:ext cx="2015025" cy="2015025"/>
          </a:xfrm>
          <a:prstGeom prst="rect">
            <a:avLst/>
          </a:prstGeom>
          <a:noFill/>
          <a:ln>
            <a:noFill/>
          </a:ln>
        </p:spPr>
      </p:pic>
      <p:pic>
        <p:nvPicPr>
          <p:cNvPr id="204" name="Google Shape;204;p29"/>
          <p:cNvPicPr preferRelativeResize="0"/>
          <p:nvPr/>
        </p:nvPicPr>
        <p:blipFill>
          <a:blip r:embed="rId4">
            <a:alphaModFix/>
          </a:blip>
          <a:stretch>
            <a:fillRect/>
          </a:stretch>
        </p:blipFill>
        <p:spPr>
          <a:xfrm>
            <a:off x="321425" y="2726425"/>
            <a:ext cx="2015025" cy="2015025"/>
          </a:xfrm>
          <a:prstGeom prst="rect">
            <a:avLst/>
          </a:prstGeom>
          <a:noFill/>
          <a:ln>
            <a:noFill/>
          </a:ln>
        </p:spPr>
      </p:pic>
      <p:pic>
        <p:nvPicPr>
          <p:cNvPr id="205" name="Google Shape;205;p29"/>
          <p:cNvPicPr preferRelativeResize="0"/>
          <p:nvPr/>
        </p:nvPicPr>
        <p:blipFill>
          <a:blip r:embed="rId4">
            <a:alphaModFix/>
          </a:blip>
          <a:stretch>
            <a:fillRect/>
          </a:stretch>
        </p:blipFill>
        <p:spPr>
          <a:xfrm>
            <a:off x="6133875" y="2726425"/>
            <a:ext cx="2015025" cy="2015025"/>
          </a:xfrm>
          <a:prstGeom prst="rect">
            <a:avLst/>
          </a:prstGeom>
          <a:noFill/>
          <a:ln>
            <a:noFill/>
          </a:ln>
        </p:spPr>
      </p:pic>
      <p:sp>
        <p:nvSpPr>
          <p:cNvPr id="206" name="Google Shape;206;p29"/>
          <p:cNvSpPr txBox="1"/>
          <p:nvPr/>
        </p:nvSpPr>
        <p:spPr>
          <a:xfrm>
            <a:off x="2391925" y="3221650"/>
            <a:ext cx="3685500" cy="6465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1000"/>
              </a:spcAft>
              <a:buNone/>
            </a:pPr>
            <a:r>
              <a:rPr lang="en" sz="1500">
                <a:solidFill>
                  <a:srgbClr val="FF3EB5"/>
                </a:solidFill>
                <a:latin typeface="Montserrat"/>
                <a:ea typeface="Montserrat"/>
                <a:cs typeface="Montserrat"/>
                <a:sym typeface="Montserrat"/>
              </a:rPr>
              <a:t>How do you restart a container when it crashes?</a:t>
            </a:r>
            <a:endParaRPr sz="1500">
              <a:solidFill>
                <a:srgbClr val="FF3EB5"/>
              </a:solidFill>
              <a:latin typeface="Montserrat"/>
              <a:ea typeface="Montserrat"/>
              <a:cs typeface="Montserrat"/>
              <a:sym typeface="Montserrat"/>
            </a:endParaRPr>
          </a:p>
        </p:txBody>
      </p:sp>
      <p:pic>
        <p:nvPicPr>
          <p:cNvPr id="207" name="Google Shape;207;p29"/>
          <p:cNvPicPr preferRelativeResize="0"/>
          <p:nvPr/>
        </p:nvPicPr>
        <p:blipFill rotWithShape="1">
          <a:blip r:embed="rId5">
            <a:alphaModFix/>
          </a:blip>
          <a:srcRect b="25723" l="27753" r="22400" t="28972"/>
          <a:stretch/>
        </p:blipFill>
        <p:spPr>
          <a:xfrm>
            <a:off x="2428925" y="1797162"/>
            <a:ext cx="1500158" cy="120015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06"/>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1" name="Shape 211"/>
        <p:cNvGrpSpPr/>
        <p:nvPr/>
      </p:nvGrpSpPr>
      <p:grpSpPr>
        <a:xfrm>
          <a:off x="0" y="0"/>
          <a:ext cx="0" cy="0"/>
          <a:chOff x="0" y="0"/>
          <a:chExt cx="0" cy="0"/>
        </a:xfrm>
      </p:grpSpPr>
      <p:sp>
        <p:nvSpPr>
          <p:cNvPr id="212" name="Google Shape;212;p30"/>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pic>
        <p:nvPicPr>
          <p:cNvPr id="213" name="Google Shape;213;p30"/>
          <p:cNvPicPr preferRelativeResize="0"/>
          <p:nvPr/>
        </p:nvPicPr>
        <p:blipFill>
          <a:blip r:embed="rId3">
            <a:alphaModFix/>
          </a:blip>
          <a:stretch>
            <a:fillRect/>
          </a:stretch>
        </p:blipFill>
        <p:spPr>
          <a:xfrm>
            <a:off x="321425" y="62450"/>
            <a:ext cx="2015025" cy="2015025"/>
          </a:xfrm>
          <a:prstGeom prst="rect">
            <a:avLst/>
          </a:prstGeom>
          <a:noFill/>
          <a:ln>
            <a:noFill/>
          </a:ln>
        </p:spPr>
      </p:pic>
      <p:pic>
        <p:nvPicPr>
          <p:cNvPr id="214" name="Google Shape;214;p30"/>
          <p:cNvPicPr preferRelativeResize="0"/>
          <p:nvPr/>
        </p:nvPicPr>
        <p:blipFill>
          <a:blip r:embed="rId3">
            <a:alphaModFix/>
          </a:blip>
          <a:stretch>
            <a:fillRect/>
          </a:stretch>
        </p:blipFill>
        <p:spPr>
          <a:xfrm>
            <a:off x="2258908" y="62450"/>
            <a:ext cx="2015025" cy="2015025"/>
          </a:xfrm>
          <a:prstGeom prst="rect">
            <a:avLst/>
          </a:prstGeom>
          <a:noFill/>
          <a:ln>
            <a:noFill/>
          </a:ln>
        </p:spPr>
      </p:pic>
      <p:pic>
        <p:nvPicPr>
          <p:cNvPr id="215" name="Google Shape;215;p30"/>
          <p:cNvPicPr preferRelativeResize="0"/>
          <p:nvPr/>
        </p:nvPicPr>
        <p:blipFill>
          <a:blip r:embed="rId3">
            <a:alphaModFix/>
          </a:blip>
          <a:stretch>
            <a:fillRect/>
          </a:stretch>
        </p:blipFill>
        <p:spPr>
          <a:xfrm>
            <a:off x="4196392" y="62450"/>
            <a:ext cx="2015025" cy="2015025"/>
          </a:xfrm>
          <a:prstGeom prst="rect">
            <a:avLst/>
          </a:prstGeom>
          <a:noFill/>
          <a:ln>
            <a:noFill/>
          </a:ln>
        </p:spPr>
      </p:pic>
      <p:pic>
        <p:nvPicPr>
          <p:cNvPr id="216" name="Google Shape;216;p30"/>
          <p:cNvPicPr preferRelativeResize="0"/>
          <p:nvPr/>
        </p:nvPicPr>
        <p:blipFill>
          <a:blip r:embed="rId3">
            <a:alphaModFix/>
          </a:blip>
          <a:stretch>
            <a:fillRect/>
          </a:stretch>
        </p:blipFill>
        <p:spPr>
          <a:xfrm>
            <a:off x="6133875" y="62450"/>
            <a:ext cx="2015025" cy="2015025"/>
          </a:xfrm>
          <a:prstGeom prst="rect">
            <a:avLst/>
          </a:prstGeom>
          <a:noFill/>
          <a:ln>
            <a:noFill/>
          </a:ln>
        </p:spPr>
      </p:pic>
      <p:pic>
        <p:nvPicPr>
          <p:cNvPr id="217" name="Google Shape;217;p30"/>
          <p:cNvPicPr preferRelativeResize="0"/>
          <p:nvPr/>
        </p:nvPicPr>
        <p:blipFill>
          <a:blip r:embed="rId3">
            <a:alphaModFix/>
          </a:blip>
          <a:stretch>
            <a:fillRect/>
          </a:stretch>
        </p:blipFill>
        <p:spPr>
          <a:xfrm>
            <a:off x="321425" y="1389725"/>
            <a:ext cx="2015025" cy="2015025"/>
          </a:xfrm>
          <a:prstGeom prst="rect">
            <a:avLst/>
          </a:prstGeom>
          <a:noFill/>
          <a:ln>
            <a:noFill/>
          </a:ln>
        </p:spPr>
      </p:pic>
      <p:pic>
        <p:nvPicPr>
          <p:cNvPr id="218" name="Google Shape;218;p30"/>
          <p:cNvPicPr preferRelativeResize="0"/>
          <p:nvPr/>
        </p:nvPicPr>
        <p:blipFill>
          <a:blip r:embed="rId3">
            <a:alphaModFix/>
          </a:blip>
          <a:stretch>
            <a:fillRect/>
          </a:stretch>
        </p:blipFill>
        <p:spPr>
          <a:xfrm>
            <a:off x="2258908" y="1389725"/>
            <a:ext cx="2015025" cy="2015025"/>
          </a:xfrm>
          <a:prstGeom prst="rect">
            <a:avLst/>
          </a:prstGeom>
          <a:noFill/>
          <a:ln>
            <a:noFill/>
          </a:ln>
        </p:spPr>
      </p:pic>
      <p:pic>
        <p:nvPicPr>
          <p:cNvPr id="219" name="Google Shape;219;p30"/>
          <p:cNvPicPr preferRelativeResize="0"/>
          <p:nvPr/>
        </p:nvPicPr>
        <p:blipFill>
          <a:blip r:embed="rId3">
            <a:alphaModFix/>
          </a:blip>
          <a:stretch>
            <a:fillRect/>
          </a:stretch>
        </p:blipFill>
        <p:spPr>
          <a:xfrm>
            <a:off x="4196392" y="1389725"/>
            <a:ext cx="2015025" cy="2015025"/>
          </a:xfrm>
          <a:prstGeom prst="rect">
            <a:avLst/>
          </a:prstGeom>
          <a:noFill/>
          <a:ln>
            <a:noFill/>
          </a:ln>
        </p:spPr>
      </p:pic>
      <p:pic>
        <p:nvPicPr>
          <p:cNvPr id="220" name="Google Shape;220;p30"/>
          <p:cNvPicPr preferRelativeResize="0"/>
          <p:nvPr/>
        </p:nvPicPr>
        <p:blipFill>
          <a:blip r:embed="rId3">
            <a:alphaModFix/>
          </a:blip>
          <a:stretch>
            <a:fillRect/>
          </a:stretch>
        </p:blipFill>
        <p:spPr>
          <a:xfrm>
            <a:off x="6133875" y="1389725"/>
            <a:ext cx="2015025" cy="2015025"/>
          </a:xfrm>
          <a:prstGeom prst="rect">
            <a:avLst/>
          </a:prstGeom>
          <a:noFill/>
          <a:ln>
            <a:noFill/>
          </a:ln>
        </p:spPr>
      </p:pic>
      <p:pic>
        <p:nvPicPr>
          <p:cNvPr id="221" name="Google Shape;221;p30"/>
          <p:cNvPicPr preferRelativeResize="0"/>
          <p:nvPr/>
        </p:nvPicPr>
        <p:blipFill>
          <a:blip r:embed="rId3">
            <a:alphaModFix/>
          </a:blip>
          <a:stretch>
            <a:fillRect/>
          </a:stretch>
        </p:blipFill>
        <p:spPr>
          <a:xfrm>
            <a:off x="321425" y="2726425"/>
            <a:ext cx="2015025" cy="2015025"/>
          </a:xfrm>
          <a:prstGeom prst="rect">
            <a:avLst/>
          </a:prstGeom>
          <a:noFill/>
          <a:ln>
            <a:noFill/>
          </a:ln>
        </p:spPr>
      </p:pic>
      <p:pic>
        <p:nvPicPr>
          <p:cNvPr id="222" name="Google Shape;222;p30"/>
          <p:cNvPicPr preferRelativeResize="0"/>
          <p:nvPr/>
        </p:nvPicPr>
        <p:blipFill>
          <a:blip r:embed="rId3">
            <a:alphaModFix/>
          </a:blip>
          <a:stretch>
            <a:fillRect/>
          </a:stretch>
        </p:blipFill>
        <p:spPr>
          <a:xfrm>
            <a:off x="6133875" y="2726425"/>
            <a:ext cx="2015025" cy="2015025"/>
          </a:xfrm>
          <a:prstGeom prst="rect">
            <a:avLst/>
          </a:prstGeom>
          <a:noFill/>
          <a:ln>
            <a:noFill/>
          </a:ln>
        </p:spPr>
      </p:pic>
      <p:sp>
        <p:nvSpPr>
          <p:cNvPr id="223" name="Google Shape;223;p30"/>
          <p:cNvSpPr txBox="1"/>
          <p:nvPr/>
        </p:nvSpPr>
        <p:spPr>
          <a:xfrm>
            <a:off x="2391925" y="3221650"/>
            <a:ext cx="3685500" cy="12366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500">
                <a:solidFill>
                  <a:srgbClr val="FF3EB5"/>
                </a:solidFill>
                <a:latin typeface="Montserrat"/>
                <a:ea typeface="Montserrat"/>
                <a:cs typeface="Montserrat"/>
                <a:sym typeface="Montserrat"/>
              </a:rPr>
              <a:t>How do you restart a container when it crashes?</a:t>
            </a:r>
            <a:endParaRPr sz="1500">
              <a:solidFill>
                <a:srgbClr val="FF3EB5"/>
              </a:solidFill>
              <a:latin typeface="Montserrat"/>
              <a:ea typeface="Montserrat"/>
              <a:cs typeface="Montserrat"/>
              <a:sym typeface="Montserrat"/>
            </a:endParaRPr>
          </a:p>
          <a:p>
            <a:pPr indent="0" lvl="0" marL="0" rtl="0" algn="ctr">
              <a:spcBef>
                <a:spcPts val="1000"/>
              </a:spcBef>
              <a:spcAft>
                <a:spcPts val="1000"/>
              </a:spcAft>
              <a:buNone/>
            </a:pPr>
            <a:r>
              <a:rPr lang="en" sz="1500">
                <a:solidFill>
                  <a:srgbClr val="FF3EB5"/>
                </a:solidFill>
                <a:latin typeface="Montserrat"/>
                <a:ea typeface="Montserrat"/>
                <a:cs typeface="Montserrat"/>
                <a:sym typeface="Montserrat"/>
              </a:rPr>
              <a:t>How do you restart 100 containers when they crash simultaneously?</a:t>
            </a:r>
            <a:endParaRPr sz="1500">
              <a:solidFill>
                <a:srgbClr val="FF3EB5"/>
              </a:solidFill>
              <a:latin typeface="Montserrat"/>
              <a:ea typeface="Montserrat"/>
              <a:cs typeface="Montserrat"/>
              <a:sym typeface="Montserrat"/>
            </a:endParaRPr>
          </a:p>
        </p:txBody>
      </p:sp>
      <p:pic>
        <p:nvPicPr>
          <p:cNvPr id="224" name="Google Shape;224;p30"/>
          <p:cNvPicPr preferRelativeResize="0"/>
          <p:nvPr/>
        </p:nvPicPr>
        <p:blipFill rotWithShape="1">
          <a:blip r:embed="rId4">
            <a:alphaModFix/>
          </a:blip>
          <a:srcRect b="25723" l="27753" r="22400" t="28972"/>
          <a:stretch/>
        </p:blipFill>
        <p:spPr>
          <a:xfrm>
            <a:off x="2428925" y="1797162"/>
            <a:ext cx="1500158" cy="12001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8" name="Shape 228"/>
        <p:cNvGrpSpPr/>
        <p:nvPr/>
      </p:nvGrpSpPr>
      <p:grpSpPr>
        <a:xfrm>
          <a:off x="0" y="0"/>
          <a:ext cx="0" cy="0"/>
          <a:chOff x="0" y="0"/>
          <a:chExt cx="0" cy="0"/>
        </a:xfrm>
      </p:grpSpPr>
      <p:sp>
        <p:nvSpPr>
          <p:cNvPr id="229" name="Google Shape;229;p31"/>
          <p:cNvSpPr/>
          <p:nvPr/>
        </p:nvSpPr>
        <p:spPr>
          <a:xfrm>
            <a:off x="6135050" y="299441"/>
            <a:ext cx="1860300" cy="3937200"/>
          </a:xfrm>
          <a:prstGeom prst="rect">
            <a:avLst/>
          </a:prstGeom>
          <a:solidFill>
            <a:srgbClr val="F5F5F5">
              <a:alpha val="6201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None/>
            </a:pPr>
            <a:r>
              <a:t/>
            </a:r>
            <a:endParaRPr/>
          </a:p>
        </p:txBody>
      </p:sp>
      <p:sp>
        <p:nvSpPr>
          <p:cNvPr id="230" name="Google Shape;230;p31"/>
          <p:cNvSpPr/>
          <p:nvPr/>
        </p:nvSpPr>
        <p:spPr>
          <a:xfrm>
            <a:off x="2443113" y="299441"/>
            <a:ext cx="3584100" cy="2648400"/>
          </a:xfrm>
          <a:prstGeom prst="rect">
            <a:avLst/>
          </a:prstGeom>
          <a:solidFill>
            <a:srgbClr val="F5F5F5">
              <a:alpha val="6201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None/>
            </a:pPr>
            <a:r>
              <a:t/>
            </a:r>
            <a:endParaRPr/>
          </a:p>
        </p:txBody>
      </p:sp>
      <p:sp>
        <p:nvSpPr>
          <p:cNvPr id="231" name="Google Shape;231;p31"/>
          <p:cNvSpPr/>
          <p:nvPr/>
        </p:nvSpPr>
        <p:spPr>
          <a:xfrm>
            <a:off x="321425" y="299441"/>
            <a:ext cx="1860300" cy="3937200"/>
          </a:xfrm>
          <a:prstGeom prst="rect">
            <a:avLst/>
          </a:prstGeom>
          <a:solidFill>
            <a:srgbClr val="F5F5F5">
              <a:alpha val="620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 name="Google Shape;232;p31"/>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pic>
        <p:nvPicPr>
          <p:cNvPr id="233" name="Google Shape;233;p31"/>
          <p:cNvPicPr preferRelativeResize="0"/>
          <p:nvPr/>
        </p:nvPicPr>
        <p:blipFill>
          <a:blip r:embed="rId3">
            <a:alphaModFix/>
          </a:blip>
          <a:stretch>
            <a:fillRect/>
          </a:stretch>
        </p:blipFill>
        <p:spPr>
          <a:xfrm>
            <a:off x="321425" y="-21184"/>
            <a:ext cx="2015025" cy="2015025"/>
          </a:xfrm>
          <a:prstGeom prst="rect">
            <a:avLst/>
          </a:prstGeom>
          <a:noFill/>
          <a:ln>
            <a:noFill/>
          </a:ln>
        </p:spPr>
      </p:pic>
      <p:pic>
        <p:nvPicPr>
          <p:cNvPr id="234" name="Google Shape;234;p31"/>
          <p:cNvPicPr preferRelativeResize="0"/>
          <p:nvPr/>
        </p:nvPicPr>
        <p:blipFill>
          <a:blip r:embed="rId3">
            <a:alphaModFix/>
          </a:blip>
          <a:stretch>
            <a:fillRect/>
          </a:stretch>
        </p:blipFill>
        <p:spPr>
          <a:xfrm>
            <a:off x="2258908" y="-21184"/>
            <a:ext cx="2015025" cy="2015025"/>
          </a:xfrm>
          <a:prstGeom prst="rect">
            <a:avLst/>
          </a:prstGeom>
          <a:noFill/>
          <a:ln>
            <a:noFill/>
          </a:ln>
        </p:spPr>
      </p:pic>
      <p:pic>
        <p:nvPicPr>
          <p:cNvPr id="235" name="Google Shape;235;p31"/>
          <p:cNvPicPr preferRelativeResize="0"/>
          <p:nvPr/>
        </p:nvPicPr>
        <p:blipFill>
          <a:blip r:embed="rId3">
            <a:alphaModFix/>
          </a:blip>
          <a:stretch>
            <a:fillRect/>
          </a:stretch>
        </p:blipFill>
        <p:spPr>
          <a:xfrm>
            <a:off x="4196392" y="-21184"/>
            <a:ext cx="2015025" cy="2015025"/>
          </a:xfrm>
          <a:prstGeom prst="rect">
            <a:avLst/>
          </a:prstGeom>
          <a:noFill/>
          <a:ln>
            <a:noFill/>
          </a:ln>
        </p:spPr>
      </p:pic>
      <p:pic>
        <p:nvPicPr>
          <p:cNvPr id="236" name="Google Shape;236;p31"/>
          <p:cNvPicPr preferRelativeResize="0"/>
          <p:nvPr/>
        </p:nvPicPr>
        <p:blipFill>
          <a:blip r:embed="rId3">
            <a:alphaModFix/>
          </a:blip>
          <a:stretch>
            <a:fillRect/>
          </a:stretch>
        </p:blipFill>
        <p:spPr>
          <a:xfrm>
            <a:off x="6133875" y="-21184"/>
            <a:ext cx="2015025" cy="2015025"/>
          </a:xfrm>
          <a:prstGeom prst="rect">
            <a:avLst/>
          </a:prstGeom>
          <a:noFill/>
          <a:ln>
            <a:noFill/>
          </a:ln>
        </p:spPr>
      </p:pic>
      <p:pic>
        <p:nvPicPr>
          <p:cNvPr id="237" name="Google Shape;237;p31"/>
          <p:cNvPicPr preferRelativeResize="0"/>
          <p:nvPr/>
        </p:nvPicPr>
        <p:blipFill>
          <a:blip r:embed="rId3">
            <a:alphaModFix/>
          </a:blip>
          <a:stretch>
            <a:fillRect/>
          </a:stretch>
        </p:blipFill>
        <p:spPr>
          <a:xfrm>
            <a:off x="321425" y="1306091"/>
            <a:ext cx="2015025" cy="2015025"/>
          </a:xfrm>
          <a:prstGeom prst="rect">
            <a:avLst/>
          </a:prstGeom>
          <a:noFill/>
          <a:ln>
            <a:noFill/>
          </a:ln>
        </p:spPr>
      </p:pic>
      <p:pic>
        <p:nvPicPr>
          <p:cNvPr id="238" name="Google Shape;238;p31"/>
          <p:cNvPicPr preferRelativeResize="0"/>
          <p:nvPr/>
        </p:nvPicPr>
        <p:blipFill>
          <a:blip r:embed="rId3">
            <a:alphaModFix/>
          </a:blip>
          <a:stretch>
            <a:fillRect/>
          </a:stretch>
        </p:blipFill>
        <p:spPr>
          <a:xfrm>
            <a:off x="2258908" y="1306091"/>
            <a:ext cx="2015025" cy="2015025"/>
          </a:xfrm>
          <a:prstGeom prst="rect">
            <a:avLst/>
          </a:prstGeom>
          <a:noFill/>
          <a:ln>
            <a:noFill/>
          </a:ln>
        </p:spPr>
      </p:pic>
      <p:pic>
        <p:nvPicPr>
          <p:cNvPr id="239" name="Google Shape;239;p31"/>
          <p:cNvPicPr preferRelativeResize="0"/>
          <p:nvPr/>
        </p:nvPicPr>
        <p:blipFill>
          <a:blip r:embed="rId3">
            <a:alphaModFix/>
          </a:blip>
          <a:stretch>
            <a:fillRect/>
          </a:stretch>
        </p:blipFill>
        <p:spPr>
          <a:xfrm>
            <a:off x="4196392" y="1306091"/>
            <a:ext cx="2015025" cy="2015025"/>
          </a:xfrm>
          <a:prstGeom prst="rect">
            <a:avLst/>
          </a:prstGeom>
          <a:noFill/>
          <a:ln>
            <a:noFill/>
          </a:ln>
        </p:spPr>
      </p:pic>
      <p:pic>
        <p:nvPicPr>
          <p:cNvPr id="240" name="Google Shape;240;p31"/>
          <p:cNvPicPr preferRelativeResize="0"/>
          <p:nvPr/>
        </p:nvPicPr>
        <p:blipFill>
          <a:blip r:embed="rId3">
            <a:alphaModFix/>
          </a:blip>
          <a:stretch>
            <a:fillRect/>
          </a:stretch>
        </p:blipFill>
        <p:spPr>
          <a:xfrm>
            <a:off x="6133875" y="1306091"/>
            <a:ext cx="2015025" cy="2015025"/>
          </a:xfrm>
          <a:prstGeom prst="rect">
            <a:avLst/>
          </a:prstGeom>
          <a:noFill/>
          <a:ln>
            <a:noFill/>
          </a:ln>
        </p:spPr>
      </p:pic>
      <p:pic>
        <p:nvPicPr>
          <p:cNvPr id="241" name="Google Shape;241;p31"/>
          <p:cNvPicPr preferRelativeResize="0"/>
          <p:nvPr/>
        </p:nvPicPr>
        <p:blipFill>
          <a:blip r:embed="rId3">
            <a:alphaModFix/>
          </a:blip>
          <a:stretch>
            <a:fillRect/>
          </a:stretch>
        </p:blipFill>
        <p:spPr>
          <a:xfrm>
            <a:off x="321425" y="2642791"/>
            <a:ext cx="2015025" cy="2015025"/>
          </a:xfrm>
          <a:prstGeom prst="rect">
            <a:avLst/>
          </a:prstGeom>
          <a:noFill/>
          <a:ln>
            <a:noFill/>
          </a:ln>
        </p:spPr>
      </p:pic>
      <p:pic>
        <p:nvPicPr>
          <p:cNvPr id="242" name="Google Shape;242;p31"/>
          <p:cNvPicPr preferRelativeResize="0"/>
          <p:nvPr/>
        </p:nvPicPr>
        <p:blipFill>
          <a:blip r:embed="rId3">
            <a:alphaModFix/>
          </a:blip>
          <a:stretch>
            <a:fillRect/>
          </a:stretch>
        </p:blipFill>
        <p:spPr>
          <a:xfrm>
            <a:off x="6133875" y="2642791"/>
            <a:ext cx="2015025" cy="2015025"/>
          </a:xfrm>
          <a:prstGeom prst="rect">
            <a:avLst/>
          </a:prstGeom>
          <a:noFill/>
          <a:ln>
            <a:noFill/>
          </a:ln>
        </p:spPr>
      </p:pic>
      <p:sp>
        <p:nvSpPr>
          <p:cNvPr id="243" name="Google Shape;243;p31"/>
          <p:cNvSpPr txBox="1"/>
          <p:nvPr/>
        </p:nvSpPr>
        <p:spPr>
          <a:xfrm>
            <a:off x="321425" y="4260014"/>
            <a:ext cx="1860300" cy="325800"/>
          </a:xfrm>
          <a:prstGeom prst="rect">
            <a:avLst/>
          </a:prstGeom>
          <a:solidFill>
            <a:srgbClr val="9E9E9E">
              <a:alpha val="52510"/>
            </a:srgbClr>
          </a:solid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en">
                <a:solidFill>
                  <a:srgbClr val="3D5B58"/>
                </a:solidFill>
                <a:latin typeface="Montserrat"/>
                <a:ea typeface="Montserrat"/>
                <a:cs typeface="Montserrat"/>
                <a:sym typeface="Montserrat"/>
              </a:rPr>
              <a:t>VM1</a:t>
            </a:r>
            <a:endParaRPr b="1">
              <a:solidFill>
                <a:srgbClr val="3D5B58"/>
              </a:solidFill>
              <a:latin typeface="Montserrat"/>
              <a:ea typeface="Montserrat"/>
              <a:cs typeface="Montserrat"/>
              <a:sym typeface="Montserrat"/>
            </a:endParaRPr>
          </a:p>
        </p:txBody>
      </p:sp>
      <p:sp>
        <p:nvSpPr>
          <p:cNvPr id="244" name="Google Shape;244;p31"/>
          <p:cNvSpPr txBox="1"/>
          <p:nvPr/>
        </p:nvSpPr>
        <p:spPr>
          <a:xfrm>
            <a:off x="2443113" y="2990071"/>
            <a:ext cx="3584100" cy="325800"/>
          </a:xfrm>
          <a:prstGeom prst="rect">
            <a:avLst/>
          </a:prstGeom>
          <a:solidFill>
            <a:srgbClr val="9E9E9E">
              <a:alpha val="52510"/>
            </a:srgbClr>
          </a:solid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None/>
            </a:pPr>
            <a:r>
              <a:rPr b="1" lang="en">
                <a:solidFill>
                  <a:srgbClr val="3D5B58"/>
                </a:solidFill>
                <a:latin typeface="Montserrat"/>
                <a:ea typeface="Montserrat"/>
                <a:cs typeface="Montserrat"/>
                <a:sym typeface="Montserrat"/>
              </a:rPr>
              <a:t>VM2</a:t>
            </a:r>
            <a:endParaRPr u="sng">
              <a:solidFill>
                <a:srgbClr val="3D5B58"/>
              </a:solidFill>
              <a:latin typeface="Montserrat"/>
              <a:ea typeface="Montserrat"/>
              <a:cs typeface="Montserrat"/>
              <a:sym typeface="Montserrat"/>
            </a:endParaRPr>
          </a:p>
        </p:txBody>
      </p:sp>
      <p:sp>
        <p:nvSpPr>
          <p:cNvPr id="245" name="Google Shape;245;p31"/>
          <p:cNvSpPr txBox="1"/>
          <p:nvPr/>
        </p:nvSpPr>
        <p:spPr>
          <a:xfrm>
            <a:off x="6135038" y="4260016"/>
            <a:ext cx="1860300" cy="325800"/>
          </a:xfrm>
          <a:prstGeom prst="rect">
            <a:avLst/>
          </a:prstGeom>
          <a:solidFill>
            <a:srgbClr val="9E9E9E">
              <a:alpha val="52510"/>
            </a:srgbClr>
          </a:solid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None/>
            </a:pPr>
            <a:r>
              <a:rPr b="1" lang="en">
                <a:solidFill>
                  <a:srgbClr val="3D5B58"/>
                </a:solidFill>
                <a:latin typeface="Montserrat"/>
                <a:ea typeface="Montserrat"/>
                <a:cs typeface="Montserrat"/>
                <a:sym typeface="Montserrat"/>
              </a:rPr>
              <a:t>VM3</a:t>
            </a:r>
            <a:endParaRPr u="sng">
              <a:solidFill>
                <a:srgbClr val="3D5B58"/>
              </a:solidFill>
              <a:latin typeface="Montserrat"/>
              <a:ea typeface="Montserrat"/>
              <a:cs typeface="Montserrat"/>
              <a:sym typeface="Montserrat"/>
            </a:endParaRPr>
          </a:p>
        </p:txBody>
      </p:sp>
      <p:sp>
        <p:nvSpPr>
          <p:cNvPr id="246" name="Google Shape;246;p31"/>
          <p:cNvSpPr txBox="1"/>
          <p:nvPr/>
        </p:nvSpPr>
        <p:spPr>
          <a:xfrm>
            <a:off x="2443700" y="3694691"/>
            <a:ext cx="3584100" cy="6465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500">
                <a:solidFill>
                  <a:srgbClr val="FF3EB5"/>
                </a:solidFill>
                <a:latin typeface="Montserrat"/>
                <a:ea typeface="Montserrat"/>
                <a:cs typeface="Montserrat"/>
                <a:sym typeface="Montserrat"/>
              </a:rPr>
              <a:t>How does applications in different VMs communicate?</a:t>
            </a:r>
            <a:endParaRPr sz="1500">
              <a:solidFill>
                <a:srgbClr val="FF3EB5"/>
              </a:solidFill>
              <a:latin typeface="Montserrat"/>
              <a:ea typeface="Montserrat"/>
              <a:cs typeface="Montserrat"/>
              <a:sym typeface="Montserrat"/>
            </a:endParaRPr>
          </a:p>
        </p:txBody>
      </p:sp>
      <p:pic>
        <p:nvPicPr>
          <p:cNvPr id="247" name="Google Shape;247;p31"/>
          <p:cNvPicPr preferRelativeResize="0"/>
          <p:nvPr/>
        </p:nvPicPr>
        <p:blipFill rotWithShape="1">
          <a:blip r:embed="rId4">
            <a:alphaModFix/>
          </a:blip>
          <a:srcRect b="23948" l="26750" r="16598" t="24834"/>
          <a:stretch/>
        </p:blipFill>
        <p:spPr>
          <a:xfrm rot="-8401941">
            <a:off x="1797154" y="-241136"/>
            <a:ext cx="1094342" cy="989404"/>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1" name="Shape 251"/>
        <p:cNvGrpSpPr/>
        <p:nvPr/>
      </p:nvGrpSpPr>
      <p:grpSpPr>
        <a:xfrm>
          <a:off x="0" y="0"/>
          <a:ext cx="0" cy="0"/>
          <a:chOff x="0" y="0"/>
          <a:chExt cx="0" cy="0"/>
        </a:xfrm>
      </p:grpSpPr>
      <p:sp>
        <p:nvSpPr>
          <p:cNvPr id="252" name="Google Shape;252;p32"/>
          <p:cNvSpPr txBox="1"/>
          <p:nvPr/>
        </p:nvSpPr>
        <p:spPr>
          <a:xfrm>
            <a:off x="7966175" y="538275"/>
            <a:ext cx="291000" cy="738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3600">
              <a:solidFill>
                <a:srgbClr val="FF0000"/>
              </a:solidFill>
            </a:endParaRPr>
          </a:p>
        </p:txBody>
      </p:sp>
      <p:sp>
        <p:nvSpPr>
          <p:cNvPr id="253" name="Google Shape;253;p32"/>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sp>
        <p:nvSpPr>
          <p:cNvPr id="254" name="Google Shape;254;p32"/>
          <p:cNvSpPr/>
          <p:nvPr/>
        </p:nvSpPr>
        <p:spPr>
          <a:xfrm>
            <a:off x="5296850" y="383075"/>
            <a:ext cx="1860300" cy="3937200"/>
          </a:xfrm>
          <a:prstGeom prst="rect">
            <a:avLst/>
          </a:prstGeom>
          <a:solidFill>
            <a:srgbClr val="F5F5F5">
              <a:alpha val="6201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None/>
            </a:pPr>
            <a:r>
              <a:t/>
            </a:r>
            <a:endParaRPr/>
          </a:p>
        </p:txBody>
      </p:sp>
      <p:pic>
        <p:nvPicPr>
          <p:cNvPr id="255" name="Google Shape;255;p32"/>
          <p:cNvPicPr preferRelativeResize="0"/>
          <p:nvPr/>
        </p:nvPicPr>
        <p:blipFill>
          <a:blip r:embed="rId3">
            <a:alphaModFix/>
          </a:blip>
          <a:stretch>
            <a:fillRect/>
          </a:stretch>
        </p:blipFill>
        <p:spPr>
          <a:xfrm>
            <a:off x="5295675" y="62450"/>
            <a:ext cx="2015025" cy="2015025"/>
          </a:xfrm>
          <a:prstGeom prst="rect">
            <a:avLst/>
          </a:prstGeom>
          <a:noFill/>
          <a:ln>
            <a:noFill/>
          </a:ln>
        </p:spPr>
      </p:pic>
      <p:sp>
        <p:nvSpPr>
          <p:cNvPr id="256" name="Google Shape;256;p32"/>
          <p:cNvSpPr txBox="1"/>
          <p:nvPr/>
        </p:nvSpPr>
        <p:spPr>
          <a:xfrm>
            <a:off x="5296838" y="4343650"/>
            <a:ext cx="1860300" cy="325800"/>
          </a:xfrm>
          <a:prstGeom prst="rect">
            <a:avLst/>
          </a:prstGeom>
          <a:solidFill>
            <a:srgbClr val="9E9E9E">
              <a:alpha val="52510"/>
            </a:srgbClr>
          </a:solid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None/>
            </a:pPr>
            <a:r>
              <a:rPr b="1" lang="en">
                <a:solidFill>
                  <a:srgbClr val="3D5B58"/>
                </a:solidFill>
                <a:latin typeface="Montserrat"/>
                <a:ea typeface="Montserrat"/>
                <a:cs typeface="Montserrat"/>
                <a:sym typeface="Montserrat"/>
              </a:rPr>
              <a:t>VM1</a:t>
            </a:r>
            <a:endParaRPr u="sng">
              <a:solidFill>
                <a:srgbClr val="3D5B58"/>
              </a:solidFill>
              <a:latin typeface="Montserrat"/>
              <a:ea typeface="Montserrat"/>
              <a:cs typeface="Montserrat"/>
              <a:sym typeface="Montserrat"/>
            </a:endParaRPr>
          </a:p>
        </p:txBody>
      </p:sp>
      <p:pic>
        <p:nvPicPr>
          <p:cNvPr id="257" name="Google Shape;257;p32"/>
          <p:cNvPicPr preferRelativeResize="0"/>
          <p:nvPr/>
        </p:nvPicPr>
        <p:blipFill rotWithShape="1">
          <a:blip r:embed="rId4">
            <a:alphaModFix/>
          </a:blip>
          <a:srcRect b="42964" l="9287" r="6508" t="40351"/>
          <a:stretch/>
        </p:blipFill>
        <p:spPr>
          <a:xfrm rot="-1689654">
            <a:off x="2905853" y="1583596"/>
            <a:ext cx="2804268" cy="407059"/>
          </a:xfrm>
          <a:prstGeom prst="rect">
            <a:avLst/>
          </a:prstGeom>
          <a:noFill/>
          <a:ln>
            <a:noFill/>
          </a:ln>
        </p:spPr>
      </p:pic>
      <p:pic>
        <p:nvPicPr>
          <p:cNvPr id="258" name="Google Shape;258;p32"/>
          <p:cNvPicPr preferRelativeResize="0"/>
          <p:nvPr/>
        </p:nvPicPr>
        <p:blipFill>
          <a:blip r:embed="rId5">
            <a:alphaModFix/>
          </a:blip>
          <a:stretch>
            <a:fillRect/>
          </a:stretch>
        </p:blipFill>
        <p:spPr>
          <a:xfrm>
            <a:off x="1555516" y="1716550"/>
            <a:ext cx="1920240" cy="1920241"/>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2" name="Shape 262"/>
        <p:cNvGrpSpPr/>
        <p:nvPr/>
      </p:nvGrpSpPr>
      <p:grpSpPr>
        <a:xfrm>
          <a:off x="0" y="0"/>
          <a:ext cx="0" cy="0"/>
          <a:chOff x="0" y="0"/>
          <a:chExt cx="0" cy="0"/>
        </a:xfrm>
      </p:grpSpPr>
      <p:sp>
        <p:nvSpPr>
          <p:cNvPr id="263" name="Google Shape;263;p33"/>
          <p:cNvSpPr txBox="1"/>
          <p:nvPr/>
        </p:nvSpPr>
        <p:spPr>
          <a:xfrm>
            <a:off x="7966175" y="538275"/>
            <a:ext cx="291000" cy="738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3600">
              <a:solidFill>
                <a:srgbClr val="FF0000"/>
              </a:solidFill>
            </a:endParaRPr>
          </a:p>
        </p:txBody>
      </p:sp>
      <p:sp>
        <p:nvSpPr>
          <p:cNvPr id="264" name="Google Shape;264;p33"/>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sp>
        <p:nvSpPr>
          <p:cNvPr id="265" name="Google Shape;265;p33"/>
          <p:cNvSpPr/>
          <p:nvPr/>
        </p:nvSpPr>
        <p:spPr>
          <a:xfrm>
            <a:off x="5373050" y="383075"/>
            <a:ext cx="1860300" cy="3937200"/>
          </a:xfrm>
          <a:prstGeom prst="rect">
            <a:avLst/>
          </a:prstGeom>
          <a:solidFill>
            <a:srgbClr val="F5F5F5">
              <a:alpha val="6201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None/>
            </a:pPr>
            <a:r>
              <a:t/>
            </a:r>
            <a:endParaRPr/>
          </a:p>
        </p:txBody>
      </p:sp>
      <p:pic>
        <p:nvPicPr>
          <p:cNvPr id="266" name="Google Shape;266;p33"/>
          <p:cNvPicPr preferRelativeResize="0"/>
          <p:nvPr/>
        </p:nvPicPr>
        <p:blipFill>
          <a:blip r:embed="rId3">
            <a:alphaModFix/>
          </a:blip>
          <a:stretch>
            <a:fillRect/>
          </a:stretch>
        </p:blipFill>
        <p:spPr>
          <a:xfrm>
            <a:off x="5371875" y="62450"/>
            <a:ext cx="2015025" cy="2015025"/>
          </a:xfrm>
          <a:prstGeom prst="rect">
            <a:avLst/>
          </a:prstGeom>
          <a:noFill/>
          <a:ln>
            <a:noFill/>
          </a:ln>
        </p:spPr>
      </p:pic>
      <p:sp>
        <p:nvSpPr>
          <p:cNvPr id="267" name="Google Shape;267;p33"/>
          <p:cNvSpPr txBox="1"/>
          <p:nvPr/>
        </p:nvSpPr>
        <p:spPr>
          <a:xfrm>
            <a:off x="5373038" y="4343650"/>
            <a:ext cx="1860300" cy="325800"/>
          </a:xfrm>
          <a:prstGeom prst="rect">
            <a:avLst/>
          </a:prstGeom>
          <a:solidFill>
            <a:srgbClr val="9E9E9E">
              <a:alpha val="52510"/>
            </a:srgbClr>
          </a:solid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None/>
            </a:pPr>
            <a:r>
              <a:rPr b="1" lang="en">
                <a:solidFill>
                  <a:srgbClr val="3D5B58"/>
                </a:solidFill>
                <a:latin typeface="Montserrat"/>
                <a:ea typeface="Montserrat"/>
                <a:cs typeface="Montserrat"/>
                <a:sym typeface="Montserrat"/>
              </a:rPr>
              <a:t>VM1</a:t>
            </a:r>
            <a:endParaRPr u="sng">
              <a:solidFill>
                <a:srgbClr val="3D5B58"/>
              </a:solidFill>
              <a:latin typeface="Montserrat"/>
              <a:ea typeface="Montserrat"/>
              <a:cs typeface="Montserrat"/>
              <a:sym typeface="Montserrat"/>
            </a:endParaRPr>
          </a:p>
        </p:txBody>
      </p:sp>
      <p:pic>
        <p:nvPicPr>
          <p:cNvPr id="268" name="Google Shape;268;p33"/>
          <p:cNvPicPr preferRelativeResize="0"/>
          <p:nvPr/>
        </p:nvPicPr>
        <p:blipFill rotWithShape="1">
          <a:blip r:embed="rId4">
            <a:alphaModFix/>
          </a:blip>
          <a:srcRect b="42964" l="9287" r="6508" t="40351"/>
          <a:stretch/>
        </p:blipFill>
        <p:spPr>
          <a:xfrm rot="-1689654">
            <a:off x="2982053" y="1583596"/>
            <a:ext cx="2804268" cy="407059"/>
          </a:xfrm>
          <a:prstGeom prst="rect">
            <a:avLst/>
          </a:prstGeom>
          <a:noFill/>
          <a:ln>
            <a:noFill/>
          </a:ln>
        </p:spPr>
      </p:pic>
      <p:pic>
        <p:nvPicPr>
          <p:cNvPr id="269" name="Google Shape;269;p33"/>
          <p:cNvPicPr preferRelativeResize="0"/>
          <p:nvPr/>
        </p:nvPicPr>
        <p:blipFill>
          <a:blip r:embed="rId3">
            <a:alphaModFix/>
          </a:blip>
          <a:stretch>
            <a:fillRect/>
          </a:stretch>
        </p:blipFill>
        <p:spPr>
          <a:xfrm>
            <a:off x="5371875" y="1377450"/>
            <a:ext cx="2015025" cy="2015025"/>
          </a:xfrm>
          <a:prstGeom prst="rect">
            <a:avLst/>
          </a:prstGeom>
          <a:noFill/>
          <a:ln>
            <a:noFill/>
          </a:ln>
        </p:spPr>
      </p:pic>
      <p:pic>
        <p:nvPicPr>
          <p:cNvPr id="270" name="Google Shape;270;p33"/>
          <p:cNvPicPr preferRelativeResize="0"/>
          <p:nvPr/>
        </p:nvPicPr>
        <p:blipFill rotWithShape="1">
          <a:blip r:embed="rId3">
            <a:alphaModFix/>
          </a:blip>
          <a:srcRect b="19218" l="0" r="0" t="0"/>
          <a:stretch/>
        </p:blipFill>
        <p:spPr>
          <a:xfrm>
            <a:off x="5371900" y="2692450"/>
            <a:ext cx="2014999" cy="1627825"/>
          </a:xfrm>
          <a:prstGeom prst="rect">
            <a:avLst/>
          </a:prstGeom>
          <a:noFill/>
          <a:ln>
            <a:noFill/>
          </a:ln>
        </p:spPr>
      </p:pic>
      <p:pic>
        <p:nvPicPr>
          <p:cNvPr id="271" name="Google Shape;271;p33"/>
          <p:cNvPicPr preferRelativeResize="0"/>
          <p:nvPr/>
        </p:nvPicPr>
        <p:blipFill>
          <a:blip r:embed="rId5">
            <a:alphaModFix/>
          </a:blip>
          <a:stretch>
            <a:fillRect/>
          </a:stretch>
        </p:blipFill>
        <p:spPr>
          <a:xfrm>
            <a:off x="394113" y="1104138"/>
            <a:ext cx="3657600" cy="36576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5" name="Shape 275"/>
        <p:cNvGrpSpPr/>
        <p:nvPr/>
      </p:nvGrpSpPr>
      <p:grpSpPr>
        <a:xfrm>
          <a:off x="0" y="0"/>
          <a:ext cx="0" cy="0"/>
          <a:chOff x="0" y="0"/>
          <a:chExt cx="0" cy="0"/>
        </a:xfrm>
      </p:grpSpPr>
      <p:sp>
        <p:nvSpPr>
          <p:cNvPr id="276" name="Google Shape;276;p34"/>
          <p:cNvSpPr txBox="1"/>
          <p:nvPr/>
        </p:nvSpPr>
        <p:spPr>
          <a:xfrm>
            <a:off x="7966175" y="538275"/>
            <a:ext cx="291000" cy="738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3600">
              <a:solidFill>
                <a:srgbClr val="FF0000"/>
              </a:solidFill>
            </a:endParaRPr>
          </a:p>
        </p:txBody>
      </p:sp>
      <p:sp>
        <p:nvSpPr>
          <p:cNvPr id="277" name="Google Shape;277;p34"/>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sp>
        <p:nvSpPr>
          <p:cNvPr id="278" name="Google Shape;278;p34"/>
          <p:cNvSpPr/>
          <p:nvPr/>
        </p:nvSpPr>
        <p:spPr>
          <a:xfrm>
            <a:off x="5373050" y="383075"/>
            <a:ext cx="1860300" cy="3937200"/>
          </a:xfrm>
          <a:prstGeom prst="rect">
            <a:avLst/>
          </a:prstGeom>
          <a:solidFill>
            <a:srgbClr val="F5F5F5">
              <a:alpha val="6201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None/>
            </a:pPr>
            <a:r>
              <a:t/>
            </a:r>
            <a:endParaRPr/>
          </a:p>
        </p:txBody>
      </p:sp>
      <p:pic>
        <p:nvPicPr>
          <p:cNvPr id="279" name="Google Shape;279;p34"/>
          <p:cNvPicPr preferRelativeResize="0"/>
          <p:nvPr/>
        </p:nvPicPr>
        <p:blipFill>
          <a:blip r:embed="rId3">
            <a:alphaModFix/>
          </a:blip>
          <a:stretch>
            <a:fillRect/>
          </a:stretch>
        </p:blipFill>
        <p:spPr>
          <a:xfrm>
            <a:off x="5371875" y="62450"/>
            <a:ext cx="2015025" cy="2015025"/>
          </a:xfrm>
          <a:prstGeom prst="rect">
            <a:avLst/>
          </a:prstGeom>
          <a:noFill/>
          <a:ln>
            <a:noFill/>
          </a:ln>
        </p:spPr>
      </p:pic>
      <p:sp>
        <p:nvSpPr>
          <p:cNvPr id="280" name="Google Shape;280;p34"/>
          <p:cNvSpPr txBox="1"/>
          <p:nvPr/>
        </p:nvSpPr>
        <p:spPr>
          <a:xfrm>
            <a:off x="5373038" y="4343650"/>
            <a:ext cx="1860300" cy="325800"/>
          </a:xfrm>
          <a:prstGeom prst="rect">
            <a:avLst/>
          </a:prstGeom>
          <a:solidFill>
            <a:srgbClr val="9E9E9E">
              <a:alpha val="52510"/>
            </a:srgbClr>
          </a:solid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None/>
            </a:pPr>
            <a:r>
              <a:rPr b="1" lang="en">
                <a:solidFill>
                  <a:srgbClr val="3D5B58"/>
                </a:solidFill>
                <a:latin typeface="Montserrat"/>
                <a:ea typeface="Montserrat"/>
                <a:cs typeface="Montserrat"/>
                <a:sym typeface="Montserrat"/>
              </a:rPr>
              <a:t>VM1</a:t>
            </a:r>
            <a:endParaRPr u="sng">
              <a:solidFill>
                <a:srgbClr val="3D5B58"/>
              </a:solidFill>
              <a:latin typeface="Montserrat"/>
              <a:ea typeface="Montserrat"/>
              <a:cs typeface="Montserrat"/>
              <a:sym typeface="Montserrat"/>
            </a:endParaRPr>
          </a:p>
        </p:txBody>
      </p:sp>
      <p:pic>
        <p:nvPicPr>
          <p:cNvPr id="281" name="Google Shape;281;p34"/>
          <p:cNvPicPr preferRelativeResize="0"/>
          <p:nvPr/>
        </p:nvPicPr>
        <p:blipFill rotWithShape="1">
          <a:blip r:embed="rId4">
            <a:alphaModFix/>
          </a:blip>
          <a:srcRect b="42964" l="9287" r="6508" t="40351"/>
          <a:stretch/>
        </p:blipFill>
        <p:spPr>
          <a:xfrm rot="-1689654">
            <a:off x="2982053" y="1583596"/>
            <a:ext cx="2804268" cy="407059"/>
          </a:xfrm>
          <a:prstGeom prst="rect">
            <a:avLst/>
          </a:prstGeom>
          <a:noFill/>
          <a:ln>
            <a:noFill/>
          </a:ln>
        </p:spPr>
      </p:pic>
      <p:pic>
        <p:nvPicPr>
          <p:cNvPr id="282" name="Google Shape;282;p34"/>
          <p:cNvPicPr preferRelativeResize="0"/>
          <p:nvPr/>
        </p:nvPicPr>
        <p:blipFill>
          <a:blip r:embed="rId3">
            <a:alphaModFix/>
          </a:blip>
          <a:stretch>
            <a:fillRect/>
          </a:stretch>
        </p:blipFill>
        <p:spPr>
          <a:xfrm>
            <a:off x="5371875" y="1377450"/>
            <a:ext cx="2015025" cy="2015025"/>
          </a:xfrm>
          <a:prstGeom prst="rect">
            <a:avLst/>
          </a:prstGeom>
          <a:noFill/>
          <a:ln>
            <a:noFill/>
          </a:ln>
        </p:spPr>
      </p:pic>
      <p:pic>
        <p:nvPicPr>
          <p:cNvPr id="283" name="Google Shape;283;p34"/>
          <p:cNvPicPr preferRelativeResize="0"/>
          <p:nvPr/>
        </p:nvPicPr>
        <p:blipFill rotWithShape="1">
          <a:blip r:embed="rId3">
            <a:alphaModFix/>
          </a:blip>
          <a:srcRect b="19218" l="0" r="0" t="0"/>
          <a:stretch/>
        </p:blipFill>
        <p:spPr>
          <a:xfrm>
            <a:off x="5371900" y="2692450"/>
            <a:ext cx="2014999" cy="1627825"/>
          </a:xfrm>
          <a:prstGeom prst="rect">
            <a:avLst/>
          </a:prstGeom>
          <a:noFill/>
          <a:ln>
            <a:noFill/>
          </a:ln>
        </p:spPr>
      </p:pic>
      <p:pic>
        <p:nvPicPr>
          <p:cNvPr id="284" name="Google Shape;284;p34"/>
          <p:cNvPicPr preferRelativeResize="0"/>
          <p:nvPr/>
        </p:nvPicPr>
        <p:blipFill>
          <a:blip r:embed="rId5">
            <a:alphaModFix/>
          </a:blip>
          <a:stretch>
            <a:fillRect/>
          </a:stretch>
        </p:blipFill>
        <p:spPr>
          <a:xfrm>
            <a:off x="394113" y="1104138"/>
            <a:ext cx="3657600" cy="3657600"/>
          </a:xfrm>
          <a:prstGeom prst="rect">
            <a:avLst/>
          </a:prstGeom>
          <a:noFill/>
          <a:ln>
            <a:noFill/>
          </a:ln>
        </p:spPr>
      </p:pic>
      <p:sp>
        <p:nvSpPr>
          <p:cNvPr id="285" name="Google Shape;285;p34"/>
          <p:cNvSpPr txBox="1"/>
          <p:nvPr>
            <p:ph type="title"/>
          </p:nvPr>
        </p:nvSpPr>
        <p:spPr>
          <a:xfrm>
            <a:off x="311700" y="318800"/>
            <a:ext cx="8520600" cy="4296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How do I scale?</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9" name="Shape 289"/>
        <p:cNvGrpSpPr/>
        <p:nvPr/>
      </p:nvGrpSpPr>
      <p:grpSpPr>
        <a:xfrm>
          <a:off x="0" y="0"/>
          <a:ext cx="0" cy="0"/>
          <a:chOff x="0" y="0"/>
          <a:chExt cx="0" cy="0"/>
        </a:xfrm>
      </p:grpSpPr>
      <p:sp>
        <p:nvSpPr>
          <p:cNvPr id="290" name="Google Shape;290;p35"/>
          <p:cNvSpPr txBox="1"/>
          <p:nvPr/>
        </p:nvSpPr>
        <p:spPr>
          <a:xfrm>
            <a:off x="7966175" y="538275"/>
            <a:ext cx="291000" cy="738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3600">
              <a:solidFill>
                <a:srgbClr val="FF0000"/>
              </a:solidFill>
            </a:endParaRPr>
          </a:p>
        </p:txBody>
      </p:sp>
      <p:sp>
        <p:nvSpPr>
          <p:cNvPr id="291" name="Google Shape;291;p35"/>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sp>
        <p:nvSpPr>
          <p:cNvPr id="292" name="Google Shape;292;p35"/>
          <p:cNvSpPr/>
          <p:nvPr/>
        </p:nvSpPr>
        <p:spPr>
          <a:xfrm>
            <a:off x="5373050" y="383075"/>
            <a:ext cx="1860300" cy="3937200"/>
          </a:xfrm>
          <a:prstGeom prst="rect">
            <a:avLst/>
          </a:prstGeom>
          <a:solidFill>
            <a:srgbClr val="F5F5F5">
              <a:alpha val="6201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None/>
            </a:pPr>
            <a:r>
              <a:t/>
            </a:r>
            <a:endParaRPr/>
          </a:p>
        </p:txBody>
      </p:sp>
      <p:pic>
        <p:nvPicPr>
          <p:cNvPr id="293" name="Google Shape;293;p35"/>
          <p:cNvPicPr preferRelativeResize="0"/>
          <p:nvPr/>
        </p:nvPicPr>
        <p:blipFill>
          <a:blip r:embed="rId3">
            <a:alphaModFix/>
          </a:blip>
          <a:stretch>
            <a:fillRect/>
          </a:stretch>
        </p:blipFill>
        <p:spPr>
          <a:xfrm>
            <a:off x="5371875" y="62450"/>
            <a:ext cx="2015025" cy="2015025"/>
          </a:xfrm>
          <a:prstGeom prst="rect">
            <a:avLst/>
          </a:prstGeom>
          <a:noFill/>
          <a:ln>
            <a:noFill/>
          </a:ln>
        </p:spPr>
      </p:pic>
      <p:sp>
        <p:nvSpPr>
          <p:cNvPr id="294" name="Google Shape;294;p35"/>
          <p:cNvSpPr txBox="1"/>
          <p:nvPr/>
        </p:nvSpPr>
        <p:spPr>
          <a:xfrm>
            <a:off x="5373038" y="4343650"/>
            <a:ext cx="1860300" cy="325800"/>
          </a:xfrm>
          <a:prstGeom prst="rect">
            <a:avLst/>
          </a:prstGeom>
          <a:solidFill>
            <a:srgbClr val="9E9E9E">
              <a:alpha val="52510"/>
            </a:srgbClr>
          </a:solid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None/>
            </a:pPr>
            <a:r>
              <a:rPr b="1" lang="en">
                <a:solidFill>
                  <a:srgbClr val="3D5B58"/>
                </a:solidFill>
                <a:latin typeface="Montserrat"/>
                <a:ea typeface="Montserrat"/>
                <a:cs typeface="Montserrat"/>
                <a:sym typeface="Montserrat"/>
              </a:rPr>
              <a:t>VM1</a:t>
            </a:r>
            <a:endParaRPr u="sng">
              <a:solidFill>
                <a:srgbClr val="3D5B58"/>
              </a:solidFill>
              <a:latin typeface="Montserrat"/>
              <a:ea typeface="Montserrat"/>
              <a:cs typeface="Montserrat"/>
              <a:sym typeface="Montserrat"/>
            </a:endParaRPr>
          </a:p>
        </p:txBody>
      </p:sp>
      <p:pic>
        <p:nvPicPr>
          <p:cNvPr id="295" name="Google Shape;295;p35"/>
          <p:cNvPicPr preferRelativeResize="0"/>
          <p:nvPr/>
        </p:nvPicPr>
        <p:blipFill rotWithShape="1">
          <a:blip r:embed="rId4">
            <a:alphaModFix/>
          </a:blip>
          <a:srcRect b="42964" l="9287" r="6508" t="40351"/>
          <a:stretch/>
        </p:blipFill>
        <p:spPr>
          <a:xfrm rot="-1689654">
            <a:off x="2982053" y="1583596"/>
            <a:ext cx="2804268" cy="407059"/>
          </a:xfrm>
          <a:prstGeom prst="rect">
            <a:avLst/>
          </a:prstGeom>
          <a:noFill/>
          <a:ln>
            <a:noFill/>
          </a:ln>
        </p:spPr>
      </p:pic>
      <p:pic>
        <p:nvPicPr>
          <p:cNvPr id="296" name="Google Shape;296;p35"/>
          <p:cNvPicPr preferRelativeResize="0"/>
          <p:nvPr/>
        </p:nvPicPr>
        <p:blipFill>
          <a:blip r:embed="rId3">
            <a:alphaModFix/>
          </a:blip>
          <a:stretch>
            <a:fillRect/>
          </a:stretch>
        </p:blipFill>
        <p:spPr>
          <a:xfrm>
            <a:off x="5371875" y="1377450"/>
            <a:ext cx="2015025" cy="2015025"/>
          </a:xfrm>
          <a:prstGeom prst="rect">
            <a:avLst/>
          </a:prstGeom>
          <a:noFill/>
          <a:ln>
            <a:noFill/>
          </a:ln>
        </p:spPr>
      </p:pic>
      <p:pic>
        <p:nvPicPr>
          <p:cNvPr id="297" name="Google Shape;297;p35"/>
          <p:cNvPicPr preferRelativeResize="0"/>
          <p:nvPr/>
        </p:nvPicPr>
        <p:blipFill rotWithShape="1">
          <a:blip r:embed="rId3">
            <a:alphaModFix/>
          </a:blip>
          <a:srcRect b="19218" l="0" r="0" t="0"/>
          <a:stretch/>
        </p:blipFill>
        <p:spPr>
          <a:xfrm>
            <a:off x="5371900" y="2692450"/>
            <a:ext cx="2014999" cy="1627825"/>
          </a:xfrm>
          <a:prstGeom prst="rect">
            <a:avLst/>
          </a:prstGeom>
          <a:noFill/>
          <a:ln>
            <a:noFill/>
          </a:ln>
        </p:spPr>
      </p:pic>
      <p:pic>
        <p:nvPicPr>
          <p:cNvPr id="298" name="Google Shape;298;p35"/>
          <p:cNvPicPr preferRelativeResize="0"/>
          <p:nvPr/>
        </p:nvPicPr>
        <p:blipFill>
          <a:blip r:embed="rId5">
            <a:alphaModFix/>
          </a:blip>
          <a:stretch>
            <a:fillRect/>
          </a:stretch>
        </p:blipFill>
        <p:spPr>
          <a:xfrm>
            <a:off x="394113" y="1104138"/>
            <a:ext cx="3657600" cy="3657600"/>
          </a:xfrm>
          <a:prstGeom prst="rect">
            <a:avLst/>
          </a:prstGeom>
          <a:noFill/>
          <a:ln>
            <a:noFill/>
          </a:ln>
        </p:spPr>
      </p:pic>
      <p:sp>
        <p:nvSpPr>
          <p:cNvPr id="299" name="Google Shape;299;p35"/>
          <p:cNvSpPr txBox="1"/>
          <p:nvPr>
            <p:ph type="title"/>
          </p:nvPr>
        </p:nvSpPr>
        <p:spPr>
          <a:xfrm>
            <a:off x="311700" y="318800"/>
            <a:ext cx="8520600" cy="4296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How do I load balance?</a:t>
            </a:r>
            <a:endParaRPr/>
          </a:p>
        </p:txBody>
      </p:sp>
      <p:pic>
        <p:nvPicPr>
          <p:cNvPr id="300" name="Google Shape;300;p35"/>
          <p:cNvPicPr preferRelativeResize="0"/>
          <p:nvPr/>
        </p:nvPicPr>
        <p:blipFill rotWithShape="1">
          <a:blip r:embed="rId6">
            <a:alphaModFix/>
          </a:blip>
          <a:srcRect b="15526" l="17436" r="16215" t="20473"/>
          <a:stretch/>
        </p:blipFill>
        <p:spPr>
          <a:xfrm rot="2700022">
            <a:off x="2972376" y="1156112"/>
            <a:ext cx="2355151" cy="2271750"/>
          </a:xfrm>
          <a:prstGeom prst="rect">
            <a:avLst/>
          </a:prstGeom>
          <a:noFill/>
          <a:ln>
            <a:noFill/>
          </a:ln>
        </p:spPr>
      </p:pic>
      <p:pic>
        <p:nvPicPr>
          <p:cNvPr id="301" name="Google Shape;301;p35"/>
          <p:cNvPicPr preferRelativeResize="0"/>
          <p:nvPr/>
        </p:nvPicPr>
        <p:blipFill rotWithShape="1">
          <a:blip r:embed="rId7">
            <a:alphaModFix/>
          </a:blip>
          <a:srcRect b="18375" l="32574" r="39100" t="26524"/>
          <a:stretch/>
        </p:blipFill>
        <p:spPr>
          <a:xfrm rot="6104826">
            <a:off x="4057851" y="1724422"/>
            <a:ext cx="652673" cy="2653907"/>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5" name="Shape 305"/>
        <p:cNvGrpSpPr/>
        <p:nvPr/>
      </p:nvGrpSpPr>
      <p:grpSpPr>
        <a:xfrm>
          <a:off x="0" y="0"/>
          <a:ext cx="0" cy="0"/>
          <a:chOff x="0" y="0"/>
          <a:chExt cx="0" cy="0"/>
        </a:xfrm>
      </p:grpSpPr>
      <p:sp>
        <p:nvSpPr>
          <p:cNvPr id="306" name="Google Shape;306;p36"/>
          <p:cNvSpPr txBox="1"/>
          <p:nvPr/>
        </p:nvSpPr>
        <p:spPr>
          <a:xfrm>
            <a:off x="1092000" y="718050"/>
            <a:ext cx="7112400" cy="34173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3600"/>
              <a:buFont typeface="Arial"/>
              <a:buNone/>
            </a:pPr>
            <a:r>
              <a:rPr b="1" i="0" lang="en" sz="3300" u="none" cap="none" strike="noStrike">
                <a:solidFill>
                  <a:srgbClr val="2C5234"/>
                </a:solidFill>
                <a:latin typeface="Montserrat"/>
                <a:ea typeface="Montserrat"/>
                <a:cs typeface="Montserrat"/>
                <a:sym typeface="Montserrat"/>
              </a:rPr>
              <a:t>Kubernetes</a:t>
            </a:r>
            <a:r>
              <a:rPr i="0" lang="en" sz="3300" u="none" cap="none" strike="noStrike">
                <a:solidFill>
                  <a:srgbClr val="2C5234"/>
                </a:solidFill>
                <a:latin typeface="Montserrat"/>
                <a:ea typeface="Montserrat"/>
                <a:cs typeface="Montserrat"/>
                <a:sym typeface="Montserrat"/>
              </a:rPr>
              <a:t> is an open-source system for automating deployment, scaling, </a:t>
            </a:r>
            <a:endParaRPr i="0" sz="3300" u="none" cap="none" strike="noStrike">
              <a:solidFill>
                <a:srgbClr val="2C5234"/>
              </a:solidFill>
              <a:latin typeface="Montserrat"/>
              <a:ea typeface="Montserrat"/>
              <a:cs typeface="Montserrat"/>
              <a:sym typeface="Montserrat"/>
            </a:endParaRPr>
          </a:p>
          <a:p>
            <a:pPr indent="0" lvl="0" marL="0" marR="0" rtl="0" algn="ctr">
              <a:lnSpc>
                <a:spcPct val="100000"/>
              </a:lnSpc>
              <a:spcBef>
                <a:spcPts val="0"/>
              </a:spcBef>
              <a:spcAft>
                <a:spcPts val="0"/>
              </a:spcAft>
              <a:buClr>
                <a:srgbClr val="000000"/>
              </a:buClr>
              <a:buSzPts val="3600"/>
              <a:buFont typeface="Arial"/>
              <a:buNone/>
            </a:pPr>
            <a:r>
              <a:rPr lang="en" sz="3300">
                <a:solidFill>
                  <a:srgbClr val="2C5234"/>
                </a:solidFill>
                <a:latin typeface="Montserrat"/>
                <a:ea typeface="Montserrat"/>
                <a:cs typeface="Montserrat"/>
                <a:sym typeface="Montserrat"/>
              </a:rPr>
              <a:t>and</a:t>
            </a:r>
            <a:r>
              <a:rPr i="0" lang="en" sz="3300" u="none" cap="none" strike="noStrike">
                <a:solidFill>
                  <a:srgbClr val="2C5234"/>
                </a:solidFill>
                <a:latin typeface="Montserrat"/>
                <a:ea typeface="Montserrat"/>
                <a:cs typeface="Montserrat"/>
                <a:sym typeface="Montserrat"/>
              </a:rPr>
              <a:t> management of </a:t>
            </a:r>
            <a:endParaRPr i="0" sz="3300" u="none" cap="none" strike="noStrike">
              <a:solidFill>
                <a:srgbClr val="2C5234"/>
              </a:solidFill>
              <a:latin typeface="Montserrat"/>
              <a:ea typeface="Montserrat"/>
              <a:cs typeface="Montserrat"/>
              <a:sym typeface="Montserrat"/>
            </a:endParaRPr>
          </a:p>
          <a:p>
            <a:pPr indent="0" lvl="0" marL="0" marR="0" rtl="0" algn="ctr">
              <a:lnSpc>
                <a:spcPct val="100000"/>
              </a:lnSpc>
              <a:spcBef>
                <a:spcPts val="0"/>
              </a:spcBef>
              <a:spcAft>
                <a:spcPts val="0"/>
              </a:spcAft>
              <a:buClr>
                <a:srgbClr val="000000"/>
              </a:buClr>
              <a:buSzPts val="3600"/>
              <a:buFont typeface="Arial"/>
              <a:buNone/>
            </a:pPr>
            <a:r>
              <a:rPr b="1" i="0" lang="en" sz="3300" u="none" cap="none" strike="noStrike">
                <a:solidFill>
                  <a:srgbClr val="2C5234"/>
                </a:solidFill>
                <a:latin typeface="Montserrat"/>
                <a:ea typeface="Montserrat"/>
                <a:cs typeface="Montserrat"/>
                <a:sym typeface="Montserrat"/>
              </a:rPr>
              <a:t>containerised</a:t>
            </a:r>
            <a:r>
              <a:rPr i="0" lang="en" sz="3300" u="none" cap="none" strike="noStrike">
                <a:solidFill>
                  <a:srgbClr val="2C5234"/>
                </a:solidFill>
                <a:latin typeface="Montserrat"/>
                <a:ea typeface="Montserrat"/>
                <a:cs typeface="Montserrat"/>
                <a:sym typeface="Montserrat"/>
              </a:rPr>
              <a:t> applications</a:t>
            </a:r>
            <a:endParaRPr i="0" sz="3300" u="none" cap="none" strike="noStrike">
              <a:solidFill>
                <a:srgbClr val="2C5234"/>
              </a:solidFill>
              <a:latin typeface="Montserrat"/>
              <a:ea typeface="Montserrat"/>
              <a:cs typeface="Montserrat"/>
              <a:sym typeface="Montserrat"/>
            </a:endParaRPr>
          </a:p>
        </p:txBody>
      </p:sp>
      <p:sp>
        <p:nvSpPr>
          <p:cNvPr id="307" name="Google Shape;307;p36"/>
          <p:cNvSpPr txBox="1"/>
          <p:nvPr/>
        </p:nvSpPr>
        <p:spPr>
          <a:xfrm>
            <a:off x="1092000" y="718050"/>
            <a:ext cx="7112400" cy="34173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3600"/>
              <a:buFont typeface="Arial"/>
              <a:buNone/>
            </a:pPr>
            <a:r>
              <a:rPr b="1" i="0" lang="en" sz="3300" u="none" cap="none" strike="noStrike">
                <a:solidFill>
                  <a:srgbClr val="3D5B58"/>
                </a:solidFill>
                <a:latin typeface="Montserrat"/>
                <a:ea typeface="Montserrat"/>
                <a:cs typeface="Montserrat"/>
                <a:sym typeface="Montserrat"/>
              </a:rPr>
              <a:t>Kubernetes</a:t>
            </a:r>
            <a:r>
              <a:rPr i="0" lang="en" sz="3300" u="none" cap="none" strike="noStrike">
                <a:solidFill>
                  <a:srgbClr val="3D5B58"/>
                </a:solidFill>
                <a:latin typeface="Montserrat"/>
                <a:ea typeface="Montserrat"/>
                <a:cs typeface="Montserrat"/>
                <a:sym typeface="Montserrat"/>
              </a:rPr>
              <a:t> is an open-source system for automating</a:t>
            </a:r>
            <a:r>
              <a:rPr lang="en" sz="3300">
                <a:solidFill>
                  <a:srgbClr val="3D5B58"/>
                </a:solidFill>
                <a:latin typeface="Montserrat"/>
                <a:ea typeface="Montserrat"/>
                <a:cs typeface="Montserrat"/>
                <a:sym typeface="Montserrat"/>
              </a:rPr>
              <a:t> </a:t>
            </a:r>
            <a:r>
              <a:rPr i="0" lang="en" sz="3300" u="none" cap="none" strike="noStrike">
                <a:solidFill>
                  <a:srgbClr val="3D5B58"/>
                </a:solidFill>
                <a:latin typeface="Montserrat"/>
                <a:ea typeface="Montserrat"/>
                <a:cs typeface="Montserrat"/>
                <a:sym typeface="Montserrat"/>
              </a:rPr>
              <a:t>deployment, scaling, </a:t>
            </a:r>
            <a:endParaRPr i="0" sz="3300" u="none" cap="none" strike="noStrike">
              <a:solidFill>
                <a:srgbClr val="3D5B58"/>
              </a:solidFill>
              <a:latin typeface="Montserrat"/>
              <a:ea typeface="Montserrat"/>
              <a:cs typeface="Montserrat"/>
              <a:sym typeface="Montserrat"/>
            </a:endParaRPr>
          </a:p>
          <a:p>
            <a:pPr indent="0" lvl="0" marL="0" marR="0" rtl="0" algn="ctr">
              <a:lnSpc>
                <a:spcPct val="100000"/>
              </a:lnSpc>
              <a:spcBef>
                <a:spcPts val="0"/>
              </a:spcBef>
              <a:spcAft>
                <a:spcPts val="0"/>
              </a:spcAft>
              <a:buClr>
                <a:srgbClr val="000000"/>
              </a:buClr>
              <a:buSzPts val="3600"/>
              <a:buFont typeface="Arial"/>
              <a:buNone/>
            </a:pPr>
            <a:r>
              <a:rPr lang="en" sz="3300">
                <a:solidFill>
                  <a:srgbClr val="3D5B58"/>
                </a:solidFill>
                <a:latin typeface="Montserrat"/>
                <a:ea typeface="Montserrat"/>
                <a:cs typeface="Montserrat"/>
                <a:sym typeface="Montserrat"/>
              </a:rPr>
              <a:t>and</a:t>
            </a:r>
            <a:r>
              <a:rPr i="0" lang="en" sz="3300" u="none" cap="none" strike="noStrike">
                <a:solidFill>
                  <a:srgbClr val="3D5B58"/>
                </a:solidFill>
                <a:latin typeface="Montserrat"/>
                <a:ea typeface="Montserrat"/>
                <a:cs typeface="Montserrat"/>
                <a:sym typeface="Montserrat"/>
              </a:rPr>
              <a:t> management of </a:t>
            </a:r>
            <a:endParaRPr i="0" sz="3300" u="none" cap="none" strike="noStrike">
              <a:solidFill>
                <a:srgbClr val="3D5B58"/>
              </a:solidFill>
              <a:latin typeface="Montserrat"/>
              <a:ea typeface="Montserrat"/>
              <a:cs typeface="Montserrat"/>
              <a:sym typeface="Montserrat"/>
            </a:endParaRPr>
          </a:p>
          <a:p>
            <a:pPr indent="0" lvl="0" marL="0" marR="0" rtl="0" algn="ctr">
              <a:lnSpc>
                <a:spcPct val="100000"/>
              </a:lnSpc>
              <a:spcBef>
                <a:spcPts val="0"/>
              </a:spcBef>
              <a:spcAft>
                <a:spcPts val="0"/>
              </a:spcAft>
              <a:buClr>
                <a:srgbClr val="000000"/>
              </a:buClr>
              <a:buSzPts val="3600"/>
              <a:buFont typeface="Arial"/>
              <a:buNone/>
            </a:pPr>
            <a:r>
              <a:rPr b="1" i="0" lang="en" sz="3300" u="none" cap="none" strike="noStrike">
                <a:solidFill>
                  <a:srgbClr val="3D5B58"/>
                </a:solidFill>
                <a:latin typeface="Montserrat"/>
                <a:ea typeface="Montserrat"/>
                <a:cs typeface="Montserrat"/>
                <a:sym typeface="Montserrat"/>
              </a:rPr>
              <a:t>containerised</a:t>
            </a:r>
            <a:r>
              <a:rPr i="0" lang="en" sz="3300" u="none" cap="none" strike="noStrike">
                <a:solidFill>
                  <a:srgbClr val="3D5B58"/>
                </a:solidFill>
                <a:latin typeface="Montserrat"/>
                <a:ea typeface="Montserrat"/>
                <a:cs typeface="Montserrat"/>
                <a:sym typeface="Montserrat"/>
              </a:rPr>
              <a:t> applications</a:t>
            </a:r>
            <a:endParaRPr i="0" sz="3300" u="none" cap="none" strike="noStrike">
              <a:solidFill>
                <a:srgbClr val="3D5B58"/>
              </a:solidFill>
              <a:latin typeface="Montserrat"/>
              <a:ea typeface="Montserrat"/>
              <a:cs typeface="Montserrat"/>
              <a:sym typeface="Montserrat"/>
            </a:endParaRPr>
          </a:p>
        </p:txBody>
      </p:sp>
      <p:pic>
        <p:nvPicPr>
          <p:cNvPr id="308" name="Google Shape;308;p36"/>
          <p:cNvPicPr preferRelativeResize="0"/>
          <p:nvPr/>
        </p:nvPicPr>
        <p:blipFill rotWithShape="1">
          <a:blip r:embed="rId3">
            <a:alphaModFix/>
          </a:blip>
          <a:srcRect b="0" l="0" r="0" t="0"/>
          <a:stretch/>
        </p:blipFill>
        <p:spPr>
          <a:xfrm>
            <a:off x="7478224" y="3427299"/>
            <a:ext cx="1591200" cy="1591200"/>
          </a:xfrm>
          <a:prstGeom prst="rect">
            <a:avLst/>
          </a:prstGeom>
          <a:noFill/>
          <a:ln>
            <a:noFill/>
          </a:ln>
        </p:spPr>
      </p:pic>
      <p:pic>
        <p:nvPicPr>
          <p:cNvPr id="309" name="Google Shape;309;p36"/>
          <p:cNvPicPr preferRelativeResize="0"/>
          <p:nvPr/>
        </p:nvPicPr>
        <p:blipFill rotWithShape="1">
          <a:blip r:embed="rId4">
            <a:alphaModFix/>
          </a:blip>
          <a:srcRect b="0" l="0" r="0" t="0"/>
          <a:stretch/>
        </p:blipFill>
        <p:spPr>
          <a:xfrm>
            <a:off x="120800" y="3575663"/>
            <a:ext cx="1442825" cy="1442825"/>
          </a:xfrm>
          <a:prstGeom prst="rect">
            <a:avLst/>
          </a:prstGeom>
          <a:noFill/>
          <a:ln>
            <a:noFill/>
          </a:ln>
        </p:spPr>
      </p:pic>
      <p:sp>
        <p:nvSpPr>
          <p:cNvPr id="310" name="Google Shape;310;p36"/>
          <p:cNvSpPr txBox="1"/>
          <p:nvPr/>
        </p:nvSpPr>
        <p:spPr>
          <a:xfrm>
            <a:off x="1468975" y="4135350"/>
            <a:ext cx="2163900" cy="424200"/>
          </a:xfrm>
          <a:prstGeom prst="rect">
            <a:avLst/>
          </a:prstGeom>
          <a:noFill/>
          <a:ln>
            <a:noFill/>
          </a:ln>
        </p:spPr>
        <p:txBody>
          <a:bodyPr anchorCtr="0" anchor="t" bIns="91425" lIns="91425" spcFirstLastPara="1" rIns="91425" wrap="square" tIns="91425">
            <a:noAutofit/>
          </a:bodyPr>
          <a:lstStyle/>
          <a:p>
            <a:pPr indent="-330200" lvl="0" marL="457200" marR="0" rtl="0" algn="l">
              <a:lnSpc>
                <a:spcPct val="100000"/>
              </a:lnSpc>
              <a:spcBef>
                <a:spcPts val="0"/>
              </a:spcBef>
              <a:spcAft>
                <a:spcPts val="0"/>
              </a:spcAft>
              <a:buClr>
                <a:srgbClr val="FF3EB5"/>
              </a:buClr>
              <a:buSzPts val="1600"/>
              <a:buFont typeface="Montserrat"/>
              <a:buChar char="-"/>
            </a:pPr>
            <a:r>
              <a:rPr b="1" i="0" lang="en" sz="1600" u="none" cap="none" strike="noStrike">
                <a:solidFill>
                  <a:srgbClr val="FF3EB5"/>
                </a:solidFill>
                <a:latin typeface="Montserrat"/>
                <a:ea typeface="Montserrat"/>
                <a:cs typeface="Montserrat"/>
                <a:sym typeface="Montserrat"/>
              </a:rPr>
              <a:t>kubernetes.io</a:t>
            </a:r>
            <a:endParaRPr b="1" i="0" sz="1600" u="none" cap="none" strike="noStrike">
              <a:solidFill>
                <a:srgbClr val="FF3EB5"/>
              </a:solidFill>
              <a:latin typeface="Montserrat"/>
              <a:ea typeface="Montserrat"/>
              <a:cs typeface="Montserrat"/>
              <a:sym typeface="Montserrat"/>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4">
            <a:alphaModFix/>
          </a:blip>
          <a:stretch>
            <a:fillRect/>
          </a:stretch>
        </a:blipFill>
      </p:bgPr>
    </p:bg>
    <p:spTree>
      <p:nvGrpSpPr>
        <p:cNvPr id="314" name="Shape 314"/>
        <p:cNvGrpSpPr/>
        <p:nvPr/>
      </p:nvGrpSpPr>
      <p:grpSpPr>
        <a:xfrm>
          <a:off x="0" y="0"/>
          <a:ext cx="0" cy="0"/>
          <a:chOff x="0" y="0"/>
          <a:chExt cx="0" cy="0"/>
        </a:xfrm>
      </p:grpSpPr>
      <p:sp>
        <p:nvSpPr>
          <p:cNvPr id="315" name="Google Shape;315;p37"/>
          <p:cNvSpPr txBox="1"/>
          <p:nvPr/>
        </p:nvSpPr>
        <p:spPr>
          <a:xfrm>
            <a:off x="7865122" y="4724863"/>
            <a:ext cx="778500" cy="393600"/>
          </a:xfrm>
          <a:prstGeom prst="rect">
            <a:avLst/>
          </a:prstGeom>
          <a:noFill/>
          <a:ln>
            <a:noFill/>
          </a:ln>
        </p:spPr>
        <p:txBody>
          <a:bodyPr anchorCtr="0" anchor="ctr" bIns="0" lIns="91425" spcFirstLastPara="1" rIns="91425" wrap="square" tIns="0">
            <a:noAutofit/>
          </a:bodyPr>
          <a:lstStyle/>
          <a:p>
            <a:pPr indent="0" lvl="0" marL="0" rtl="0" algn="r">
              <a:spcBef>
                <a:spcPts val="0"/>
              </a:spcBef>
              <a:spcAft>
                <a:spcPts val="0"/>
              </a:spcAft>
              <a:buNone/>
            </a:pPr>
            <a:r>
              <a:rPr lang="en" sz="1000">
                <a:solidFill>
                  <a:srgbClr val="3D5B58"/>
                </a:solidFill>
                <a:latin typeface="Montserrat"/>
                <a:ea typeface="Montserrat"/>
                <a:cs typeface="Montserrat"/>
                <a:sym typeface="Montserrat"/>
              </a:rPr>
              <a:t>Page </a:t>
            </a:r>
            <a:fld id="{00000000-1234-1234-1234-123412341234}" type="slidenum">
              <a:rPr lang="en" sz="1000">
                <a:solidFill>
                  <a:srgbClr val="3D5B58"/>
                </a:solidFill>
                <a:latin typeface="Montserrat"/>
                <a:ea typeface="Montserrat"/>
                <a:cs typeface="Montserrat"/>
                <a:sym typeface="Montserrat"/>
              </a:rPr>
              <a:t>‹#›</a:t>
            </a:fld>
            <a:endParaRPr sz="1000">
              <a:solidFill>
                <a:srgbClr val="3D5B58"/>
              </a:solidFill>
              <a:latin typeface="Montserrat"/>
              <a:ea typeface="Montserrat"/>
              <a:cs typeface="Montserrat"/>
              <a:sym typeface="Montserrat"/>
            </a:endParaRPr>
          </a:p>
        </p:txBody>
      </p:sp>
      <p:sp>
        <p:nvSpPr>
          <p:cNvPr id="316" name="Google Shape;316;p37"/>
          <p:cNvSpPr txBox="1"/>
          <p:nvPr/>
        </p:nvSpPr>
        <p:spPr>
          <a:xfrm>
            <a:off x="464100" y="4773888"/>
            <a:ext cx="2384100" cy="2874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None/>
            </a:pPr>
            <a:r>
              <a:rPr b="1" lang="en">
                <a:solidFill>
                  <a:srgbClr val="2C5234"/>
                </a:solidFill>
                <a:latin typeface="Montserrat"/>
                <a:ea typeface="Montserrat"/>
                <a:cs typeface="Montserrat"/>
                <a:sym typeface="Montserrat"/>
              </a:rPr>
              <a:t>Appvia.io</a:t>
            </a:r>
            <a:endParaRPr b="1">
              <a:solidFill>
                <a:srgbClr val="2C5234"/>
              </a:solidFill>
              <a:latin typeface="Montserrat"/>
              <a:ea typeface="Montserrat"/>
              <a:cs typeface="Montserrat"/>
              <a:sym typeface="Montserrat"/>
            </a:endParaRPr>
          </a:p>
        </p:txBody>
      </p:sp>
      <p:cxnSp>
        <p:nvCxnSpPr>
          <p:cNvPr id="317" name="Google Shape;317;p37"/>
          <p:cNvCxnSpPr>
            <a:endCxn id="315" idx="1"/>
          </p:cNvCxnSpPr>
          <p:nvPr/>
        </p:nvCxnSpPr>
        <p:spPr>
          <a:xfrm flipH="1" rot="10800000">
            <a:off x="1445422" y="4921663"/>
            <a:ext cx="6419700" cy="4200"/>
          </a:xfrm>
          <a:prstGeom prst="straightConnector1">
            <a:avLst/>
          </a:prstGeom>
          <a:noFill/>
          <a:ln cap="flat" cmpd="sng" w="9525">
            <a:solidFill>
              <a:srgbClr val="3D5B58"/>
            </a:solidFill>
            <a:prstDash val="solid"/>
            <a:round/>
            <a:headEnd len="med" w="med" type="none"/>
            <a:tailEnd len="med" w="med" type="none"/>
          </a:ln>
        </p:spPr>
      </p:cxnSp>
      <p:grpSp>
        <p:nvGrpSpPr>
          <p:cNvPr id="318" name="Google Shape;318;p37"/>
          <p:cNvGrpSpPr/>
          <p:nvPr/>
        </p:nvGrpSpPr>
        <p:grpSpPr>
          <a:xfrm>
            <a:off x="446888" y="464975"/>
            <a:ext cx="1852313" cy="1918500"/>
            <a:chOff x="446888" y="464975"/>
            <a:chExt cx="1852313" cy="1918500"/>
          </a:xfrm>
        </p:grpSpPr>
        <p:sp>
          <p:nvSpPr>
            <p:cNvPr id="319" name="Google Shape;319;p37"/>
            <p:cNvSpPr/>
            <p:nvPr/>
          </p:nvSpPr>
          <p:spPr>
            <a:xfrm>
              <a:off x="446888" y="464975"/>
              <a:ext cx="1852200" cy="1918500"/>
            </a:xfrm>
            <a:prstGeom prst="rect">
              <a:avLst/>
            </a:prstGeom>
            <a:solidFill>
              <a:srgbClr val="FFFFFF"/>
            </a:solidFill>
            <a:ln>
              <a:noFill/>
            </a:ln>
            <a:effectLst>
              <a:outerShdw blurRad="128588" rotWithShape="0" algn="bl" dir="5040000" dist="19050">
                <a:srgbClr val="000000">
                  <a:alpha val="1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320" name="Google Shape;320;p37"/>
            <p:cNvPicPr preferRelativeResize="0"/>
            <p:nvPr/>
          </p:nvPicPr>
          <p:blipFill rotWithShape="1">
            <a:blip r:embed="rId5">
              <a:alphaModFix/>
            </a:blip>
            <a:srcRect b="28322" l="26927" r="26923" t="28318"/>
            <a:stretch/>
          </p:blipFill>
          <p:spPr>
            <a:xfrm>
              <a:off x="898938" y="633775"/>
              <a:ext cx="948126" cy="890826"/>
            </a:xfrm>
            <a:prstGeom prst="rect">
              <a:avLst/>
            </a:prstGeom>
            <a:noFill/>
            <a:ln>
              <a:noFill/>
            </a:ln>
          </p:spPr>
        </p:pic>
        <p:sp>
          <p:nvSpPr>
            <p:cNvPr id="321" name="Google Shape;321;p37"/>
            <p:cNvSpPr txBox="1"/>
            <p:nvPr/>
          </p:nvSpPr>
          <p:spPr>
            <a:xfrm>
              <a:off x="464100" y="1634052"/>
              <a:ext cx="1835100" cy="6573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 sz="1600" u="none" cap="none" strike="noStrike">
                  <a:solidFill>
                    <a:srgbClr val="3D5B58"/>
                  </a:solidFill>
                  <a:latin typeface="Montserrat"/>
                  <a:ea typeface="Montserrat"/>
                  <a:cs typeface="Montserrat"/>
                  <a:sym typeface="Montserrat"/>
                </a:rPr>
                <a:t>24/7</a:t>
              </a:r>
              <a:endParaRPr b="1" i="0" sz="1600" u="none" cap="none" strike="noStrike">
                <a:solidFill>
                  <a:srgbClr val="3D5B58"/>
                </a:solidFill>
                <a:latin typeface="Montserrat"/>
                <a:ea typeface="Montserrat"/>
                <a:cs typeface="Montserrat"/>
                <a:sym typeface="Montserrat"/>
              </a:endParaRPr>
            </a:p>
          </p:txBody>
        </p:sp>
      </p:grpSp>
      <p:grpSp>
        <p:nvGrpSpPr>
          <p:cNvPr id="322" name="Google Shape;322;p37"/>
          <p:cNvGrpSpPr/>
          <p:nvPr/>
        </p:nvGrpSpPr>
        <p:grpSpPr>
          <a:xfrm>
            <a:off x="2579563" y="464975"/>
            <a:ext cx="1852263" cy="1918500"/>
            <a:chOff x="2579563" y="464975"/>
            <a:chExt cx="1852263" cy="1918500"/>
          </a:xfrm>
        </p:grpSpPr>
        <p:sp>
          <p:nvSpPr>
            <p:cNvPr id="323" name="Google Shape;323;p37"/>
            <p:cNvSpPr/>
            <p:nvPr/>
          </p:nvSpPr>
          <p:spPr>
            <a:xfrm>
              <a:off x="2579563" y="464975"/>
              <a:ext cx="1852200" cy="1918500"/>
            </a:xfrm>
            <a:prstGeom prst="rect">
              <a:avLst/>
            </a:prstGeom>
            <a:solidFill>
              <a:srgbClr val="FFFFFF"/>
            </a:solidFill>
            <a:ln>
              <a:noFill/>
            </a:ln>
            <a:effectLst>
              <a:outerShdw blurRad="128588" rotWithShape="0" algn="bl" dir="5040000" dist="19050">
                <a:srgbClr val="000000">
                  <a:alpha val="1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324" name="Google Shape;324;p37"/>
            <p:cNvPicPr preferRelativeResize="0"/>
            <p:nvPr/>
          </p:nvPicPr>
          <p:blipFill rotWithShape="1">
            <a:blip r:embed="rId6">
              <a:alphaModFix/>
            </a:blip>
            <a:srcRect b="28322" l="23378" r="23378" t="28318"/>
            <a:stretch/>
          </p:blipFill>
          <p:spPr>
            <a:xfrm>
              <a:off x="2958750" y="633775"/>
              <a:ext cx="1093862" cy="890826"/>
            </a:xfrm>
            <a:prstGeom prst="rect">
              <a:avLst/>
            </a:prstGeom>
            <a:noFill/>
            <a:ln>
              <a:noFill/>
            </a:ln>
          </p:spPr>
        </p:pic>
        <p:sp>
          <p:nvSpPr>
            <p:cNvPr id="325" name="Google Shape;325;p37"/>
            <p:cNvSpPr txBox="1"/>
            <p:nvPr/>
          </p:nvSpPr>
          <p:spPr>
            <a:xfrm>
              <a:off x="2579625" y="1615902"/>
              <a:ext cx="1852200" cy="6756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 sz="1600" u="none" cap="none" strike="noStrike">
                  <a:solidFill>
                    <a:srgbClr val="3D5B58"/>
                  </a:solidFill>
                  <a:latin typeface="Montserrat"/>
                  <a:ea typeface="Montserrat"/>
                  <a:cs typeface="Montserrat"/>
                  <a:sym typeface="Montserrat"/>
                </a:rPr>
                <a:t>Avoid Downtime</a:t>
              </a:r>
              <a:endParaRPr b="1" i="0" sz="1600" u="none" cap="none" strike="noStrike">
                <a:solidFill>
                  <a:srgbClr val="3D5B58"/>
                </a:solidFill>
                <a:latin typeface="Montserrat"/>
                <a:ea typeface="Montserrat"/>
                <a:cs typeface="Montserrat"/>
                <a:sym typeface="Montserrat"/>
              </a:endParaRPr>
            </a:p>
          </p:txBody>
        </p:sp>
      </p:grpSp>
      <p:grpSp>
        <p:nvGrpSpPr>
          <p:cNvPr id="326" name="Google Shape;326;p37"/>
          <p:cNvGrpSpPr/>
          <p:nvPr/>
        </p:nvGrpSpPr>
        <p:grpSpPr>
          <a:xfrm>
            <a:off x="4712238" y="464975"/>
            <a:ext cx="1852200" cy="1918500"/>
            <a:chOff x="4712238" y="464975"/>
            <a:chExt cx="1852200" cy="1918500"/>
          </a:xfrm>
        </p:grpSpPr>
        <p:sp>
          <p:nvSpPr>
            <p:cNvPr id="327" name="Google Shape;327;p37"/>
            <p:cNvSpPr/>
            <p:nvPr/>
          </p:nvSpPr>
          <p:spPr>
            <a:xfrm>
              <a:off x="4712238" y="464975"/>
              <a:ext cx="1852200" cy="1918500"/>
            </a:xfrm>
            <a:prstGeom prst="rect">
              <a:avLst/>
            </a:prstGeom>
            <a:solidFill>
              <a:srgbClr val="FFFFFF"/>
            </a:solidFill>
            <a:ln>
              <a:noFill/>
            </a:ln>
            <a:effectLst>
              <a:outerShdw blurRad="128588" rotWithShape="0" algn="bl" dir="5040000" dist="19050">
                <a:srgbClr val="000000">
                  <a:alpha val="1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328" name="Google Shape;328;p37"/>
            <p:cNvPicPr preferRelativeResize="0"/>
            <p:nvPr/>
          </p:nvPicPr>
          <p:blipFill rotWithShape="1">
            <a:blip r:embed="rId7">
              <a:alphaModFix/>
            </a:blip>
            <a:srcRect b="19171" l="23266" r="23490" t="20768"/>
            <a:stretch/>
          </p:blipFill>
          <p:spPr>
            <a:xfrm>
              <a:off x="5164288" y="564525"/>
              <a:ext cx="948126" cy="1069533"/>
            </a:xfrm>
            <a:prstGeom prst="rect">
              <a:avLst/>
            </a:prstGeom>
            <a:noFill/>
            <a:ln>
              <a:noFill/>
            </a:ln>
          </p:spPr>
        </p:pic>
        <p:sp>
          <p:nvSpPr>
            <p:cNvPr id="329" name="Google Shape;329;p37"/>
            <p:cNvSpPr txBox="1"/>
            <p:nvPr/>
          </p:nvSpPr>
          <p:spPr>
            <a:xfrm>
              <a:off x="4712250" y="1615902"/>
              <a:ext cx="1835100" cy="6573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 sz="1600" u="none" cap="none" strike="noStrike">
                  <a:solidFill>
                    <a:srgbClr val="3D5B58"/>
                  </a:solidFill>
                  <a:latin typeface="Montserrat"/>
                  <a:ea typeface="Montserrat"/>
                  <a:cs typeface="Montserrat"/>
                  <a:sym typeface="Montserrat"/>
                </a:rPr>
                <a:t>Self </a:t>
              </a:r>
              <a:endParaRPr b="1" i="0" sz="1600" u="none" cap="none" strike="noStrike">
                <a:solidFill>
                  <a:srgbClr val="3D5B58"/>
                </a:solidFill>
                <a:latin typeface="Montserrat"/>
                <a:ea typeface="Montserrat"/>
                <a:cs typeface="Montserrat"/>
                <a:sym typeface="Montserrat"/>
              </a:endParaRPr>
            </a:p>
            <a:p>
              <a:pPr indent="0" lvl="0" marL="0" marR="0" rtl="0" algn="ctr">
                <a:lnSpc>
                  <a:spcPct val="100000"/>
                </a:lnSpc>
                <a:spcBef>
                  <a:spcPts val="0"/>
                </a:spcBef>
                <a:spcAft>
                  <a:spcPts val="0"/>
                </a:spcAft>
                <a:buClr>
                  <a:srgbClr val="000000"/>
                </a:buClr>
                <a:buSzPts val="2000"/>
                <a:buFont typeface="Arial"/>
                <a:buNone/>
              </a:pPr>
              <a:r>
                <a:rPr b="1" i="0" lang="en" sz="1600" u="none" cap="none" strike="noStrike">
                  <a:solidFill>
                    <a:srgbClr val="3D5B58"/>
                  </a:solidFill>
                  <a:latin typeface="Montserrat"/>
                  <a:ea typeface="Montserrat"/>
                  <a:cs typeface="Montserrat"/>
                  <a:sym typeface="Montserrat"/>
                </a:rPr>
                <a:t>Healing</a:t>
              </a:r>
              <a:endParaRPr b="1" i="0" sz="1600" u="none" cap="none" strike="noStrike">
                <a:solidFill>
                  <a:srgbClr val="3D5B58"/>
                </a:solidFill>
                <a:latin typeface="Montserrat"/>
                <a:ea typeface="Montserrat"/>
                <a:cs typeface="Montserrat"/>
                <a:sym typeface="Montserrat"/>
              </a:endParaRPr>
            </a:p>
          </p:txBody>
        </p:sp>
      </p:grpSp>
      <p:grpSp>
        <p:nvGrpSpPr>
          <p:cNvPr id="330" name="Google Shape;330;p37"/>
          <p:cNvGrpSpPr/>
          <p:nvPr/>
        </p:nvGrpSpPr>
        <p:grpSpPr>
          <a:xfrm>
            <a:off x="6844875" y="464975"/>
            <a:ext cx="1852238" cy="1918500"/>
            <a:chOff x="6844875" y="464975"/>
            <a:chExt cx="1852238" cy="1918500"/>
          </a:xfrm>
        </p:grpSpPr>
        <p:sp>
          <p:nvSpPr>
            <p:cNvPr id="331" name="Google Shape;331;p37"/>
            <p:cNvSpPr/>
            <p:nvPr/>
          </p:nvSpPr>
          <p:spPr>
            <a:xfrm>
              <a:off x="6844913" y="464975"/>
              <a:ext cx="1852200" cy="1918500"/>
            </a:xfrm>
            <a:prstGeom prst="rect">
              <a:avLst/>
            </a:prstGeom>
            <a:solidFill>
              <a:srgbClr val="FFFFFF"/>
            </a:solidFill>
            <a:ln>
              <a:noFill/>
            </a:ln>
            <a:effectLst>
              <a:outerShdw blurRad="128588" rotWithShape="0" algn="bl" dir="5040000" dist="19050">
                <a:srgbClr val="000000">
                  <a:alpha val="1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332" name="Google Shape;332;p37"/>
            <p:cNvPicPr preferRelativeResize="0"/>
            <p:nvPr/>
          </p:nvPicPr>
          <p:blipFill rotWithShape="1">
            <a:blip r:embed="rId8">
              <a:alphaModFix/>
            </a:blip>
            <a:srcRect b="16553" l="17860" r="18421" t="20765"/>
            <a:stretch/>
          </p:blipFill>
          <p:spPr>
            <a:xfrm>
              <a:off x="7260862" y="577362"/>
              <a:ext cx="1020326" cy="1003649"/>
            </a:xfrm>
            <a:prstGeom prst="rect">
              <a:avLst/>
            </a:prstGeom>
            <a:noFill/>
            <a:ln>
              <a:noFill/>
            </a:ln>
          </p:spPr>
        </p:pic>
        <p:sp>
          <p:nvSpPr>
            <p:cNvPr id="333" name="Google Shape;333;p37"/>
            <p:cNvSpPr txBox="1"/>
            <p:nvPr/>
          </p:nvSpPr>
          <p:spPr>
            <a:xfrm>
              <a:off x="6844875" y="1615902"/>
              <a:ext cx="1852200" cy="5778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 sz="1600" u="none" cap="none" strike="noStrike">
                  <a:solidFill>
                    <a:srgbClr val="3D5B58"/>
                  </a:solidFill>
                  <a:latin typeface="Montserrat"/>
                  <a:ea typeface="Montserrat"/>
                  <a:cs typeface="Montserrat"/>
                  <a:sym typeface="Montserrat"/>
                </a:rPr>
                <a:t>Scalable</a:t>
              </a:r>
              <a:endParaRPr b="1" i="0" sz="1600" u="none" cap="none" strike="noStrike">
                <a:solidFill>
                  <a:srgbClr val="3D5B58"/>
                </a:solidFill>
                <a:latin typeface="Montserrat"/>
                <a:ea typeface="Montserrat"/>
                <a:cs typeface="Montserrat"/>
                <a:sym typeface="Montserrat"/>
              </a:endParaRPr>
            </a:p>
          </p:txBody>
        </p:sp>
      </p:grpSp>
      <p:grpSp>
        <p:nvGrpSpPr>
          <p:cNvPr id="334" name="Google Shape;334;p37"/>
          <p:cNvGrpSpPr/>
          <p:nvPr/>
        </p:nvGrpSpPr>
        <p:grpSpPr>
          <a:xfrm>
            <a:off x="1596488" y="2619438"/>
            <a:ext cx="1852215" cy="1920488"/>
            <a:chOff x="1596488" y="2619438"/>
            <a:chExt cx="1852215" cy="1920488"/>
          </a:xfrm>
        </p:grpSpPr>
        <p:sp>
          <p:nvSpPr>
            <p:cNvPr id="335" name="Google Shape;335;p37"/>
            <p:cNvSpPr/>
            <p:nvPr/>
          </p:nvSpPr>
          <p:spPr>
            <a:xfrm>
              <a:off x="1596488" y="2619438"/>
              <a:ext cx="1852200" cy="1918500"/>
            </a:xfrm>
            <a:prstGeom prst="rect">
              <a:avLst/>
            </a:prstGeom>
            <a:solidFill>
              <a:srgbClr val="FFFFFF"/>
            </a:solidFill>
            <a:ln>
              <a:noFill/>
            </a:ln>
            <a:effectLst>
              <a:outerShdw blurRad="128588" rotWithShape="0" algn="bl" dir="5040000" dist="19050">
                <a:srgbClr val="000000">
                  <a:alpha val="1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336" name="Google Shape;336;p37"/>
            <p:cNvPicPr preferRelativeResize="0"/>
            <p:nvPr/>
          </p:nvPicPr>
          <p:blipFill rotWithShape="1">
            <a:blip r:embed="rId9">
              <a:alphaModFix/>
            </a:blip>
            <a:srcRect b="17252" l="17949" r="18331" t="15065"/>
            <a:stretch/>
          </p:blipFill>
          <p:spPr>
            <a:xfrm>
              <a:off x="2017338" y="2768275"/>
              <a:ext cx="948126" cy="1007112"/>
            </a:xfrm>
            <a:prstGeom prst="rect">
              <a:avLst/>
            </a:prstGeom>
            <a:noFill/>
            <a:ln>
              <a:noFill/>
            </a:ln>
          </p:spPr>
        </p:pic>
        <p:sp>
          <p:nvSpPr>
            <p:cNvPr id="337" name="Google Shape;337;p37"/>
            <p:cNvSpPr txBox="1"/>
            <p:nvPr/>
          </p:nvSpPr>
          <p:spPr>
            <a:xfrm>
              <a:off x="1596502" y="3864325"/>
              <a:ext cx="1852200" cy="6756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 sz="1600" u="none" cap="none" strike="noStrike">
                  <a:solidFill>
                    <a:srgbClr val="3D5B58"/>
                  </a:solidFill>
                  <a:latin typeface="Montserrat"/>
                  <a:ea typeface="Montserrat"/>
                  <a:cs typeface="Montserrat"/>
                  <a:sym typeface="Montserrat"/>
                </a:rPr>
                <a:t>Developer Velocity</a:t>
              </a:r>
              <a:endParaRPr b="1" i="0" sz="1600" u="none" cap="none" strike="noStrike">
                <a:solidFill>
                  <a:srgbClr val="3D5B58"/>
                </a:solidFill>
                <a:latin typeface="Montserrat"/>
                <a:ea typeface="Montserrat"/>
                <a:cs typeface="Montserrat"/>
                <a:sym typeface="Montserrat"/>
              </a:endParaRPr>
            </a:p>
          </p:txBody>
        </p:sp>
      </p:grpSp>
      <p:grpSp>
        <p:nvGrpSpPr>
          <p:cNvPr id="338" name="Google Shape;338;p37"/>
          <p:cNvGrpSpPr/>
          <p:nvPr/>
        </p:nvGrpSpPr>
        <p:grpSpPr>
          <a:xfrm>
            <a:off x="3709775" y="2619438"/>
            <a:ext cx="1871588" cy="1918500"/>
            <a:chOff x="3709775" y="2619438"/>
            <a:chExt cx="1871588" cy="1918500"/>
          </a:xfrm>
        </p:grpSpPr>
        <p:sp>
          <p:nvSpPr>
            <p:cNvPr id="339" name="Google Shape;339;p37"/>
            <p:cNvSpPr/>
            <p:nvPr/>
          </p:nvSpPr>
          <p:spPr>
            <a:xfrm>
              <a:off x="3729163" y="2619438"/>
              <a:ext cx="1852200" cy="1918500"/>
            </a:xfrm>
            <a:prstGeom prst="rect">
              <a:avLst/>
            </a:prstGeom>
            <a:solidFill>
              <a:srgbClr val="FFFFFF"/>
            </a:solidFill>
            <a:ln>
              <a:noFill/>
            </a:ln>
            <a:effectLst>
              <a:outerShdw blurRad="128588" rotWithShape="0" algn="bl" dir="5040000" dist="19050">
                <a:srgbClr val="000000">
                  <a:alpha val="1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340" name="Google Shape;340;p37"/>
            <p:cNvPicPr preferRelativeResize="0"/>
            <p:nvPr/>
          </p:nvPicPr>
          <p:blipFill rotWithShape="1">
            <a:blip r:embed="rId10">
              <a:alphaModFix/>
            </a:blip>
            <a:srcRect b="23348" l="20555" r="19689" t="22690"/>
            <a:stretch/>
          </p:blipFill>
          <p:spPr>
            <a:xfrm>
              <a:off x="4145100" y="2817150"/>
              <a:ext cx="1020351" cy="921428"/>
            </a:xfrm>
            <a:prstGeom prst="rect">
              <a:avLst/>
            </a:prstGeom>
            <a:noFill/>
            <a:ln>
              <a:noFill/>
            </a:ln>
          </p:spPr>
        </p:pic>
        <p:sp>
          <p:nvSpPr>
            <p:cNvPr id="341" name="Google Shape;341;p37"/>
            <p:cNvSpPr txBox="1"/>
            <p:nvPr/>
          </p:nvSpPr>
          <p:spPr>
            <a:xfrm>
              <a:off x="3709775" y="3864325"/>
              <a:ext cx="1852200" cy="6573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 sz="1600" u="none" cap="none" strike="noStrike">
                  <a:solidFill>
                    <a:srgbClr val="3D5B58"/>
                  </a:solidFill>
                  <a:latin typeface="Montserrat"/>
                  <a:ea typeface="Montserrat"/>
                  <a:cs typeface="Montserrat"/>
                  <a:sym typeface="Montserrat"/>
                </a:rPr>
                <a:t>Infrastructure Abstraction</a:t>
              </a:r>
              <a:endParaRPr b="1" i="0" sz="1600" u="none" cap="none" strike="noStrike">
                <a:solidFill>
                  <a:srgbClr val="3D5B58"/>
                </a:solidFill>
                <a:latin typeface="Montserrat"/>
                <a:ea typeface="Montserrat"/>
                <a:cs typeface="Montserrat"/>
                <a:sym typeface="Montserrat"/>
              </a:endParaRPr>
            </a:p>
          </p:txBody>
        </p:sp>
      </p:grpSp>
      <p:grpSp>
        <p:nvGrpSpPr>
          <p:cNvPr id="342" name="Google Shape;342;p37"/>
          <p:cNvGrpSpPr/>
          <p:nvPr/>
        </p:nvGrpSpPr>
        <p:grpSpPr>
          <a:xfrm>
            <a:off x="5861838" y="2619438"/>
            <a:ext cx="1881613" cy="1918500"/>
            <a:chOff x="5861838" y="2619438"/>
            <a:chExt cx="1881613" cy="1918500"/>
          </a:xfrm>
        </p:grpSpPr>
        <p:sp>
          <p:nvSpPr>
            <p:cNvPr id="343" name="Google Shape;343;p37"/>
            <p:cNvSpPr/>
            <p:nvPr/>
          </p:nvSpPr>
          <p:spPr>
            <a:xfrm>
              <a:off x="5861838" y="2619438"/>
              <a:ext cx="1852200" cy="1918500"/>
            </a:xfrm>
            <a:prstGeom prst="rect">
              <a:avLst/>
            </a:prstGeom>
            <a:solidFill>
              <a:srgbClr val="FFFFFF"/>
            </a:solidFill>
            <a:ln>
              <a:noFill/>
            </a:ln>
            <a:effectLst>
              <a:outerShdw blurRad="128588" rotWithShape="0" algn="bl" dir="5040000" dist="19050">
                <a:srgbClr val="000000">
                  <a:alpha val="1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344" name="Google Shape;344;p37"/>
            <p:cNvPicPr preferRelativeResize="0"/>
            <p:nvPr/>
          </p:nvPicPr>
          <p:blipFill rotWithShape="1">
            <a:blip r:embed="rId11">
              <a:alphaModFix/>
            </a:blip>
            <a:srcRect b="25811" l="26106" r="27744" t="25421"/>
            <a:stretch/>
          </p:blipFill>
          <p:spPr>
            <a:xfrm>
              <a:off x="6398700" y="2860488"/>
              <a:ext cx="778500" cy="822684"/>
            </a:xfrm>
            <a:prstGeom prst="rect">
              <a:avLst/>
            </a:prstGeom>
            <a:noFill/>
            <a:ln>
              <a:noFill/>
            </a:ln>
          </p:spPr>
        </p:pic>
        <p:sp>
          <p:nvSpPr>
            <p:cNvPr id="345" name="Google Shape;345;p37"/>
            <p:cNvSpPr txBox="1"/>
            <p:nvPr/>
          </p:nvSpPr>
          <p:spPr>
            <a:xfrm>
              <a:off x="5861850" y="3864325"/>
              <a:ext cx="1881600" cy="4299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 sz="1600" u="none" cap="none" strike="noStrike">
                  <a:solidFill>
                    <a:srgbClr val="3D5B58"/>
                  </a:solidFill>
                  <a:latin typeface="Montserrat"/>
                  <a:ea typeface="Montserrat"/>
                  <a:cs typeface="Montserrat"/>
                  <a:sym typeface="Montserrat"/>
                </a:rPr>
                <a:t>Savings</a:t>
              </a:r>
              <a:endParaRPr b="1" i="0" sz="1600" u="none" cap="none" strike="noStrike">
                <a:solidFill>
                  <a:srgbClr val="3D5B58"/>
                </a:solidFill>
                <a:latin typeface="Montserrat"/>
                <a:ea typeface="Montserrat"/>
                <a:cs typeface="Montserrat"/>
                <a:sym typeface="Montserrat"/>
              </a:endParaRPr>
            </a:p>
          </p:txBody>
        </p:sp>
      </p:gr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18"/>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22"/>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26"/>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30"/>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34"/>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38"/>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42"/>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9" name="Shape 349"/>
        <p:cNvGrpSpPr/>
        <p:nvPr/>
      </p:nvGrpSpPr>
      <p:grpSpPr>
        <a:xfrm>
          <a:off x="0" y="0"/>
          <a:ext cx="0" cy="0"/>
          <a:chOff x="0" y="0"/>
          <a:chExt cx="0" cy="0"/>
        </a:xfrm>
      </p:grpSpPr>
      <p:sp>
        <p:nvSpPr>
          <p:cNvPr id="350" name="Google Shape;350;p38"/>
          <p:cNvSpPr txBox="1"/>
          <p:nvPr/>
        </p:nvSpPr>
        <p:spPr>
          <a:xfrm>
            <a:off x="6790325" y="138250"/>
            <a:ext cx="1418400" cy="4002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r>
              <a:rPr b="1" lang="en">
                <a:solidFill>
                  <a:srgbClr val="FF3EB5"/>
                </a:solidFill>
                <a:latin typeface="Montserrat"/>
                <a:ea typeface="Montserrat"/>
                <a:cs typeface="Montserrat"/>
                <a:sym typeface="Montserrat"/>
              </a:rPr>
              <a:t>statista.com</a:t>
            </a:r>
            <a:endParaRPr b="1">
              <a:solidFill>
                <a:srgbClr val="FF3EB5"/>
              </a:solidFill>
              <a:latin typeface="Montserrat"/>
              <a:ea typeface="Montserrat"/>
              <a:cs typeface="Montserrat"/>
              <a:sym typeface="Montserrat"/>
            </a:endParaRPr>
          </a:p>
        </p:txBody>
      </p:sp>
      <p:sp>
        <p:nvSpPr>
          <p:cNvPr id="351" name="Google Shape;351;p38"/>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cxnSp>
        <p:nvCxnSpPr>
          <p:cNvPr id="352" name="Google Shape;352;p38"/>
          <p:cNvCxnSpPr/>
          <p:nvPr/>
        </p:nvCxnSpPr>
        <p:spPr>
          <a:xfrm>
            <a:off x="1576939" y="725910"/>
            <a:ext cx="5998500" cy="0"/>
          </a:xfrm>
          <a:prstGeom prst="straightConnector1">
            <a:avLst/>
          </a:prstGeom>
          <a:noFill/>
          <a:ln cap="flat" cmpd="sng" w="9525">
            <a:solidFill>
              <a:srgbClr val="9E9E9E"/>
            </a:solidFill>
            <a:prstDash val="dash"/>
            <a:round/>
            <a:headEnd len="med" w="med" type="none"/>
            <a:tailEnd len="med" w="med" type="none"/>
          </a:ln>
        </p:spPr>
      </p:cxnSp>
      <p:cxnSp>
        <p:nvCxnSpPr>
          <p:cNvPr id="353" name="Google Shape;353;p38"/>
          <p:cNvCxnSpPr/>
          <p:nvPr/>
        </p:nvCxnSpPr>
        <p:spPr>
          <a:xfrm>
            <a:off x="1576939" y="1445185"/>
            <a:ext cx="5998500" cy="0"/>
          </a:xfrm>
          <a:prstGeom prst="straightConnector1">
            <a:avLst/>
          </a:prstGeom>
          <a:noFill/>
          <a:ln cap="flat" cmpd="sng" w="9525">
            <a:solidFill>
              <a:srgbClr val="9E9E9E"/>
            </a:solidFill>
            <a:prstDash val="dash"/>
            <a:round/>
            <a:headEnd len="med" w="med" type="none"/>
            <a:tailEnd len="med" w="med" type="none"/>
          </a:ln>
        </p:spPr>
      </p:cxnSp>
      <p:cxnSp>
        <p:nvCxnSpPr>
          <p:cNvPr id="354" name="Google Shape;354;p38"/>
          <p:cNvCxnSpPr/>
          <p:nvPr/>
        </p:nvCxnSpPr>
        <p:spPr>
          <a:xfrm>
            <a:off x="1576939" y="2122610"/>
            <a:ext cx="5998500" cy="0"/>
          </a:xfrm>
          <a:prstGeom prst="straightConnector1">
            <a:avLst/>
          </a:prstGeom>
          <a:noFill/>
          <a:ln cap="flat" cmpd="sng" w="9525">
            <a:solidFill>
              <a:srgbClr val="9E9E9E"/>
            </a:solidFill>
            <a:prstDash val="dash"/>
            <a:round/>
            <a:headEnd len="med" w="med" type="none"/>
            <a:tailEnd len="med" w="med" type="none"/>
          </a:ln>
        </p:spPr>
      </p:cxnSp>
      <p:cxnSp>
        <p:nvCxnSpPr>
          <p:cNvPr id="355" name="Google Shape;355;p38"/>
          <p:cNvCxnSpPr/>
          <p:nvPr/>
        </p:nvCxnSpPr>
        <p:spPr>
          <a:xfrm>
            <a:off x="1576939" y="2833510"/>
            <a:ext cx="5998500" cy="0"/>
          </a:xfrm>
          <a:prstGeom prst="straightConnector1">
            <a:avLst/>
          </a:prstGeom>
          <a:noFill/>
          <a:ln cap="flat" cmpd="sng" w="9525">
            <a:solidFill>
              <a:srgbClr val="9E9E9E"/>
            </a:solidFill>
            <a:prstDash val="dash"/>
            <a:round/>
            <a:headEnd len="med" w="med" type="none"/>
            <a:tailEnd len="med" w="med" type="none"/>
          </a:ln>
        </p:spPr>
      </p:cxnSp>
      <p:cxnSp>
        <p:nvCxnSpPr>
          <p:cNvPr id="356" name="Google Shape;356;p38"/>
          <p:cNvCxnSpPr/>
          <p:nvPr/>
        </p:nvCxnSpPr>
        <p:spPr>
          <a:xfrm>
            <a:off x="1576939" y="3510935"/>
            <a:ext cx="5998500" cy="0"/>
          </a:xfrm>
          <a:prstGeom prst="straightConnector1">
            <a:avLst/>
          </a:prstGeom>
          <a:noFill/>
          <a:ln cap="flat" cmpd="sng" w="9525">
            <a:solidFill>
              <a:srgbClr val="9E9E9E"/>
            </a:solidFill>
            <a:prstDash val="dash"/>
            <a:round/>
            <a:headEnd len="med" w="med" type="none"/>
            <a:tailEnd len="med" w="med" type="none"/>
          </a:ln>
        </p:spPr>
      </p:cxnSp>
      <p:cxnSp>
        <p:nvCxnSpPr>
          <p:cNvPr id="357" name="Google Shape;357;p38"/>
          <p:cNvCxnSpPr/>
          <p:nvPr/>
        </p:nvCxnSpPr>
        <p:spPr>
          <a:xfrm>
            <a:off x="1576939" y="4165960"/>
            <a:ext cx="5998500" cy="0"/>
          </a:xfrm>
          <a:prstGeom prst="straightConnector1">
            <a:avLst/>
          </a:prstGeom>
          <a:noFill/>
          <a:ln cap="flat" cmpd="sng" w="9525">
            <a:solidFill>
              <a:srgbClr val="9E9E9E"/>
            </a:solidFill>
            <a:prstDash val="dash"/>
            <a:round/>
            <a:headEnd len="med" w="med" type="none"/>
            <a:tailEnd len="med" w="med" type="none"/>
          </a:ln>
        </p:spPr>
      </p:cxnSp>
      <p:sp>
        <p:nvSpPr>
          <p:cNvPr id="358" name="Google Shape;358;p38"/>
          <p:cNvSpPr txBox="1"/>
          <p:nvPr/>
        </p:nvSpPr>
        <p:spPr>
          <a:xfrm>
            <a:off x="958046" y="538450"/>
            <a:ext cx="685800" cy="2727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 sz="1200">
                <a:solidFill>
                  <a:srgbClr val="3D5B58"/>
                </a:solidFill>
                <a:latin typeface="Montserrat"/>
                <a:ea typeface="Montserrat"/>
                <a:cs typeface="Montserrat"/>
                <a:sym typeface="Montserrat"/>
              </a:rPr>
              <a:t>100%</a:t>
            </a:r>
            <a:endParaRPr b="1" i="0" sz="1200" u="none" cap="none" strike="noStrike">
              <a:solidFill>
                <a:srgbClr val="3D5B58"/>
              </a:solidFill>
              <a:latin typeface="Montserrat"/>
              <a:ea typeface="Montserrat"/>
              <a:cs typeface="Montserrat"/>
              <a:sym typeface="Montserrat"/>
            </a:endParaRPr>
          </a:p>
        </p:txBody>
      </p:sp>
      <p:sp>
        <p:nvSpPr>
          <p:cNvPr id="359" name="Google Shape;359;p38"/>
          <p:cNvSpPr txBox="1"/>
          <p:nvPr/>
        </p:nvSpPr>
        <p:spPr>
          <a:xfrm>
            <a:off x="958046" y="1256780"/>
            <a:ext cx="685800" cy="2727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 sz="1200">
                <a:solidFill>
                  <a:srgbClr val="3D5B58"/>
                </a:solidFill>
                <a:latin typeface="Montserrat"/>
                <a:ea typeface="Montserrat"/>
                <a:cs typeface="Montserrat"/>
                <a:sym typeface="Montserrat"/>
              </a:rPr>
              <a:t>80%</a:t>
            </a:r>
            <a:endParaRPr b="1" i="0" sz="1200" u="none" cap="none" strike="noStrike">
              <a:solidFill>
                <a:srgbClr val="3D5B58"/>
              </a:solidFill>
              <a:latin typeface="Montserrat"/>
              <a:ea typeface="Montserrat"/>
              <a:cs typeface="Montserrat"/>
              <a:sym typeface="Montserrat"/>
            </a:endParaRPr>
          </a:p>
        </p:txBody>
      </p:sp>
      <p:sp>
        <p:nvSpPr>
          <p:cNvPr id="360" name="Google Shape;360;p38"/>
          <p:cNvSpPr txBox="1"/>
          <p:nvPr/>
        </p:nvSpPr>
        <p:spPr>
          <a:xfrm>
            <a:off x="958046" y="1925195"/>
            <a:ext cx="685800" cy="2727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 sz="1200">
                <a:solidFill>
                  <a:srgbClr val="3D5B58"/>
                </a:solidFill>
                <a:latin typeface="Montserrat"/>
                <a:ea typeface="Montserrat"/>
                <a:cs typeface="Montserrat"/>
                <a:sym typeface="Montserrat"/>
              </a:rPr>
              <a:t>60%</a:t>
            </a:r>
            <a:endParaRPr b="1" i="0" sz="1200" u="none" cap="none" strike="noStrike">
              <a:solidFill>
                <a:srgbClr val="3D5B58"/>
              </a:solidFill>
              <a:latin typeface="Montserrat"/>
              <a:ea typeface="Montserrat"/>
              <a:cs typeface="Montserrat"/>
              <a:sym typeface="Montserrat"/>
            </a:endParaRPr>
          </a:p>
        </p:txBody>
      </p:sp>
      <p:sp>
        <p:nvSpPr>
          <p:cNvPr id="361" name="Google Shape;361;p38"/>
          <p:cNvSpPr txBox="1"/>
          <p:nvPr/>
        </p:nvSpPr>
        <p:spPr>
          <a:xfrm>
            <a:off x="958046" y="2624516"/>
            <a:ext cx="685800" cy="2727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 sz="1200">
                <a:solidFill>
                  <a:srgbClr val="3D5B58"/>
                </a:solidFill>
                <a:latin typeface="Montserrat"/>
                <a:ea typeface="Montserrat"/>
                <a:cs typeface="Montserrat"/>
                <a:sym typeface="Montserrat"/>
              </a:rPr>
              <a:t>40%</a:t>
            </a:r>
            <a:endParaRPr b="1" i="0" sz="1200" u="none" cap="none" strike="noStrike">
              <a:solidFill>
                <a:srgbClr val="3D5B58"/>
              </a:solidFill>
              <a:latin typeface="Montserrat"/>
              <a:ea typeface="Montserrat"/>
              <a:cs typeface="Montserrat"/>
              <a:sym typeface="Montserrat"/>
            </a:endParaRPr>
          </a:p>
        </p:txBody>
      </p:sp>
      <p:sp>
        <p:nvSpPr>
          <p:cNvPr id="362" name="Google Shape;362;p38"/>
          <p:cNvSpPr txBox="1"/>
          <p:nvPr/>
        </p:nvSpPr>
        <p:spPr>
          <a:xfrm>
            <a:off x="958046" y="3298751"/>
            <a:ext cx="685800" cy="2727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 sz="1200">
                <a:solidFill>
                  <a:srgbClr val="3D5B58"/>
                </a:solidFill>
                <a:latin typeface="Montserrat"/>
                <a:ea typeface="Montserrat"/>
                <a:cs typeface="Montserrat"/>
                <a:sym typeface="Montserrat"/>
              </a:rPr>
              <a:t>20%</a:t>
            </a:r>
            <a:endParaRPr b="1" i="0" sz="1200" u="none" cap="none" strike="noStrike">
              <a:solidFill>
                <a:srgbClr val="3D5B58"/>
              </a:solidFill>
              <a:latin typeface="Montserrat"/>
              <a:ea typeface="Montserrat"/>
              <a:cs typeface="Montserrat"/>
              <a:sym typeface="Montserrat"/>
            </a:endParaRPr>
          </a:p>
        </p:txBody>
      </p:sp>
      <p:sp>
        <p:nvSpPr>
          <p:cNvPr id="363" name="Google Shape;363;p38"/>
          <p:cNvSpPr txBox="1"/>
          <p:nvPr/>
        </p:nvSpPr>
        <p:spPr>
          <a:xfrm>
            <a:off x="958046" y="3972976"/>
            <a:ext cx="685800" cy="2727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 sz="1200">
                <a:solidFill>
                  <a:srgbClr val="3D5B58"/>
                </a:solidFill>
                <a:latin typeface="Montserrat"/>
                <a:ea typeface="Montserrat"/>
                <a:cs typeface="Montserrat"/>
                <a:sym typeface="Montserrat"/>
              </a:rPr>
              <a:t>0%</a:t>
            </a:r>
            <a:endParaRPr b="1" i="0" sz="1200" u="none" cap="none" strike="noStrike">
              <a:solidFill>
                <a:srgbClr val="3D5B58"/>
              </a:solidFill>
              <a:latin typeface="Montserrat"/>
              <a:ea typeface="Montserrat"/>
              <a:cs typeface="Montserrat"/>
              <a:sym typeface="Montserrat"/>
            </a:endParaRPr>
          </a:p>
        </p:txBody>
      </p:sp>
      <p:sp>
        <p:nvSpPr>
          <p:cNvPr id="364" name="Google Shape;364;p38"/>
          <p:cNvSpPr txBox="1"/>
          <p:nvPr/>
        </p:nvSpPr>
        <p:spPr>
          <a:xfrm rot="-5400000">
            <a:off x="-1062254" y="2310900"/>
            <a:ext cx="3420600" cy="2727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 sz="1200">
                <a:solidFill>
                  <a:srgbClr val="3D5B58"/>
                </a:solidFill>
                <a:latin typeface="Montserrat"/>
                <a:ea typeface="Montserrat"/>
                <a:cs typeface="Montserrat"/>
                <a:sym typeface="Montserrat"/>
              </a:rPr>
              <a:t>Orchestration Usage Share</a:t>
            </a:r>
            <a:endParaRPr b="1" i="0" sz="1200" u="none" cap="none" strike="noStrike">
              <a:solidFill>
                <a:srgbClr val="3D5B58"/>
              </a:solidFill>
              <a:latin typeface="Montserrat"/>
              <a:ea typeface="Montserrat"/>
              <a:cs typeface="Montserrat"/>
              <a:sym typeface="Montserrat"/>
            </a:endParaRPr>
          </a:p>
        </p:txBody>
      </p:sp>
      <p:sp>
        <p:nvSpPr>
          <p:cNvPr id="365" name="Google Shape;365;p38"/>
          <p:cNvSpPr/>
          <p:nvPr/>
        </p:nvSpPr>
        <p:spPr>
          <a:xfrm>
            <a:off x="1752571" y="1925200"/>
            <a:ext cx="685800" cy="2240700"/>
          </a:xfrm>
          <a:prstGeom prst="rect">
            <a:avLst/>
          </a:prstGeom>
          <a:solidFill>
            <a:srgbClr val="FFBE9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6" name="Google Shape;366;p38"/>
          <p:cNvSpPr/>
          <p:nvPr/>
        </p:nvSpPr>
        <p:spPr>
          <a:xfrm>
            <a:off x="2547096" y="3700275"/>
            <a:ext cx="685800" cy="465600"/>
          </a:xfrm>
          <a:prstGeom prst="rect">
            <a:avLst/>
          </a:prstGeom>
          <a:solidFill>
            <a:srgbClr val="FFBE9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7" name="Google Shape;367;p38"/>
          <p:cNvSpPr/>
          <p:nvPr/>
        </p:nvSpPr>
        <p:spPr>
          <a:xfrm>
            <a:off x="3341621" y="4015375"/>
            <a:ext cx="685800" cy="150600"/>
          </a:xfrm>
          <a:prstGeom prst="rect">
            <a:avLst/>
          </a:prstGeom>
          <a:solidFill>
            <a:srgbClr val="FFBE9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8" name="Google Shape;368;p38"/>
          <p:cNvSpPr/>
          <p:nvPr/>
        </p:nvSpPr>
        <p:spPr>
          <a:xfrm>
            <a:off x="4136146" y="4035975"/>
            <a:ext cx="685800" cy="129900"/>
          </a:xfrm>
          <a:prstGeom prst="rect">
            <a:avLst/>
          </a:prstGeom>
          <a:solidFill>
            <a:srgbClr val="FFBE9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9" name="Google Shape;369;p38"/>
          <p:cNvSpPr/>
          <p:nvPr/>
        </p:nvSpPr>
        <p:spPr>
          <a:xfrm>
            <a:off x="4930671" y="4090650"/>
            <a:ext cx="685800" cy="75300"/>
          </a:xfrm>
          <a:prstGeom prst="rect">
            <a:avLst/>
          </a:prstGeom>
          <a:solidFill>
            <a:srgbClr val="FFBE9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0" name="Google Shape;370;p38"/>
          <p:cNvSpPr/>
          <p:nvPr/>
        </p:nvSpPr>
        <p:spPr>
          <a:xfrm>
            <a:off x="5725196" y="4090650"/>
            <a:ext cx="685800" cy="75300"/>
          </a:xfrm>
          <a:prstGeom prst="rect">
            <a:avLst/>
          </a:prstGeom>
          <a:solidFill>
            <a:srgbClr val="FFBE9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1" name="Google Shape;371;p38"/>
          <p:cNvSpPr/>
          <p:nvPr/>
        </p:nvSpPr>
        <p:spPr>
          <a:xfrm>
            <a:off x="6519721" y="4157550"/>
            <a:ext cx="685800" cy="8400"/>
          </a:xfrm>
          <a:prstGeom prst="rect">
            <a:avLst/>
          </a:prstGeom>
          <a:solidFill>
            <a:srgbClr val="FFBE9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2" name="Google Shape;372;p38"/>
          <p:cNvSpPr txBox="1"/>
          <p:nvPr/>
        </p:nvSpPr>
        <p:spPr>
          <a:xfrm>
            <a:off x="1752571" y="1629275"/>
            <a:ext cx="685800" cy="2727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 sz="1200">
                <a:solidFill>
                  <a:srgbClr val="3D5B58"/>
                </a:solidFill>
                <a:latin typeface="Montserrat"/>
                <a:ea typeface="Montserrat"/>
                <a:cs typeface="Montserrat"/>
                <a:sym typeface="Montserrat"/>
              </a:rPr>
              <a:t>75%</a:t>
            </a:r>
            <a:endParaRPr b="1" i="0" sz="1200" u="none" cap="none" strike="noStrike">
              <a:solidFill>
                <a:srgbClr val="3D5B58"/>
              </a:solidFill>
              <a:latin typeface="Montserrat"/>
              <a:ea typeface="Montserrat"/>
              <a:cs typeface="Montserrat"/>
              <a:sym typeface="Montserrat"/>
            </a:endParaRPr>
          </a:p>
        </p:txBody>
      </p:sp>
      <p:sp>
        <p:nvSpPr>
          <p:cNvPr id="373" name="Google Shape;373;p38"/>
          <p:cNvSpPr txBox="1"/>
          <p:nvPr/>
        </p:nvSpPr>
        <p:spPr>
          <a:xfrm>
            <a:off x="2547096" y="3390925"/>
            <a:ext cx="685800" cy="2727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 sz="1200">
                <a:solidFill>
                  <a:srgbClr val="3D5B58"/>
                </a:solidFill>
                <a:latin typeface="Montserrat"/>
                <a:ea typeface="Montserrat"/>
                <a:cs typeface="Montserrat"/>
                <a:sym typeface="Montserrat"/>
              </a:rPr>
              <a:t>15%</a:t>
            </a:r>
            <a:endParaRPr b="1" i="0" sz="1200" u="none" cap="none" strike="noStrike">
              <a:solidFill>
                <a:srgbClr val="3D5B58"/>
              </a:solidFill>
              <a:latin typeface="Montserrat"/>
              <a:ea typeface="Montserrat"/>
              <a:cs typeface="Montserrat"/>
              <a:sym typeface="Montserrat"/>
            </a:endParaRPr>
          </a:p>
        </p:txBody>
      </p:sp>
      <p:sp>
        <p:nvSpPr>
          <p:cNvPr id="374" name="Google Shape;374;p38"/>
          <p:cNvSpPr txBox="1"/>
          <p:nvPr/>
        </p:nvSpPr>
        <p:spPr>
          <a:xfrm>
            <a:off x="3341621" y="3717002"/>
            <a:ext cx="685800" cy="2727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 sz="1200">
                <a:solidFill>
                  <a:srgbClr val="3D5B58"/>
                </a:solidFill>
                <a:latin typeface="Montserrat"/>
                <a:ea typeface="Montserrat"/>
                <a:cs typeface="Montserrat"/>
                <a:sym typeface="Montserrat"/>
              </a:rPr>
              <a:t>4.8%</a:t>
            </a:r>
            <a:endParaRPr b="1" i="0" sz="1200" u="none" cap="none" strike="noStrike">
              <a:solidFill>
                <a:srgbClr val="3D5B58"/>
              </a:solidFill>
              <a:latin typeface="Montserrat"/>
              <a:ea typeface="Montserrat"/>
              <a:cs typeface="Montserrat"/>
              <a:sym typeface="Montserrat"/>
            </a:endParaRPr>
          </a:p>
        </p:txBody>
      </p:sp>
      <p:sp>
        <p:nvSpPr>
          <p:cNvPr id="375" name="Google Shape;375;p38"/>
          <p:cNvSpPr txBox="1"/>
          <p:nvPr/>
        </p:nvSpPr>
        <p:spPr>
          <a:xfrm>
            <a:off x="4136146" y="3763271"/>
            <a:ext cx="685800" cy="2727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 sz="1200">
                <a:solidFill>
                  <a:srgbClr val="3D5B58"/>
                </a:solidFill>
                <a:latin typeface="Montserrat"/>
                <a:ea typeface="Montserrat"/>
                <a:cs typeface="Montserrat"/>
                <a:sym typeface="Montserrat"/>
              </a:rPr>
              <a:t>2.5%</a:t>
            </a:r>
            <a:endParaRPr b="1" i="0" sz="1200" u="none" cap="none" strike="noStrike">
              <a:solidFill>
                <a:srgbClr val="3D5B58"/>
              </a:solidFill>
              <a:latin typeface="Montserrat"/>
              <a:ea typeface="Montserrat"/>
              <a:cs typeface="Montserrat"/>
              <a:sym typeface="Montserrat"/>
            </a:endParaRPr>
          </a:p>
        </p:txBody>
      </p:sp>
      <p:sp>
        <p:nvSpPr>
          <p:cNvPr id="376" name="Google Shape;376;p38"/>
          <p:cNvSpPr txBox="1"/>
          <p:nvPr/>
        </p:nvSpPr>
        <p:spPr>
          <a:xfrm>
            <a:off x="4930671" y="3796725"/>
            <a:ext cx="685800" cy="2727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 sz="1200">
                <a:solidFill>
                  <a:srgbClr val="3D5B58"/>
                </a:solidFill>
                <a:latin typeface="Montserrat"/>
                <a:ea typeface="Montserrat"/>
                <a:cs typeface="Montserrat"/>
                <a:sym typeface="Montserrat"/>
              </a:rPr>
              <a:t>1.3%</a:t>
            </a:r>
            <a:endParaRPr b="1" i="0" sz="1200" u="none" cap="none" strike="noStrike">
              <a:solidFill>
                <a:srgbClr val="3D5B58"/>
              </a:solidFill>
              <a:latin typeface="Montserrat"/>
              <a:ea typeface="Montserrat"/>
              <a:cs typeface="Montserrat"/>
              <a:sym typeface="Montserrat"/>
            </a:endParaRPr>
          </a:p>
        </p:txBody>
      </p:sp>
      <p:sp>
        <p:nvSpPr>
          <p:cNvPr id="377" name="Google Shape;377;p38"/>
          <p:cNvSpPr txBox="1"/>
          <p:nvPr/>
        </p:nvSpPr>
        <p:spPr>
          <a:xfrm>
            <a:off x="5725196" y="3796725"/>
            <a:ext cx="685800" cy="2727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 sz="1200">
                <a:solidFill>
                  <a:srgbClr val="3D5B58"/>
                </a:solidFill>
                <a:latin typeface="Montserrat"/>
                <a:ea typeface="Montserrat"/>
                <a:cs typeface="Montserrat"/>
                <a:sym typeface="Montserrat"/>
              </a:rPr>
              <a:t>1%</a:t>
            </a:r>
            <a:endParaRPr b="1" i="0" sz="1200" u="none" cap="none" strike="noStrike">
              <a:solidFill>
                <a:srgbClr val="3D5B58"/>
              </a:solidFill>
              <a:latin typeface="Montserrat"/>
              <a:ea typeface="Montserrat"/>
              <a:cs typeface="Montserrat"/>
              <a:sym typeface="Montserrat"/>
            </a:endParaRPr>
          </a:p>
        </p:txBody>
      </p:sp>
      <p:sp>
        <p:nvSpPr>
          <p:cNvPr id="378" name="Google Shape;378;p38"/>
          <p:cNvSpPr txBox="1"/>
          <p:nvPr/>
        </p:nvSpPr>
        <p:spPr>
          <a:xfrm>
            <a:off x="6519721" y="3868123"/>
            <a:ext cx="685800" cy="2727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 sz="1200">
                <a:solidFill>
                  <a:srgbClr val="3D5B58"/>
                </a:solidFill>
                <a:latin typeface="Montserrat"/>
                <a:ea typeface="Montserrat"/>
                <a:cs typeface="Montserrat"/>
                <a:sym typeface="Montserrat"/>
              </a:rPr>
              <a:t>0.42%</a:t>
            </a:r>
            <a:endParaRPr b="1" i="0" sz="1200" u="none" cap="none" strike="noStrike">
              <a:solidFill>
                <a:srgbClr val="3D5B58"/>
              </a:solidFill>
              <a:latin typeface="Montserrat"/>
              <a:ea typeface="Montserrat"/>
              <a:cs typeface="Montserrat"/>
              <a:sym typeface="Montserrat"/>
            </a:endParaRPr>
          </a:p>
        </p:txBody>
      </p:sp>
      <p:sp>
        <p:nvSpPr>
          <p:cNvPr id="379" name="Google Shape;379;p38"/>
          <p:cNvSpPr txBox="1"/>
          <p:nvPr/>
        </p:nvSpPr>
        <p:spPr>
          <a:xfrm>
            <a:off x="1695271" y="4245675"/>
            <a:ext cx="778500" cy="2727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 sz="700">
                <a:solidFill>
                  <a:srgbClr val="3D5B58"/>
                </a:solidFill>
                <a:latin typeface="Montserrat"/>
                <a:ea typeface="Montserrat"/>
                <a:cs typeface="Montserrat"/>
                <a:sym typeface="Montserrat"/>
              </a:rPr>
              <a:t>Kubernetes</a:t>
            </a:r>
            <a:endParaRPr b="1" i="0" sz="700" u="none" cap="none" strike="noStrike">
              <a:solidFill>
                <a:srgbClr val="3D5B58"/>
              </a:solidFill>
              <a:latin typeface="Montserrat"/>
              <a:ea typeface="Montserrat"/>
              <a:cs typeface="Montserrat"/>
              <a:sym typeface="Montserrat"/>
            </a:endParaRPr>
          </a:p>
        </p:txBody>
      </p:sp>
      <p:sp>
        <p:nvSpPr>
          <p:cNvPr id="380" name="Google Shape;380;p38"/>
          <p:cNvSpPr txBox="1"/>
          <p:nvPr/>
        </p:nvSpPr>
        <p:spPr>
          <a:xfrm>
            <a:off x="2547096" y="4245675"/>
            <a:ext cx="685800" cy="2727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 sz="700">
                <a:solidFill>
                  <a:srgbClr val="3D5B58"/>
                </a:solidFill>
                <a:latin typeface="Montserrat"/>
                <a:ea typeface="Montserrat"/>
                <a:cs typeface="Montserrat"/>
                <a:sym typeface="Montserrat"/>
              </a:rPr>
              <a:t>OpenShift</a:t>
            </a:r>
            <a:endParaRPr b="1" i="0" sz="700" u="none" cap="none" strike="noStrike">
              <a:solidFill>
                <a:srgbClr val="3D5B58"/>
              </a:solidFill>
              <a:latin typeface="Montserrat"/>
              <a:ea typeface="Montserrat"/>
              <a:cs typeface="Montserrat"/>
              <a:sym typeface="Montserrat"/>
            </a:endParaRPr>
          </a:p>
        </p:txBody>
      </p:sp>
      <p:sp>
        <p:nvSpPr>
          <p:cNvPr id="381" name="Google Shape;381;p38"/>
          <p:cNvSpPr txBox="1"/>
          <p:nvPr/>
        </p:nvSpPr>
        <p:spPr>
          <a:xfrm>
            <a:off x="3341621" y="4245675"/>
            <a:ext cx="685800" cy="2727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 sz="700">
                <a:solidFill>
                  <a:srgbClr val="3D5B58"/>
                </a:solidFill>
                <a:latin typeface="Montserrat"/>
                <a:ea typeface="Montserrat"/>
                <a:cs typeface="Montserrat"/>
                <a:sym typeface="Montserrat"/>
              </a:rPr>
              <a:t>Docker Compose</a:t>
            </a:r>
            <a:endParaRPr b="1" i="0" sz="700" u="none" cap="none" strike="noStrike">
              <a:solidFill>
                <a:srgbClr val="3D5B58"/>
              </a:solidFill>
              <a:latin typeface="Montserrat"/>
              <a:ea typeface="Montserrat"/>
              <a:cs typeface="Montserrat"/>
              <a:sym typeface="Montserrat"/>
            </a:endParaRPr>
          </a:p>
        </p:txBody>
      </p:sp>
      <p:sp>
        <p:nvSpPr>
          <p:cNvPr id="382" name="Google Shape;382;p38"/>
          <p:cNvSpPr txBox="1"/>
          <p:nvPr/>
        </p:nvSpPr>
        <p:spPr>
          <a:xfrm>
            <a:off x="4136146" y="4245675"/>
            <a:ext cx="685800" cy="2727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 sz="700">
                <a:solidFill>
                  <a:srgbClr val="3D5B58"/>
                </a:solidFill>
                <a:latin typeface="Montserrat"/>
                <a:ea typeface="Montserrat"/>
                <a:cs typeface="Montserrat"/>
                <a:sym typeface="Montserrat"/>
              </a:rPr>
              <a:t>Swarm</a:t>
            </a:r>
            <a:endParaRPr b="1" i="0" sz="700" u="none" cap="none" strike="noStrike">
              <a:solidFill>
                <a:srgbClr val="3D5B58"/>
              </a:solidFill>
              <a:latin typeface="Montserrat"/>
              <a:ea typeface="Montserrat"/>
              <a:cs typeface="Montserrat"/>
              <a:sym typeface="Montserrat"/>
            </a:endParaRPr>
          </a:p>
        </p:txBody>
      </p:sp>
      <p:sp>
        <p:nvSpPr>
          <p:cNvPr id="383" name="Google Shape;383;p38"/>
          <p:cNvSpPr txBox="1"/>
          <p:nvPr/>
        </p:nvSpPr>
        <p:spPr>
          <a:xfrm>
            <a:off x="4930671" y="4245675"/>
            <a:ext cx="685800" cy="2727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 sz="700">
                <a:solidFill>
                  <a:srgbClr val="3D5B58"/>
                </a:solidFill>
                <a:latin typeface="Montserrat"/>
                <a:ea typeface="Montserrat"/>
                <a:cs typeface="Montserrat"/>
                <a:sym typeface="Montserrat"/>
              </a:rPr>
              <a:t>Mesos</a:t>
            </a:r>
            <a:endParaRPr b="1" i="0" sz="700" u="none" cap="none" strike="noStrike">
              <a:solidFill>
                <a:srgbClr val="3D5B58"/>
              </a:solidFill>
              <a:latin typeface="Montserrat"/>
              <a:ea typeface="Montserrat"/>
              <a:cs typeface="Montserrat"/>
              <a:sym typeface="Montserrat"/>
            </a:endParaRPr>
          </a:p>
        </p:txBody>
      </p:sp>
      <p:sp>
        <p:nvSpPr>
          <p:cNvPr id="384" name="Google Shape;384;p38"/>
          <p:cNvSpPr txBox="1"/>
          <p:nvPr/>
        </p:nvSpPr>
        <p:spPr>
          <a:xfrm>
            <a:off x="5725196" y="4245675"/>
            <a:ext cx="685800" cy="2727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 sz="700">
                <a:solidFill>
                  <a:srgbClr val="3D5B58"/>
                </a:solidFill>
                <a:latin typeface="Montserrat"/>
                <a:ea typeface="Montserrat"/>
                <a:cs typeface="Montserrat"/>
                <a:sym typeface="Montserrat"/>
              </a:rPr>
              <a:t>Rancher</a:t>
            </a:r>
            <a:endParaRPr b="1" i="0" sz="700" u="none" cap="none" strike="noStrike">
              <a:solidFill>
                <a:srgbClr val="3D5B58"/>
              </a:solidFill>
              <a:latin typeface="Montserrat"/>
              <a:ea typeface="Montserrat"/>
              <a:cs typeface="Montserrat"/>
              <a:sym typeface="Montserrat"/>
            </a:endParaRPr>
          </a:p>
        </p:txBody>
      </p:sp>
      <p:sp>
        <p:nvSpPr>
          <p:cNvPr id="385" name="Google Shape;385;p38"/>
          <p:cNvSpPr txBox="1"/>
          <p:nvPr/>
        </p:nvSpPr>
        <p:spPr>
          <a:xfrm>
            <a:off x="6519721" y="4245675"/>
            <a:ext cx="685800" cy="2727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 sz="700">
                <a:solidFill>
                  <a:srgbClr val="3D5B58"/>
                </a:solidFill>
                <a:latin typeface="Montserrat"/>
                <a:ea typeface="Montserrat"/>
                <a:cs typeface="Montserrat"/>
                <a:sym typeface="Montserrat"/>
              </a:rPr>
              <a:t>Amazon ECS</a:t>
            </a:r>
            <a:endParaRPr b="1" i="0" sz="700" u="none" cap="none" strike="noStrike">
              <a:solidFill>
                <a:srgbClr val="3D5B58"/>
              </a:solidFill>
              <a:latin typeface="Montserrat"/>
              <a:ea typeface="Montserrat"/>
              <a:cs typeface="Montserrat"/>
              <a:sym typeface="Montserrat"/>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9" name="Shape 389"/>
        <p:cNvGrpSpPr/>
        <p:nvPr/>
      </p:nvGrpSpPr>
      <p:grpSpPr>
        <a:xfrm>
          <a:off x="0" y="0"/>
          <a:ext cx="0" cy="0"/>
          <a:chOff x="0" y="0"/>
          <a:chExt cx="0" cy="0"/>
        </a:xfrm>
      </p:grpSpPr>
      <p:sp>
        <p:nvSpPr>
          <p:cNvPr id="390" name="Google Shape;390;p39"/>
          <p:cNvSpPr txBox="1"/>
          <p:nvPr>
            <p:ph type="title"/>
          </p:nvPr>
        </p:nvSpPr>
        <p:spPr>
          <a:xfrm>
            <a:off x="826400" y="760325"/>
            <a:ext cx="7491300" cy="34677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Kubernetes Cluster</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4" name="Shape 394"/>
        <p:cNvGrpSpPr/>
        <p:nvPr/>
      </p:nvGrpSpPr>
      <p:grpSpPr>
        <a:xfrm>
          <a:off x="0" y="0"/>
          <a:ext cx="0" cy="0"/>
          <a:chOff x="0" y="0"/>
          <a:chExt cx="0" cy="0"/>
        </a:xfrm>
      </p:grpSpPr>
      <p:sp>
        <p:nvSpPr>
          <p:cNvPr id="395" name="Google Shape;395;p40"/>
          <p:cNvSpPr/>
          <p:nvPr/>
        </p:nvSpPr>
        <p:spPr>
          <a:xfrm>
            <a:off x="5691600" y="417699"/>
            <a:ext cx="1860300" cy="3686700"/>
          </a:xfrm>
          <a:prstGeom prst="rect">
            <a:avLst/>
          </a:prstGeom>
          <a:solidFill>
            <a:srgbClr val="F5F5F5">
              <a:alpha val="6201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None/>
            </a:pPr>
            <a:r>
              <a:t/>
            </a:r>
            <a:endParaRPr/>
          </a:p>
        </p:txBody>
      </p:sp>
      <p:sp>
        <p:nvSpPr>
          <p:cNvPr id="396" name="Google Shape;396;p40"/>
          <p:cNvSpPr/>
          <p:nvPr/>
        </p:nvSpPr>
        <p:spPr>
          <a:xfrm>
            <a:off x="322600" y="549849"/>
            <a:ext cx="1860300" cy="3560400"/>
          </a:xfrm>
          <a:prstGeom prst="rect">
            <a:avLst/>
          </a:prstGeom>
          <a:solidFill>
            <a:srgbClr val="F5F5F5">
              <a:alpha val="620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7" name="Google Shape;397;p40"/>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pic>
        <p:nvPicPr>
          <p:cNvPr id="398" name="Google Shape;398;p40"/>
          <p:cNvPicPr preferRelativeResize="0"/>
          <p:nvPr/>
        </p:nvPicPr>
        <p:blipFill>
          <a:blip r:embed="rId3">
            <a:alphaModFix/>
          </a:blip>
          <a:stretch>
            <a:fillRect/>
          </a:stretch>
        </p:blipFill>
        <p:spPr>
          <a:xfrm>
            <a:off x="5691600" y="549841"/>
            <a:ext cx="2015025" cy="2015025"/>
          </a:xfrm>
          <a:prstGeom prst="rect">
            <a:avLst/>
          </a:prstGeom>
          <a:noFill/>
          <a:ln>
            <a:noFill/>
          </a:ln>
        </p:spPr>
      </p:pic>
      <p:pic>
        <p:nvPicPr>
          <p:cNvPr id="399" name="Google Shape;399;p40"/>
          <p:cNvPicPr preferRelativeResize="0"/>
          <p:nvPr/>
        </p:nvPicPr>
        <p:blipFill>
          <a:blip r:embed="rId3">
            <a:alphaModFix/>
          </a:blip>
          <a:stretch>
            <a:fillRect/>
          </a:stretch>
        </p:blipFill>
        <p:spPr>
          <a:xfrm>
            <a:off x="5736300" y="2163116"/>
            <a:ext cx="2015025" cy="2015025"/>
          </a:xfrm>
          <a:prstGeom prst="rect">
            <a:avLst/>
          </a:prstGeom>
          <a:noFill/>
          <a:ln>
            <a:noFill/>
          </a:ln>
        </p:spPr>
      </p:pic>
      <p:sp>
        <p:nvSpPr>
          <p:cNvPr id="400" name="Google Shape;400;p40"/>
          <p:cNvSpPr txBox="1"/>
          <p:nvPr/>
        </p:nvSpPr>
        <p:spPr>
          <a:xfrm>
            <a:off x="322600" y="4133614"/>
            <a:ext cx="1860300" cy="325800"/>
          </a:xfrm>
          <a:prstGeom prst="rect">
            <a:avLst/>
          </a:prstGeom>
          <a:solidFill>
            <a:srgbClr val="9E9E9E">
              <a:alpha val="52510"/>
            </a:srgbClr>
          </a:solid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en">
                <a:solidFill>
                  <a:srgbClr val="3D5B58"/>
                </a:solidFill>
                <a:latin typeface="Montserrat"/>
                <a:ea typeface="Montserrat"/>
                <a:cs typeface="Montserrat"/>
                <a:sym typeface="Montserrat"/>
              </a:rPr>
              <a:t>Control Plane</a:t>
            </a:r>
            <a:endParaRPr b="1">
              <a:solidFill>
                <a:srgbClr val="3D5B58"/>
              </a:solidFill>
              <a:latin typeface="Montserrat"/>
              <a:ea typeface="Montserrat"/>
              <a:cs typeface="Montserrat"/>
              <a:sym typeface="Montserrat"/>
            </a:endParaRPr>
          </a:p>
        </p:txBody>
      </p:sp>
      <p:sp>
        <p:nvSpPr>
          <p:cNvPr id="401" name="Google Shape;401;p40"/>
          <p:cNvSpPr txBox="1"/>
          <p:nvPr/>
        </p:nvSpPr>
        <p:spPr>
          <a:xfrm>
            <a:off x="5691588" y="4127866"/>
            <a:ext cx="1860300" cy="325800"/>
          </a:xfrm>
          <a:prstGeom prst="rect">
            <a:avLst/>
          </a:prstGeom>
          <a:solidFill>
            <a:srgbClr val="9E9E9E">
              <a:alpha val="52510"/>
            </a:srgbClr>
          </a:solid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None/>
            </a:pPr>
            <a:r>
              <a:rPr b="1" lang="en">
                <a:solidFill>
                  <a:srgbClr val="3D5B58"/>
                </a:solidFill>
                <a:latin typeface="Montserrat"/>
                <a:ea typeface="Montserrat"/>
                <a:cs typeface="Montserrat"/>
                <a:sym typeface="Montserrat"/>
              </a:rPr>
              <a:t>Worker Node</a:t>
            </a:r>
            <a:endParaRPr u="sng">
              <a:solidFill>
                <a:srgbClr val="3D5B58"/>
              </a:solidFill>
              <a:latin typeface="Montserrat"/>
              <a:ea typeface="Montserrat"/>
              <a:cs typeface="Montserrat"/>
              <a:sym typeface="Montserrat"/>
            </a:endParaRPr>
          </a:p>
        </p:txBody>
      </p:sp>
      <p:sp>
        <p:nvSpPr>
          <p:cNvPr id="402" name="Google Shape;402;p40"/>
          <p:cNvSpPr/>
          <p:nvPr/>
        </p:nvSpPr>
        <p:spPr>
          <a:xfrm>
            <a:off x="3029450" y="473724"/>
            <a:ext cx="1860300" cy="3636600"/>
          </a:xfrm>
          <a:prstGeom prst="rect">
            <a:avLst/>
          </a:prstGeom>
          <a:solidFill>
            <a:srgbClr val="F5F5F5">
              <a:alpha val="6201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None/>
            </a:pPr>
            <a:r>
              <a:t/>
            </a:r>
            <a:endParaRPr/>
          </a:p>
        </p:txBody>
      </p:sp>
      <p:pic>
        <p:nvPicPr>
          <p:cNvPr id="403" name="Google Shape;403;p40"/>
          <p:cNvPicPr preferRelativeResize="0"/>
          <p:nvPr/>
        </p:nvPicPr>
        <p:blipFill>
          <a:blip r:embed="rId3">
            <a:alphaModFix/>
          </a:blip>
          <a:stretch>
            <a:fillRect/>
          </a:stretch>
        </p:blipFill>
        <p:spPr>
          <a:xfrm>
            <a:off x="3028863" y="328841"/>
            <a:ext cx="2015025" cy="2015025"/>
          </a:xfrm>
          <a:prstGeom prst="rect">
            <a:avLst/>
          </a:prstGeom>
          <a:noFill/>
          <a:ln>
            <a:noFill/>
          </a:ln>
        </p:spPr>
      </p:pic>
      <p:pic>
        <p:nvPicPr>
          <p:cNvPr id="404" name="Google Shape;404;p40"/>
          <p:cNvPicPr preferRelativeResize="0"/>
          <p:nvPr/>
        </p:nvPicPr>
        <p:blipFill>
          <a:blip r:embed="rId3">
            <a:alphaModFix/>
          </a:blip>
          <a:stretch>
            <a:fillRect/>
          </a:stretch>
        </p:blipFill>
        <p:spPr>
          <a:xfrm>
            <a:off x="2952088" y="1782516"/>
            <a:ext cx="2015025" cy="2015025"/>
          </a:xfrm>
          <a:prstGeom prst="rect">
            <a:avLst/>
          </a:prstGeom>
          <a:noFill/>
          <a:ln>
            <a:noFill/>
          </a:ln>
        </p:spPr>
      </p:pic>
      <p:sp>
        <p:nvSpPr>
          <p:cNvPr id="405" name="Google Shape;405;p40"/>
          <p:cNvSpPr txBox="1"/>
          <p:nvPr/>
        </p:nvSpPr>
        <p:spPr>
          <a:xfrm>
            <a:off x="3029438" y="4133616"/>
            <a:ext cx="1860300" cy="325800"/>
          </a:xfrm>
          <a:prstGeom prst="rect">
            <a:avLst/>
          </a:prstGeom>
          <a:solidFill>
            <a:srgbClr val="9E9E9E">
              <a:alpha val="52510"/>
            </a:srgbClr>
          </a:solid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None/>
            </a:pPr>
            <a:r>
              <a:rPr b="1" lang="en">
                <a:solidFill>
                  <a:srgbClr val="3D5B58"/>
                </a:solidFill>
                <a:latin typeface="Montserrat"/>
                <a:ea typeface="Montserrat"/>
                <a:cs typeface="Montserrat"/>
                <a:sym typeface="Montserrat"/>
              </a:rPr>
              <a:t>Worker Node</a:t>
            </a:r>
            <a:endParaRPr u="sng">
              <a:solidFill>
                <a:srgbClr val="3D5B58"/>
              </a:solidFill>
              <a:latin typeface="Montserrat"/>
              <a:ea typeface="Montserrat"/>
              <a:cs typeface="Montserrat"/>
              <a:sym typeface="Montserrat"/>
            </a:endParaRPr>
          </a:p>
        </p:txBody>
      </p:sp>
      <p:pic>
        <p:nvPicPr>
          <p:cNvPr id="406" name="Google Shape;406;p40"/>
          <p:cNvPicPr preferRelativeResize="0"/>
          <p:nvPr/>
        </p:nvPicPr>
        <p:blipFill>
          <a:blip r:embed="rId4">
            <a:alphaModFix/>
          </a:blip>
          <a:stretch>
            <a:fillRect/>
          </a:stretch>
        </p:blipFill>
        <p:spPr>
          <a:xfrm>
            <a:off x="414188" y="1094550"/>
            <a:ext cx="1677125" cy="1677125"/>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0" name="Shape 410"/>
        <p:cNvGrpSpPr/>
        <p:nvPr/>
      </p:nvGrpSpPr>
      <p:grpSpPr>
        <a:xfrm>
          <a:off x="0" y="0"/>
          <a:ext cx="0" cy="0"/>
          <a:chOff x="0" y="0"/>
          <a:chExt cx="0" cy="0"/>
        </a:xfrm>
      </p:grpSpPr>
      <p:sp>
        <p:nvSpPr>
          <p:cNvPr id="411" name="Google Shape;411;p41"/>
          <p:cNvSpPr txBox="1"/>
          <p:nvPr>
            <p:ph type="title"/>
          </p:nvPr>
        </p:nvSpPr>
        <p:spPr>
          <a:xfrm>
            <a:off x="826400" y="760325"/>
            <a:ext cx="7491300" cy="34677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Run Anywhere You Like</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5" name="Shape 415"/>
        <p:cNvGrpSpPr/>
        <p:nvPr/>
      </p:nvGrpSpPr>
      <p:grpSpPr>
        <a:xfrm>
          <a:off x="0" y="0"/>
          <a:ext cx="0" cy="0"/>
          <a:chOff x="0" y="0"/>
          <a:chExt cx="0" cy="0"/>
        </a:xfrm>
      </p:grpSpPr>
      <p:sp>
        <p:nvSpPr>
          <p:cNvPr id="416" name="Google Shape;416;p42"/>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grpSp>
        <p:nvGrpSpPr>
          <p:cNvPr id="417" name="Google Shape;417;p42"/>
          <p:cNvGrpSpPr/>
          <p:nvPr/>
        </p:nvGrpSpPr>
        <p:grpSpPr>
          <a:xfrm>
            <a:off x="593450" y="273025"/>
            <a:ext cx="3523345" cy="1884225"/>
            <a:chOff x="593450" y="273025"/>
            <a:chExt cx="3523345" cy="1884225"/>
          </a:xfrm>
        </p:grpSpPr>
        <p:grpSp>
          <p:nvGrpSpPr>
            <p:cNvPr id="418" name="Google Shape;418;p42"/>
            <p:cNvGrpSpPr/>
            <p:nvPr/>
          </p:nvGrpSpPr>
          <p:grpSpPr>
            <a:xfrm>
              <a:off x="593450" y="273025"/>
              <a:ext cx="3523345" cy="1352550"/>
              <a:chOff x="593450" y="425425"/>
              <a:chExt cx="3523345" cy="1352550"/>
            </a:xfrm>
          </p:grpSpPr>
          <p:pic>
            <p:nvPicPr>
              <p:cNvPr id="419" name="Google Shape;419;p42"/>
              <p:cNvPicPr preferRelativeResize="0"/>
              <p:nvPr/>
            </p:nvPicPr>
            <p:blipFill rotWithShape="1">
              <a:blip r:embed="rId4">
                <a:alphaModFix/>
              </a:blip>
              <a:srcRect b="0" l="0" r="0" t="0"/>
              <a:stretch/>
            </p:blipFill>
            <p:spPr>
              <a:xfrm>
                <a:off x="593450" y="425425"/>
                <a:ext cx="2000250" cy="1352550"/>
              </a:xfrm>
              <a:prstGeom prst="rect">
                <a:avLst/>
              </a:prstGeom>
              <a:noFill/>
              <a:ln>
                <a:noFill/>
              </a:ln>
            </p:spPr>
          </p:pic>
          <p:pic>
            <p:nvPicPr>
              <p:cNvPr id="420" name="Google Shape;420;p42"/>
              <p:cNvPicPr preferRelativeResize="0"/>
              <p:nvPr/>
            </p:nvPicPr>
            <p:blipFill rotWithShape="1">
              <a:blip r:embed="rId5">
                <a:alphaModFix/>
              </a:blip>
              <a:srcRect b="0" l="0" r="42465" t="0"/>
              <a:stretch/>
            </p:blipFill>
            <p:spPr>
              <a:xfrm>
                <a:off x="2630270" y="425425"/>
                <a:ext cx="1486525" cy="1352550"/>
              </a:xfrm>
              <a:prstGeom prst="rect">
                <a:avLst/>
              </a:prstGeom>
              <a:noFill/>
              <a:ln>
                <a:noFill/>
              </a:ln>
            </p:spPr>
          </p:pic>
        </p:grpSp>
        <p:sp>
          <p:nvSpPr>
            <p:cNvPr id="421" name="Google Shape;421;p42"/>
            <p:cNvSpPr/>
            <p:nvPr/>
          </p:nvSpPr>
          <p:spPr>
            <a:xfrm>
              <a:off x="687974" y="1767250"/>
              <a:ext cx="3245700" cy="390000"/>
            </a:xfrm>
            <a:prstGeom prst="roundRect">
              <a:avLst>
                <a:gd fmla="val 16667" name="adj"/>
              </a:avLst>
            </a:prstGeom>
            <a:solidFill>
              <a:srgbClr val="F5F5F5"/>
            </a:solidFill>
            <a:ln>
              <a:noFill/>
            </a:ln>
            <a:effectLst>
              <a:outerShdw blurRad="57150" rotWithShape="0" algn="bl" dir="5400000" dist="19050">
                <a:srgbClr val="000000">
                  <a:alpha val="50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rPr b="1" lang="en">
                  <a:solidFill>
                    <a:srgbClr val="3D5B58"/>
                  </a:solidFill>
                  <a:latin typeface="Montserrat"/>
                  <a:ea typeface="Montserrat"/>
                  <a:cs typeface="Montserrat"/>
                  <a:sym typeface="Montserrat"/>
                </a:rPr>
                <a:t>Personal devices</a:t>
              </a:r>
              <a:endParaRPr b="1">
                <a:solidFill>
                  <a:srgbClr val="3D5B58"/>
                </a:solidFill>
                <a:latin typeface="Montserrat"/>
                <a:ea typeface="Montserrat"/>
                <a:cs typeface="Montserrat"/>
                <a:sym typeface="Montserrat"/>
              </a:endParaRPr>
            </a:p>
          </p:txBody>
        </p:sp>
      </p:grpSp>
      <p:grpSp>
        <p:nvGrpSpPr>
          <p:cNvPr id="422" name="Google Shape;422;p42"/>
          <p:cNvGrpSpPr/>
          <p:nvPr/>
        </p:nvGrpSpPr>
        <p:grpSpPr>
          <a:xfrm>
            <a:off x="4536499" y="104625"/>
            <a:ext cx="3245700" cy="2052625"/>
            <a:chOff x="4536499" y="104625"/>
            <a:chExt cx="3245700" cy="2052625"/>
          </a:xfrm>
        </p:grpSpPr>
        <p:pic>
          <p:nvPicPr>
            <p:cNvPr id="423" name="Google Shape;423;p42"/>
            <p:cNvPicPr preferRelativeResize="0"/>
            <p:nvPr/>
          </p:nvPicPr>
          <p:blipFill rotWithShape="1">
            <a:blip r:embed="rId6">
              <a:alphaModFix/>
            </a:blip>
            <a:srcRect b="0" l="0" r="0" t="0"/>
            <a:stretch/>
          </p:blipFill>
          <p:spPr>
            <a:xfrm>
              <a:off x="4992100" y="104625"/>
              <a:ext cx="2435671" cy="1563300"/>
            </a:xfrm>
            <a:prstGeom prst="rect">
              <a:avLst/>
            </a:prstGeom>
            <a:noFill/>
            <a:ln>
              <a:noFill/>
            </a:ln>
          </p:spPr>
        </p:pic>
        <p:sp>
          <p:nvSpPr>
            <p:cNvPr id="424" name="Google Shape;424;p42"/>
            <p:cNvSpPr/>
            <p:nvPr/>
          </p:nvSpPr>
          <p:spPr>
            <a:xfrm>
              <a:off x="4536499" y="1767250"/>
              <a:ext cx="3245700" cy="390000"/>
            </a:xfrm>
            <a:prstGeom prst="roundRect">
              <a:avLst>
                <a:gd fmla="val 16667" name="adj"/>
              </a:avLst>
            </a:prstGeom>
            <a:solidFill>
              <a:srgbClr val="F5F5F5"/>
            </a:solidFill>
            <a:ln>
              <a:noFill/>
            </a:ln>
            <a:effectLst>
              <a:outerShdw blurRad="57150" rotWithShape="0" algn="bl" dir="5400000" dist="19050">
                <a:srgbClr val="000000">
                  <a:alpha val="50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rPr b="1" lang="en">
                  <a:solidFill>
                    <a:srgbClr val="3D5B58"/>
                  </a:solidFill>
                  <a:latin typeface="Montserrat"/>
                  <a:ea typeface="Montserrat"/>
                  <a:cs typeface="Montserrat"/>
                  <a:sym typeface="Montserrat"/>
                </a:rPr>
                <a:t>Cloud providers</a:t>
              </a:r>
              <a:endParaRPr b="1">
                <a:solidFill>
                  <a:srgbClr val="3D5B58"/>
                </a:solidFill>
                <a:latin typeface="Montserrat"/>
                <a:ea typeface="Montserrat"/>
                <a:cs typeface="Montserrat"/>
                <a:sym typeface="Montserrat"/>
              </a:endParaRPr>
            </a:p>
          </p:txBody>
        </p:sp>
      </p:grpSp>
      <p:grpSp>
        <p:nvGrpSpPr>
          <p:cNvPr id="425" name="Google Shape;425;p42"/>
          <p:cNvGrpSpPr/>
          <p:nvPr/>
        </p:nvGrpSpPr>
        <p:grpSpPr>
          <a:xfrm>
            <a:off x="4536487" y="2664630"/>
            <a:ext cx="3245700" cy="1705525"/>
            <a:chOff x="4536487" y="2664630"/>
            <a:chExt cx="3245700" cy="1705525"/>
          </a:xfrm>
        </p:grpSpPr>
        <p:pic>
          <p:nvPicPr>
            <p:cNvPr id="426" name="Google Shape;426;p42"/>
            <p:cNvPicPr preferRelativeResize="0"/>
            <p:nvPr/>
          </p:nvPicPr>
          <p:blipFill rotWithShape="1">
            <a:blip r:embed="rId5">
              <a:alphaModFix/>
            </a:blip>
            <a:srcRect b="0" l="59635" r="0" t="0"/>
            <a:stretch/>
          </p:blipFill>
          <p:spPr>
            <a:xfrm>
              <a:off x="5637865" y="2664630"/>
              <a:ext cx="1042925" cy="1352550"/>
            </a:xfrm>
            <a:prstGeom prst="rect">
              <a:avLst/>
            </a:prstGeom>
            <a:noFill/>
            <a:ln>
              <a:noFill/>
            </a:ln>
          </p:spPr>
        </p:pic>
        <p:sp>
          <p:nvSpPr>
            <p:cNvPr id="427" name="Google Shape;427;p42"/>
            <p:cNvSpPr/>
            <p:nvPr/>
          </p:nvSpPr>
          <p:spPr>
            <a:xfrm>
              <a:off x="4536487" y="3980155"/>
              <a:ext cx="3245700" cy="390000"/>
            </a:xfrm>
            <a:prstGeom prst="roundRect">
              <a:avLst>
                <a:gd fmla="val 16667" name="adj"/>
              </a:avLst>
            </a:prstGeom>
            <a:solidFill>
              <a:srgbClr val="F5F5F5"/>
            </a:solidFill>
            <a:ln>
              <a:noFill/>
            </a:ln>
            <a:effectLst>
              <a:outerShdw blurRad="57150" rotWithShape="0" algn="bl" dir="5400000" dist="19050">
                <a:srgbClr val="000000">
                  <a:alpha val="50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rPr b="1" lang="en">
                  <a:solidFill>
                    <a:srgbClr val="3D5B58"/>
                  </a:solidFill>
                  <a:latin typeface="Montserrat"/>
                  <a:ea typeface="Montserrat"/>
                  <a:cs typeface="Montserrat"/>
                  <a:sym typeface="Montserrat"/>
                </a:rPr>
                <a:t>On edge</a:t>
              </a:r>
              <a:endParaRPr b="1">
                <a:solidFill>
                  <a:srgbClr val="3D5B58"/>
                </a:solidFill>
                <a:latin typeface="Montserrat"/>
                <a:ea typeface="Montserrat"/>
                <a:cs typeface="Montserrat"/>
                <a:sym typeface="Montserrat"/>
              </a:endParaRPr>
            </a:p>
          </p:txBody>
        </p:sp>
      </p:grpSp>
      <p:grpSp>
        <p:nvGrpSpPr>
          <p:cNvPr id="428" name="Google Shape;428;p42"/>
          <p:cNvGrpSpPr/>
          <p:nvPr/>
        </p:nvGrpSpPr>
        <p:grpSpPr>
          <a:xfrm>
            <a:off x="607899" y="2478375"/>
            <a:ext cx="3245700" cy="1891780"/>
            <a:chOff x="607899" y="2478375"/>
            <a:chExt cx="3245700" cy="1891780"/>
          </a:xfrm>
        </p:grpSpPr>
        <p:pic>
          <p:nvPicPr>
            <p:cNvPr id="429" name="Google Shape;429;p42"/>
            <p:cNvPicPr preferRelativeResize="0"/>
            <p:nvPr/>
          </p:nvPicPr>
          <p:blipFill rotWithShape="1">
            <a:blip r:embed="rId7">
              <a:alphaModFix/>
            </a:blip>
            <a:srcRect b="0" l="0" r="0" t="0"/>
            <a:stretch/>
          </p:blipFill>
          <p:spPr>
            <a:xfrm>
              <a:off x="1040313" y="2478375"/>
              <a:ext cx="2541025" cy="1431575"/>
            </a:xfrm>
            <a:prstGeom prst="rect">
              <a:avLst/>
            </a:prstGeom>
            <a:noFill/>
            <a:ln>
              <a:noFill/>
            </a:ln>
          </p:spPr>
        </p:pic>
        <p:sp>
          <p:nvSpPr>
            <p:cNvPr id="430" name="Google Shape;430;p42"/>
            <p:cNvSpPr/>
            <p:nvPr/>
          </p:nvSpPr>
          <p:spPr>
            <a:xfrm>
              <a:off x="607899" y="3980155"/>
              <a:ext cx="3245700" cy="390000"/>
            </a:xfrm>
            <a:prstGeom prst="roundRect">
              <a:avLst>
                <a:gd fmla="val 16667" name="adj"/>
              </a:avLst>
            </a:prstGeom>
            <a:solidFill>
              <a:srgbClr val="F5F5F5"/>
            </a:solidFill>
            <a:ln>
              <a:noFill/>
            </a:ln>
            <a:effectLst>
              <a:outerShdw blurRad="57150" rotWithShape="0" algn="bl" dir="5400000" dist="19050">
                <a:srgbClr val="000000">
                  <a:alpha val="50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rPr b="1" lang="en">
                  <a:solidFill>
                    <a:srgbClr val="3D5B58"/>
                  </a:solidFill>
                  <a:latin typeface="Montserrat"/>
                  <a:ea typeface="Montserrat"/>
                  <a:cs typeface="Montserrat"/>
                  <a:sym typeface="Montserrat"/>
                </a:rPr>
                <a:t>On premises</a:t>
              </a:r>
              <a:endParaRPr b="1">
                <a:solidFill>
                  <a:srgbClr val="3D5B58"/>
                </a:solidFill>
                <a:latin typeface="Montserrat"/>
                <a:ea typeface="Montserrat"/>
                <a:cs typeface="Montserrat"/>
                <a:sym typeface="Montserrat"/>
              </a:endParaRPr>
            </a:p>
          </p:txBody>
        </p:sp>
      </p:gr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17"/>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22"/>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28"/>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25"/>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4" name="Shape 434"/>
        <p:cNvGrpSpPr/>
        <p:nvPr/>
      </p:nvGrpSpPr>
      <p:grpSpPr>
        <a:xfrm>
          <a:off x="0" y="0"/>
          <a:ext cx="0" cy="0"/>
          <a:chOff x="0" y="0"/>
          <a:chExt cx="0" cy="0"/>
        </a:xfrm>
      </p:grpSpPr>
      <p:sp>
        <p:nvSpPr>
          <p:cNvPr id="435" name="Google Shape;435;p43"/>
          <p:cNvSpPr txBox="1"/>
          <p:nvPr>
            <p:ph type="title"/>
          </p:nvPr>
        </p:nvSpPr>
        <p:spPr>
          <a:xfrm>
            <a:off x="826400" y="760325"/>
            <a:ext cx="7491300" cy="34677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Pods</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9" name="Shape 439"/>
        <p:cNvGrpSpPr/>
        <p:nvPr/>
      </p:nvGrpSpPr>
      <p:grpSpPr>
        <a:xfrm>
          <a:off x="0" y="0"/>
          <a:ext cx="0" cy="0"/>
          <a:chOff x="0" y="0"/>
          <a:chExt cx="0" cy="0"/>
        </a:xfrm>
      </p:grpSpPr>
      <p:sp>
        <p:nvSpPr>
          <p:cNvPr id="440" name="Google Shape;440;p44"/>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grpSp>
        <p:nvGrpSpPr>
          <p:cNvPr id="441" name="Google Shape;441;p44"/>
          <p:cNvGrpSpPr/>
          <p:nvPr/>
        </p:nvGrpSpPr>
        <p:grpSpPr>
          <a:xfrm>
            <a:off x="2687075" y="1335738"/>
            <a:ext cx="914400" cy="1443838"/>
            <a:chOff x="1785494" y="1765813"/>
            <a:chExt cx="914400" cy="1443838"/>
          </a:xfrm>
        </p:grpSpPr>
        <p:sp>
          <p:nvSpPr>
            <p:cNvPr id="442" name="Google Shape;442;p44"/>
            <p:cNvSpPr/>
            <p:nvPr/>
          </p:nvSpPr>
          <p:spPr>
            <a:xfrm>
              <a:off x="1785494" y="1848850"/>
              <a:ext cx="914400" cy="1360800"/>
            </a:xfrm>
            <a:prstGeom prst="roundRect">
              <a:avLst>
                <a:gd fmla="val 16667" name="adj"/>
              </a:avLst>
            </a:prstGeom>
            <a:solidFill>
              <a:srgbClr val="F5F5F5"/>
            </a:solidFill>
            <a:ln>
              <a:noFill/>
            </a:ln>
            <a:effectLst>
              <a:outerShdw blurRad="57150" rotWithShape="0" algn="bl" dir="5400000" dist="19050">
                <a:srgbClr val="000000">
                  <a:alpha val="50000"/>
                </a:srgbClr>
              </a:outerShdw>
            </a:effectLst>
          </p:spPr>
          <p:txBody>
            <a:bodyPr anchorCtr="0" anchor="t" bIns="91425" lIns="91425" spcFirstLastPara="1" rIns="91425" wrap="square" tIns="91425">
              <a:noAutofit/>
            </a:bodyPr>
            <a:lstStyle/>
            <a:p>
              <a:pPr indent="0" lvl="0" marL="0" rtl="0" algn="ctr">
                <a:spcBef>
                  <a:spcPts val="0"/>
                </a:spcBef>
                <a:spcAft>
                  <a:spcPts val="0"/>
                </a:spcAft>
                <a:buNone/>
              </a:pPr>
              <a:r>
                <a:t/>
              </a:r>
              <a:endParaRPr b="1">
                <a:latin typeface="Montserrat"/>
                <a:ea typeface="Montserrat"/>
                <a:cs typeface="Montserrat"/>
                <a:sym typeface="Montserrat"/>
              </a:endParaRPr>
            </a:p>
          </p:txBody>
        </p:sp>
        <p:pic>
          <p:nvPicPr>
            <p:cNvPr id="443" name="Google Shape;443;p44"/>
            <p:cNvPicPr preferRelativeResize="0"/>
            <p:nvPr/>
          </p:nvPicPr>
          <p:blipFill>
            <a:blip r:embed="rId3">
              <a:alphaModFix/>
            </a:blip>
            <a:stretch>
              <a:fillRect/>
            </a:stretch>
          </p:blipFill>
          <p:spPr>
            <a:xfrm>
              <a:off x="1785495" y="1765813"/>
              <a:ext cx="914399" cy="914399"/>
            </a:xfrm>
            <a:prstGeom prst="rect">
              <a:avLst/>
            </a:prstGeom>
            <a:noFill/>
            <a:ln>
              <a:noFill/>
            </a:ln>
          </p:spPr>
        </p:pic>
      </p:grpSp>
      <p:sp>
        <p:nvSpPr>
          <p:cNvPr id="444" name="Google Shape;444;p44"/>
          <p:cNvSpPr txBox="1"/>
          <p:nvPr/>
        </p:nvSpPr>
        <p:spPr>
          <a:xfrm>
            <a:off x="2687075" y="1060163"/>
            <a:ext cx="914400" cy="4002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en">
                <a:solidFill>
                  <a:srgbClr val="3D5B58"/>
                </a:solidFill>
                <a:latin typeface="Montserrat"/>
                <a:ea typeface="Montserrat"/>
                <a:cs typeface="Montserrat"/>
                <a:sym typeface="Montserrat"/>
              </a:rPr>
              <a:t>Pod</a:t>
            </a:r>
            <a:endParaRPr b="1">
              <a:solidFill>
                <a:srgbClr val="3D5B58"/>
              </a:solidFill>
              <a:latin typeface="Montserrat"/>
              <a:ea typeface="Montserrat"/>
              <a:cs typeface="Montserrat"/>
              <a:sym typeface="Montserrat"/>
            </a:endParaRPr>
          </a:p>
        </p:txBody>
      </p:sp>
      <p:grpSp>
        <p:nvGrpSpPr>
          <p:cNvPr id="445" name="Google Shape;445;p44"/>
          <p:cNvGrpSpPr/>
          <p:nvPr/>
        </p:nvGrpSpPr>
        <p:grpSpPr>
          <a:xfrm>
            <a:off x="4302718" y="1026135"/>
            <a:ext cx="1823257" cy="2729100"/>
            <a:chOff x="4302718" y="1026135"/>
            <a:chExt cx="1823257" cy="2729100"/>
          </a:xfrm>
        </p:grpSpPr>
        <p:grpSp>
          <p:nvGrpSpPr>
            <p:cNvPr id="446" name="Google Shape;446;p44"/>
            <p:cNvGrpSpPr/>
            <p:nvPr/>
          </p:nvGrpSpPr>
          <p:grpSpPr>
            <a:xfrm>
              <a:off x="5211575" y="1335738"/>
              <a:ext cx="914400" cy="1534761"/>
              <a:chOff x="3117644" y="1765813"/>
              <a:chExt cx="914400" cy="1534761"/>
            </a:xfrm>
          </p:grpSpPr>
          <p:sp>
            <p:nvSpPr>
              <p:cNvPr id="447" name="Google Shape;447;p44"/>
              <p:cNvSpPr/>
              <p:nvPr/>
            </p:nvSpPr>
            <p:spPr>
              <a:xfrm>
                <a:off x="3117644" y="1848850"/>
                <a:ext cx="914400" cy="1360800"/>
              </a:xfrm>
              <a:prstGeom prst="roundRect">
                <a:avLst>
                  <a:gd fmla="val 16667" name="adj"/>
                </a:avLst>
              </a:prstGeom>
              <a:solidFill>
                <a:srgbClr val="F5F5F5"/>
              </a:solidFill>
              <a:ln>
                <a:noFill/>
              </a:ln>
              <a:effectLst>
                <a:outerShdw blurRad="57150" rotWithShape="0" algn="bl" dir="5400000" dist="19050">
                  <a:srgbClr val="000000">
                    <a:alpha val="50000"/>
                  </a:srgbClr>
                </a:outerShdw>
              </a:effectLst>
            </p:spPr>
            <p:txBody>
              <a:bodyPr anchorCtr="0" anchor="t" bIns="91425" lIns="91425" spcFirstLastPara="1" rIns="91425" wrap="square" tIns="91425">
                <a:noAutofit/>
              </a:bodyPr>
              <a:lstStyle/>
              <a:p>
                <a:pPr indent="0" lvl="0" marL="0" rtl="0" algn="ctr">
                  <a:spcBef>
                    <a:spcPts val="0"/>
                  </a:spcBef>
                  <a:spcAft>
                    <a:spcPts val="0"/>
                  </a:spcAft>
                  <a:buNone/>
                </a:pPr>
                <a:r>
                  <a:t/>
                </a:r>
                <a:endParaRPr b="1">
                  <a:latin typeface="Montserrat"/>
                  <a:ea typeface="Montserrat"/>
                  <a:cs typeface="Montserrat"/>
                  <a:sym typeface="Montserrat"/>
                </a:endParaRPr>
              </a:p>
            </p:txBody>
          </p:sp>
          <p:pic>
            <p:nvPicPr>
              <p:cNvPr id="448" name="Google Shape;448;p44"/>
              <p:cNvPicPr preferRelativeResize="0"/>
              <p:nvPr/>
            </p:nvPicPr>
            <p:blipFill>
              <a:blip r:embed="rId3">
                <a:alphaModFix/>
              </a:blip>
              <a:stretch>
                <a:fillRect/>
              </a:stretch>
            </p:blipFill>
            <p:spPr>
              <a:xfrm>
                <a:off x="3117645" y="1765813"/>
                <a:ext cx="914399" cy="914399"/>
              </a:xfrm>
              <a:prstGeom prst="rect">
                <a:avLst/>
              </a:prstGeom>
              <a:noFill/>
              <a:ln>
                <a:noFill/>
              </a:ln>
            </p:spPr>
          </p:pic>
          <p:pic>
            <p:nvPicPr>
              <p:cNvPr id="449" name="Google Shape;449;p44"/>
              <p:cNvPicPr preferRelativeResize="0"/>
              <p:nvPr/>
            </p:nvPicPr>
            <p:blipFill>
              <a:blip r:embed="rId3">
                <a:alphaModFix/>
              </a:blip>
              <a:stretch>
                <a:fillRect/>
              </a:stretch>
            </p:blipFill>
            <p:spPr>
              <a:xfrm>
                <a:off x="3117645" y="2386175"/>
                <a:ext cx="914399" cy="914399"/>
              </a:xfrm>
              <a:prstGeom prst="rect">
                <a:avLst/>
              </a:prstGeom>
              <a:noFill/>
              <a:ln>
                <a:noFill/>
              </a:ln>
            </p:spPr>
          </p:pic>
        </p:grpSp>
        <p:sp>
          <p:nvSpPr>
            <p:cNvPr id="450" name="Google Shape;450;p44"/>
            <p:cNvSpPr txBox="1"/>
            <p:nvPr/>
          </p:nvSpPr>
          <p:spPr>
            <a:xfrm>
              <a:off x="5211575" y="1060163"/>
              <a:ext cx="914400" cy="4002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en">
                  <a:solidFill>
                    <a:srgbClr val="3D5B58"/>
                  </a:solidFill>
                  <a:latin typeface="Montserrat"/>
                  <a:ea typeface="Montserrat"/>
                  <a:cs typeface="Montserrat"/>
                  <a:sym typeface="Montserrat"/>
                </a:rPr>
                <a:t>Pod</a:t>
              </a:r>
              <a:endParaRPr b="1">
                <a:solidFill>
                  <a:srgbClr val="3D5B58"/>
                </a:solidFill>
                <a:latin typeface="Montserrat"/>
                <a:ea typeface="Montserrat"/>
                <a:cs typeface="Montserrat"/>
                <a:sym typeface="Montserrat"/>
              </a:endParaRPr>
            </a:p>
          </p:txBody>
        </p:sp>
        <p:cxnSp>
          <p:nvCxnSpPr>
            <p:cNvPr id="451" name="Google Shape;451;p44"/>
            <p:cNvCxnSpPr/>
            <p:nvPr/>
          </p:nvCxnSpPr>
          <p:spPr>
            <a:xfrm>
              <a:off x="4302718" y="1026135"/>
              <a:ext cx="0" cy="2729100"/>
            </a:xfrm>
            <a:prstGeom prst="straightConnector1">
              <a:avLst/>
            </a:prstGeom>
            <a:noFill/>
            <a:ln cap="flat" cmpd="sng" w="9525">
              <a:solidFill>
                <a:srgbClr val="FFBE9F"/>
              </a:solidFill>
              <a:prstDash val="solid"/>
              <a:round/>
              <a:headEnd len="med" w="med" type="none"/>
              <a:tailEnd len="med" w="med" type="none"/>
            </a:ln>
          </p:spPr>
        </p:cxnSp>
      </p:gr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41"/>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444"/>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45"/>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5" name="Shape 455"/>
        <p:cNvGrpSpPr/>
        <p:nvPr/>
      </p:nvGrpSpPr>
      <p:grpSpPr>
        <a:xfrm>
          <a:off x="0" y="0"/>
          <a:ext cx="0" cy="0"/>
          <a:chOff x="0" y="0"/>
          <a:chExt cx="0" cy="0"/>
        </a:xfrm>
      </p:grpSpPr>
      <p:sp>
        <p:nvSpPr>
          <p:cNvPr id="456" name="Google Shape;456;p45"/>
          <p:cNvSpPr txBox="1"/>
          <p:nvPr>
            <p:ph type="title"/>
          </p:nvPr>
        </p:nvSpPr>
        <p:spPr>
          <a:xfrm>
            <a:off x="826400" y="760325"/>
            <a:ext cx="7491300" cy="34677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Pod.yaml</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0" name="Shape 460"/>
        <p:cNvGrpSpPr/>
        <p:nvPr/>
      </p:nvGrpSpPr>
      <p:grpSpPr>
        <a:xfrm>
          <a:off x="0" y="0"/>
          <a:ext cx="0" cy="0"/>
          <a:chOff x="0" y="0"/>
          <a:chExt cx="0" cy="0"/>
        </a:xfrm>
      </p:grpSpPr>
      <p:sp>
        <p:nvSpPr>
          <p:cNvPr id="461" name="Google Shape;461;p46"/>
          <p:cNvSpPr txBox="1"/>
          <p:nvPr/>
        </p:nvSpPr>
        <p:spPr>
          <a:xfrm>
            <a:off x="2230450" y="166400"/>
            <a:ext cx="4541100" cy="912000"/>
          </a:xfrm>
          <a:prstGeom prst="rect">
            <a:avLst/>
          </a:prstGeom>
          <a:solidFill>
            <a:srgbClr val="F5F5F5"/>
          </a:solid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lang="en" sz="1500">
                <a:solidFill>
                  <a:srgbClr val="3D5B58"/>
                </a:solidFill>
                <a:latin typeface="Roboto Mono"/>
                <a:ea typeface="Roboto Mono"/>
                <a:cs typeface="Roboto Mono"/>
                <a:sym typeface="Roboto Mono"/>
              </a:rPr>
              <a:t>apiVersion: v1</a:t>
            </a:r>
            <a:endParaRPr sz="15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500">
                <a:solidFill>
                  <a:srgbClr val="3D5B58"/>
                </a:solidFill>
                <a:latin typeface="Roboto Mono"/>
                <a:ea typeface="Roboto Mono"/>
                <a:cs typeface="Roboto Mono"/>
                <a:sym typeface="Roboto Mono"/>
              </a:rPr>
              <a:t>kind: Pod</a:t>
            </a:r>
            <a:endParaRPr sz="15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t/>
            </a:r>
            <a:endParaRPr sz="100">
              <a:solidFill>
                <a:srgbClr val="3D5B58"/>
              </a:solidFill>
              <a:latin typeface="Roboto Mono"/>
              <a:ea typeface="Roboto Mono"/>
              <a:cs typeface="Roboto Mono"/>
              <a:sym typeface="Roboto Mono"/>
            </a:endParaRPr>
          </a:p>
        </p:txBody>
      </p:sp>
      <p:sp>
        <p:nvSpPr>
          <p:cNvPr id="462" name="Google Shape;462;p46"/>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6" name="Shape 466"/>
        <p:cNvGrpSpPr/>
        <p:nvPr/>
      </p:nvGrpSpPr>
      <p:grpSpPr>
        <a:xfrm>
          <a:off x="0" y="0"/>
          <a:ext cx="0" cy="0"/>
          <a:chOff x="0" y="0"/>
          <a:chExt cx="0" cy="0"/>
        </a:xfrm>
      </p:grpSpPr>
      <p:sp>
        <p:nvSpPr>
          <p:cNvPr id="467" name="Google Shape;467;p47"/>
          <p:cNvSpPr txBox="1"/>
          <p:nvPr/>
        </p:nvSpPr>
        <p:spPr>
          <a:xfrm>
            <a:off x="2230450" y="166400"/>
            <a:ext cx="4541100" cy="2297400"/>
          </a:xfrm>
          <a:prstGeom prst="rect">
            <a:avLst/>
          </a:prstGeom>
          <a:solidFill>
            <a:srgbClr val="F5F5F5"/>
          </a:solid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lang="en" sz="1500">
                <a:solidFill>
                  <a:srgbClr val="3D5B58"/>
                </a:solidFill>
                <a:latin typeface="Roboto Mono"/>
                <a:ea typeface="Roboto Mono"/>
                <a:cs typeface="Roboto Mono"/>
                <a:sym typeface="Roboto Mono"/>
              </a:rPr>
              <a:t>apiVersion: v1</a:t>
            </a:r>
            <a:endParaRPr sz="15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500">
                <a:solidFill>
                  <a:srgbClr val="3D5B58"/>
                </a:solidFill>
                <a:latin typeface="Roboto Mono"/>
                <a:ea typeface="Roboto Mono"/>
                <a:cs typeface="Roboto Mono"/>
                <a:sym typeface="Roboto Mono"/>
              </a:rPr>
              <a:t>kind: Pod</a:t>
            </a:r>
            <a:endParaRPr sz="15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500">
                <a:solidFill>
                  <a:srgbClr val="3D5B58"/>
                </a:solidFill>
                <a:latin typeface="Roboto Mono"/>
                <a:ea typeface="Roboto Mono"/>
                <a:cs typeface="Roboto Mono"/>
                <a:sym typeface="Roboto Mono"/>
              </a:rPr>
              <a:t>metadata:</a:t>
            </a:r>
            <a:endParaRPr sz="15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500">
                <a:solidFill>
                  <a:srgbClr val="3D5B58"/>
                </a:solidFill>
                <a:latin typeface="Roboto Mono"/>
                <a:ea typeface="Roboto Mono"/>
                <a:cs typeface="Roboto Mono"/>
                <a:sym typeface="Roboto Mono"/>
              </a:rPr>
              <a:t>  name: iis-website</a:t>
            </a:r>
            <a:endParaRPr sz="15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500">
                <a:solidFill>
                  <a:srgbClr val="3D5B58"/>
                </a:solidFill>
                <a:latin typeface="Roboto Mono"/>
                <a:ea typeface="Roboto Mono"/>
                <a:cs typeface="Roboto Mono"/>
                <a:sym typeface="Roboto Mono"/>
              </a:rPr>
              <a:t>  labels:</a:t>
            </a:r>
            <a:endParaRPr sz="15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500">
                <a:solidFill>
                  <a:srgbClr val="3D5B58"/>
                </a:solidFill>
                <a:latin typeface="Roboto Mono"/>
                <a:ea typeface="Roboto Mono"/>
                <a:cs typeface="Roboto Mono"/>
                <a:sym typeface="Roboto Mono"/>
              </a:rPr>
              <a:t>    app: web</a:t>
            </a:r>
            <a:endParaRPr sz="15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t/>
            </a:r>
            <a:endParaRPr sz="100">
              <a:solidFill>
                <a:srgbClr val="3D5B58"/>
              </a:solidFill>
              <a:latin typeface="Roboto Mono"/>
              <a:ea typeface="Roboto Mono"/>
              <a:cs typeface="Roboto Mono"/>
              <a:sym typeface="Roboto Mono"/>
            </a:endParaRPr>
          </a:p>
        </p:txBody>
      </p:sp>
      <p:sp>
        <p:nvSpPr>
          <p:cNvPr id="468" name="Google Shape;468;p47"/>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2" name="Shape 472"/>
        <p:cNvGrpSpPr/>
        <p:nvPr/>
      </p:nvGrpSpPr>
      <p:grpSpPr>
        <a:xfrm>
          <a:off x="0" y="0"/>
          <a:ext cx="0" cy="0"/>
          <a:chOff x="0" y="0"/>
          <a:chExt cx="0" cy="0"/>
        </a:xfrm>
      </p:grpSpPr>
      <p:sp>
        <p:nvSpPr>
          <p:cNvPr id="473" name="Google Shape;473;p48"/>
          <p:cNvSpPr txBox="1"/>
          <p:nvPr/>
        </p:nvSpPr>
        <p:spPr>
          <a:xfrm>
            <a:off x="2230450" y="166400"/>
            <a:ext cx="4541100" cy="3682500"/>
          </a:xfrm>
          <a:prstGeom prst="rect">
            <a:avLst/>
          </a:prstGeom>
          <a:solidFill>
            <a:srgbClr val="F5F5F5"/>
          </a:solid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lang="en" sz="1500">
                <a:solidFill>
                  <a:srgbClr val="3D5B58"/>
                </a:solidFill>
                <a:latin typeface="Roboto Mono"/>
                <a:ea typeface="Roboto Mono"/>
                <a:cs typeface="Roboto Mono"/>
                <a:sym typeface="Roboto Mono"/>
              </a:rPr>
              <a:t>apiVersion: v1</a:t>
            </a:r>
            <a:endParaRPr sz="15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500">
                <a:solidFill>
                  <a:srgbClr val="3D5B58"/>
                </a:solidFill>
                <a:latin typeface="Roboto Mono"/>
                <a:ea typeface="Roboto Mono"/>
                <a:cs typeface="Roboto Mono"/>
                <a:sym typeface="Roboto Mono"/>
              </a:rPr>
              <a:t>kind: Pod</a:t>
            </a:r>
            <a:endParaRPr sz="15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500">
                <a:solidFill>
                  <a:srgbClr val="3D5B58"/>
                </a:solidFill>
                <a:latin typeface="Roboto Mono"/>
                <a:ea typeface="Roboto Mono"/>
                <a:cs typeface="Roboto Mono"/>
                <a:sym typeface="Roboto Mono"/>
              </a:rPr>
              <a:t>metadata:</a:t>
            </a:r>
            <a:endParaRPr sz="15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500">
                <a:solidFill>
                  <a:srgbClr val="3D5B58"/>
                </a:solidFill>
                <a:latin typeface="Roboto Mono"/>
                <a:ea typeface="Roboto Mono"/>
                <a:cs typeface="Roboto Mono"/>
                <a:sym typeface="Roboto Mono"/>
              </a:rPr>
              <a:t>  name: iis-website</a:t>
            </a:r>
            <a:endParaRPr sz="15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500">
                <a:solidFill>
                  <a:srgbClr val="3D5B58"/>
                </a:solidFill>
                <a:latin typeface="Roboto Mono"/>
                <a:ea typeface="Roboto Mono"/>
                <a:cs typeface="Roboto Mono"/>
                <a:sym typeface="Roboto Mono"/>
              </a:rPr>
              <a:t>  labels:</a:t>
            </a:r>
            <a:endParaRPr sz="15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500">
                <a:solidFill>
                  <a:srgbClr val="3D5B58"/>
                </a:solidFill>
                <a:latin typeface="Roboto Mono"/>
                <a:ea typeface="Roboto Mono"/>
                <a:cs typeface="Roboto Mono"/>
                <a:sym typeface="Roboto Mono"/>
              </a:rPr>
              <a:t>    app: web</a:t>
            </a:r>
            <a:endParaRPr sz="15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500">
                <a:solidFill>
                  <a:srgbClr val="3D5B58"/>
                </a:solidFill>
                <a:latin typeface="Roboto Mono"/>
                <a:ea typeface="Roboto Mono"/>
                <a:cs typeface="Roboto Mono"/>
                <a:sym typeface="Roboto Mono"/>
              </a:rPr>
              <a:t>spec:</a:t>
            </a:r>
            <a:endParaRPr sz="15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500">
                <a:solidFill>
                  <a:srgbClr val="3D5B58"/>
                </a:solidFill>
                <a:latin typeface="Roboto Mono"/>
                <a:ea typeface="Roboto Mono"/>
                <a:cs typeface="Roboto Mono"/>
                <a:sym typeface="Roboto Mono"/>
              </a:rPr>
              <a:t>  containers:</a:t>
            </a:r>
            <a:endParaRPr sz="15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500">
                <a:solidFill>
                  <a:srgbClr val="3D5B58"/>
                </a:solidFill>
                <a:latin typeface="Roboto Mono"/>
                <a:ea typeface="Roboto Mono"/>
                <a:cs typeface="Roboto Mono"/>
                <a:sym typeface="Roboto Mono"/>
              </a:rPr>
              <a:t>    - name: web</a:t>
            </a:r>
            <a:endParaRPr sz="15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500">
                <a:solidFill>
                  <a:srgbClr val="3D5B58"/>
                </a:solidFill>
                <a:latin typeface="Roboto Mono"/>
                <a:ea typeface="Roboto Mono"/>
                <a:cs typeface="Roboto Mono"/>
                <a:sym typeface="Roboto Mono"/>
              </a:rPr>
              <a:t>      image: servercore/iis</a:t>
            </a:r>
            <a:endParaRPr sz="15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t/>
            </a:r>
            <a:endParaRPr sz="100">
              <a:solidFill>
                <a:srgbClr val="3D5B58"/>
              </a:solidFill>
              <a:latin typeface="Roboto Mono"/>
              <a:ea typeface="Roboto Mono"/>
              <a:cs typeface="Roboto Mono"/>
              <a:sym typeface="Roboto Mono"/>
            </a:endParaRPr>
          </a:p>
        </p:txBody>
      </p:sp>
      <p:sp>
        <p:nvSpPr>
          <p:cNvPr id="474" name="Google Shape;474;p48"/>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8" name="Shape 478"/>
        <p:cNvGrpSpPr/>
        <p:nvPr/>
      </p:nvGrpSpPr>
      <p:grpSpPr>
        <a:xfrm>
          <a:off x="0" y="0"/>
          <a:ext cx="0" cy="0"/>
          <a:chOff x="0" y="0"/>
          <a:chExt cx="0" cy="0"/>
        </a:xfrm>
      </p:grpSpPr>
      <p:sp>
        <p:nvSpPr>
          <p:cNvPr id="479" name="Google Shape;479;p49"/>
          <p:cNvSpPr txBox="1"/>
          <p:nvPr/>
        </p:nvSpPr>
        <p:spPr>
          <a:xfrm>
            <a:off x="2230450" y="166400"/>
            <a:ext cx="4541100" cy="4375200"/>
          </a:xfrm>
          <a:prstGeom prst="rect">
            <a:avLst/>
          </a:prstGeom>
          <a:solidFill>
            <a:srgbClr val="F5F5F5"/>
          </a:solid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lang="en" sz="1500">
                <a:solidFill>
                  <a:srgbClr val="3D5B58"/>
                </a:solidFill>
                <a:latin typeface="Roboto Mono"/>
                <a:ea typeface="Roboto Mono"/>
                <a:cs typeface="Roboto Mono"/>
                <a:sym typeface="Roboto Mono"/>
              </a:rPr>
              <a:t>apiVersion: v1</a:t>
            </a:r>
            <a:endParaRPr sz="15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500">
                <a:solidFill>
                  <a:srgbClr val="3D5B58"/>
                </a:solidFill>
                <a:latin typeface="Roboto Mono"/>
                <a:ea typeface="Roboto Mono"/>
                <a:cs typeface="Roboto Mono"/>
                <a:sym typeface="Roboto Mono"/>
              </a:rPr>
              <a:t>kind: Pod</a:t>
            </a:r>
            <a:endParaRPr sz="15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500">
                <a:solidFill>
                  <a:srgbClr val="3D5B58"/>
                </a:solidFill>
                <a:latin typeface="Roboto Mono"/>
                <a:ea typeface="Roboto Mono"/>
                <a:cs typeface="Roboto Mono"/>
                <a:sym typeface="Roboto Mono"/>
              </a:rPr>
              <a:t>metadata:</a:t>
            </a:r>
            <a:endParaRPr sz="15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500">
                <a:solidFill>
                  <a:srgbClr val="3D5B58"/>
                </a:solidFill>
                <a:latin typeface="Roboto Mono"/>
                <a:ea typeface="Roboto Mono"/>
                <a:cs typeface="Roboto Mono"/>
                <a:sym typeface="Roboto Mono"/>
              </a:rPr>
              <a:t>  name: iis-website</a:t>
            </a:r>
            <a:endParaRPr sz="15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500">
                <a:solidFill>
                  <a:srgbClr val="3D5B58"/>
                </a:solidFill>
                <a:latin typeface="Roboto Mono"/>
                <a:ea typeface="Roboto Mono"/>
                <a:cs typeface="Roboto Mono"/>
                <a:sym typeface="Roboto Mono"/>
              </a:rPr>
              <a:t>  labels:</a:t>
            </a:r>
            <a:endParaRPr sz="15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500">
                <a:solidFill>
                  <a:srgbClr val="3D5B58"/>
                </a:solidFill>
                <a:latin typeface="Roboto Mono"/>
                <a:ea typeface="Roboto Mono"/>
                <a:cs typeface="Roboto Mono"/>
                <a:sym typeface="Roboto Mono"/>
              </a:rPr>
              <a:t>    app: web</a:t>
            </a:r>
            <a:endParaRPr sz="15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500">
                <a:solidFill>
                  <a:srgbClr val="3D5B58"/>
                </a:solidFill>
                <a:latin typeface="Roboto Mono"/>
                <a:ea typeface="Roboto Mono"/>
                <a:cs typeface="Roboto Mono"/>
                <a:sym typeface="Roboto Mono"/>
              </a:rPr>
              <a:t>spec:</a:t>
            </a:r>
            <a:endParaRPr sz="15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500">
                <a:solidFill>
                  <a:srgbClr val="3D5B58"/>
                </a:solidFill>
                <a:latin typeface="Roboto Mono"/>
                <a:ea typeface="Roboto Mono"/>
                <a:cs typeface="Roboto Mono"/>
                <a:sym typeface="Roboto Mono"/>
              </a:rPr>
              <a:t>  containers:</a:t>
            </a:r>
            <a:endParaRPr sz="15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500">
                <a:solidFill>
                  <a:srgbClr val="3D5B58"/>
                </a:solidFill>
                <a:latin typeface="Roboto Mono"/>
                <a:ea typeface="Roboto Mono"/>
                <a:cs typeface="Roboto Mono"/>
                <a:sym typeface="Roboto Mono"/>
              </a:rPr>
              <a:t>    - name: web</a:t>
            </a:r>
            <a:endParaRPr sz="15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500">
                <a:solidFill>
                  <a:srgbClr val="3D5B58"/>
                </a:solidFill>
                <a:latin typeface="Roboto Mono"/>
                <a:ea typeface="Roboto Mono"/>
                <a:cs typeface="Roboto Mono"/>
                <a:sym typeface="Roboto Mono"/>
              </a:rPr>
              <a:t>      image: servercore/iis</a:t>
            </a:r>
            <a:endParaRPr sz="15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500">
                <a:solidFill>
                  <a:srgbClr val="3D5B58"/>
                </a:solidFill>
                <a:latin typeface="Roboto Mono"/>
                <a:ea typeface="Roboto Mono"/>
                <a:cs typeface="Roboto Mono"/>
                <a:sym typeface="Roboto Mono"/>
              </a:rPr>
              <a:t>      ports:</a:t>
            </a:r>
            <a:endParaRPr sz="15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Clr>
                <a:schemeClr val="dk1"/>
              </a:buClr>
              <a:buSzPts val="1100"/>
              <a:buFont typeface="Arial"/>
              <a:buNone/>
            </a:pPr>
            <a:r>
              <a:rPr lang="en" sz="1500">
                <a:solidFill>
                  <a:srgbClr val="3D5B58"/>
                </a:solidFill>
                <a:latin typeface="Roboto Mono"/>
                <a:ea typeface="Roboto Mono"/>
                <a:cs typeface="Roboto Mono"/>
                <a:sym typeface="Roboto Mono"/>
              </a:rPr>
              <a:t>        - containerPort: 80</a:t>
            </a:r>
            <a:endParaRPr sz="15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t/>
            </a:r>
            <a:endParaRPr sz="100">
              <a:solidFill>
                <a:srgbClr val="3D5B58"/>
              </a:solidFill>
              <a:latin typeface="Roboto Mono"/>
              <a:ea typeface="Roboto Mono"/>
              <a:cs typeface="Roboto Mono"/>
              <a:sym typeface="Roboto Mono"/>
            </a:endParaRPr>
          </a:p>
        </p:txBody>
      </p:sp>
      <p:sp>
        <p:nvSpPr>
          <p:cNvPr id="480" name="Google Shape;480;p49"/>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484" name="Shape 484"/>
        <p:cNvGrpSpPr/>
        <p:nvPr/>
      </p:nvGrpSpPr>
      <p:grpSpPr>
        <a:xfrm>
          <a:off x="0" y="0"/>
          <a:ext cx="0" cy="0"/>
          <a:chOff x="0" y="0"/>
          <a:chExt cx="0" cy="0"/>
        </a:xfrm>
      </p:grpSpPr>
      <p:sp>
        <p:nvSpPr>
          <p:cNvPr id="485" name="Google Shape;485;p50"/>
          <p:cNvSpPr txBox="1"/>
          <p:nvPr/>
        </p:nvSpPr>
        <p:spPr>
          <a:xfrm>
            <a:off x="7865122" y="4724863"/>
            <a:ext cx="778500" cy="393600"/>
          </a:xfrm>
          <a:prstGeom prst="rect">
            <a:avLst/>
          </a:prstGeom>
          <a:noFill/>
          <a:ln>
            <a:noFill/>
          </a:ln>
        </p:spPr>
        <p:txBody>
          <a:bodyPr anchorCtr="0" anchor="ctr" bIns="0" lIns="91425" spcFirstLastPara="1" rIns="91425" wrap="square" tIns="0">
            <a:noAutofit/>
          </a:bodyPr>
          <a:lstStyle/>
          <a:p>
            <a:pPr indent="0" lvl="0" marL="0" rtl="0" algn="r">
              <a:spcBef>
                <a:spcPts val="0"/>
              </a:spcBef>
              <a:spcAft>
                <a:spcPts val="0"/>
              </a:spcAft>
              <a:buNone/>
            </a:pPr>
            <a:r>
              <a:rPr lang="en" sz="1000">
                <a:solidFill>
                  <a:srgbClr val="3D5B58"/>
                </a:solidFill>
                <a:latin typeface="Montserrat"/>
                <a:ea typeface="Montserrat"/>
                <a:cs typeface="Montserrat"/>
                <a:sym typeface="Montserrat"/>
              </a:rPr>
              <a:t>Page </a:t>
            </a:r>
            <a:fld id="{00000000-1234-1234-1234-123412341234}" type="slidenum">
              <a:rPr lang="en" sz="1000">
                <a:solidFill>
                  <a:srgbClr val="3D5B58"/>
                </a:solidFill>
                <a:latin typeface="Montserrat"/>
                <a:ea typeface="Montserrat"/>
                <a:cs typeface="Montserrat"/>
                <a:sym typeface="Montserrat"/>
              </a:rPr>
              <a:t>‹#›</a:t>
            </a:fld>
            <a:endParaRPr sz="1000">
              <a:solidFill>
                <a:srgbClr val="3D5B58"/>
              </a:solidFill>
              <a:latin typeface="Montserrat"/>
              <a:ea typeface="Montserrat"/>
              <a:cs typeface="Montserrat"/>
              <a:sym typeface="Montserrat"/>
            </a:endParaRPr>
          </a:p>
        </p:txBody>
      </p:sp>
      <p:sp>
        <p:nvSpPr>
          <p:cNvPr id="486" name="Google Shape;486;p50"/>
          <p:cNvSpPr txBox="1"/>
          <p:nvPr/>
        </p:nvSpPr>
        <p:spPr>
          <a:xfrm>
            <a:off x="464100" y="4773888"/>
            <a:ext cx="2384100" cy="2874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None/>
            </a:pPr>
            <a:r>
              <a:rPr b="1" lang="en">
                <a:solidFill>
                  <a:srgbClr val="2C5234"/>
                </a:solidFill>
                <a:latin typeface="Montserrat"/>
                <a:ea typeface="Montserrat"/>
                <a:cs typeface="Montserrat"/>
                <a:sym typeface="Montserrat"/>
              </a:rPr>
              <a:t>Appvia.io</a:t>
            </a:r>
            <a:endParaRPr b="1">
              <a:solidFill>
                <a:srgbClr val="2C5234"/>
              </a:solidFill>
              <a:latin typeface="Montserrat"/>
              <a:ea typeface="Montserrat"/>
              <a:cs typeface="Montserrat"/>
              <a:sym typeface="Montserrat"/>
            </a:endParaRPr>
          </a:p>
        </p:txBody>
      </p:sp>
      <p:cxnSp>
        <p:nvCxnSpPr>
          <p:cNvPr id="487" name="Google Shape;487;p50"/>
          <p:cNvCxnSpPr>
            <a:endCxn id="485" idx="1"/>
          </p:cNvCxnSpPr>
          <p:nvPr/>
        </p:nvCxnSpPr>
        <p:spPr>
          <a:xfrm flipH="1" rot="10800000">
            <a:off x="1445422" y="4921663"/>
            <a:ext cx="6419700" cy="4200"/>
          </a:xfrm>
          <a:prstGeom prst="straightConnector1">
            <a:avLst/>
          </a:prstGeom>
          <a:noFill/>
          <a:ln cap="flat" cmpd="sng" w="9525">
            <a:solidFill>
              <a:srgbClr val="3D5B58"/>
            </a:solidFill>
            <a:prstDash val="solid"/>
            <a:round/>
            <a:headEnd len="med" w="med" type="none"/>
            <a:tailEnd len="med" w="med" type="none"/>
          </a:ln>
        </p:spPr>
      </p:cxnSp>
      <p:grpSp>
        <p:nvGrpSpPr>
          <p:cNvPr id="488" name="Google Shape;488;p50"/>
          <p:cNvGrpSpPr/>
          <p:nvPr/>
        </p:nvGrpSpPr>
        <p:grpSpPr>
          <a:xfrm>
            <a:off x="1884999" y="1872603"/>
            <a:ext cx="836747" cy="1118700"/>
            <a:chOff x="1884999" y="1872603"/>
            <a:chExt cx="836747" cy="1118700"/>
          </a:xfrm>
        </p:grpSpPr>
        <p:sp>
          <p:nvSpPr>
            <p:cNvPr id="489" name="Google Shape;489;p50"/>
            <p:cNvSpPr/>
            <p:nvPr/>
          </p:nvSpPr>
          <p:spPr>
            <a:xfrm>
              <a:off x="1884999" y="1872603"/>
              <a:ext cx="836700" cy="1118700"/>
            </a:xfrm>
            <a:prstGeom prst="roundRect">
              <a:avLst>
                <a:gd fmla="val 16667" name="adj"/>
              </a:avLst>
            </a:prstGeom>
            <a:solidFill>
              <a:srgbClr val="FFFFFF"/>
            </a:solidFill>
            <a:ln>
              <a:noFill/>
            </a:ln>
            <a:effectLst>
              <a:outerShdw blurRad="142875" rotWithShape="0" algn="bl" dir="4800000" dist="19050">
                <a:srgbClr val="000000">
                  <a:alpha val="12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0" name="Google Shape;490;p50"/>
            <p:cNvSpPr/>
            <p:nvPr/>
          </p:nvSpPr>
          <p:spPr>
            <a:xfrm>
              <a:off x="1885046" y="2618718"/>
              <a:ext cx="836700" cy="222900"/>
            </a:xfrm>
            <a:prstGeom prst="rect">
              <a:avLst/>
            </a:prstGeom>
            <a:noFill/>
            <a:ln>
              <a:noFill/>
            </a:ln>
            <a:effectLst>
              <a:outerShdw blurRad="128588" rotWithShape="0" algn="bl" dir="5040000" dist="38100">
                <a:srgbClr val="000000">
                  <a:alpha val="9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rPr b="1" lang="en" sz="900">
                  <a:solidFill>
                    <a:srgbClr val="3D5B58"/>
                  </a:solidFill>
                  <a:latin typeface="Montserrat"/>
                  <a:ea typeface="Montserrat"/>
                  <a:cs typeface="Montserrat"/>
                  <a:sym typeface="Montserrat"/>
                </a:rPr>
                <a:t>dev/</a:t>
              </a:r>
              <a:endParaRPr b="1" sz="900">
                <a:solidFill>
                  <a:srgbClr val="3D5B58"/>
                </a:solidFill>
                <a:latin typeface="Montserrat"/>
                <a:ea typeface="Montserrat"/>
                <a:cs typeface="Montserrat"/>
                <a:sym typeface="Montserrat"/>
              </a:endParaRPr>
            </a:p>
            <a:p>
              <a:pPr indent="0" lvl="0" marL="0" rtl="0" algn="ctr">
                <a:spcBef>
                  <a:spcPts val="0"/>
                </a:spcBef>
                <a:spcAft>
                  <a:spcPts val="0"/>
                </a:spcAft>
                <a:buNone/>
              </a:pPr>
              <a:r>
                <a:rPr b="1" lang="en" sz="900">
                  <a:solidFill>
                    <a:srgbClr val="3D5B58"/>
                  </a:solidFill>
                  <a:latin typeface="Montserrat"/>
                  <a:ea typeface="Montserrat"/>
                  <a:cs typeface="Montserrat"/>
                  <a:sym typeface="Montserrat"/>
                </a:rPr>
                <a:t>support</a:t>
              </a:r>
              <a:endParaRPr b="1" sz="900">
                <a:solidFill>
                  <a:srgbClr val="3D5B58"/>
                </a:solidFill>
                <a:latin typeface="Montserrat"/>
                <a:ea typeface="Montserrat"/>
                <a:cs typeface="Montserrat"/>
                <a:sym typeface="Montserrat"/>
              </a:endParaRPr>
            </a:p>
          </p:txBody>
        </p:sp>
        <p:pic>
          <p:nvPicPr>
            <p:cNvPr id="491" name="Google Shape;491;p50"/>
            <p:cNvPicPr preferRelativeResize="0"/>
            <p:nvPr/>
          </p:nvPicPr>
          <p:blipFill rotWithShape="1">
            <a:blip r:embed="rId4">
              <a:alphaModFix/>
            </a:blip>
            <a:srcRect b="53530" l="35251" r="31076" t="10094"/>
            <a:stretch/>
          </p:blipFill>
          <p:spPr>
            <a:xfrm>
              <a:off x="2052775" y="2001573"/>
              <a:ext cx="501162" cy="541701"/>
            </a:xfrm>
            <a:prstGeom prst="rect">
              <a:avLst/>
            </a:prstGeom>
            <a:noFill/>
            <a:ln>
              <a:noFill/>
            </a:ln>
          </p:spPr>
        </p:pic>
      </p:grpSp>
      <p:pic>
        <p:nvPicPr>
          <p:cNvPr id="492" name="Google Shape;492;p50"/>
          <p:cNvPicPr preferRelativeResize="0"/>
          <p:nvPr/>
        </p:nvPicPr>
        <p:blipFill>
          <a:blip r:embed="rId5">
            <a:alphaModFix/>
          </a:blip>
          <a:stretch>
            <a:fillRect/>
          </a:stretch>
        </p:blipFill>
        <p:spPr>
          <a:xfrm rot="-5400000">
            <a:off x="4175536" y="1340363"/>
            <a:ext cx="149550" cy="2183174"/>
          </a:xfrm>
          <a:prstGeom prst="rect">
            <a:avLst/>
          </a:prstGeom>
          <a:noFill/>
          <a:ln>
            <a:noFill/>
          </a:ln>
        </p:spPr>
      </p:pic>
      <p:pic>
        <p:nvPicPr>
          <p:cNvPr id="493" name="Google Shape;493;p50"/>
          <p:cNvPicPr preferRelativeResize="0"/>
          <p:nvPr/>
        </p:nvPicPr>
        <p:blipFill rotWithShape="1">
          <a:blip r:embed="rId6">
            <a:alphaModFix/>
          </a:blip>
          <a:srcRect b="0" l="0" r="0" t="0"/>
          <a:stretch/>
        </p:blipFill>
        <p:spPr>
          <a:xfrm>
            <a:off x="5778926" y="1848001"/>
            <a:ext cx="1167900" cy="1167900"/>
          </a:xfrm>
          <a:prstGeom prst="rect">
            <a:avLst/>
          </a:prstGeom>
          <a:noFill/>
          <a:ln>
            <a:noFill/>
          </a:ln>
        </p:spPr>
      </p:pic>
      <p:sp>
        <p:nvSpPr>
          <p:cNvPr id="494" name="Google Shape;494;p50"/>
          <p:cNvSpPr txBox="1"/>
          <p:nvPr/>
        </p:nvSpPr>
        <p:spPr>
          <a:xfrm>
            <a:off x="2848200" y="1574550"/>
            <a:ext cx="31077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rgbClr val="3D5B58"/>
                </a:solidFill>
                <a:latin typeface="Roboto Mono"/>
                <a:ea typeface="Roboto Mono"/>
                <a:cs typeface="Roboto Mono"/>
                <a:sym typeface="Roboto Mono"/>
              </a:rPr>
              <a:t>kubectl apply -f pod.yaml</a:t>
            </a:r>
            <a:endParaRPr b="1">
              <a:solidFill>
                <a:srgbClr val="3D5B58"/>
              </a:solidFill>
              <a:latin typeface="Roboto Mono"/>
              <a:ea typeface="Roboto Mono"/>
              <a:cs typeface="Roboto Mono"/>
              <a:sym typeface="Roboto Mono"/>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88"/>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93"/>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92"/>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494"/>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8" name="Shape 498"/>
        <p:cNvGrpSpPr/>
        <p:nvPr/>
      </p:nvGrpSpPr>
      <p:grpSpPr>
        <a:xfrm>
          <a:off x="0" y="0"/>
          <a:ext cx="0" cy="0"/>
          <a:chOff x="0" y="0"/>
          <a:chExt cx="0" cy="0"/>
        </a:xfrm>
      </p:grpSpPr>
      <p:sp>
        <p:nvSpPr>
          <p:cNvPr id="499" name="Google Shape;499;p51"/>
          <p:cNvSpPr txBox="1"/>
          <p:nvPr>
            <p:ph type="title"/>
          </p:nvPr>
        </p:nvSpPr>
        <p:spPr>
          <a:xfrm>
            <a:off x="826400" y="760325"/>
            <a:ext cx="7491300" cy="34677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What happens next?</a:t>
            </a:r>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03" name="Shape 503"/>
        <p:cNvGrpSpPr/>
        <p:nvPr/>
      </p:nvGrpSpPr>
      <p:grpSpPr>
        <a:xfrm>
          <a:off x="0" y="0"/>
          <a:ext cx="0" cy="0"/>
          <a:chOff x="0" y="0"/>
          <a:chExt cx="0" cy="0"/>
        </a:xfrm>
      </p:grpSpPr>
      <p:grpSp>
        <p:nvGrpSpPr>
          <p:cNvPr id="504" name="Google Shape;504;p52"/>
          <p:cNvGrpSpPr/>
          <p:nvPr/>
        </p:nvGrpSpPr>
        <p:grpSpPr>
          <a:xfrm>
            <a:off x="5511938" y="181425"/>
            <a:ext cx="2486850" cy="4628225"/>
            <a:chOff x="5548350" y="289700"/>
            <a:chExt cx="2486850" cy="4628225"/>
          </a:xfrm>
        </p:grpSpPr>
        <p:sp>
          <p:nvSpPr>
            <p:cNvPr id="505" name="Google Shape;505;p52"/>
            <p:cNvSpPr/>
            <p:nvPr/>
          </p:nvSpPr>
          <p:spPr>
            <a:xfrm flipH="1">
              <a:off x="5548500" y="540325"/>
              <a:ext cx="2486700" cy="4377600"/>
            </a:xfrm>
            <a:prstGeom prst="rect">
              <a:avLst/>
            </a:prstGeom>
            <a:noFill/>
            <a:ln cap="flat" cmpd="sng" w="9525">
              <a:solidFill>
                <a:srgbClr val="3D5B58"/>
              </a:solidFill>
              <a:prstDash val="dash"/>
              <a:round/>
              <a:headEnd len="sm" w="sm" type="none"/>
              <a:tailEnd len="sm" w="sm" type="none"/>
            </a:ln>
            <a:effectLst>
              <a:outerShdw blurRad="128588" rotWithShape="0" algn="bl" dir="5040000" dist="38100">
                <a:srgbClr val="000000">
                  <a:alpha val="9000"/>
                </a:srgbClr>
              </a:outerShdw>
            </a:effectLst>
          </p:spPr>
          <p:txBody>
            <a:bodyPr anchorCtr="0" anchor="t" bIns="91425" lIns="91425" spcFirstLastPara="1" rIns="91425" wrap="square" tIns="91425">
              <a:noAutofit/>
            </a:bodyPr>
            <a:lstStyle/>
            <a:p>
              <a:pPr indent="0" lvl="0" marL="0" rtl="0" algn="ctr">
                <a:spcBef>
                  <a:spcPts val="0"/>
                </a:spcBef>
                <a:spcAft>
                  <a:spcPts val="0"/>
                </a:spcAft>
                <a:buNone/>
              </a:pPr>
              <a:r>
                <a:t/>
              </a:r>
              <a:endParaRPr b="1" sz="2200">
                <a:solidFill>
                  <a:srgbClr val="FFFFFF"/>
                </a:solidFill>
                <a:latin typeface="Montserrat"/>
                <a:ea typeface="Montserrat"/>
                <a:cs typeface="Montserrat"/>
                <a:sym typeface="Montserrat"/>
              </a:endParaRPr>
            </a:p>
          </p:txBody>
        </p:sp>
        <p:sp>
          <p:nvSpPr>
            <p:cNvPr id="506" name="Google Shape;506;p52"/>
            <p:cNvSpPr/>
            <p:nvPr/>
          </p:nvSpPr>
          <p:spPr>
            <a:xfrm>
              <a:off x="5548350" y="289700"/>
              <a:ext cx="2486700" cy="222900"/>
            </a:xfrm>
            <a:prstGeom prst="rect">
              <a:avLst/>
            </a:prstGeom>
            <a:noFill/>
            <a:ln>
              <a:noFill/>
            </a:ln>
            <a:effectLst>
              <a:outerShdw blurRad="128588" rotWithShape="0" algn="bl" dir="5040000" dist="38100">
                <a:srgbClr val="000000">
                  <a:alpha val="9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rPr b="1" lang="en">
                  <a:solidFill>
                    <a:srgbClr val="3D5B58"/>
                  </a:solidFill>
                  <a:latin typeface="Montserrat"/>
                  <a:ea typeface="Montserrat"/>
                  <a:cs typeface="Montserrat"/>
                  <a:sym typeface="Montserrat"/>
                </a:rPr>
                <a:t>Node pool</a:t>
              </a:r>
              <a:endParaRPr b="1">
                <a:solidFill>
                  <a:srgbClr val="3D5B58"/>
                </a:solidFill>
                <a:latin typeface="Montserrat"/>
                <a:ea typeface="Montserrat"/>
                <a:cs typeface="Montserrat"/>
                <a:sym typeface="Montserrat"/>
              </a:endParaRPr>
            </a:p>
          </p:txBody>
        </p:sp>
      </p:grpSp>
      <p:sp>
        <p:nvSpPr>
          <p:cNvPr id="507" name="Google Shape;507;p52"/>
          <p:cNvSpPr txBox="1"/>
          <p:nvPr/>
        </p:nvSpPr>
        <p:spPr>
          <a:xfrm>
            <a:off x="7865122" y="4724863"/>
            <a:ext cx="778500" cy="393600"/>
          </a:xfrm>
          <a:prstGeom prst="rect">
            <a:avLst/>
          </a:prstGeom>
          <a:noFill/>
          <a:ln>
            <a:noFill/>
          </a:ln>
        </p:spPr>
        <p:txBody>
          <a:bodyPr anchorCtr="0" anchor="ctr" bIns="0" lIns="91425" spcFirstLastPara="1" rIns="91425" wrap="square" tIns="0">
            <a:noAutofit/>
          </a:bodyPr>
          <a:lstStyle/>
          <a:p>
            <a:pPr indent="0" lvl="0" marL="0" rtl="0" algn="r">
              <a:spcBef>
                <a:spcPts val="0"/>
              </a:spcBef>
              <a:spcAft>
                <a:spcPts val="0"/>
              </a:spcAft>
              <a:buNone/>
            </a:pPr>
            <a:r>
              <a:rPr lang="en" sz="1000">
                <a:solidFill>
                  <a:srgbClr val="3D5B58"/>
                </a:solidFill>
                <a:latin typeface="Montserrat"/>
                <a:ea typeface="Montserrat"/>
                <a:cs typeface="Montserrat"/>
                <a:sym typeface="Montserrat"/>
              </a:rPr>
              <a:t>Page </a:t>
            </a:r>
            <a:fld id="{00000000-1234-1234-1234-123412341234}" type="slidenum">
              <a:rPr lang="en" sz="1000">
                <a:solidFill>
                  <a:srgbClr val="3D5B58"/>
                </a:solidFill>
                <a:latin typeface="Montserrat"/>
                <a:ea typeface="Montserrat"/>
                <a:cs typeface="Montserrat"/>
                <a:sym typeface="Montserrat"/>
              </a:rPr>
              <a:t>‹#›</a:t>
            </a:fld>
            <a:endParaRPr sz="1000">
              <a:solidFill>
                <a:srgbClr val="3D5B58"/>
              </a:solidFill>
              <a:latin typeface="Montserrat"/>
              <a:ea typeface="Montserrat"/>
              <a:cs typeface="Montserrat"/>
              <a:sym typeface="Montserrat"/>
            </a:endParaRPr>
          </a:p>
        </p:txBody>
      </p:sp>
      <p:sp>
        <p:nvSpPr>
          <p:cNvPr id="508" name="Google Shape;508;p52"/>
          <p:cNvSpPr txBox="1"/>
          <p:nvPr/>
        </p:nvSpPr>
        <p:spPr>
          <a:xfrm>
            <a:off x="464100" y="4773888"/>
            <a:ext cx="2384100" cy="2874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None/>
            </a:pPr>
            <a:r>
              <a:rPr b="1" lang="en">
                <a:solidFill>
                  <a:srgbClr val="2C5234"/>
                </a:solidFill>
                <a:latin typeface="Montserrat"/>
                <a:ea typeface="Montserrat"/>
                <a:cs typeface="Montserrat"/>
                <a:sym typeface="Montserrat"/>
              </a:rPr>
              <a:t>Appvia.io</a:t>
            </a:r>
            <a:endParaRPr b="1">
              <a:solidFill>
                <a:srgbClr val="2C5234"/>
              </a:solidFill>
              <a:latin typeface="Montserrat"/>
              <a:ea typeface="Montserrat"/>
              <a:cs typeface="Montserrat"/>
              <a:sym typeface="Montserrat"/>
            </a:endParaRPr>
          </a:p>
        </p:txBody>
      </p:sp>
      <p:cxnSp>
        <p:nvCxnSpPr>
          <p:cNvPr id="509" name="Google Shape;509;p52"/>
          <p:cNvCxnSpPr>
            <a:endCxn id="507" idx="1"/>
          </p:cNvCxnSpPr>
          <p:nvPr/>
        </p:nvCxnSpPr>
        <p:spPr>
          <a:xfrm flipH="1" rot="10800000">
            <a:off x="1445422" y="4921663"/>
            <a:ext cx="6419700" cy="4200"/>
          </a:xfrm>
          <a:prstGeom prst="straightConnector1">
            <a:avLst/>
          </a:prstGeom>
          <a:noFill/>
          <a:ln cap="flat" cmpd="sng" w="9525">
            <a:solidFill>
              <a:srgbClr val="3D5B58"/>
            </a:solidFill>
            <a:prstDash val="solid"/>
            <a:round/>
            <a:headEnd len="med" w="med" type="none"/>
            <a:tailEnd len="med" w="med" type="none"/>
          </a:ln>
        </p:spPr>
      </p:cxnSp>
      <p:grpSp>
        <p:nvGrpSpPr>
          <p:cNvPr id="510" name="Google Shape;510;p52"/>
          <p:cNvGrpSpPr/>
          <p:nvPr/>
        </p:nvGrpSpPr>
        <p:grpSpPr>
          <a:xfrm>
            <a:off x="295574" y="2012403"/>
            <a:ext cx="836747" cy="1118700"/>
            <a:chOff x="295574" y="2012403"/>
            <a:chExt cx="836747" cy="1118700"/>
          </a:xfrm>
        </p:grpSpPr>
        <p:sp>
          <p:nvSpPr>
            <p:cNvPr id="511" name="Google Shape;511;p52"/>
            <p:cNvSpPr/>
            <p:nvPr/>
          </p:nvSpPr>
          <p:spPr>
            <a:xfrm>
              <a:off x="295574" y="2012403"/>
              <a:ext cx="836700" cy="1118700"/>
            </a:xfrm>
            <a:prstGeom prst="roundRect">
              <a:avLst>
                <a:gd fmla="val 16667" name="adj"/>
              </a:avLst>
            </a:prstGeom>
            <a:solidFill>
              <a:srgbClr val="FFFFFF"/>
            </a:solidFill>
            <a:ln>
              <a:noFill/>
            </a:ln>
            <a:effectLst>
              <a:outerShdw blurRad="142875" rotWithShape="0" algn="bl" dir="4800000" dist="19050">
                <a:srgbClr val="000000">
                  <a:alpha val="12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2" name="Google Shape;512;p52"/>
            <p:cNvSpPr/>
            <p:nvPr/>
          </p:nvSpPr>
          <p:spPr>
            <a:xfrm>
              <a:off x="295621" y="2758518"/>
              <a:ext cx="836700" cy="222900"/>
            </a:xfrm>
            <a:prstGeom prst="rect">
              <a:avLst/>
            </a:prstGeom>
            <a:noFill/>
            <a:ln>
              <a:noFill/>
            </a:ln>
            <a:effectLst>
              <a:outerShdw blurRad="128588" rotWithShape="0" algn="bl" dir="5040000" dist="38100">
                <a:srgbClr val="000000">
                  <a:alpha val="9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rPr b="1" lang="en" sz="900">
                  <a:solidFill>
                    <a:srgbClr val="3D5B58"/>
                  </a:solidFill>
                  <a:latin typeface="Montserrat"/>
                  <a:ea typeface="Montserrat"/>
                  <a:cs typeface="Montserrat"/>
                  <a:sym typeface="Montserrat"/>
                </a:rPr>
                <a:t>dev/</a:t>
              </a:r>
              <a:endParaRPr b="1" sz="900">
                <a:solidFill>
                  <a:srgbClr val="3D5B58"/>
                </a:solidFill>
                <a:latin typeface="Montserrat"/>
                <a:ea typeface="Montserrat"/>
                <a:cs typeface="Montserrat"/>
                <a:sym typeface="Montserrat"/>
              </a:endParaRPr>
            </a:p>
            <a:p>
              <a:pPr indent="0" lvl="0" marL="0" rtl="0" algn="ctr">
                <a:spcBef>
                  <a:spcPts val="0"/>
                </a:spcBef>
                <a:spcAft>
                  <a:spcPts val="0"/>
                </a:spcAft>
                <a:buNone/>
              </a:pPr>
              <a:r>
                <a:rPr b="1" lang="en" sz="900">
                  <a:solidFill>
                    <a:srgbClr val="3D5B58"/>
                  </a:solidFill>
                  <a:latin typeface="Montserrat"/>
                  <a:ea typeface="Montserrat"/>
                  <a:cs typeface="Montserrat"/>
                  <a:sym typeface="Montserrat"/>
                </a:rPr>
                <a:t>support</a:t>
              </a:r>
              <a:endParaRPr b="1" sz="900">
                <a:solidFill>
                  <a:srgbClr val="3D5B58"/>
                </a:solidFill>
                <a:latin typeface="Montserrat"/>
                <a:ea typeface="Montserrat"/>
                <a:cs typeface="Montserrat"/>
                <a:sym typeface="Montserrat"/>
              </a:endParaRPr>
            </a:p>
          </p:txBody>
        </p:sp>
        <p:pic>
          <p:nvPicPr>
            <p:cNvPr id="513" name="Google Shape;513;p52"/>
            <p:cNvPicPr preferRelativeResize="0"/>
            <p:nvPr/>
          </p:nvPicPr>
          <p:blipFill rotWithShape="1">
            <a:blip r:embed="rId4">
              <a:alphaModFix/>
            </a:blip>
            <a:srcRect b="53530" l="35251" r="31076" t="10094"/>
            <a:stretch/>
          </p:blipFill>
          <p:spPr>
            <a:xfrm>
              <a:off x="463350" y="2141373"/>
              <a:ext cx="501162" cy="541701"/>
            </a:xfrm>
            <a:prstGeom prst="rect">
              <a:avLst/>
            </a:prstGeom>
            <a:noFill/>
            <a:ln>
              <a:noFill/>
            </a:ln>
          </p:spPr>
        </p:pic>
      </p:grpSp>
      <p:grpSp>
        <p:nvGrpSpPr>
          <p:cNvPr id="514" name="Google Shape;514;p52"/>
          <p:cNvGrpSpPr/>
          <p:nvPr/>
        </p:nvGrpSpPr>
        <p:grpSpPr>
          <a:xfrm>
            <a:off x="1244875" y="236763"/>
            <a:ext cx="3347875" cy="4532500"/>
            <a:chOff x="1352375" y="204450"/>
            <a:chExt cx="3347875" cy="4532500"/>
          </a:xfrm>
        </p:grpSpPr>
        <p:sp>
          <p:nvSpPr>
            <p:cNvPr id="515" name="Google Shape;515;p52"/>
            <p:cNvSpPr/>
            <p:nvPr/>
          </p:nvSpPr>
          <p:spPr>
            <a:xfrm>
              <a:off x="1352375" y="448150"/>
              <a:ext cx="3324300" cy="4288800"/>
            </a:xfrm>
            <a:prstGeom prst="rect">
              <a:avLst/>
            </a:prstGeom>
            <a:noFill/>
            <a:ln cap="flat" cmpd="sng" w="9525">
              <a:solidFill>
                <a:srgbClr val="3D5B58"/>
              </a:solidFill>
              <a:prstDash val="dash"/>
              <a:round/>
              <a:headEnd len="sm" w="sm" type="none"/>
              <a:tailEnd len="sm" w="sm" type="none"/>
            </a:ln>
            <a:effectLst>
              <a:outerShdw blurRad="128588" rotWithShape="0" algn="bl" dir="5040000" dist="38100">
                <a:srgbClr val="000000">
                  <a:alpha val="9000"/>
                </a:srgbClr>
              </a:outerShdw>
            </a:effectLst>
          </p:spPr>
          <p:txBody>
            <a:bodyPr anchorCtr="0" anchor="t" bIns="91425" lIns="91425" spcFirstLastPara="1" rIns="91425" wrap="square" tIns="91425">
              <a:noAutofit/>
            </a:bodyPr>
            <a:lstStyle/>
            <a:p>
              <a:pPr indent="0" lvl="0" marL="0" rtl="0" algn="ctr">
                <a:spcBef>
                  <a:spcPts val="0"/>
                </a:spcBef>
                <a:spcAft>
                  <a:spcPts val="0"/>
                </a:spcAft>
                <a:buNone/>
              </a:pPr>
              <a:r>
                <a:t/>
              </a:r>
              <a:endParaRPr b="1" sz="2200">
                <a:solidFill>
                  <a:srgbClr val="FFFFFF"/>
                </a:solidFill>
                <a:latin typeface="Montserrat"/>
                <a:ea typeface="Montserrat"/>
                <a:cs typeface="Montserrat"/>
                <a:sym typeface="Montserrat"/>
              </a:endParaRPr>
            </a:p>
          </p:txBody>
        </p:sp>
        <p:sp>
          <p:nvSpPr>
            <p:cNvPr id="516" name="Google Shape;516;p52"/>
            <p:cNvSpPr/>
            <p:nvPr/>
          </p:nvSpPr>
          <p:spPr>
            <a:xfrm>
              <a:off x="1375950" y="204450"/>
              <a:ext cx="3324300" cy="222900"/>
            </a:xfrm>
            <a:prstGeom prst="rect">
              <a:avLst/>
            </a:prstGeom>
            <a:noFill/>
            <a:ln>
              <a:noFill/>
            </a:ln>
            <a:effectLst>
              <a:outerShdw blurRad="128588" rotWithShape="0" algn="bl" dir="5040000" dist="38100">
                <a:srgbClr val="000000">
                  <a:alpha val="9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rPr b="1" lang="en">
                  <a:solidFill>
                    <a:srgbClr val="3D5B58"/>
                  </a:solidFill>
                  <a:latin typeface="Montserrat"/>
                  <a:ea typeface="Montserrat"/>
                  <a:cs typeface="Montserrat"/>
                  <a:sym typeface="Montserrat"/>
                </a:rPr>
                <a:t>Control plane</a:t>
              </a:r>
              <a:endParaRPr b="1">
                <a:solidFill>
                  <a:srgbClr val="3D5B58"/>
                </a:solidFill>
                <a:latin typeface="Montserrat"/>
                <a:ea typeface="Montserrat"/>
                <a:cs typeface="Montserrat"/>
                <a:sym typeface="Montserrat"/>
              </a:endParaRPr>
            </a:p>
          </p:txBody>
        </p:sp>
      </p:grpSp>
      <p:grpSp>
        <p:nvGrpSpPr>
          <p:cNvPr id="517" name="Google Shape;517;p52"/>
          <p:cNvGrpSpPr/>
          <p:nvPr/>
        </p:nvGrpSpPr>
        <p:grpSpPr>
          <a:xfrm>
            <a:off x="5666439" y="720825"/>
            <a:ext cx="2177836" cy="1979325"/>
            <a:chOff x="5690964" y="662925"/>
            <a:chExt cx="2177836" cy="1979325"/>
          </a:xfrm>
        </p:grpSpPr>
        <p:sp>
          <p:nvSpPr>
            <p:cNvPr id="518" name="Google Shape;518;p52"/>
            <p:cNvSpPr/>
            <p:nvPr/>
          </p:nvSpPr>
          <p:spPr>
            <a:xfrm flipH="1">
              <a:off x="5697700" y="899550"/>
              <a:ext cx="2171100" cy="1742700"/>
            </a:xfrm>
            <a:prstGeom prst="rect">
              <a:avLst/>
            </a:prstGeom>
            <a:noFill/>
            <a:ln cap="flat" cmpd="sng" w="9525">
              <a:solidFill>
                <a:srgbClr val="FFBE9F"/>
              </a:solidFill>
              <a:prstDash val="dash"/>
              <a:round/>
              <a:headEnd len="sm" w="sm" type="none"/>
              <a:tailEnd len="sm" w="sm" type="none"/>
            </a:ln>
            <a:effectLst>
              <a:outerShdw blurRad="128588" rotWithShape="0" algn="bl" dir="5040000" dist="38100">
                <a:srgbClr val="000000">
                  <a:alpha val="9000"/>
                </a:srgbClr>
              </a:outerShdw>
            </a:effectLst>
          </p:spPr>
          <p:txBody>
            <a:bodyPr anchorCtr="0" anchor="t" bIns="91425" lIns="91425" spcFirstLastPara="1" rIns="91425" wrap="square" tIns="91425">
              <a:noAutofit/>
            </a:bodyPr>
            <a:lstStyle/>
            <a:p>
              <a:pPr indent="0" lvl="0" marL="0" rtl="0" algn="ctr">
                <a:spcBef>
                  <a:spcPts val="0"/>
                </a:spcBef>
                <a:spcAft>
                  <a:spcPts val="0"/>
                </a:spcAft>
                <a:buNone/>
              </a:pPr>
              <a:r>
                <a:t/>
              </a:r>
              <a:endParaRPr b="1" sz="2200">
                <a:solidFill>
                  <a:srgbClr val="FFFFFF"/>
                </a:solidFill>
                <a:latin typeface="Montserrat"/>
                <a:ea typeface="Montserrat"/>
                <a:cs typeface="Montserrat"/>
                <a:sym typeface="Montserrat"/>
              </a:endParaRPr>
            </a:p>
          </p:txBody>
        </p:sp>
        <p:sp>
          <p:nvSpPr>
            <p:cNvPr id="519" name="Google Shape;519;p52"/>
            <p:cNvSpPr/>
            <p:nvPr/>
          </p:nvSpPr>
          <p:spPr>
            <a:xfrm>
              <a:off x="5690964" y="662925"/>
              <a:ext cx="2171100" cy="222900"/>
            </a:xfrm>
            <a:prstGeom prst="rect">
              <a:avLst/>
            </a:prstGeom>
            <a:noFill/>
            <a:ln>
              <a:noFill/>
            </a:ln>
            <a:effectLst>
              <a:outerShdw blurRad="128588" rotWithShape="0" algn="bl" dir="5040000" dist="38100">
                <a:srgbClr val="000000">
                  <a:alpha val="9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rPr b="1" lang="en" sz="1100">
                  <a:solidFill>
                    <a:srgbClr val="3D5B58"/>
                  </a:solidFill>
                  <a:latin typeface="Montserrat"/>
                  <a:ea typeface="Montserrat"/>
                  <a:cs typeface="Montserrat"/>
                  <a:sym typeface="Montserrat"/>
                </a:rPr>
                <a:t>Node</a:t>
              </a:r>
              <a:endParaRPr b="1" sz="1100">
                <a:solidFill>
                  <a:srgbClr val="3D5B58"/>
                </a:solidFill>
                <a:latin typeface="Montserrat"/>
                <a:ea typeface="Montserrat"/>
                <a:cs typeface="Montserrat"/>
                <a:sym typeface="Montserrat"/>
              </a:endParaRPr>
            </a:p>
          </p:txBody>
        </p:sp>
      </p:grpSp>
      <p:grpSp>
        <p:nvGrpSpPr>
          <p:cNvPr id="520" name="Google Shape;520;p52"/>
          <p:cNvGrpSpPr/>
          <p:nvPr/>
        </p:nvGrpSpPr>
        <p:grpSpPr>
          <a:xfrm>
            <a:off x="5669800" y="2714100"/>
            <a:ext cx="2171114" cy="1999000"/>
            <a:chOff x="5697700" y="2816000"/>
            <a:chExt cx="2171114" cy="1999000"/>
          </a:xfrm>
        </p:grpSpPr>
        <p:sp>
          <p:nvSpPr>
            <p:cNvPr id="521" name="Google Shape;521;p52"/>
            <p:cNvSpPr/>
            <p:nvPr/>
          </p:nvSpPr>
          <p:spPr>
            <a:xfrm flipH="1">
              <a:off x="5697700" y="3072300"/>
              <a:ext cx="2171100" cy="1742700"/>
            </a:xfrm>
            <a:prstGeom prst="rect">
              <a:avLst/>
            </a:prstGeom>
            <a:noFill/>
            <a:ln cap="flat" cmpd="sng" w="9525">
              <a:solidFill>
                <a:srgbClr val="FFBE9F"/>
              </a:solidFill>
              <a:prstDash val="dash"/>
              <a:round/>
              <a:headEnd len="sm" w="sm" type="none"/>
              <a:tailEnd len="sm" w="sm" type="none"/>
            </a:ln>
            <a:effectLst>
              <a:outerShdw blurRad="128588" rotWithShape="0" algn="bl" dir="5040000" dist="38100">
                <a:srgbClr val="000000">
                  <a:alpha val="9000"/>
                </a:srgbClr>
              </a:outerShdw>
            </a:effectLst>
          </p:spPr>
          <p:txBody>
            <a:bodyPr anchorCtr="0" anchor="t" bIns="91425" lIns="91425" spcFirstLastPara="1" rIns="91425" wrap="square" tIns="91425">
              <a:noAutofit/>
            </a:bodyPr>
            <a:lstStyle/>
            <a:p>
              <a:pPr indent="0" lvl="0" marL="0" rtl="0" algn="ctr">
                <a:spcBef>
                  <a:spcPts val="0"/>
                </a:spcBef>
                <a:spcAft>
                  <a:spcPts val="0"/>
                </a:spcAft>
                <a:buNone/>
              </a:pPr>
              <a:r>
                <a:t/>
              </a:r>
              <a:endParaRPr b="1" sz="2200">
                <a:solidFill>
                  <a:srgbClr val="FFFFFF"/>
                </a:solidFill>
                <a:latin typeface="Montserrat"/>
                <a:ea typeface="Montserrat"/>
                <a:cs typeface="Montserrat"/>
                <a:sym typeface="Montserrat"/>
              </a:endParaRPr>
            </a:p>
          </p:txBody>
        </p:sp>
        <p:sp>
          <p:nvSpPr>
            <p:cNvPr id="522" name="Google Shape;522;p52"/>
            <p:cNvSpPr/>
            <p:nvPr/>
          </p:nvSpPr>
          <p:spPr>
            <a:xfrm>
              <a:off x="5697714" y="2816000"/>
              <a:ext cx="2171100" cy="222900"/>
            </a:xfrm>
            <a:prstGeom prst="rect">
              <a:avLst/>
            </a:prstGeom>
            <a:noFill/>
            <a:ln>
              <a:noFill/>
            </a:ln>
            <a:effectLst>
              <a:outerShdw blurRad="128588" rotWithShape="0" algn="bl" dir="5040000" dist="38100">
                <a:srgbClr val="000000">
                  <a:alpha val="9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rPr b="1" lang="en" sz="1200">
                  <a:solidFill>
                    <a:srgbClr val="3D5B58"/>
                  </a:solidFill>
                  <a:latin typeface="Montserrat"/>
                  <a:ea typeface="Montserrat"/>
                  <a:cs typeface="Montserrat"/>
                  <a:sym typeface="Montserrat"/>
                </a:rPr>
                <a:t>Node</a:t>
              </a:r>
              <a:endParaRPr b="1" sz="1200">
                <a:solidFill>
                  <a:srgbClr val="3D5B58"/>
                </a:solidFill>
                <a:latin typeface="Montserrat"/>
                <a:ea typeface="Montserrat"/>
                <a:cs typeface="Montserrat"/>
                <a:sym typeface="Montserrat"/>
              </a:endParaRPr>
            </a:p>
          </p:txBody>
        </p:sp>
      </p:grpSp>
      <p:grpSp>
        <p:nvGrpSpPr>
          <p:cNvPr id="523" name="Google Shape;523;p52"/>
          <p:cNvGrpSpPr/>
          <p:nvPr/>
        </p:nvGrpSpPr>
        <p:grpSpPr>
          <a:xfrm>
            <a:off x="2622184" y="596885"/>
            <a:ext cx="836747" cy="1415525"/>
            <a:chOff x="2622184" y="596885"/>
            <a:chExt cx="836747" cy="1415525"/>
          </a:xfrm>
        </p:grpSpPr>
        <p:sp>
          <p:nvSpPr>
            <p:cNvPr id="524" name="Google Shape;524;p52"/>
            <p:cNvSpPr/>
            <p:nvPr/>
          </p:nvSpPr>
          <p:spPr>
            <a:xfrm>
              <a:off x="2622184" y="596885"/>
              <a:ext cx="836700" cy="1118700"/>
            </a:xfrm>
            <a:prstGeom prst="roundRect">
              <a:avLst>
                <a:gd fmla="val 16667" name="adj"/>
              </a:avLst>
            </a:prstGeom>
            <a:solidFill>
              <a:srgbClr val="FFFFFF"/>
            </a:solidFill>
            <a:ln>
              <a:noFill/>
            </a:ln>
            <a:effectLst>
              <a:outerShdw blurRad="142875" rotWithShape="0" algn="bl" dir="4800000" dist="19050">
                <a:srgbClr val="000000">
                  <a:alpha val="12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5" name="Google Shape;525;p52"/>
            <p:cNvSpPr/>
            <p:nvPr/>
          </p:nvSpPr>
          <p:spPr>
            <a:xfrm>
              <a:off x="2622230" y="1342993"/>
              <a:ext cx="836700" cy="222900"/>
            </a:xfrm>
            <a:prstGeom prst="rect">
              <a:avLst/>
            </a:prstGeom>
            <a:noFill/>
            <a:ln>
              <a:noFill/>
            </a:ln>
            <a:effectLst>
              <a:outerShdw blurRad="128588" rotWithShape="0" algn="bl" dir="5040000" dist="38100">
                <a:srgbClr val="000000">
                  <a:alpha val="9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rPr b="1" lang="en" sz="900">
                  <a:solidFill>
                    <a:srgbClr val="3D5B58"/>
                  </a:solidFill>
                  <a:latin typeface="Montserrat"/>
                  <a:ea typeface="Montserrat"/>
                  <a:cs typeface="Montserrat"/>
                  <a:sym typeface="Montserrat"/>
                </a:rPr>
                <a:t>etcd </a:t>
              </a:r>
              <a:endParaRPr b="1" sz="900">
                <a:solidFill>
                  <a:srgbClr val="3D5B58"/>
                </a:solidFill>
                <a:latin typeface="Montserrat"/>
                <a:ea typeface="Montserrat"/>
                <a:cs typeface="Montserrat"/>
                <a:sym typeface="Montserrat"/>
              </a:endParaRPr>
            </a:p>
          </p:txBody>
        </p:sp>
        <p:pic>
          <p:nvPicPr>
            <p:cNvPr id="526" name="Google Shape;526;p52"/>
            <p:cNvPicPr preferRelativeResize="0"/>
            <p:nvPr/>
          </p:nvPicPr>
          <p:blipFill rotWithShape="1">
            <a:blip r:embed="rId5">
              <a:alphaModFix/>
            </a:blip>
            <a:srcRect b="21764" l="19908" r="19908" t="21764"/>
            <a:stretch/>
          </p:blipFill>
          <p:spPr>
            <a:xfrm>
              <a:off x="2751884" y="720825"/>
              <a:ext cx="577299" cy="541706"/>
            </a:xfrm>
            <a:prstGeom prst="rect">
              <a:avLst/>
            </a:prstGeom>
            <a:noFill/>
            <a:ln>
              <a:noFill/>
            </a:ln>
          </p:spPr>
        </p:pic>
        <p:cxnSp>
          <p:nvCxnSpPr>
            <p:cNvPr id="527" name="Google Shape;527;p52"/>
            <p:cNvCxnSpPr>
              <a:stCxn id="528" idx="0"/>
              <a:endCxn id="524" idx="2"/>
            </p:cNvCxnSpPr>
            <p:nvPr/>
          </p:nvCxnSpPr>
          <p:spPr>
            <a:xfrm rot="10800000">
              <a:off x="3040509" y="1715710"/>
              <a:ext cx="0" cy="296700"/>
            </a:xfrm>
            <a:prstGeom prst="straightConnector1">
              <a:avLst/>
            </a:prstGeom>
            <a:noFill/>
            <a:ln cap="flat" cmpd="sng" w="9525">
              <a:solidFill>
                <a:srgbClr val="FF3EB5"/>
              </a:solidFill>
              <a:prstDash val="solid"/>
              <a:round/>
              <a:headEnd len="med" w="med" type="stealth"/>
              <a:tailEnd len="med" w="med" type="stealth"/>
            </a:ln>
          </p:spPr>
        </p:cxnSp>
      </p:grpSp>
      <p:grpSp>
        <p:nvGrpSpPr>
          <p:cNvPr id="529" name="Google Shape;529;p52"/>
          <p:cNvGrpSpPr/>
          <p:nvPr/>
        </p:nvGrpSpPr>
        <p:grpSpPr>
          <a:xfrm>
            <a:off x="3160850" y="3115378"/>
            <a:ext cx="1275900" cy="1405050"/>
            <a:chOff x="-336963" y="19153"/>
            <a:chExt cx="1275900" cy="1405050"/>
          </a:xfrm>
        </p:grpSpPr>
        <p:sp>
          <p:nvSpPr>
            <p:cNvPr id="530" name="Google Shape;530;p52"/>
            <p:cNvSpPr/>
            <p:nvPr/>
          </p:nvSpPr>
          <p:spPr>
            <a:xfrm>
              <a:off x="102237" y="305503"/>
              <a:ext cx="836700" cy="1118700"/>
            </a:xfrm>
            <a:prstGeom prst="roundRect">
              <a:avLst>
                <a:gd fmla="val 16667" name="adj"/>
              </a:avLst>
            </a:prstGeom>
            <a:solidFill>
              <a:srgbClr val="FFFFFF"/>
            </a:solidFill>
            <a:ln>
              <a:noFill/>
            </a:ln>
            <a:effectLst>
              <a:outerShdw blurRad="142875" rotWithShape="0" algn="bl" dir="4800000" dist="19050">
                <a:srgbClr val="000000">
                  <a:alpha val="12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1" name="Google Shape;531;p52"/>
            <p:cNvSpPr/>
            <p:nvPr/>
          </p:nvSpPr>
          <p:spPr>
            <a:xfrm>
              <a:off x="102234" y="1036143"/>
              <a:ext cx="836700" cy="222900"/>
            </a:xfrm>
            <a:prstGeom prst="rect">
              <a:avLst/>
            </a:prstGeom>
            <a:noFill/>
            <a:ln>
              <a:noFill/>
            </a:ln>
            <a:effectLst>
              <a:outerShdw blurRad="128588" rotWithShape="0" algn="bl" dir="5040000" dist="38100">
                <a:srgbClr val="000000">
                  <a:alpha val="9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rPr b="1" lang="en" sz="900">
                  <a:solidFill>
                    <a:srgbClr val="3D5B58"/>
                  </a:solidFill>
                  <a:latin typeface="Montserrat"/>
                  <a:ea typeface="Montserrat"/>
                  <a:cs typeface="Montserrat"/>
                  <a:sym typeface="Montserrat"/>
                </a:rPr>
                <a:t>Scheduler</a:t>
              </a:r>
              <a:endParaRPr b="1" sz="900">
                <a:solidFill>
                  <a:srgbClr val="3D5B58"/>
                </a:solidFill>
                <a:latin typeface="Montserrat"/>
                <a:ea typeface="Montserrat"/>
                <a:cs typeface="Montserrat"/>
                <a:sym typeface="Montserrat"/>
              </a:endParaRPr>
            </a:p>
          </p:txBody>
        </p:sp>
        <p:pic>
          <p:nvPicPr>
            <p:cNvPr id="532" name="Google Shape;532;p52"/>
            <p:cNvPicPr preferRelativeResize="0"/>
            <p:nvPr/>
          </p:nvPicPr>
          <p:blipFill rotWithShape="1">
            <a:blip r:embed="rId6">
              <a:alphaModFix/>
            </a:blip>
            <a:srcRect b="12697" l="21947" r="16782" t="18479"/>
            <a:stretch/>
          </p:blipFill>
          <p:spPr>
            <a:xfrm>
              <a:off x="269989" y="378838"/>
              <a:ext cx="501151" cy="562949"/>
            </a:xfrm>
            <a:prstGeom prst="rect">
              <a:avLst/>
            </a:prstGeom>
            <a:noFill/>
            <a:ln>
              <a:noFill/>
            </a:ln>
          </p:spPr>
        </p:pic>
        <p:cxnSp>
          <p:nvCxnSpPr>
            <p:cNvPr id="533" name="Google Shape;533;p52"/>
            <p:cNvCxnSpPr>
              <a:endCxn id="530" idx="1"/>
            </p:cNvCxnSpPr>
            <p:nvPr/>
          </p:nvCxnSpPr>
          <p:spPr>
            <a:xfrm flipH="1" rot="-5400000">
              <a:off x="-540213" y="222403"/>
              <a:ext cx="845700" cy="439200"/>
            </a:xfrm>
            <a:prstGeom prst="bentConnector2">
              <a:avLst/>
            </a:prstGeom>
            <a:noFill/>
            <a:ln cap="flat" cmpd="sng" w="9525">
              <a:solidFill>
                <a:srgbClr val="FF3EB5"/>
              </a:solidFill>
              <a:prstDash val="solid"/>
              <a:round/>
              <a:headEnd len="med" w="med" type="stealth"/>
              <a:tailEnd len="med" w="med" type="stealth"/>
            </a:ln>
          </p:spPr>
        </p:cxnSp>
      </p:grpSp>
      <p:grpSp>
        <p:nvGrpSpPr>
          <p:cNvPr id="534" name="Google Shape;534;p52"/>
          <p:cNvGrpSpPr/>
          <p:nvPr/>
        </p:nvGrpSpPr>
        <p:grpSpPr>
          <a:xfrm>
            <a:off x="1502873" y="3133478"/>
            <a:ext cx="1338000" cy="1413150"/>
            <a:chOff x="1502873" y="3133478"/>
            <a:chExt cx="1338000" cy="1413150"/>
          </a:xfrm>
        </p:grpSpPr>
        <p:sp>
          <p:nvSpPr>
            <p:cNvPr id="535" name="Google Shape;535;p52"/>
            <p:cNvSpPr/>
            <p:nvPr/>
          </p:nvSpPr>
          <p:spPr>
            <a:xfrm>
              <a:off x="1502873" y="3427928"/>
              <a:ext cx="836700" cy="1118700"/>
            </a:xfrm>
            <a:prstGeom prst="roundRect">
              <a:avLst>
                <a:gd fmla="val 16667" name="adj"/>
              </a:avLst>
            </a:prstGeom>
            <a:solidFill>
              <a:srgbClr val="FFFFFF"/>
            </a:solidFill>
            <a:ln>
              <a:noFill/>
            </a:ln>
            <a:effectLst>
              <a:outerShdw blurRad="142875" rotWithShape="0" algn="bl" dir="4800000" dist="19050">
                <a:srgbClr val="000000">
                  <a:alpha val="12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6" name="Google Shape;536;p52"/>
            <p:cNvSpPr/>
            <p:nvPr/>
          </p:nvSpPr>
          <p:spPr>
            <a:xfrm>
              <a:off x="1502920" y="4174043"/>
              <a:ext cx="836700" cy="222900"/>
            </a:xfrm>
            <a:prstGeom prst="rect">
              <a:avLst/>
            </a:prstGeom>
            <a:noFill/>
            <a:ln>
              <a:noFill/>
            </a:ln>
            <a:effectLst>
              <a:outerShdw blurRad="128588" rotWithShape="0" algn="bl" dir="5040000" dist="38100">
                <a:srgbClr val="000000">
                  <a:alpha val="9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rPr b="1" lang="en" sz="900">
                  <a:solidFill>
                    <a:srgbClr val="3D5B58"/>
                  </a:solidFill>
                  <a:latin typeface="Montserrat"/>
                  <a:ea typeface="Montserrat"/>
                  <a:cs typeface="Montserrat"/>
                  <a:sym typeface="Montserrat"/>
                </a:rPr>
                <a:t>Controller </a:t>
              </a:r>
              <a:endParaRPr b="1" sz="900">
                <a:solidFill>
                  <a:srgbClr val="3D5B58"/>
                </a:solidFill>
                <a:latin typeface="Montserrat"/>
                <a:ea typeface="Montserrat"/>
                <a:cs typeface="Montserrat"/>
                <a:sym typeface="Montserrat"/>
              </a:endParaRPr>
            </a:p>
          </p:txBody>
        </p:sp>
        <p:pic>
          <p:nvPicPr>
            <p:cNvPr id="537" name="Google Shape;537;p52"/>
            <p:cNvPicPr preferRelativeResize="0"/>
            <p:nvPr/>
          </p:nvPicPr>
          <p:blipFill rotWithShape="1">
            <a:blip r:embed="rId7">
              <a:alphaModFix/>
            </a:blip>
            <a:srcRect b="25677" l="19254" r="19248" t="25672"/>
            <a:stretch/>
          </p:blipFill>
          <p:spPr>
            <a:xfrm>
              <a:off x="1604411" y="3582075"/>
              <a:ext cx="633626" cy="501276"/>
            </a:xfrm>
            <a:prstGeom prst="rect">
              <a:avLst/>
            </a:prstGeom>
            <a:noFill/>
            <a:ln>
              <a:noFill/>
            </a:ln>
          </p:spPr>
        </p:pic>
        <p:cxnSp>
          <p:nvCxnSpPr>
            <p:cNvPr id="538" name="Google Shape;538;p52"/>
            <p:cNvCxnSpPr>
              <a:endCxn id="535" idx="3"/>
            </p:cNvCxnSpPr>
            <p:nvPr/>
          </p:nvCxnSpPr>
          <p:spPr>
            <a:xfrm rot="5400000">
              <a:off x="2163323" y="3309728"/>
              <a:ext cx="853800" cy="501300"/>
            </a:xfrm>
            <a:prstGeom prst="bentConnector2">
              <a:avLst/>
            </a:prstGeom>
            <a:noFill/>
            <a:ln cap="flat" cmpd="sng" w="9525">
              <a:solidFill>
                <a:srgbClr val="FF3EB5"/>
              </a:solidFill>
              <a:prstDash val="solid"/>
              <a:round/>
              <a:headEnd len="med" w="med" type="stealth"/>
              <a:tailEnd len="med" w="med" type="stealth"/>
            </a:ln>
          </p:spPr>
        </p:cxnSp>
      </p:grpSp>
      <p:grpSp>
        <p:nvGrpSpPr>
          <p:cNvPr id="539" name="Google Shape;539;p52"/>
          <p:cNvGrpSpPr/>
          <p:nvPr/>
        </p:nvGrpSpPr>
        <p:grpSpPr>
          <a:xfrm>
            <a:off x="1132359" y="2012410"/>
            <a:ext cx="2326547" cy="1118700"/>
            <a:chOff x="1132359" y="2012410"/>
            <a:chExt cx="2326547" cy="1118700"/>
          </a:xfrm>
        </p:grpSpPr>
        <p:sp>
          <p:nvSpPr>
            <p:cNvPr id="528" name="Google Shape;528;p52"/>
            <p:cNvSpPr/>
            <p:nvPr/>
          </p:nvSpPr>
          <p:spPr>
            <a:xfrm>
              <a:off x="2622159" y="2012410"/>
              <a:ext cx="836700" cy="1118700"/>
            </a:xfrm>
            <a:prstGeom prst="roundRect">
              <a:avLst>
                <a:gd fmla="val 16667" name="adj"/>
              </a:avLst>
            </a:prstGeom>
            <a:solidFill>
              <a:srgbClr val="FFFFFF"/>
            </a:solidFill>
            <a:ln>
              <a:noFill/>
            </a:ln>
            <a:effectLst>
              <a:outerShdw blurRad="142875" rotWithShape="0" algn="bl" dir="4800000" dist="19050">
                <a:srgbClr val="000000">
                  <a:alpha val="12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0" name="Google Shape;540;p52"/>
            <p:cNvSpPr/>
            <p:nvPr/>
          </p:nvSpPr>
          <p:spPr>
            <a:xfrm>
              <a:off x="2622205" y="2758518"/>
              <a:ext cx="836700" cy="222900"/>
            </a:xfrm>
            <a:prstGeom prst="rect">
              <a:avLst/>
            </a:prstGeom>
            <a:noFill/>
            <a:ln>
              <a:noFill/>
            </a:ln>
            <a:effectLst>
              <a:outerShdw blurRad="128588" rotWithShape="0" algn="bl" dir="5040000" dist="38100">
                <a:srgbClr val="000000">
                  <a:alpha val="9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rPr b="1" lang="en" sz="900">
                  <a:solidFill>
                    <a:srgbClr val="3D5B58"/>
                  </a:solidFill>
                  <a:latin typeface="Montserrat"/>
                  <a:ea typeface="Montserrat"/>
                  <a:cs typeface="Montserrat"/>
                  <a:sym typeface="Montserrat"/>
                </a:rPr>
                <a:t>API </a:t>
              </a:r>
              <a:endParaRPr b="1" sz="900">
                <a:solidFill>
                  <a:srgbClr val="3D5B58"/>
                </a:solidFill>
                <a:latin typeface="Montserrat"/>
                <a:ea typeface="Montserrat"/>
                <a:cs typeface="Montserrat"/>
                <a:sym typeface="Montserrat"/>
              </a:endParaRPr>
            </a:p>
          </p:txBody>
        </p:sp>
        <p:pic>
          <p:nvPicPr>
            <p:cNvPr id="541" name="Google Shape;541;p52"/>
            <p:cNvPicPr preferRelativeResize="0"/>
            <p:nvPr/>
          </p:nvPicPr>
          <p:blipFill rotWithShape="1">
            <a:blip r:embed="rId8">
              <a:alphaModFix/>
            </a:blip>
            <a:srcRect b="0" l="0" r="0" t="0"/>
            <a:stretch/>
          </p:blipFill>
          <p:spPr>
            <a:xfrm>
              <a:off x="2782588" y="2106571"/>
              <a:ext cx="577288" cy="517631"/>
            </a:xfrm>
            <a:prstGeom prst="rect">
              <a:avLst/>
            </a:prstGeom>
            <a:noFill/>
            <a:ln>
              <a:noFill/>
            </a:ln>
          </p:spPr>
        </p:pic>
        <p:cxnSp>
          <p:nvCxnSpPr>
            <p:cNvPr id="542" name="Google Shape;542;p52"/>
            <p:cNvCxnSpPr>
              <a:stCxn id="528" idx="1"/>
              <a:endCxn id="511" idx="3"/>
            </p:cNvCxnSpPr>
            <p:nvPr/>
          </p:nvCxnSpPr>
          <p:spPr>
            <a:xfrm rot="10800000">
              <a:off x="1132359" y="2571760"/>
              <a:ext cx="1489800" cy="0"/>
            </a:xfrm>
            <a:prstGeom prst="straightConnector1">
              <a:avLst/>
            </a:prstGeom>
            <a:noFill/>
            <a:ln cap="flat" cmpd="sng" w="9525">
              <a:solidFill>
                <a:srgbClr val="FF3EB5"/>
              </a:solidFill>
              <a:prstDash val="solid"/>
              <a:round/>
              <a:headEnd len="med" w="med" type="stealth"/>
              <a:tailEnd len="med" w="med" type="stealth"/>
            </a:ln>
          </p:spPr>
        </p:cxnSp>
      </p:grpSp>
      <p:grpSp>
        <p:nvGrpSpPr>
          <p:cNvPr id="543" name="Google Shape;543;p52"/>
          <p:cNvGrpSpPr/>
          <p:nvPr/>
        </p:nvGrpSpPr>
        <p:grpSpPr>
          <a:xfrm>
            <a:off x="3450100" y="1036150"/>
            <a:ext cx="4283949" cy="1469375"/>
            <a:chOff x="3450100" y="1036150"/>
            <a:chExt cx="4283949" cy="1469375"/>
          </a:xfrm>
        </p:grpSpPr>
        <p:sp>
          <p:nvSpPr>
            <p:cNvPr id="544" name="Google Shape;544;p52"/>
            <p:cNvSpPr/>
            <p:nvPr/>
          </p:nvSpPr>
          <p:spPr>
            <a:xfrm>
              <a:off x="5832600" y="1386825"/>
              <a:ext cx="1901400" cy="1118700"/>
            </a:xfrm>
            <a:prstGeom prst="roundRect">
              <a:avLst>
                <a:gd fmla="val 16667" name="adj"/>
              </a:avLst>
            </a:prstGeom>
            <a:solidFill>
              <a:srgbClr val="FFFFFF"/>
            </a:solidFill>
            <a:ln>
              <a:noFill/>
            </a:ln>
            <a:effectLst>
              <a:outerShdw blurRad="142875" rotWithShape="0" algn="bl" dir="4800000" dist="19050">
                <a:srgbClr val="000000">
                  <a:alpha val="12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5" name="Google Shape;545;p52"/>
            <p:cNvSpPr/>
            <p:nvPr/>
          </p:nvSpPr>
          <p:spPr>
            <a:xfrm>
              <a:off x="5832646" y="2132943"/>
              <a:ext cx="836700" cy="222900"/>
            </a:xfrm>
            <a:prstGeom prst="rect">
              <a:avLst/>
            </a:prstGeom>
            <a:noFill/>
            <a:ln>
              <a:noFill/>
            </a:ln>
            <a:effectLst>
              <a:outerShdw blurRad="128588" rotWithShape="0" algn="bl" dir="5040000" dist="38100">
                <a:srgbClr val="000000">
                  <a:alpha val="9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rPr b="1" lang="en" sz="900">
                  <a:solidFill>
                    <a:srgbClr val="3D5B58"/>
                  </a:solidFill>
                  <a:latin typeface="Montserrat"/>
                  <a:ea typeface="Montserrat"/>
                  <a:cs typeface="Montserrat"/>
                  <a:sym typeface="Montserrat"/>
                </a:rPr>
                <a:t>Pod </a:t>
              </a:r>
              <a:endParaRPr b="1" sz="900">
                <a:solidFill>
                  <a:srgbClr val="3D5B58"/>
                </a:solidFill>
                <a:latin typeface="Montserrat"/>
                <a:ea typeface="Montserrat"/>
                <a:cs typeface="Montserrat"/>
                <a:sym typeface="Montserrat"/>
              </a:endParaRPr>
            </a:p>
          </p:txBody>
        </p:sp>
        <p:pic>
          <p:nvPicPr>
            <p:cNvPr id="546" name="Google Shape;546;p52"/>
            <p:cNvPicPr preferRelativeResize="0"/>
            <p:nvPr/>
          </p:nvPicPr>
          <p:blipFill rotWithShape="1">
            <a:blip r:embed="rId9">
              <a:alphaModFix/>
            </a:blip>
            <a:srcRect b="20372" l="18890" r="9691" t="20372"/>
            <a:stretch/>
          </p:blipFill>
          <p:spPr>
            <a:xfrm>
              <a:off x="5946260" y="1497300"/>
              <a:ext cx="678815" cy="562951"/>
            </a:xfrm>
            <a:prstGeom prst="rect">
              <a:avLst/>
            </a:prstGeom>
            <a:noFill/>
            <a:ln>
              <a:noFill/>
            </a:ln>
          </p:spPr>
        </p:pic>
        <p:sp>
          <p:nvSpPr>
            <p:cNvPr id="547" name="Google Shape;547;p52"/>
            <p:cNvSpPr/>
            <p:nvPr/>
          </p:nvSpPr>
          <p:spPr>
            <a:xfrm>
              <a:off x="6844707" y="2132943"/>
              <a:ext cx="836700" cy="222900"/>
            </a:xfrm>
            <a:prstGeom prst="rect">
              <a:avLst/>
            </a:prstGeom>
            <a:noFill/>
            <a:ln>
              <a:noFill/>
            </a:ln>
            <a:effectLst>
              <a:outerShdw blurRad="128588" rotWithShape="0" algn="bl" dir="5040000" dist="38100">
                <a:srgbClr val="000000">
                  <a:alpha val="9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rPr b="1" lang="en" sz="900">
                  <a:solidFill>
                    <a:srgbClr val="3D5B58"/>
                  </a:solidFill>
                  <a:latin typeface="Montserrat"/>
                  <a:ea typeface="Montserrat"/>
                  <a:cs typeface="Montserrat"/>
                  <a:sym typeface="Montserrat"/>
                </a:rPr>
                <a:t>Pod </a:t>
              </a:r>
              <a:endParaRPr b="1" sz="900">
                <a:solidFill>
                  <a:srgbClr val="3D5B58"/>
                </a:solidFill>
                <a:latin typeface="Montserrat"/>
                <a:ea typeface="Montserrat"/>
                <a:cs typeface="Montserrat"/>
                <a:sym typeface="Montserrat"/>
              </a:endParaRPr>
            </a:p>
          </p:txBody>
        </p:sp>
        <p:pic>
          <p:nvPicPr>
            <p:cNvPr id="548" name="Google Shape;548;p52"/>
            <p:cNvPicPr preferRelativeResize="0"/>
            <p:nvPr/>
          </p:nvPicPr>
          <p:blipFill rotWithShape="1">
            <a:blip r:embed="rId9">
              <a:alphaModFix/>
            </a:blip>
            <a:srcRect b="20372" l="18890" r="9691" t="20372"/>
            <a:stretch/>
          </p:blipFill>
          <p:spPr>
            <a:xfrm>
              <a:off x="6958321" y="1497300"/>
              <a:ext cx="678815" cy="562951"/>
            </a:xfrm>
            <a:prstGeom prst="rect">
              <a:avLst/>
            </a:prstGeom>
            <a:noFill/>
            <a:ln>
              <a:noFill/>
            </a:ln>
          </p:spPr>
        </p:pic>
        <p:cxnSp>
          <p:nvCxnSpPr>
            <p:cNvPr id="549" name="Google Shape;549;p52"/>
            <p:cNvCxnSpPr/>
            <p:nvPr/>
          </p:nvCxnSpPr>
          <p:spPr>
            <a:xfrm flipH="1">
              <a:off x="6788250" y="1523325"/>
              <a:ext cx="6900" cy="845700"/>
            </a:xfrm>
            <a:prstGeom prst="straightConnector1">
              <a:avLst/>
            </a:prstGeom>
            <a:noFill/>
            <a:ln cap="flat" cmpd="sng" w="9525">
              <a:solidFill>
                <a:srgbClr val="3D5B58"/>
              </a:solidFill>
              <a:prstDash val="solid"/>
              <a:round/>
              <a:headEnd len="med" w="med" type="none"/>
              <a:tailEnd len="med" w="med" type="none"/>
            </a:ln>
          </p:spPr>
        </p:cxnSp>
        <p:sp>
          <p:nvSpPr>
            <p:cNvPr id="550" name="Google Shape;550;p52"/>
            <p:cNvSpPr/>
            <p:nvPr/>
          </p:nvSpPr>
          <p:spPr>
            <a:xfrm>
              <a:off x="5832649" y="1036150"/>
              <a:ext cx="1901400" cy="240000"/>
            </a:xfrm>
            <a:prstGeom prst="rect">
              <a:avLst/>
            </a:prstGeom>
            <a:solidFill>
              <a:srgbClr val="FFBE9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 sz="1000">
                  <a:solidFill>
                    <a:srgbClr val="3D5B58"/>
                  </a:solidFill>
                  <a:latin typeface="Montserrat"/>
                  <a:ea typeface="Montserrat"/>
                  <a:cs typeface="Montserrat"/>
                  <a:sym typeface="Montserrat"/>
                </a:rPr>
                <a:t>Kubelet</a:t>
              </a:r>
              <a:endParaRPr b="1" sz="1000">
                <a:solidFill>
                  <a:srgbClr val="3D5B58"/>
                </a:solidFill>
                <a:latin typeface="Montserrat"/>
                <a:ea typeface="Montserrat"/>
                <a:cs typeface="Montserrat"/>
                <a:sym typeface="Montserrat"/>
              </a:endParaRPr>
            </a:p>
          </p:txBody>
        </p:sp>
        <p:cxnSp>
          <p:nvCxnSpPr>
            <p:cNvPr id="551" name="Google Shape;551;p52"/>
            <p:cNvCxnSpPr/>
            <p:nvPr/>
          </p:nvCxnSpPr>
          <p:spPr>
            <a:xfrm flipH="1" rot="10800000">
              <a:off x="3450100" y="1189750"/>
              <a:ext cx="2416500" cy="1263300"/>
            </a:xfrm>
            <a:prstGeom prst="straightConnector1">
              <a:avLst/>
            </a:prstGeom>
            <a:noFill/>
            <a:ln cap="flat" cmpd="sng" w="9525">
              <a:solidFill>
                <a:srgbClr val="FF3EB5"/>
              </a:solidFill>
              <a:prstDash val="solid"/>
              <a:round/>
              <a:headEnd len="med" w="med" type="stealth"/>
              <a:tailEnd len="med" w="med" type="stealth"/>
            </a:ln>
          </p:spPr>
        </p:cxnSp>
      </p:grpSp>
      <p:sp>
        <p:nvSpPr>
          <p:cNvPr id="552" name="Google Shape;552;p52"/>
          <p:cNvSpPr/>
          <p:nvPr/>
        </p:nvSpPr>
        <p:spPr>
          <a:xfrm>
            <a:off x="5832600" y="3559575"/>
            <a:ext cx="1901400" cy="1118700"/>
          </a:xfrm>
          <a:prstGeom prst="roundRect">
            <a:avLst>
              <a:gd fmla="val 16667" name="adj"/>
            </a:avLst>
          </a:prstGeom>
          <a:solidFill>
            <a:srgbClr val="FFFFFF"/>
          </a:solidFill>
          <a:ln>
            <a:noFill/>
          </a:ln>
          <a:effectLst>
            <a:outerShdw blurRad="142875" rotWithShape="0" algn="bl" dir="4800000" dist="19050">
              <a:srgbClr val="000000">
                <a:alpha val="12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3" name="Google Shape;553;p52"/>
          <p:cNvSpPr/>
          <p:nvPr/>
        </p:nvSpPr>
        <p:spPr>
          <a:xfrm>
            <a:off x="5832646" y="4305693"/>
            <a:ext cx="836700" cy="222900"/>
          </a:xfrm>
          <a:prstGeom prst="rect">
            <a:avLst/>
          </a:prstGeom>
          <a:noFill/>
          <a:ln>
            <a:noFill/>
          </a:ln>
          <a:effectLst>
            <a:outerShdw blurRad="128588" rotWithShape="0" algn="bl" dir="5040000" dist="38100">
              <a:srgbClr val="000000">
                <a:alpha val="9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rPr b="1" lang="en" sz="900">
                <a:solidFill>
                  <a:srgbClr val="3D5B58"/>
                </a:solidFill>
                <a:latin typeface="Montserrat"/>
                <a:ea typeface="Montserrat"/>
                <a:cs typeface="Montserrat"/>
                <a:sym typeface="Montserrat"/>
              </a:rPr>
              <a:t>Pod </a:t>
            </a:r>
            <a:endParaRPr b="1" sz="900">
              <a:solidFill>
                <a:srgbClr val="3D5B58"/>
              </a:solidFill>
              <a:latin typeface="Montserrat"/>
              <a:ea typeface="Montserrat"/>
              <a:cs typeface="Montserrat"/>
              <a:sym typeface="Montserrat"/>
            </a:endParaRPr>
          </a:p>
        </p:txBody>
      </p:sp>
      <p:pic>
        <p:nvPicPr>
          <p:cNvPr id="554" name="Google Shape;554;p52"/>
          <p:cNvPicPr preferRelativeResize="0"/>
          <p:nvPr/>
        </p:nvPicPr>
        <p:blipFill rotWithShape="1">
          <a:blip r:embed="rId9">
            <a:alphaModFix/>
          </a:blip>
          <a:srcRect b="20372" l="18890" r="9691" t="20372"/>
          <a:stretch/>
        </p:blipFill>
        <p:spPr>
          <a:xfrm>
            <a:off x="5946260" y="3670050"/>
            <a:ext cx="678815" cy="562951"/>
          </a:xfrm>
          <a:prstGeom prst="rect">
            <a:avLst/>
          </a:prstGeom>
          <a:noFill/>
          <a:ln>
            <a:noFill/>
          </a:ln>
        </p:spPr>
      </p:pic>
      <p:sp>
        <p:nvSpPr>
          <p:cNvPr id="555" name="Google Shape;555;p52"/>
          <p:cNvSpPr/>
          <p:nvPr/>
        </p:nvSpPr>
        <p:spPr>
          <a:xfrm>
            <a:off x="6844707" y="4305693"/>
            <a:ext cx="836700" cy="222900"/>
          </a:xfrm>
          <a:prstGeom prst="rect">
            <a:avLst/>
          </a:prstGeom>
          <a:noFill/>
          <a:ln>
            <a:noFill/>
          </a:ln>
          <a:effectLst>
            <a:outerShdw blurRad="128588" rotWithShape="0" algn="bl" dir="5040000" dist="38100">
              <a:srgbClr val="000000">
                <a:alpha val="9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rPr b="1" lang="en" sz="900">
                <a:solidFill>
                  <a:srgbClr val="3D5B58"/>
                </a:solidFill>
                <a:latin typeface="Montserrat"/>
                <a:ea typeface="Montserrat"/>
                <a:cs typeface="Montserrat"/>
                <a:sym typeface="Montserrat"/>
              </a:rPr>
              <a:t>Pod </a:t>
            </a:r>
            <a:endParaRPr b="1" sz="900">
              <a:solidFill>
                <a:srgbClr val="3D5B58"/>
              </a:solidFill>
              <a:latin typeface="Montserrat"/>
              <a:ea typeface="Montserrat"/>
              <a:cs typeface="Montserrat"/>
              <a:sym typeface="Montserrat"/>
            </a:endParaRPr>
          </a:p>
        </p:txBody>
      </p:sp>
      <p:pic>
        <p:nvPicPr>
          <p:cNvPr id="556" name="Google Shape;556;p52"/>
          <p:cNvPicPr preferRelativeResize="0"/>
          <p:nvPr/>
        </p:nvPicPr>
        <p:blipFill rotWithShape="1">
          <a:blip r:embed="rId9">
            <a:alphaModFix/>
          </a:blip>
          <a:srcRect b="20372" l="18890" r="9691" t="20372"/>
          <a:stretch/>
        </p:blipFill>
        <p:spPr>
          <a:xfrm>
            <a:off x="6958321" y="3670050"/>
            <a:ext cx="678815" cy="562951"/>
          </a:xfrm>
          <a:prstGeom prst="rect">
            <a:avLst/>
          </a:prstGeom>
          <a:noFill/>
          <a:ln>
            <a:noFill/>
          </a:ln>
        </p:spPr>
      </p:pic>
      <p:cxnSp>
        <p:nvCxnSpPr>
          <p:cNvPr id="557" name="Google Shape;557;p52"/>
          <p:cNvCxnSpPr/>
          <p:nvPr/>
        </p:nvCxnSpPr>
        <p:spPr>
          <a:xfrm flipH="1">
            <a:off x="6788250" y="3696075"/>
            <a:ext cx="6900" cy="845700"/>
          </a:xfrm>
          <a:prstGeom prst="straightConnector1">
            <a:avLst/>
          </a:prstGeom>
          <a:noFill/>
          <a:ln cap="flat" cmpd="sng" w="9525">
            <a:solidFill>
              <a:srgbClr val="3D5B58"/>
            </a:solidFill>
            <a:prstDash val="solid"/>
            <a:round/>
            <a:headEnd len="med" w="med" type="none"/>
            <a:tailEnd len="med" w="med" type="none"/>
          </a:ln>
        </p:spPr>
      </p:cxnSp>
      <p:sp>
        <p:nvSpPr>
          <p:cNvPr id="558" name="Google Shape;558;p52"/>
          <p:cNvSpPr/>
          <p:nvPr/>
        </p:nvSpPr>
        <p:spPr>
          <a:xfrm>
            <a:off x="5832649" y="3208900"/>
            <a:ext cx="1901400" cy="240000"/>
          </a:xfrm>
          <a:prstGeom prst="rect">
            <a:avLst/>
          </a:prstGeom>
          <a:solidFill>
            <a:srgbClr val="FFBE9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 sz="1000">
                <a:solidFill>
                  <a:srgbClr val="3D5B58"/>
                </a:solidFill>
                <a:latin typeface="Montserrat"/>
                <a:ea typeface="Montserrat"/>
                <a:cs typeface="Montserrat"/>
                <a:sym typeface="Montserrat"/>
              </a:rPr>
              <a:t>Kubelet</a:t>
            </a:r>
            <a:endParaRPr b="1" sz="1000">
              <a:solidFill>
                <a:srgbClr val="3D5B58"/>
              </a:solidFill>
              <a:latin typeface="Montserrat"/>
              <a:ea typeface="Montserrat"/>
              <a:cs typeface="Montserrat"/>
              <a:sym typeface="Montserrat"/>
            </a:endParaRPr>
          </a:p>
        </p:txBody>
      </p:sp>
      <p:cxnSp>
        <p:nvCxnSpPr>
          <p:cNvPr id="559" name="Google Shape;559;p52"/>
          <p:cNvCxnSpPr/>
          <p:nvPr/>
        </p:nvCxnSpPr>
        <p:spPr>
          <a:xfrm>
            <a:off x="3440718" y="2663593"/>
            <a:ext cx="2440800" cy="695100"/>
          </a:xfrm>
          <a:prstGeom prst="straightConnector1">
            <a:avLst/>
          </a:prstGeom>
          <a:noFill/>
          <a:ln cap="flat" cmpd="sng" w="9525">
            <a:solidFill>
              <a:srgbClr val="FF3EB5"/>
            </a:solidFill>
            <a:prstDash val="solid"/>
            <a:round/>
            <a:headEnd len="med" w="med" type="stealth"/>
            <a:tailEnd len="med" w="med" type="stealth"/>
          </a:ln>
        </p:spPr>
      </p:cxn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14"/>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04"/>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20"/>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17"/>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10"/>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39"/>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23"/>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29"/>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34"/>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43"/>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20"/>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559"/>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553"/>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554"/>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555"/>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556"/>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557"/>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552"/>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558"/>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63" name="Shape 563"/>
        <p:cNvGrpSpPr/>
        <p:nvPr/>
      </p:nvGrpSpPr>
      <p:grpSpPr>
        <a:xfrm>
          <a:off x="0" y="0"/>
          <a:ext cx="0" cy="0"/>
          <a:chOff x="0" y="0"/>
          <a:chExt cx="0" cy="0"/>
        </a:xfrm>
      </p:grpSpPr>
      <p:sp>
        <p:nvSpPr>
          <p:cNvPr id="564" name="Google Shape;564;p53"/>
          <p:cNvSpPr txBox="1"/>
          <p:nvPr>
            <p:ph type="title"/>
          </p:nvPr>
        </p:nvSpPr>
        <p:spPr>
          <a:xfrm>
            <a:off x="826400" y="760325"/>
            <a:ext cx="7491300" cy="34677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K8s Application Structure</a:t>
            </a:r>
            <a:endParaRPr/>
          </a:p>
        </p:txBody>
      </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68" name="Shape 568"/>
        <p:cNvGrpSpPr/>
        <p:nvPr/>
      </p:nvGrpSpPr>
      <p:grpSpPr>
        <a:xfrm>
          <a:off x="0" y="0"/>
          <a:ext cx="0" cy="0"/>
          <a:chOff x="0" y="0"/>
          <a:chExt cx="0" cy="0"/>
        </a:xfrm>
      </p:grpSpPr>
      <p:sp>
        <p:nvSpPr>
          <p:cNvPr id="569" name="Google Shape;569;p54"/>
          <p:cNvSpPr txBox="1"/>
          <p:nvPr/>
        </p:nvSpPr>
        <p:spPr>
          <a:xfrm>
            <a:off x="7865122" y="4724863"/>
            <a:ext cx="778500" cy="393600"/>
          </a:xfrm>
          <a:prstGeom prst="rect">
            <a:avLst/>
          </a:prstGeom>
          <a:noFill/>
          <a:ln>
            <a:noFill/>
          </a:ln>
        </p:spPr>
        <p:txBody>
          <a:bodyPr anchorCtr="0" anchor="ctr" bIns="0" lIns="91425" spcFirstLastPara="1" rIns="91425" wrap="square" tIns="0">
            <a:noAutofit/>
          </a:bodyPr>
          <a:lstStyle/>
          <a:p>
            <a:pPr indent="0" lvl="0" marL="0" rtl="0" algn="r">
              <a:spcBef>
                <a:spcPts val="0"/>
              </a:spcBef>
              <a:spcAft>
                <a:spcPts val="0"/>
              </a:spcAft>
              <a:buNone/>
            </a:pPr>
            <a:r>
              <a:rPr lang="en" sz="1000">
                <a:solidFill>
                  <a:srgbClr val="3D5B58"/>
                </a:solidFill>
                <a:latin typeface="Montserrat"/>
                <a:ea typeface="Montserrat"/>
                <a:cs typeface="Montserrat"/>
                <a:sym typeface="Montserrat"/>
              </a:rPr>
              <a:t>Page </a:t>
            </a:r>
            <a:fld id="{00000000-1234-1234-1234-123412341234}" type="slidenum">
              <a:rPr lang="en" sz="1000">
                <a:solidFill>
                  <a:srgbClr val="3D5B58"/>
                </a:solidFill>
                <a:latin typeface="Montserrat"/>
                <a:ea typeface="Montserrat"/>
                <a:cs typeface="Montserrat"/>
                <a:sym typeface="Montserrat"/>
              </a:rPr>
              <a:t>‹#›</a:t>
            </a:fld>
            <a:endParaRPr sz="1000">
              <a:solidFill>
                <a:srgbClr val="3D5B58"/>
              </a:solidFill>
              <a:latin typeface="Montserrat"/>
              <a:ea typeface="Montserrat"/>
              <a:cs typeface="Montserrat"/>
              <a:sym typeface="Montserrat"/>
            </a:endParaRPr>
          </a:p>
        </p:txBody>
      </p:sp>
      <p:sp>
        <p:nvSpPr>
          <p:cNvPr id="570" name="Google Shape;570;p54"/>
          <p:cNvSpPr txBox="1"/>
          <p:nvPr/>
        </p:nvSpPr>
        <p:spPr>
          <a:xfrm>
            <a:off x="464100" y="4773888"/>
            <a:ext cx="2384100" cy="2874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None/>
            </a:pPr>
            <a:r>
              <a:rPr b="1" lang="en">
                <a:solidFill>
                  <a:srgbClr val="2C5234"/>
                </a:solidFill>
                <a:latin typeface="Montserrat"/>
                <a:ea typeface="Montserrat"/>
                <a:cs typeface="Montserrat"/>
                <a:sym typeface="Montserrat"/>
              </a:rPr>
              <a:t>Appvia.io</a:t>
            </a:r>
            <a:endParaRPr b="1">
              <a:solidFill>
                <a:srgbClr val="2C5234"/>
              </a:solidFill>
              <a:latin typeface="Montserrat"/>
              <a:ea typeface="Montserrat"/>
              <a:cs typeface="Montserrat"/>
              <a:sym typeface="Montserrat"/>
            </a:endParaRPr>
          </a:p>
        </p:txBody>
      </p:sp>
      <p:cxnSp>
        <p:nvCxnSpPr>
          <p:cNvPr id="571" name="Google Shape;571;p54"/>
          <p:cNvCxnSpPr>
            <a:endCxn id="569" idx="1"/>
          </p:cNvCxnSpPr>
          <p:nvPr/>
        </p:nvCxnSpPr>
        <p:spPr>
          <a:xfrm flipH="1" rot="10800000">
            <a:off x="1445422" y="4921663"/>
            <a:ext cx="6419700" cy="4200"/>
          </a:xfrm>
          <a:prstGeom prst="straightConnector1">
            <a:avLst/>
          </a:prstGeom>
          <a:noFill/>
          <a:ln cap="flat" cmpd="sng" w="9525">
            <a:solidFill>
              <a:srgbClr val="3D5B58"/>
            </a:solidFill>
            <a:prstDash val="solid"/>
            <a:round/>
            <a:headEnd len="med" w="med" type="none"/>
            <a:tailEnd len="med" w="med" type="none"/>
          </a:ln>
        </p:spPr>
      </p:cxnSp>
      <p:grpSp>
        <p:nvGrpSpPr>
          <p:cNvPr id="572" name="Google Shape;572;p54"/>
          <p:cNvGrpSpPr/>
          <p:nvPr/>
        </p:nvGrpSpPr>
        <p:grpSpPr>
          <a:xfrm>
            <a:off x="2977363" y="3606175"/>
            <a:ext cx="890100" cy="1118700"/>
            <a:chOff x="2977363" y="3606175"/>
            <a:chExt cx="890100" cy="1118700"/>
          </a:xfrm>
        </p:grpSpPr>
        <p:sp>
          <p:nvSpPr>
            <p:cNvPr id="573" name="Google Shape;573;p54"/>
            <p:cNvSpPr/>
            <p:nvPr/>
          </p:nvSpPr>
          <p:spPr>
            <a:xfrm>
              <a:off x="2977363" y="3606175"/>
              <a:ext cx="890100" cy="1118700"/>
            </a:xfrm>
            <a:prstGeom prst="roundRect">
              <a:avLst>
                <a:gd fmla="val 16667" name="adj"/>
              </a:avLst>
            </a:prstGeom>
            <a:solidFill>
              <a:srgbClr val="FFFFFF"/>
            </a:solidFill>
            <a:ln>
              <a:noFill/>
            </a:ln>
            <a:effectLst>
              <a:outerShdw blurRad="142875" rotWithShape="0" algn="bl" dir="4800000" dist="19050">
                <a:srgbClr val="000000">
                  <a:alpha val="12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4" name="Google Shape;574;p54"/>
            <p:cNvSpPr/>
            <p:nvPr/>
          </p:nvSpPr>
          <p:spPr>
            <a:xfrm>
              <a:off x="2977408" y="4352293"/>
              <a:ext cx="836700" cy="222900"/>
            </a:xfrm>
            <a:prstGeom prst="rect">
              <a:avLst/>
            </a:prstGeom>
            <a:noFill/>
            <a:ln>
              <a:noFill/>
            </a:ln>
            <a:effectLst>
              <a:outerShdw blurRad="128588" rotWithShape="0" algn="bl" dir="5040000" dist="38100">
                <a:srgbClr val="000000">
                  <a:alpha val="9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rPr b="1" lang="en" sz="900">
                  <a:solidFill>
                    <a:srgbClr val="3D5B58"/>
                  </a:solidFill>
                  <a:latin typeface="Montserrat"/>
                  <a:ea typeface="Montserrat"/>
                  <a:cs typeface="Montserrat"/>
                  <a:sym typeface="Montserrat"/>
                </a:rPr>
                <a:t>Pod </a:t>
              </a:r>
              <a:endParaRPr b="1" sz="900">
                <a:solidFill>
                  <a:srgbClr val="3D5B58"/>
                </a:solidFill>
                <a:latin typeface="Montserrat"/>
                <a:ea typeface="Montserrat"/>
                <a:cs typeface="Montserrat"/>
                <a:sym typeface="Montserrat"/>
              </a:endParaRPr>
            </a:p>
          </p:txBody>
        </p:sp>
        <p:pic>
          <p:nvPicPr>
            <p:cNvPr id="575" name="Google Shape;575;p54"/>
            <p:cNvPicPr preferRelativeResize="0"/>
            <p:nvPr/>
          </p:nvPicPr>
          <p:blipFill rotWithShape="1">
            <a:blip r:embed="rId4">
              <a:alphaModFix/>
            </a:blip>
            <a:srcRect b="20372" l="18890" r="9691" t="20372"/>
            <a:stretch/>
          </p:blipFill>
          <p:spPr>
            <a:xfrm>
              <a:off x="3091022" y="3716650"/>
              <a:ext cx="678815" cy="562951"/>
            </a:xfrm>
            <a:prstGeom prst="rect">
              <a:avLst/>
            </a:prstGeom>
            <a:noFill/>
            <a:ln>
              <a:noFill/>
            </a:ln>
          </p:spPr>
        </p:pic>
      </p:grpSp>
      <p:grpSp>
        <p:nvGrpSpPr>
          <p:cNvPr id="576" name="Google Shape;576;p54"/>
          <p:cNvGrpSpPr/>
          <p:nvPr/>
        </p:nvGrpSpPr>
        <p:grpSpPr>
          <a:xfrm>
            <a:off x="4209788" y="3606175"/>
            <a:ext cx="890100" cy="1118700"/>
            <a:chOff x="4209788" y="3606175"/>
            <a:chExt cx="890100" cy="1118700"/>
          </a:xfrm>
        </p:grpSpPr>
        <p:sp>
          <p:nvSpPr>
            <p:cNvPr id="577" name="Google Shape;577;p54"/>
            <p:cNvSpPr/>
            <p:nvPr/>
          </p:nvSpPr>
          <p:spPr>
            <a:xfrm>
              <a:off x="4209788" y="3606175"/>
              <a:ext cx="890100" cy="1118700"/>
            </a:xfrm>
            <a:prstGeom prst="roundRect">
              <a:avLst>
                <a:gd fmla="val 16667" name="adj"/>
              </a:avLst>
            </a:prstGeom>
            <a:solidFill>
              <a:srgbClr val="FFFFFF"/>
            </a:solidFill>
            <a:ln>
              <a:noFill/>
            </a:ln>
            <a:effectLst>
              <a:outerShdw blurRad="142875" rotWithShape="0" algn="bl" dir="4800000" dist="19050">
                <a:srgbClr val="000000">
                  <a:alpha val="12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8" name="Google Shape;578;p54"/>
            <p:cNvSpPr/>
            <p:nvPr/>
          </p:nvSpPr>
          <p:spPr>
            <a:xfrm>
              <a:off x="4209833" y="4352293"/>
              <a:ext cx="836700" cy="222900"/>
            </a:xfrm>
            <a:prstGeom prst="rect">
              <a:avLst/>
            </a:prstGeom>
            <a:noFill/>
            <a:ln>
              <a:noFill/>
            </a:ln>
            <a:effectLst>
              <a:outerShdw blurRad="128588" rotWithShape="0" algn="bl" dir="5040000" dist="38100">
                <a:srgbClr val="000000">
                  <a:alpha val="9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rPr b="1" lang="en" sz="900">
                  <a:solidFill>
                    <a:srgbClr val="3D5B58"/>
                  </a:solidFill>
                  <a:latin typeface="Montserrat"/>
                  <a:ea typeface="Montserrat"/>
                  <a:cs typeface="Montserrat"/>
                  <a:sym typeface="Montserrat"/>
                </a:rPr>
                <a:t>Pod </a:t>
              </a:r>
              <a:endParaRPr b="1" sz="900">
                <a:solidFill>
                  <a:srgbClr val="3D5B58"/>
                </a:solidFill>
                <a:latin typeface="Montserrat"/>
                <a:ea typeface="Montserrat"/>
                <a:cs typeface="Montserrat"/>
                <a:sym typeface="Montserrat"/>
              </a:endParaRPr>
            </a:p>
          </p:txBody>
        </p:sp>
        <p:pic>
          <p:nvPicPr>
            <p:cNvPr id="579" name="Google Shape;579;p54"/>
            <p:cNvPicPr preferRelativeResize="0"/>
            <p:nvPr/>
          </p:nvPicPr>
          <p:blipFill rotWithShape="1">
            <a:blip r:embed="rId4">
              <a:alphaModFix/>
            </a:blip>
            <a:srcRect b="20372" l="18890" r="9691" t="20372"/>
            <a:stretch/>
          </p:blipFill>
          <p:spPr>
            <a:xfrm>
              <a:off x="4323447" y="3716650"/>
              <a:ext cx="678815" cy="562951"/>
            </a:xfrm>
            <a:prstGeom prst="rect">
              <a:avLst/>
            </a:prstGeom>
            <a:noFill/>
            <a:ln>
              <a:noFill/>
            </a:ln>
          </p:spPr>
        </p:pic>
      </p:grpSp>
      <p:grpSp>
        <p:nvGrpSpPr>
          <p:cNvPr id="580" name="Google Shape;580;p54"/>
          <p:cNvGrpSpPr/>
          <p:nvPr/>
        </p:nvGrpSpPr>
        <p:grpSpPr>
          <a:xfrm>
            <a:off x="1251775" y="3529663"/>
            <a:ext cx="3980525" cy="1271700"/>
            <a:chOff x="1251775" y="3529663"/>
            <a:chExt cx="3980525" cy="1271700"/>
          </a:xfrm>
        </p:grpSpPr>
        <p:sp>
          <p:nvSpPr>
            <p:cNvPr id="581" name="Google Shape;581;p54"/>
            <p:cNvSpPr/>
            <p:nvPr/>
          </p:nvSpPr>
          <p:spPr>
            <a:xfrm>
              <a:off x="2848200" y="3529663"/>
              <a:ext cx="2384100" cy="1271700"/>
            </a:xfrm>
            <a:prstGeom prst="rect">
              <a:avLst/>
            </a:prstGeom>
            <a:noFill/>
            <a:ln cap="flat" cmpd="sng" w="9525">
              <a:solidFill>
                <a:srgbClr val="3D5B58"/>
              </a:solidFill>
              <a:prstDash val="dash"/>
              <a:round/>
              <a:headEnd len="sm" w="sm" type="none"/>
              <a:tailEnd len="sm" w="sm" type="none"/>
            </a:ln>
            <a:effectLst>
              <a:outerShdw blurRad="128588" rotWithShape="0" algn="bl" dir="5040000" dist="38100">
                <a:srgbClr val="000000">
                  <a:alpha val="9000"/>
                </a:srgbClr>
              </a:outerShdw>
            </a:effectLst>
          </p:spPr>
          <p:txBody>
            <a:bodyPr anchorCtr="0" anchor="t" bIns="91425" lIns="91425" spcFirstLastPara="1" rIns="91425" wrap="square" tIns="91425">
              <a:noAutofit/>
            </a:bodyPr>
            <a:lstStyle/>
            <a:p>
              <a:pPr indent="0" lvl="0" marL="0" rtl="0" algn="ctr">
                <a:spcBef>
                  <a:spcPts val="0"/>
                </a:spcBef>
                <a:spcAft>
                  <a:spcPts val="0"/>
                </a:spcAft>
                <a:buNone/>
              </a:pPr>
              <a:r>
                <a:t/>
              </a:r>
              <a:endParaRPr b="1" sz="2200">
                <a:solidFill>
                  <a:srgbClr val="FFFFFF"/>
                </a:solidFill>
                <a:latin typeface="Montserrat"/>
                <a:ea typeface="Montserrat"/>
                <a:cs typeface="Montserrat"/>
                <a:sym typeface="Montserrat"/>
              </a:endParaRPr>
            </a:p>
          </p:txBody>
        </p:sp>
        <p:pic>
          <p:nvPicPr>
            <p:cNvPr id="582" name="Google Shape;582;p54"/>
            <p:cNvPicPr preferRelativeResize="0"/>
            <p:nvPr/>
          </p:nvPicPr>
          <p:blipFill>
            <a:blip r:embed="rId5">
              <a:alphaModFix/>
            </a:blip>
            <a:stretch>
              <a:fillRect/>
            </a:stretch>
          </p:blipFill>
          <p:spPr>
            <a:xfrm rot="-4776556">
              <a:off x="2429579" y="4077014"/>
              <a:ext cx="274433" cy="417306"/>
            </a:xfrm>
            <a:prstGeom prst="rect">
              <a:avLst/>
            </a:prstGeom>
            <a:noFill/>
            <a:ln>
              <a:noFill/>
            </a:ln>
          </p:spPr>
        </p:pic>
        <p:sp>
          <p:nvSpPr>
            <p:cNvPr id="583" name="Google Shape;583;p54"/>
            <p:cNvSpPr txBox="1"/>
            <p:nvPr/>
          </p:nvSpPr>
          <p:spPr>
            <a:xfrm>
              <a:off x="1251775" y="3733275"/>
              <a:ext cx="13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rgbClr val="3D5B58"/>
                  </a:solidFill>
                  <a:latin typeface="Montserrat"/>
                  <a:ea typeface="Montserrat"/>
                  <a:cs typeface="Montserrat"/>
                  <a:sym typeface="Montserrat"/>
                </a:rPr>
                <a:t>Deployment</a:t>
              </a:r>
              <a:endParaRPr b="1">
                <a:solidFill>
                  <a:srgbClr val="3D5B58"/>
                </a:solidFill>
                <a:latin typeface="Montserrat"/>
                <a:ea typeface="Montserrat"/>
                <a:cs typeface="Montserrat"/>
                <a:sym typeface="Montserrat"/>
              </a:endParaRPr>
            </a:p>
          </p:txBody>
        </p:sp>
      </p:gr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572"/>
                                        </p:tgtEl>
                                        <p:attrNameLst>
                                          <p:attrName>style.visibility</p:attrName>
                                        </p:attrNameLst>
                                      </p:cBhvr>
                                      <p:to>
                                        <p:strVal val="visible"/>
                                      </p:to>
                                    </p:set>
                                    <p:animEffect filter="fade" transition="in">
                                      <p:cBhvr>
                                        <p:cTn dur="1000"/>
                                        <p:tgtEl>
                                          <p:spTgt spid="572"/>
                                        </p:tgtEl>
                                      </p:cBhvr>
                                    </p:animEffect>
                                  </p:childTnLst>
                                </p:cTn>
                              </p:par>
                              <p:par>
                                <p:cTn fill="hold" nodeType="withEffect" presetClass="entr" presetID="1" presetSubtype="0">
                                  <p:stCondLst>
                                    <p:cond delay="0"/>
                                  </p:stCondLst>
                                  <p:childTnLst>
                                    <p:set>
                                      <p:cBhvr>
                                        <p:cTn dur="1" fill="hold">
                                          <p:stCondLst>
                                            <p:cond delay="0"/>
                                          </p:stCondLst>
                                        </p:cTn>
                                        <p:tgtEl>
                                          <p:spTgt spid="576"/>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80"/>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7" name="Shape 587"/>
        <p:cNvGrpSpPr/>
        <p:nvPr/>
      </p:nvGrpSpPr>
      <p:grpSpPr>
        <a:xfrm>
          <a:off x="0" y="0"/>
          <a:ext cx="0" cy="0"/>
          <a:chOff x="0" y="0"/>
          <a:chExt cx="0" cy="0"/>
        </a:xfrm>
      </p:grpSpPr>
      <p:sp>
        <p:nvSpPr>
          <p:cNvPr id="588" name="Google Shape;588;p55"/>
          <p:cNvSpPr txBox="1"/>
          <p:nvPr/>
        </p:nvSpPr>
        <p:spPr>
          <a:xfrm>
            <a:off x="2171250" y="190225"/>
            <a:ext cx="4801500" cy="4402200"/>
          </a:xfrm>
          <a:prstGeom prst="rect">
            <a:avLst/>
          </a:prstGeom>
          <a:solidFill>
            <a:srgbClr val="F5F5F5"/>
          </a:solid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lang="en" sz="1300">
                <a:solidFill>
                  <a:srgbClr val="3D5B58"/>
                </a:solidFill>
                <a:latin typeface="Roboto Mono"/>
                <a:ea typeface="Roboto Mono"/>
                <a:cs typeface="Roboto Mono"/>
                <a:sym typeface="Roboto Mono"/>
              </a:rPr>
              <a:t>apiVersion: apps/v1</a:t>
            </a:r>
            <a:endParaRPr sz="13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300">
                <a:solidFill>
                  <a:srgbClr val="3D5B58"/>
                </a:solidFill>
                <a:latin typeface="Roboto Mono"/>
                <a:ea typeface="Roboto Mono"/>
                <a:cs typeface="Roboto Mono"/>
                <a:sym typeface="Roboto Mono"/>
              </a:rPr>
              <a:t>kind: Deployment</a:t>
            </a:r>
            <a:endParaRPr sz="13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300">
                <a:solidFill>
                  <a:srgbClr val="3D5B58"/>
                </a:solidFill>
                <a:latin typeface="Roboto Mono"/>
                <a:ea typeface="Roboto Mono"/>
                <a:cs typeface="Roboto Mono"/>
                <a:sym typeface="Roboto Mono"/>
              </a:rPr>
              <a:t>metadata:</a:t>
            </a:r>
            <a:endParaRPr sz="13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300">
                <a:solidFill>
                  <a:srgbClr val="3D5B58"/>
                </a:solidFill>
                <a:latin typeface="Roboto Mono"/>
                <a:ea typeface="Roboto Mono"/>
                <a:cs typeface="Roboto Mono"/>
                <a:sym typeface="Roboto Mono"/>
              </a:rPr>
              <a:t>  name: </a:t>
            </a:r>
            <a:r>
              <a:rPr lang="en">
                <a:solidFill>
                  <a:srgbClr val="3D5B58"/>
                </a:solidFill>
                <a:latin typeface="Roboto Mono"/>
                <a:ea typeface="Roboto Mono"/>
                <a:cs typeface="Roboto Mono"/>
                <a:sym typeface="Roboto Mono"/>
              </a:rPr>
              <a:t>iis-deploy</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300">
                <a:solidFill>
                  <a:srgbClr val="3D5B58"/>
                </a:solidFill>
                <a:latin typeface="Roboto Mono"/>
                <a:ea typeface="Roboto Mono"/>
                <a:cs typeface="Roboto Mono"/>
                <a:sym typeface="Roboto Mono"/>
              </a:rPr>
              <a:t>  labels:</a:t>
            </a:r>
            <a:endParaRPr sz="13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300">
                <a:solidFill>
                  <a:srgbClr val="3D5B58"/>
                </a:solidFill>
                <a:latin typeface="Roboto Mono"/>
                <a:ea typeface="Roboto Mono"/>
                <a:cs typeface="Roboto Mono"/>
                <a:sym typeface="Roboto Mono"/>
              </a:rPr>
              <a:t>    app: web</a:t>
            </a:r>
            <a:endParaRPr sz="13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300">
                <a:solidFill>
                  <a:srgbClr val="3D5B58"/>
                </a:solidFill>
                <a:latin typeface="Roboto Mono"/>
                <a:ea typeface="Roboto Mono"/>
                <a:cs typeface="Roboto Mono"/>
                <a:sym typeface="Roboto Mono"/>
              </a:rPr>
              <a:t>spec:</a:t>
            </a:r>
            <a:endParaRPr sz="13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300">
                <a:solidFill>
                  <a:srgbClr val="3D5B58"/>
                </a:solidFill>
                <a:latin typeface="Roboto Mono"/>
                <a:ea typeface="Roboto Mono"/>
                <a:cs typeface="Roboto Mono"/>
                <a:sym typeface="Roboto Mono"/>
              </a:rPr>
              <a:t>  </a:t>
            </a:r>
            <a:r>
              <a:rPr b="1" lang="en" sz="1300">
                <a:solidFill>
                  <a:srgbClr val="3D5B58"/>
                </a:solidFill>
                <a:latin typeface="Roboto Mono"/>
                <a:ea typeface="Roboto Mono"/>
                <a:cs typeface="Roboto Mono"/>
                <a:sym typeface="Roboto Mono"/>
              </a:rPr>
              <a:t>replicas: 3</a:t>
            </a:r>
            <a:endParaRPr b="1" sz="13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300">
                <a:solidFill>
                  <a:srgbClr val="3D5B58"/>
                </a:solidFill>
                <a:latin typeface="Roboto Mono"/>
                <a:ea typeface="Roboto Mono"/>
                <a:cs typeface="Roboto Mono"/>
                <a:sym typeface="Roboto Mono"/>
              </a:rPr>
              <a:t>  </a:t>
            </a:r>
            <a:r>
              <a:rPr b="1" lang="en" sz="1300">
                <a:solidFill>
                  <a:srgbClr val="3D5B58"/>
                </a:solidFill>
                <a:latin typeface="Roboto Mono"/>
                <a:ea typeface="Roboto Mono"/>
                <a:cs typeface="Roboto Mono"/>
                <a:sym typeface="Roboto Mono"/>
              </a:rPr>
              <a:t>selector:</a:t>
            </a:r>
            <a:endParaRPr b="1" sz="13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b="1" lang="en" sz="1300">
                <a:solidFill>
                  <a:srgbClr val="3D5B58"/>
                </a:solidFill>
                <a:latin typeface="Roboto Mono"/>
                <a:ea typeface="Roboto Mono"/>
                <a:cs typeface="Roboto Mono"/>
                <a:sym typeface="Roboto Mono"/>
              </a:rPr>
              <a:t>    matchLabels:</a:t>
            </a:r>
            <a:endParaRPr b="1" sz="13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b="1" lang="en" sz="1300">
                <a:solidFill>
                  <a:srgbClr val="3D5B58"/>
                </a:solidFill>
                <a:latin typeface="Roboto Mono"/>
                <a:ea typeface="Roboto Mono"/>
                <a:cs typeface="Roboto Mono"/>
                <a:sym typeface="Roboto Mono"/>
              </a:rPr>
              <a:t>      app: web</a:t>
            </a:r>
            <a:endParaRPr b="1" sz="13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b="1" lang="en" sz="1300">
                <a:solidFill>
                  <a:srgbClr val="3D5B58"/>
                </a:solidFill>
                <a:latin typeface="Roboto Mono"/>
                <a:ea typeface="Roboto Mono"/>
                <a:cs typeface="Roboto Mono"/>
                <a:sym typeface="Roboto Mono"/>
              </a:rPr>
              <a:t>  </a:t>
            </a:r>
            <a:r>
              <a:rPr lang="en" sz="1300">
                <a:solidFill>
                  <a:srgbClr val="3D5B58"/>
                </a:solidFill>
                <a:latin typeface="Roboto Mono"/>
                <a:ea typeface="Roboto Mono"/>
                <a:cs typeface="Roboto Mono"/>
                <a:sym typeface="Roboto Mono"/>
              </a:rPr>
              <a:t>template:</a:t>
            </a:r>
            <a:endParaRPr sz="13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300">
                <a:solidFill>
                  <a:srgbClr val="3D5B58"/>
                </a:solidFill>
                <a:latin typeface="Roboto Mono"/>
                <a:ea typeface="Roboto Mono"/>
                <a:cs typeface="Roboto Mono"/>
                <a:sym typeface="Roboto Mono"/>
              </a:rPr>
              <a:t>    metadata:</a:t>
            </a:r>
            <a:endParaRPr sz="13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300">
                <a:solidFill>
                  <a:srgbClr val="3D5B58"/>
                </a:solidFill>
                <a:latin typeface="Roboto Mono"/>
                <a:ea typeface="Roboto Mono"/>
                <a:cs typeface="Roboto Mono"/>
                <a:sym typeface="Roboto Mono"/>
              </a:rPr>
              <a:t>      labels:</a:t>
            </a:r>
            <a:endParaRPr sz="13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300">
                <a:solidFill>
                  <a:srgbClr val="3D5B58"/>
                </a:solidFill>
                <a:latin typeface="Roboto Mono"/>
                <a:ea typeface="Roboto Mono"/>
                <a:cs typeface="Roboto Mono"/>
                <a:sym typeface="Roboto Mono"/>
              </a:rPr>
              <a:t>        app: web</a:t>
            </a:r>
            <a:endParaRPr sz="13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300">
                <a:solidFill>
                  <a:srgbClr val="3D5B58"/>
                </a:solidFill>
                <a:latin typeface="Roboto Mono"/>
                <a:ea typeface="Roboto Mono"/>
                <a:cs typeface="Roboto Mono"/>
                <a:sym typeface="Roboto Mono"/>
              </a:rPr>
              <a:t>    spec:</a:t>
            </a:r>
            <a:endParaRPr sz="13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300">
                <a:solidFill>
                  <a:srgbClr val="3D5B58"/>
                </a:solidFill>
                <a:latin typeface="Roboto Mono"/>
                <a:ea typeface="Roboto Mono"/>
                <a:cs typeface="Roboto Mono"/>
                <a:sym typeface="Roboto Mono"/>
              </a:rPr>
              <a:t>      containers:</a:t>
            </a:r>
            <a:endParaRPr sz="13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300">
                <a:solidFill>
                  <a:srgbClr val="3D5B58"/>
                </a:solidFill>
                <a:latin typeface="Roboto Mono"/>
                <a:ea typeface="Roboto Mono"/>
                <a:cs typeface="Roboto Mono"/>
                <a:sym typeface="Roboto Mono"/>
              </a:rPr>
              <a:t>      - name: web</a:t>
            </a:r>
            <a:endParaRPr sz="13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300">
                <a:solidFill>
                  <a:srgbClr val="3D5B58"/>
                </a:solidFill>
                <a:latin typeface="Roboto Mono"/>
                <a:ea typeface="Roboto Mono"/>
                <a:cs typeface="Roboto Mono"/>
                <a:sym typeface="Roboto Mono"/>
              </a:rPr>
              <a:t>        image: servercore/iis</a:t>
            </a:r>
            <a:endParaRPr sz="13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300">
                <a:solidFill>
                  <a:srgbClr val="3D5B58"/>
                </a:solidFill>
                <a:latin typeface="Roboto Mono"/>
                <a:ea typeface="Roboto Mono"/>
                <a:cs typeface="Roboto Mono"/>
                <a:sym typeface="Roboto Mono"/>
              </a:rPr>
              <a:t>        ports:</a:t>
            </a:r>
            <a:endParaRPr sz="13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300">
                <a:solidFill>
                  <a:srgbClr val="3D5B58"/>
                </a:solidFill>
                <a:latin typeface="Roboto Mono"/>
                <a:ea typeface="Roboto Mono"/>
                <a:cs typeface="Roboto Mono"/>
                <a:sym typeface="Roboto Mono"/>
              </a:rPr>
              <a:t>        - containerPort: 80</a:t>
            </a:r>
            <a:endParaRPr sz="1300">
              <a:solidFill>
                <a:srgbClr val="3D5B58"/>
              </a:solidFill>
              <a:latin typeface="Roboto Mono"/>
              <a:ea typeface="Roboto Mono"/>
              <a:cs typeface="Roboto Mono"/>
              <a:sym typeface="Roboto Mono"/>
            </a:endParaRPr>
          </a:p>
        </p:txBody>
      </p:sp>
      <p:sp>
        <p:nvSpPr>
          <p:cNvPr id="589" name="Google Shape;589;p55"/>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3" name="Shape 593"/>
        <p:cNvGrpSpPr/>
        <p:nvPr/>
      </p:nvGrpSpPr>
      <p:grpSpPr>
        <a:xfrm>
          <a:off x="0" y="0"/>
          <a:ext cx="0" cy="0"/>
          <a:chOff x="0" y="0"/>
          <a:chExt cx="0" cy="0"/>
        </a:xfrm>
      </p:grpSpPr>
      <p:sp>
        <p:nvSpPr>
          <p:cNvPr id="594" name="Google Shape;594;p56"/>
          <p:cNvSpPr txBox="1"/>
          <p:nvPr>
            <p:ph type="title"/>
          </p:nvPr>
        </p:nvSpPr>
        <p:spPr>
          <a:xfrm>
            <a:off x="826400" y="760325"/>
            <a:ext cx="7491300" cy="34677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Labels</a:t>
            </a:r>
            <a:endParaRPr/>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8" name="Shape 598"/>
        <p:cNvGrpSpPr/>
        <p:nvPr/>
      </p:nvGrpSpPr>
      <p:grpSpPr>
        <a:xfrm>
          <a:off x="0" y="0"/>
          <a:ext cx="0" cy="0"/>
          <a:chOff x="0" y="0"/>
          <a:chExt cx="0" cy="0"/>
        </a:xfrm>
      </p:grpSpPr>
      <p:sp>
        <p:nvSpPr>
          <p:cNvPr id="599" name="Google Shape;599;p57"/>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grpSp>
        <p:nvGrpSpPr>
          <p:cNvPr id="600" name="Google Shape;600;p57"/>
          <p:cNvGrpSpPr/>
          <p:nvPr/>
        </p:nvGrpSpPr>
        <p:grpSpPr>
          <a:xfrm>
            <a:off x="1170275" y="1355188"/>
            <a:ext cx="914400" cy="1443838"/>
            <a:chOff x="1785494" y="1765813"/>
            <a:chExt cx="914400" cy="1443838"/>
          </a:xfrm>
        </p:grpSpPr>
        <p:sp>
          <p:nvSpPr>
            <p:cNvPr id="601" name="Google Shape;601;p57"/>
            <p:cNvSpPr/>
            <p:nvPr/>
          </p:nvSpPr>
          <p:spPr>
            <a:xfrm>
              <a:off x="1785494" y="1848850"/>
              <a:ext cx="914400" cy="1360800"/>
            </a:xfrm>
            <a:prstGeom prst="roundRect">
              <a:avLst>
                <a:gd fmla="val 16667" name="adj"/>
              </a:avLst>
            </a:prstGeom>
            <a:solidFill>
              <a:srgbClr val="F5F5F5"/>
            </a:solidFill>
            <a:ln>
              <a:noFill/>
            </a:ln>
            <a:effectLst>
              <a:outerShdw blurRad="57150" rotWithShape="0" algn="bl" dir="5400000" dist="19050">
                <a:srgbClr val="000000">
                  <a:alpha val="50000"/>
                </a:srgbClr>
              </a:outerShdw>
            </a:effectLst>
          </p:spPr>
          <p:txBody>
            <a:bodyPr anchorCtr="0" anchor="t" bIns="91425" lIns="91425" spcFirstLastPara="1" rIns="91425" wrap="square" tIns="91425">
              <a:noAutofit/>
            </a:bodyPr>
            <a:lstStyle/>
            <a:p>
              <a:pPr indent="0" lvl="0" marL="0" rtl="0" algn="ctr">
                <a:spcBef>
                  <a:spcPts val="0"/>
                </a:spcBef>
                <a:spcAft>
                  <a:spcPts val="0"/>
                </a:spcAft>
                <a:buNone/>
              </a:pPr>
              <a:r>
                <a:t/>
              </a:r>
              <a:endParaRPr b="1">
                <a:latin typeface="Montserrat"/>
                <a:ea typeface="Montserrat"/>
                <a:cs typeface="Montserrat"/>
                <a:sym typeface="Montserrat"/>
              </a:endParaRPr>
            </a:p>
          </p:txBody>
        </p:sp>
        <p:pic>
          <p:nvPicPr>
            <p:cNvPr id="602" name="Google Shape;602;p57"/>
            <p:cNvPicPr preferRelativeResize="0"/>
            <p:nvPr/>
          </p:nvPicPr>
          <p:blipFill>
            <a:blip r:embed="rId3">
              <a:alphaModFix/>
            </a:blip>
            <a:stretch>
              <a:fillRect/>
            </a:stretch>
          </p:blipFill>
          <p:spPr>
            <a:xfrm>
              <a:off x="1785495" y="1765813"/>
              <a:ext cx="914399" cy="914399"/>
            </a:xfrm>
            <a:prstGeom prst="rect">
              <a:avLst/>
            </a:prstGeom>
            <a:noFill/>
            <a:ln>
              <a:noFill/>
            </a:ln>
          </p:spPr>
        </p:pic>
      </p:grpSp>
      <p:sp>
        <p:nvSpPr>
          <p:cNvPr id="603" name="Google Shape;603;p57"/>
          <p:cNvSpPr txBox="1"/>
          <p:nvPr/>
        </p:nvSpPr>
        <p:spPr>
          <a:xfrm>
            <a:off x="1170275" y="1079613"/>
            <a:ext cx="914400" cy="4002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en">
                <a:solidFill>
                  <a:srgbClr val="3D5B58"/>
                </a:solidFill>
                <a:latin typeface="Montserrat"/>
                <a:ea typeface="Montserrat"/>
                <a:cs typeface="Montserrat"/>
                <a:sym typeface="Montserrat"/>
              </a:rPr>
              <a:t>Pod</a:t>
            </a:r>
            <a:endParaRPr b="1">
              <a:solidFill>
                <a:srgbClr val="3D5B58"/>
              </a:solidFill>
              <a:latin typeface="Montserrat"/>
              <a:ea typeface="Montserrat"/>
              <a:cs typeface="Montserrat"/>
              <a:sym typeface="Montserrat"/>
            </a:endParaRPr>
          </a:p>
        </p:txBody>
      </p:sp>
      <p:sp>
        <p:nvSpPr>
          <p:cNvPr id="604" name="Google Shape;604;p57"/>
          <p:cNvSpPr txBox="1"/>
          <p:nvPr/>
        </p:nvSpPr>
        <p:spPr>
          <a:xfrm>
            <a:off x="488975" y="2973988"/>
            <a:ext cx="2277000" cy="785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300">
                <a:solidFill>
                  <a:srgbClr val="37474F"/>
                </a:solidFill>
                <a:latin typeface="Roboto Mono"/>
                <a:ea typeface="Roboto Mono"/>
                <a:cs typeface="Roboto Mono"/>
                <a:sym typeface="Roboto Mono"/>
              </a:rPr>
              <a:t>“environment”: “qa”</a:t>
            </a:r>
            <a:endParaRPr sz="1300">
              <a:solidFill>
                <a:srgbClr val="37474F"/>
              </a:solidFill>
              <a:latin typeface="Roboto Mono"/>
              <a:ea typeface="Roboto Mono"/>
              <a:cs typeface="Roboto Mono"/>
              <a:sym typeface="Roboto Mono"/>
            </a:endParaRPr>
          </a:p>
          <a:p>
            <a:pPr indent="0" lvl="0" marL="0" rtl="0" algn="ctr">
              <a:spcBef>
                <a:spcPts val="0"/>
              </a:spcBef>
              <a:spcAft>
                <a:spcPts val="0"/>
              </a:spcAft>
              <a:buNone/>
            </a:pPr>
            <a:r>
              <a:rPr lang="en" sz="1300">
                <a:solidFill>
                  <a:srgbClr val="37474F"/>
                </a:solidFill>
                <a:latin typeface="Roboto Mono"/>
                <a:ea typeface="Roboto Mono"/>
                <a:cs typeface="Roboto Mono"/>
                <a:sym typeface="Roboto Mono"/>
              </a:rPr>
              <a:t>“tier”: “frontend”</a:t>
            </a:r>
            <a:endParaRPr sz="1300">
              <a:solidFill>
                <a:srgbClr val="37474F"/>
              </a:solidFill>
              <a:latin typeface="Roboto Mono"/>
              <a:ea typeface="Roboto Mono"/>
              <a:cs typeface="Roboto Mono"/>
              <a:sym typeface="Roboto Mono"/>
            </a:endParaRPr>
          </a:p>
          <a:p>
            <a:pPr indent="0" lvl="0" marL="0" rtl="0" algn="ctr">
              <a:spcBef>
                <a:spcPts val="0"/>
              </a:spcBef>
              <a:spcAft>
                <a:spcPts val="0"/>
              </a:spcAft>
              <a:buNone/>
            </a:pPr>
            <a:r>
              <a:rPr lang="en" sz="1300">
                <a:solidFill>
                  <a:srgbClr val="37474F"/>
                </a:solidFill>
                <a:latin typeface="Roboto Mono"/>
                <a:ea typeface="Roboto Mono"/>
                <a:cs typeface="Roboto Mono"/>
                <a:sym typeface="Roboto Mono"/>
              </a:rPr>
              <a:t>“version”: “1.21”</a:t>
            </a:r>
            <a:endParaRPr sz="1300">
              <a:solidFill>
                <a:srgbClr val="37474F"/>
              </a:solidFill>
              <a:latin typeface="Roboto Mono"/>
              <a:ea typeface="Roboto Mono"/>
              <a:cs typeface="Roboto Mono"/>
              <a:sym typeface="Roboto Mono"/>
            </a:endParaRPr>
          </a:p>
        </p:txBody>
      </p:sp>
      <p:grpSp>
        <p:nvGrpSpPr>
          <p:cNvPr id="605" name="Google Shape;605;p57"/>
          <p:cNvGrpSpPr/>
          <p:nvPr/>
        </p:nvGrpSpPr>
        <p:grpSpPr>
          <a:xfrm>
            <a:off x="3694775" y="1355188"/>
            <a:ext cx="914400" cy="1534761"/>
            <a:chOff x="3117644" y="1765813"/>
            <a:chExt cx="914400" cy="1534761"/>
          </a:xfrm>
        </p:grpSpPr>
        <p:sp>
          <p:nvSpPr>
            <p:cNvPr id="606" name="Google Shape;606;p57"/>
            <p:cNvSpPr/>
            <p:nvPr/>
          </p:nvSpPr>
          <p:spPr>
            <a:xfrm>
              <a:off x="3117644" y="1848850"/>
              <a:ext cx="914400" cy="1360800"/>
            </a:xfrm>
            <a:prstGeom prst="roundRect">
              <a:avLst>
                <a:gd fmla="val 16667" name="adj"/>
              </a:avLst>
            </a:prstGeom>
            <a:solidFill>
              <a:srgbClr val="F5F5F5"/>
            </a:solidFill>
            <a:ln>
              <a:noFill/>
            </a:ln>
            <a:effectLst>
              <a:outerShdw blurRad="57150" rotWithShape="0" algn="bl" dir="5400000" dist="19050">
                <a:srgbClr val="000000">
                  <a:alpha val="50000"/>
                </a:srgbClr>
              </a:outerShdw>
            </a:effectLst>
          </p:spPr>
          <p:txBody>
            <a:bodyPr anchorCtr="0" anchor="t" bIns="91425" lIns="91425" spcFirstLastPara="1" rIns="91425" wrap="square" tIns="91425">
              <a:noAutofit/>
            </a:bodyPr>
            <a:lstStyle/>
            <a:p>
              <a:pPr indent="0" lvl="0" marL="0" rtl="0" algn="ctr">
                <a:spcBef>
                  <a:spcPts val="0"/>
                </a:spcBef>
                <a:spcAft>
                  <a:spcPts val="0"/>
                </a:spcAft>
                <a:buNone/>
              </a:pPr>
              <a:r>
                <a:t/>
              </a:r>
              <a:endParaRPr b="1">
                <a:latin typeface="Montserrat"/>
                <a:ea typeface="Montserrat"/>
                <a:cs typeface="Montserrat"/>
                <a:sym typeface="Montserrat"/>
              </a:endParaRPr>
            </a:p>
          </p:txBody>
        </p:sp>
        <p:pic>
          <p:nvPicPr>
            <p:cNvPr id="607" name="Google Shape;607;p57"/>
            <p:cNvPicPr preferRelativeResize="0"/>
            <p:nvPr/>
          </p:nvPicPr>
          <p:blipFill>
            <a:blip r:embed="rId3">
              <a:alphaModFix/>
            </a:blip>
            <a:stretch>
              <a:fillRect/>
            </a:stretch>
          </p:blipFill>
          <p:spPr>
            <a:xfrm>
              <a:off x="3117645" y="1765813"/>
              <a:ext cx="914399" cy="914399"/>
            </a:xfrm>
            <a:prstGeom prst="rect">
              <a:avLst/>
            </a:prstGeom>
            <a:noFill/>
            <a:ln>
              <a:noFill/>
            </a:ln>
          </p:spPr>
        </p:pic>
        <p:pic>
          <p:nvPicPr>
            <p:cNvPr id="608" name="Google Shape;608;p57"/>
            <p:cNvPicPr preferRelativeResize="0"/>
            <p:nvPr/>
          </p:nvPicPr>
          <p:blipFill>
            <a:blip r:embed="rId3">
              <a:alphaModFix/>
            </a:blip>
            <a:stretch>
              <a:fillRect/>
            </a:stretch>
          </p:blipFill>
          <p:spPr>
            <a:xfrm>
              <a:off x="3117645" y="2386175"/>
              <a:ext cx="914399" cy="914399"/>
            </a:xfrm>
            <a:prstGeom prst="rect">
              <a:avLst/>
            </a:prstGeom>
            <a:noFill/>
            <a:ln>
              <a:noFill/>
            </a:ln>
          </p:spPr>
        </p:pic>
      </p:grpSp>
      <p:sp>
        <p:nvSpPr>
          <p:cNvPr id="609" name="Google Shape;609;p57"/>
          <p:cNvSpPr txBox="1"/>
          <p:nvPr/>
        </p:nvSpPr>
        <p:spPr>
          <a:xfrm>
            <a:off x="3694775" y="1079613"/>
            <a:ext cx="914400" cy="4002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en">
                <a:solidFill>
                  <a:srgbClr val="3D5B58"/>
                </a:solidFill>
                <a:latin typeface="Montserrat"/>
                <a:ea typeface="Montserrat"/>
                <a:cs typeface="Montserrat"/>
                <a:sym typeface="Montserrat"/>
              </a:rPr>
              <a:t>Pod</a:t>
            </a:r>
            <a:endParaRPr b="1">
              <a:solidFill>
                <a:srgbClr val="3D5B58"/>
              </a:solidFill>
              <a:latin typeface="Montserrat"/>
              <a:ea typeface="Montserrat"/>
              <a:cs typeface="Montserrat"/>
              <a:sym typeface="Montserrat"/>
            </a:endParaRPr>
          </a:p>
        </p:txBody>
      </p:sp>
      <p:sp>
        <p:nvSpPr>
          <p:cNvPr id="610" name="Google Shape;610;p57"/>
          <p:cNvSpPr txBox="1"/>
          <p:nvPr/>
        </p:nvSpPr>
        <p:spPr>
          <a:xfrm>
            <a:off x="2954925" y="2973988"/>
            <a:ext cx="2277000" cy="785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300">
                <a:solidFill>
                  <a:srgbClr val="37474F"/>
                </a:solidFill>
                <a:latin typeface="Roboto Mono"/>
                <a:ea typeface="Roboto Mono"/>
                <a:cs typeface="Roboto Mono"/>
                <a:sym typeface="Roboto Mono"/>
              </a:rPr>
              <a:t>“environment”: “prod”</a:t>
            </a:r>
            <a:endParaRPr sz="1300">
              <a:solidFill>
                <a:srgbClr val="37474F"/>
              </a:solidFill>
              <a:latin typeface="Roboto Mono"/>
              <a:ea typeface="Roboto Mono"/>
              <a:cs typeface="Roboto Mono"/>
              <a:sym typeface="Roboto Mono"/>
            </a:endParaRPr>
          </a:p>
          <a:p>
            <a:pPr indent="0" lvl="0" marL="0" rtl="0" algn="ctr">
              <a:spcBef>
                <a:spcPts val="0"/>
              </a:spcBef>
              <a:spcAft>
                <a:spcPts val="0"/>
              </a:spcAft>
              <a:buNone/>
            </a:pPr>
            <a:r>
              <a:rPr lang="en" sz="1300">
                <a:solidFill>
                  <a:srgbClr val="37474F"/>
                </a:solidFill>
                <a:latin typeface="Roboto Mono"/>
                <a:ea typeface="Roboto Mono"/>
                <a:cs typeface="Roboto Mono"/>
                <a:sym typeface="Roboto Mono"/>
              </a:rPr>
              <a:t>“tier”: “backend”</a:t>
            </a:r>
            <a:endParaRPr sz="1300">
              <a:solidFill>
                <a:srgbClr val="37474F"/>
              </a:solidFill>
              <a:latin typeface="Roboto Mono"/>
              <a:ea typeface="Roboto Mono"/>
              <a:cs typeface="Roboto Mono"/>
              <a:sym typeface="Roboto Mono"/>
            </a:endParaRPr>
          </a:p>
          <a:p>
            <a:pPr indent="0" lvl="0" marL="0" rtl="0" algn="ctr">
              <a:spcBef>
                <a:spcPts val="0"/>
              </a:spcBef>
              <a:spcAft>
                <a:spcPts val="0"/>
              </a:spcAft>
              <a:buNone/>
            </a:pPr>
            <a:r>
              <a:rPr lang="en" sz="1300">
                <a:solidFill>
                  <a:srgbClr val="37474F"/>
                </a:solidFill>
                <a:latin typeface="Roboto Mono"/>
                <a:ea typeface="Roboto Mono"/>
                <a:cs typeface="Roboto Mono"/>
                <a:sym typeface="Roboto Mono"/>
              </a:rPr>
              <a:t>“version”: “2.20”</a:t>
            </a:r>
            <a:endParaRPr sz="1300">
              <a:solidFill>
                <a:srgbClr val="37474F"/>
              </a:solidFill>
              <a:latin typeface="Roboto Mono"/>
              <a:ea typeface="Roboto Mono"/>
              <a:cs typeface="Roboto Mono"/>
              <a:sym typeface="Roboto Mono"/>
            </a:endParaRPr>
          </a:p>
        </p:txBody>
      </p:sp>
      <p:sp>
        <p:nvSpPr>
          <p:cNvPr id="611" name="Google Shape;611;p57"/>
          <p:cNvSpPr/>
          <p:nvPr/>
        </p:nvSpPr>
        <p:spPr>
          <a:xfrm>
            <a:off x="6219273" y="1438225"/>
            <a:ext cx="914400" cy="1360800"/>
          </a:xfrm>
          <a:prstGeom prst="roundRect">
            <a:avLst>
              <a:gd fmla="val 16667" name="adj"/>
            </a:avLst>
          </a:prstGeom>
          <a:solidFill>
            <a:srgbClr val="F5F5F5"/>
          </a:solidFill>
          <a:ln>
            <a:noFill/>
          </a:ln>
          <a:effectLst>
            <a:outerShdw blurRad="57150" rotWithShape="0" algn="bl" dir="5400000" dist="19050">
              <a:srgbClr val="000000">
                <a:alpha val="50000"/>
              </a:srgbClr>
            </a:outerShdw>
          </a:effectLst>
        </p:spPr>
        <p:txBody>
          <a:bodyPr anchorCtr="0" anchor="t" bIns="91425" lIns="91425" spcFirstLastPara="1" rIns="91425" wrap="square" tIns="91425">
            <a:noAutofit/>
          </a:bodyPr>
          <a:lstStyle/>
          <a:p>
            <a:pPr indent="0" lvl="0" marL="0" rtl="0" algn="ctr">
              <a:spcBef>
                <a:spcPts val="0"/>
              </a:spcBef>
              <a:spcAft>
                <a:spcPts val="0"/>
              </a:spcAft>
              <a:buNone/>
            </a:pPr>
            <a:r>
              <a:t/>
            </a:r>
            <a:endParaRPr b="1">
              <a:latin typeface="Montserrat"/>
              <a:ea typeface="Montserrat"/>
              <a:cs typeface="Montserrat"/>
              <a:sym typeface="Montserrat"/>
            </a:endParaRPr>
          </a:p>
        </p:txBody>
      </p:sp>
      <p:pic>
        <p:nvPicPr>
          <p:cNvPr id="612" name="Google Shape;612;p57"/>
          <p:cNvPicPr preferRelativeResize="0"/>
          <p:nvPr/>
        </p:nvPicPr>
        <p:blipFill>
          <a:blip r:embed="rId3">
            <a:alphaModFix/>
          </a:blip>
          <a:stretch>
            <a:fillRect/>
          </a:stretch>
        </p:blipFill>
        <p:spPr>
          <a:xfrm>
            <a:off x="6219273" y="1355188"/>
            <a:ext cx="914399" cy="914399"/>
          </a:xfrm>
          <a:prstGeom prst="rect">
            <a:avLst/>
          </a:prstGeom>
          <a:noFill/>
          <a:ln>
            <a:noFill/>
          </a:ln>
        </p:spPr>
      </p:pic>
      <p:sp>
        <p:nvSpPr>
          <p:cNvPr id="613" name="Google Shape;613;p57"/>
          <p:cNvSpPr txBox="1"/>
          <p:nvPr/>
        </p:nvSpPr>
        <p:spPr>
          <a:xfrm>
            <a:off x="6219275" y="1079613"/>
            <a:ext cx="914400" cy="4002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en">
                <a:solidFill>
                  <a:srgbClr val="3D5B58"/>
                </a:solidFill>
                <a:latin typeface="Montserrat"/>
                <a:ea typeface="Montserrat"/>
                <a:cs typeface="Montserrat"/>
                <a:sym typeface="Montserrat"/>
              </a:rPr>
              <a:t>Pod</a:t>
            </a:r>
            <a:endParaRPr b="1">
              <a:solidFill>
                <a:srgbClr val="3D5B58"/>
              </a:solidFill>
              <a:latin typeface="Montserrat"/>
              <a:ea typeface="Montserrat"/>
              <a:cs typeface="Montserrat"/>
              <a:sym typeface="Montserrat"/>
            </a:endParaRPr>
          </a:p>
        </p:txBody>
      </p:sp>
      <p:sp>
        <p:nvSpPr>
          <p:cNvPr id="614" name="Google Shape;614;p57"/>
          <p:cNvSpPr txBox="1"/>
          <p:nvPr/>
        </p:nvSpPr>
        <p:spPr>
          <a:xfrm>
            <a:off x="5420875" y="2973988"/>
            <a:ext cx="2277000" cy="785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300">
                <a:solidFill>
                  <a:srgbClr val="37474F"/>
                </a:solidFill>
                <a:latin typeface="Roboto Mono"/>
                <a:ea typeface="Roboto Mono"/>
                <a:cs typeface="Roboto Mono"/>
                <a:sym typeface="Roboto Mono"/>
              </a:rPr>
              <a:t>“environment”: “prod”</a:t>
            </a:r>
            <a:endParaRPr sz="1300">
              <a:solidFill>
                <a:srgbClr val="37474F"/>
              </a:solidFill>
              <a:latin typeface="Roboto Mono"/>
              <a:ea typeface="Roboto Mono"/>
              <a:cs typeface="Roboto Mono"/>
              <a:sym typeface="Roboto Mono"/>
            </a:endParaRPr>
          </a:p>
          <a:p>
            <a:pPr indent="0" lvl="0" marL="0" rtl="0" algn="ctr">
              <a:spcBef>
                <a:spcPts val="0"/>
              </a:spcBef>
              <a:spcAft>
                <a:spcPts val="0"/>
              </a:spcAft>
              <a:buNone/>
            </a:pPr>
            <a:r>
              <a:rPr lang="en" sz="1300">
                <a:solidFill>
                  <a:srgbClr val="37474F"/>
                </a:solidFill>
                <a:latin typeface="Roboto Mono"/>
                <a:ea typeface="Roboto Mono"/>
                <a:cs typeface="Roboto Mono"/>
                <a:sym typeface="Roboto Mono"/>
              </a:rPr>
              <a:t>“tier”: “backend”</a:t>
            </a:r>
            <a:endParaRPr sz="1300">
              <a:solidFill>
                <a:srgbClr val="37474F"/>
              </a:solidFill>
              <a:latin typeface="Roboto Mono"/>
              <a:ea typeface="Roboto Mono"/>
              <a:cs typeface="Roboto Mono"/>
              <a:sym typeface="Roboto Mono"/>
            </a:endParaRPr>
          </a:p>
          <a:p>
            <a:pPr indent="0" lvl="0" marL="0" rtl="0" algn="ctr">
              <a:spcBef>
                <a:spcPts val="0"/>
              </a:spcBef>
              <a:spcAft>
                <a:spcPts val="0"/>
              </a:spcAft>
              <a:buNone/>
            </a:pPr>
            <a:r>
              <a:rPr lang="en" sz="1300">
                <a:solidFill>
                  <a:srgbClr val="37474F"/>
                </a:solidFill>
                <a:latin typeface="Roboto Mono"/>
                <a:ea typeface="Roboto Mono"/>
                <a:cs typeface="Roboto Mono"/>
                <a:sym typeface="Roboto Mono"/>
              </a:rPr>
              <a:t>“version”: “1.4”</a:t>
            </a:r>
            <a:endParaRPr sz="1300">
              <a:solidFill>
                <a:srgbClr val="37474F"/>
              </a:solidFill>
              <a:latin typeface="Roboto Mono"/>
              <a:ea typeface="Roboto Mono"/>
              <a:cs typeface="Roboto Mono"/>
              <a:sym typeface="Roboto Mono"/>
            </a:endParaRPr>
          </a:p>
        </p:txBody>
      </p:sp>
      <p:cxnSp>
        <p:nvCxnSpPr>
          <p:cNvPr id="615" name="Google Shape;615;p57"/>
          <p:cNvCxnSpPr/>
          <p:nvPr/>
        </p:nvCxnSpPr>
        <p:spPr>
          <a:xfrm>
            <a:off x="2785918" y="1045585"/>
            <a:ext cx="0" cy="2729100"/>
          </a:xfrm>
          <a:prstGeom prst="straightConnector1">
            <a:avLst/>
          </a:prstGeom>
          <a:noFill/>
          <a:ln cap="flat" cmpd="sng" w="9525">
            <a:solidFill>
              <a:srgbClr val="FFBE9F"/>
            </a:solidFill>
            <a:prstDash val="solid"/>
            <a:round/>
            <a:headEnd len="med" w="med" type="none"/>
            <a:tailEnd len="med" w="med" type="none"/>
          </a:ln>
        </p:spPr>
      </p:cxnSp>
      <p:cxnSp>
        <p:nvCxnSpPr>
          <p:cNvPr id="616" name="Google Shape;616;p57"/>
          <p:cNvCxnSpPr/>
          <p:nvPr/>
        </p:nvCxnSpPr>
        <p:spPr>
          <a:xfrm>
            <a:off x="5345118" y="1045585"/>
            <a:ext cx="0" cy="2729100"/>
          </a:xfrm>
          <a:prstGeom prst="straightConnector1">
            <a:avLst/>
          </a:prstGeom>
          <a:noFill/>
          <a:ln cap="flat" cmpd="sng" w="9525">
            <a:solidFill>
              <a:srgbClr val="FFBE9F"/>
            </a:solidFill>
            <a:prstDash val="solid"/>
            <a:round/>
            <a:headEnd len="med" w="med" type="none"/>
            <a:tailEnd len="med" w="med" type="none"/>
          </a:ln>
        </p:spPr>
      </p:cxnSp>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620" name="Shape 620"/>
        <p:cNvGrpSpPr/>
        <p:nvPr/>
      </p:nvGrpSpPr>
      <p:grpSpPr>
        <a:xfrm>
          <a:off x="0" y="0"/>
          <a:ext cx="0" cy="0"/>
          <a:chOff x="0" y="0"/>
          <a:chExt cx="0" cy="0"/>
        </a:xfrm>
      </p:grpSpPr>
      <p:sp>
        <p:nvSpPr>
          <p:cNvPr id="621" name="Google Shape;621;p58"/>
          <p:cNvSpPr txBox="1"/>
          <p:nvPr/>
        </p:nvSpPr>
        <p:spPr>
          <a:xfrm>
            <a:off x="7865122" y="4724863"/>
            <a:ext cx="778500" cy="393600"/>
          </a:xfrm>
          <a:prstGeom prst="rect">
            <a:avLst/>
          </a:prstGeom>
          <a:noFill/>
          <a:ln>
            <a:noFill/>
          </a:ln>
        </p:spPr>
        <p:txBody>
          <a:bodyPr anchorCtr="0" anchor="ctr" bIns="0" lIns="91425" spcFirstLastPara="1" rIns="91425" wrap="square" tIns="0">
            <a:noAutofit/>
          </a:bodyPr>
          <a:lstStyle/>
          <a:p>
            <a:pPr indent="0" lvl="0" marL="0" rtl="0" algn="r">
              <a:spcBef>
                <a:spcPts val="0"/>
              </a:spcBef>
              <a:spcAft>
                <a:spcPts val="0"/>
              </a:spcAft>
              <a:buNone/>
            </a:pPr>
            <a:r>
              <a:rPr lang="en" sz="1000">
                <a:solidFill>
                  <a:srgbClr val="3D5B58"/>
                </a:solidFill>
                <a:latin typeface="Montserrat"/>
                <a:ea typeface="Montserrat"/>
                <a:cs typeface="Montserrat"/>
                <a:sym typeface="Montserrat"/>
              </a:rPr>
              <a:t>Page </a:t>
            </a:r>
            <a:fld id="{00000000-1234-1234-1234-123412341234}" type="slidenum">
              <a:rPr lang="en" sz="1000">
                <a:solidFill>
                  <a:srgbClr val="3D5B58"/>
                </a:solidFill>
                <a:latin typeface="Montserrat"/>
                <a:ea typeface="Montserrat"/>
                <a:cs typeface="Montserrat"/>
                <a:sym typeface="Montserrat"/>
              </a:rPr>
              <a:t>‹#›</a:t>
            </a:fld>
            <a:endParaRPr sz="1000">
              <a:solidFill>
                <a:srgbClr val="3D5B58"/>
              </a:solidFill>
              <a:latin typeface="Montserrat"/>
              <a:ea typeface="Montserrat"/>
              <a:cs typeface="Montserrat"/>
              <a:sym typeface="Montserrat"/>
            </a:endParaRPr>
          </a:p>
        </p:txBody>
      </p:sp>
      <p:sp>
        <p:nvSpPr>
          <p:cNvPr id="622" name="Google Shape;622;p58"/>
          <p:cNvSpPr txBox="1"/>
          <p:nvPr/>
        </p:nvSpPr>
        <p:spPr>
          <a:xfrm>
            <a:off x="464100" y="4773888"/>
            <a:ext cx="2384100" cy="2874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None/>
            </a:pPr>
            <a:r>
              <a:rPr b="1" lang="en">
                <a:solidFill>
                  <a:srgbClr val="2C5234"/>
                </a:solidFill>
                <a:latin typeface="Montserrat"/>
                <a:ea typeface="Montserrat"/>
                <a:cs typeface="Montserrat"/>
                <a:sym typeface="Montserrat"/>
              </a:rPr>
              <a:t>Appvia.io</a:t>
            </a:r>
            <a:endParaRPr b="1">
              <a:solidFill>
                <a:srgbClr val="2C5234"/>
              </a:solidFill>
              <a:latin typeface="Montserrat"/>
              <a:ea typeface="Montserrat"/>
              <a:cs typeface="Montserrat"/>
              <a:sym typeface="Montserrat"/>
            </a:endParaRPr>
          </a:p>
        </p:txBody>
      </p:sp>
      <p:cxnSp>
        <p:nvCxnSpPr>
          <p:cNvPr id="623" name="Google Shape;623;p58"/>
          <p:cNvCxnSpPr>
            <a:endCxn id="621" idx="1"/>
          </p:cNvCxnSpPr>
          <p:nvPr/>
        </p:nvCxnSpPr>
        <p:spPr>
          <a:xfrm flipH="1" rot="10800000">
            <a:off x="1445422" y="4921663"/>
            <a:ext cx="6419700" cy="4200"/>
          </a:xfrm>
          <a:prstGeom prst="straightConnector1">
            <a:avLst/>
          </a:prstGeom>
          <a:noFill/>
          <a:ln cap="flat" cmpd="sng" w="9525">
            <a:solidFill>
              <a:srgbClr val="3D5B58"/>
            </a:solidFill>
            <a:prstDash val="solid"/>
            <a:round/>
            <a:headEnd len="med" w="med" type="none"/>
            <a:tailEnd len="med" w="med" type="none"/>
          </a:ln>
        </p:spPr>
      </p:cxnSp>
      <p:grpSp>
        <p:nvGrpSpPr>
          <p:cNvPr id="624" name="Google Shape;624;p58"/>
          <p:cNvGrpSpPr/>
          <p:nvPr/>
        </p:nvGrpSpPr>
        <p:grpSpPr>
          <a:xfrm>
            <a:off x="2977363" y="3606175"/>
            <a:ext cx="2122525" cy="1118700"/>
            <a:chOff x="2977363" y="3606175"/>
            <a:chExt cx="2122525" cy="1118700"/>
          </a:xfrm>
        </p:grpSpPr>
        <p:sp>
          <p:nvSpPr>
            <p:cNvPr id="625" name="Google Shape;625;p58"/>
            <p:cNvSpPr/>
            <p:nvPr/>
          </p:nvSpPr>
          <p:spPr>
            <a:xfrm>
              <a:off x="2977363" y="3606175"/>
              <a:ext cx="890100" cy="1118700"/>
            </a:xfrm>
            <a:prstGeom prst="roundRect">
              <a:avLst>
                <a:gd fmla="val 16667" name="adj"/>
              </a:avLst>
            </a:prstGeom>
            <a:solidFill>
              <a:srgbClr val="FFFFFF"/>
            </a:solidFill>
            <a:ln>
              <a:noFill/>
            </a:ln>
            <a:effectLst>
              <a:outerShdw blurRad="142875" rotWithShape="0" algn="bl" dir="4800000" dist="19050">
                <a:srgbClr val="000000">
                  <a:alpha val="12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6" name="Google Shape;626;p58"/>
            <p:cNvSpPr/>
            <p:nvPr/>
          </p:nvSpPr>
          <p:spPr>
            <a:xfrm>
              <a:off x="2977408" y="4352293"/>
              <a:ext cx="836700" cy="222900"/>
            </a:xfrm>
            <a:prstGeom prst="rect">
              <a:avLst/>
            </a:prstGeom>
            <a:noFill/>
            <a:ln>
              <a:noFill/>
            </a:ln>
            <a:effectLst>
              <a:outerShdw blurRad="128588" rotWithShape="0" algn="bl" dir="5040000" dist="38100">
                <a:srgbClr val="000000">
                  <a:alpha val="9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rPr b="1" lang="en" sz="900">
                  <a:solidFill>
                    <a:srgbClr val="3D5B58"/>
                  </a:solidFill>
                  <a:latin typeface="Montserrat"/>
                  <a:ea typeface="Montserrat"/>
                  <a:cs typeface="Montserrat"/>
                  <a:sym typeface="Montserrat"/>
                </a:rPr>
                <a:t>Pod </a:t>
              </a:r>
              <a:endParaRPr b="1" sz="900">
                <a:solidFill>
                  <a:srgbClr val="3D5B58"/>
                </a:solidFill>
                <a:latin typeface="Montserrat"/>
                <a:ea typeface="Montserrat"/>
                <a:cs typeface="Montserrat"/>
                <a:sym typeface="Montserrat"/>
              </a:endParaRPr>
            </a:p>
          </p:txBody>
        </p:sp>
        <p:pic>
          <p:nvPicPr>
            <p:cNvPr id="627" name="Google Shape;627;p58"/>
            <p:cNvPicPr preferRelativeResize="0"/>
            <p:nvPr/>
          </p:nvPicPr>
          <p:blipFill rotWithShape="1">
            <a:blip r:embed="rId4">
              <a:alphaModFix/>
            </a:blip>
            <a:srcRect b="20372" l="18890" r="9691" t="20372"/>
            <a:stretch/>
          </p:blipFill>
          <p:spPr>
            <a:xfrm>
              <a:off x="3091022" y="3716650"/>
              <a:ext cx="678815" cy="562951"/>
            </a:xfrm>
            <a:prstGeom prst="rect">
              <a:avLst/>
            </a:prstGeom>
            <a:noFill/>
            <a:ln>
              <a:noFill/>
            </a:ln>
          </p:spPr>
        </p:pic>
        <p:sp>
          <p:nvSpPr>
            <p:cNvPr id="628" name="Google Shape;628;p58"/>
            <p:cNvSpPr/>
            <p:nvPr/>
          </p:nvSpPr>
          <p:spPr>
            <a:xfrm>
              <a:off x="4209788" y="3606175"/>
              <a:ext cx="890100" cy="1118700"/>
            </a:xfrm>
            <a:prstGeom prst="roundRect">
              <a:avLst>
                <a:gd fmla="val 16667" name="adj"/>
              </a:avLst>
            </a:prstGeom>
            <a:solidFill>
              <a:srgbClr val="FFFFFF"/>
            </a:solidFill>
            <a:ln>
              <a:noFill/>
            </a:ln>
            <a:effectLst>
              <a:outerShdw blurRad="142875" rotWithShape="0" algn="bl" dir="4800000" dist="19050">
                <a:srgbClr val="000000">
                  <a:alpha val="12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9" name="Google Shape;629;p58"/>
            <p:cNvSpPr/>
            <p:nvPr/>
          </p:nvSpPr>
          <p:spPr>
            <a:xfrm>
              <a:off x="4209833" y="4352293"/>
              <a:ext cx="836700" cy="222900"/>
            </a:xfrm>
            <a:prstGeom prst="rect">
              <a:avLst/>
            </a:prstGeom>
            <a:noFill/>
            <a:ln>
              <a:noFill/>
            </a:ln>
            <a:effectLst>
              <a:outerShdw blurRad="128588" rotWithShape="0" algn="bl" dir="5040000" dist="38100">
                <a:srgbClr val="000000">
                  <a:alpha val="9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rPr b="1" lang="en" sz="900">
                  <a:solidFill>
                    <a:srgbClr val="3D5B58"/>
                  </a:solidFill>
                  <a:latin typeface="Montserrat"/>
                  <a:ea typeface="Montserrat"/>
                  <a:cs typeface="Montserrat"/>
                  <a:sym typeface="Montserrat"/>
                </a:rPr>
                <a:t>Pod </a:t>
              </a:r>
              <a:endParaRPr b="1" sz="900">
                <a:solidFill>
                  <a:srgbClr val="3D5B58"/>
                </a:solidFill>
                <a:latin typeface="Montserrat"/>
                <a:ea typeface="Montserrat"/>
                <a:cs typeface="Montserrat"/>
                <a:sym typeface="Montserrat"/>
              </a:endParaRPr>
            </a:p>
          </p:txBody>
        </p:sp>
        <p:pic>
          <p:nvPicPr>
            <p:cNvPr id="630" name="Google Shape;630;p58"/>
            <p:cNvPicPr preferRelativeResize="0"/>
            <p:nvPr/>
          </p:nvPicPr>
          <p:blipFill rotWithShape="1">
            <a:blip r:embed="rId4">
              <a:alphaModFix/>
            </a:blip>
            <a:srcRect b="20372" l="18890" r="9691" t="20372"/>
            <a:stretch/>
          </p:blipFill>
          <p:spPr>
            <a:xfrm>
              <a:off x="4323447" y="3716650"/>
              <a:ext cx="678815" cy="562951"/>
            </a:xfrm>
            <a:prstGeom prst="rect">
              <a:avLst/>
            </a:prstGeom>
            <a:noFill/>
            <a:ln>
              <a:noFill/>
            </a:ln>
          </p:spPr>
        </p:pic>
      </p:grpSp>
      <p:grpSp>
        <p:nvGrpSpPr>
          <p:cNvPr id="631" name="Google Shape;631;p58"/>
          <p:cNvGrpSpPr/>
          <p:nvPr/>
        </p:nvGrpSpPr>
        <p:grpSpPr>
          <a:xfrm>
            <a:off x="1251775" y="3529663"/>
            <a:ext cx="3929100" cy="1271700"/>
            <a:chOff x="1251775" y="3529663"/>
            <a:chExt cx="3929100" cy="1271700"/>
          </a:xfrm>
        </p:grpSpPr>
        <p:sp>
          <p:nvSpPr>
            <p:cNvPr id="632" name="Google Shape;632;p58"/>
            <p:cNvSpPr/>
            <p:nvPr/>
          </p:nvSpPr>
          <p:spPr>
            <a:xfrm>
              <a:off x="2796775" y="3529663"/>
              <a:ext cx="2384100" cy="1271700"/>
            </a:xfrm>
            <a:prstGeom prst="rect">
              <a:avLst/>
            </a:prstGeom>
            <a:noFill/>
            <a:ln cap="flat" cmpd="sng" w="9525">
              <a:solidFill>
                <a:srgbClr val="3D5B58"/>
              </a:solidFill>
              <a:prstDash val="dash"/>
              <a:round/>
              <a:headEnd len="sm" w="sm" type="none"/>
              <a:tailEnd len="sm" w="sm" type="none"/>
            </a:ln>
            <a:effectLst>
              <a:outerShdw blurRad="128588" rotWithShape="0" algn="bl" dir="5040000" dist="38100">
                <a:srgbClr val="000000">
                  <a:alpha val="9000"/>
                </a:srgbClr>
              </a:outerShdw>
            </a:effectLst>
          </p:spPr>
          <p:txBody>
            <a:bodyPr anchorCtr="0" anchor="t" bIns="91425" lIns="91425" spcFirstLastPara="1" rIns="91425" wrap="square" tIns="91425">
              <a:noAutofit/>
            </a:bodyPr>
            <a:lstStyle/>
            <a:p>
              <a:pPr indent="0" lvl="0" marL="0" rtl="0" algn="ctr">
                <a:spcBef>
                  <a:spcPts val="0"/>
                </a:spcBef>
                <a:spcAft>
                  <a:spcPts val="0"/>
                </a:spcAft>
                <a:buNone/>
              </a:pPr>
              <a:r>
                <a:t/>
              </a:r>
              <a:endParaRPr b="1" sz="2200">
                <a:solidFill>
                  <a:srgbClr val="FFFFFF"/>
                </a:solidFill>
                <a:latin typeface="Montserrat"/>
                <a:ea typeface="Montserrat"/>
                <a:cs typeface="Montserrat"/>
                <a:sym typeface="Montserrat"/>
              </a:endParaRPr>
            </a:p>
          </p:txBody>
        </p:sp>
        <p:pic>
          <p:nvPicPr>
            <p:cNvPr id="633" name="Google Shape;633;p58"/>
            <p:cNvPicPr preferRelativeResize="0"/>
            <p:nvPr/>
          </p:nvPicPr>
          <p:blipFill>
            <a:blip r:embed="rId5">
              <a:alphaModFix/>
            </a:blip>
            <a:stretch>
              <a:fillRect/>
            </a:stretch>
          </p:blipFill>
          <p:spPr>
            <a:xfrm rot="-4776556">
              <a:off x="2429579" y="4077014"/>
              <a:ext cx="274433" cy="417306"/>
            </a:xfrm>
            <a:prstGeom prst="rect">
              <a:avLst/>
            </a:prstGeom>
            <a:noFill/>
            <a:ln>
              <a:noFill/>
            </a:ln>
          </p:spPr>
        </p:pic>
        <p:sp>
          <p:nvSpPr>
            <p:cNvPr id="634" name="Google Shape;634;p58"/>
            <p:cNvSpPr txBox="1"/>
            <p:nvPr/>
          </p:nvSpPr>
          <p:spPr>
            <a:xfrm>
              <a:off x="1251775" y="3733275"/>
              <a:ext cx="13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rgbClr val="3D5B58"/>
                  </a:solidFill>
                  <a:latin typeface="Montserrat"/>
                  <a:ea typeface="Montserrat"/>
                  <a:cs typeface="Montserrat"/>
                  <a:sym typeface="Montserrat"/>
                </a:rPr>
                <a:t>Deployment</a:t>
              </a:r>
              <a:endParaRPr b="1">
                <a:solidFill>
                  <a:srgbClr val="3D5B58"/>
                </a:solidFill>
                <a:latin typeface="Montserrat"/>
                <a:ea typeface="Montserrat"/>
                <a:cs typeface="Montserrat"/>
                <a:sym typeface="Montserrat"/>
              </a:endParaRPr>
            </a:p>
          </p:txBody>
        </p:sp>
      </p:grpSp>
      <p:grpSp>
        <p:nvGrpSpPr>
          <p:cNvPr id="635" name="Google Shape;635;p58"/>
          <p:cNvGrpSpPr/>
          <p:nvPr/>
        </p:nvGrpSpPr>
        <p:grpSpPr>
          <a:xfrm>
            <a:off x="2336825" y="2731697"/>
            <a:ext cx="5041200" cy="941571"/>
            <a:chOff x="2336825" y="2731697"/>
            <a:chExt cx="5041200" cy="941571"/>
          </a:xfrm>
        </p:grpSpPr>
        <p:sp>
          <p:nvSpPr>
            <p:cNvPr id="636" name="Google Shape;636;p58"/>
            <p:cNvSpPr txBox="1"/>
            <p:nvPr/>
          </p:nvSpPr>
          <p:spPr>
            <a:xfrm>
              <a:off x="2336825" y="2731697"/>
              <a:ext cx="3397800" cy="499800"/>
            </a:xfrm>
            <a:prstGeom prst="rect">
              <a:avLst/>
            </a:prstGeom>
            <a:solidFill>
              <a:schemeClr val="lt1"/>
            </a:solidFill>
            <a:ln cap="flat" cmpd="sng" w="19050">
              <a:solidFill>
                <a:srgbClr val="FF3EB5"/>
              </a:solidFill>
              <a:prstDash val="solid"/>
              <a:round/>
              <a:headEnd len="sm" w="sm" type="none"/>
              <a:tailEnd len="sm" w="sm" type="none"/>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 sz="2000">
                  <a:solidFill>
                    <a:srgbClr val="3D5B58"/>
                  </a:solidFill>
                  <a:latin typeface="Montserrat"/>
                  <a:ea typeface="Montserrat"/>
                  <a:cs typeface="Montserrat"/>
                  <a:sym typeface="Montserrat"/>
                </a:rPr>
                <a:t>Service</a:t>
              </a:r>
              <a:endParaRPr b="1" i="0" sz="2000" u="none" cap="none" strike="noStrike">
                <a:solidFill>
                  <a:srgbClr val="3D5B58"/>
                </a:solidFill>
                <a:latin typeface="Montserrat"/>
                <a:ea typeface="Montserrat"/>
                <a:cs typeface="Montserrat"/>
                <a:sym typeface="Montserrat"/>
              </a:endParaRPr>
            </a:p>
          </p:txBody>
        </p:sp>
        <p:sp>
          <p:nvSpPr>
            <p:cNvPr id="637" name="Google Shape;637;p58"/>
            <p:cNvSpPr txBox="1"/>
            <p:nvPr/>
          </p:nvSpPr>
          <p:spPr>
            <a:xfrm>
              <a:off x="6287225" y="2811500"/>
              <a:ext cx="1090800" cy="492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1000">
                  <a:solidFill>
                    <a:srgbClr val="3D5B58"/>
                  </a:solidFill>
                  <a:latin typeface="Montserrat"/>
                  <a:ea typeface="Montserrat"/>
                  <a:cs typeface="Montserrat"/>
                  <a:sym typeface="Montserrat"/>
                </a:rPr>
                <a:t>Internal load balancer</a:t>
              </a:r>
              <a:endParaRPr b="1" sz="1000">
                <a:solidFill>
                  <a:srgbClr val="3D5B58"/>
                </a:solidFill>
                <a:latin typeface="Montserrat"/>
                <a:ea typeface="Montserrat"/>
                <a:cs typeface="Montserrat"/>
                <a:sym typeface="Montserrat"/>
              </a:endParaRPr>
            </a:p>
          </p:txBody>
        </p:sp>
        <p:pic>
          <p:nvPicPr>
            <p:cNvPr id="638" name="Google Shape;638;p58"/>
            <p:cNvPicPr preferRelativeResize="0"/>
            <p:nvPr/>
          </p:nvPicPr>
          <p:blipFill>
            <a:blip r:embed="rId5">
              <a:alphaModFix/>
            </a:blip>
            <a:stretch>
              <a:fillRect/>
            </a:stretch>
          </p:blipFill>
          <p:spPr>
            <a:xfrm rot="4708037">
              <a:off x="5897629" y="2762839"/>
              <a:ext cx="274433" cy="417306"/>
            </a:xfrm>
            <a:prstGeom prst="rect">
              <a:avLst/>
            </a:prstGeom>
            <a:noFill/>
            <a:ln>
              <a:noFill/>
            </a:ln>
          </p:spPr>
        </p:pic>
        <p:cxnSp>
          <p:nvCxnSpPr>
            <p:cNvPr id="639" name="Google Shape;639;p58"/>
            <p:cNvCxnSpPr/>
            <p:nvPr/>
          </p:nvCxnSpPr>
          <p:spPr>
            <a:xfrm flipH="1" rot="10800000">
              <a:off x="3427713" y="3274869"/>
              <a:ext cx="5400" cy="398400"/>
            </a:xfrm>
            <a:prstGeom prst="straightConnector1">
              <a:avLst/>
            </a:prstGeom>
            <a:noFill/>
            <a:ln cap="flat" cmpd="sng" w="9525">
              <a:solidFill>
                <a:srgbClr val="3D5B58"/>
              </a:solidFill>
              <a:prstDash val="solid"/>
              <a:round/>
              <a:headEnd len="med" w="med" type="stealth"/>
              <a:tailEnd len="med" w="med" type="stealth"/>
            </a:ln>
          </p:spPr>
        </p:cxnSp>
        <p:cxnSp>
          <p:nvCxnSpPr>
            <p:cNvPr id="640" name="Google Shape;640;p58"/>
            <p:cNvCxnSpPr/>
            <p:nvPr/>
          </p:nvCxnSpPr>
          <p:spPr>
            <a:xfrm flipH="1" rot="10800000">
              <a:off x="4625463" y="3274869"/>
              <a:ext cx="5400" cy="398400"/>
            </a:xfrm>
            <a:prstGeom prst="straightConnector1">
              <a:avLst/>
            </a:prstGeom>
            <a:noFill/>
            <a:ln cap="flat" cmpd="sng" w="9525">
              <a:solidFill>
                <a:srgbClr val="3D5B58"/>
              </a:solidFill>
              <a:prstDash val="solid"/>
              <a:round/>
              <a:headEnd len="med" w="med" type="stealth"/>
              <a:tailEnd len="med" w="med" type="stealth"/>
            </a:ln>
          </p:spPr>
        </p:cxnSp>
      </p:grpSp>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44" name="Shape 644"/>
        <p:cNvGrpSpPr/>
        <p:nvPr/>
      </p:nvGrpSpPr>
      <p:grpSpPr>
        <a:xfrm>
          <a:off x="0" y="0"/>
          <a:ext cx="0" cy="0"/>
          <a:chOff x="0" y="0"/>
          <a:chExt cx="0" cy="0"/>
        </a:xfrm>
      </p:grpSpPr>
      <p:sp>
        <p:nvSpPr>
          <p:cNvPr id="645" name="Google Shape;645;p59"/>
          <p:cNvSpPr txBox="1"/>
          <p:nvPr/>
        </p:nvSpPr>
        <p:spPr>
          <a:xfrm>
            <a:off x="2171250" y="262000"/>
            <a:ext cx="4801500" cy="4202100"/>
          </a:xfrm>
          <a:prstGeom prst="rect">
            <a:avLst/>
          </a:prstGeom>
          <a:solidFill>
            <a:srgbClr val="F5F5F5"/>
          </a:solid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lang="en" sz="1800">
                <a:solidFill>
                  <a:srgbClr val="3D5B58"/>
                </a:solidFill>
                <a:latin typeface="Roboto Mono"/>
                <a:ea typeface="Roboto Mono"/>
                <a:cs typeface="Roboto Mono"/>
                <a:sym typeface="Roboto Mono"/>
              </a:rPr>
              <a:t>apiVersion: v1</a:t>
            </a:r>
            <a:endParaRPr sz="18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800">
                <a:solidFill>
                  <a:srgbClr val="3D5B58"/>
                </a:solidFill>
                <a:latin typeface="Roboto Mono"/>
                <a:ea typeface="Roboto Mono"/>
                <a:cs typeface="Roboto Mono"/>
                <a:sym typeface="Roboto Mono"/>
              </a:rPr>
              <a:t>kind: Service</a:t>
            </a:r>
            <a:endParaRPr sz="18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800">
                <a:solidFill>
                  <a:srgbClr val="3D5B58"/>
                </a:solidFill>
                <a:latin typeface="Roboto Mono"/>
                <a:ea typeface="Roboto Mono"/>
                <a:cs typeface="Roboto Mono"/>
                <a:sym typeface="Roboto Mono"/>
              </a:rPr>
              <a:t>metadata:</a:t>
            </a:r>
            <a:endParaRPr sz="18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800">
                <a:solidFill>
                  <a:srgbClr val="3D5B58"/>
                </a:solidFill>
                <a:latin typeface="Roboto Mono"/>
                <a:ea typeface="Roboto Mono"/>
                <a:cs typeface="Roboto Mono"/>
                <a:sym typeface="Roboto Mono"/>
              </a:rPr>
              <a:t>  name: web-service</a:t>
            </a:r>
            <a:endParaRPr sz="18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800">
                <a:solidFill>
                  <a:srgbClr val="3D5B58"/>
                </a:solidFill>
                <a:latin typeface="Roboto Mono"/>
                <a:ea typeface="Roboto Mono"/>
                <a:cs typeface="Roboto Mono"/>
                <a:sym typeface="Roboto Mono"/>
              </a:rPr>
              <a:t>spec:</a:t>
            </a:r>
            <a:endParaRPr sz="18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800">
                <a:solidFill>
                  <a:srgbClr val="3D5B58"/>
                </a:solidFill>
                <a:latin typeface="Roboto Mono"/>
                <a:ea typeface="Roboto Mono"/>
                <a:cs typeface="Roboto Mono"/>
                <a:sym typeface="Roboto Mono"/>
              </a:rPr>
              <a:t>  selector:</a:t>
            </a:r>
            <a:endParaRPr sz="18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800">
                <a:solidFill>
                  <a:srgbClr val="3D5B58"/>
                </a:solidFill>
                <a:latin typeface="Roboto Mono"/>
                <a:ea typeface="Roboto Mono"/>
                <a:cs typeface="Roboto Mono"/>
                <a:sym typeface="Roboto Mono"/>
              </a:rPr>
              <a:t>    app: web</a:t>
            </a:r>
            <a:endParaRPr sz="18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800">
                <a:solidFill>
                  <a:srgbClr val="3D5B58"/>
                </a:solidFill>
                <a:latin typeface="Roboto Mono"/>
                <a:ea typeface="Roboto Mono"/>
                <a:cs typeface="Roboto Mono"/>
                <a:sym typeface="Roboto Mono"/>
              </a:rPr>
              <a:t>  ports:</a:t>
            </a:r>
            <a:endParaRPr sz="18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800">
                <a:solidFill>
                  <a:srgbClr val="3D5B58"/>
                </a:solidFill>
                <a:latin typeface="Roboto Mono"/>
                <a:ea typeface="Roboto Mono"/>
                <a:cs typeface="Roboto Mono"/>
                <a:sym typeface="Roboto Mono"/>
              </a:rPr>
              <a:t>      port: 8080</a:t>
            </a:r>
            <a:endParaRPr sz="18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800">
                <a:solidFill>
                  <a:srgbClr val="3D5B58"/>
                </a:solidFill>
                <a:latin typeface="Roboto Mono"/>
                <a:ea typeface="Roboto Mono"/>
                <a:cs typeface="Roboto Mono"/>
                <a:sym typeface="Roboto Mono"/>
              </a:rPr>
              <a:t>      targetPort: 80</a:t>
            </a:r>
            <a:endParaRPr sz="1200">
              <a:solidFill>
                <a:srgbClr val="3D5B58"/>
              </a:solidFill>
              <a:latin typeface="Roboto Mono"/>
              <a:ea typeface="Roboto Mono"/>
              <a:cs typeface="Roboto Mono"/>
              <a:sym typeface="Roboto Mono"/>
            </a:endParaRPr>
          </a:p>
        </p:txBody>
      </p:sp>
      <p:sp>
        <p:nvSpPr>
          <p:cNvPr id="646" name="Google Shape;646;p59"/>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0" name="Shape 650"/>
        <p:cNvGrpSpPr/>
        <p:nvPr/>
      </p:nvGrpSpPr>
      <p:grpSpPr>
        <a:xfrm>
          <a:off x="0" y="0"/>
          <a:ext cx="0" cy="0"/>
          <a:chOff x="0" y="0"/>
          <a:chExt cx="0" cy="0"/>
        </a:xfrm>
      </p:grpSpPr>
      <p:sp>
        <p:nvSpPr>
          <p:cNvPr id="651" name="Google Shape;651;p60"/>
          <p:cNvSpPr txBox="1"/>
          <p:nvPr/>
        </p:nvSpPr>
        <p:spPr>
          <a:xfrm>
            <a:off x="349125" y="122875"/>
            <a:ext cx="3345900" cy="4648500"/>
          </a:xfrm>
          <a:prstGeom prst="rect">
            <a:avLst/>
          </a:prstGeom>
          <a:solidFill>
            <a:srgbClr val="F5F5F5"/>
          </a:solid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lang="en" sz="2000">
                <a:solidFill>
                  <a:srgbClr val="3D5B58"/>
                </a:solidFill>
                <a:latin typeface="Roboto Mono"/>
                <a:ea typeface="Roboto Mono"/>
                <a:cs typeface="Roboto Mono"/>
                <a:sym typeface="Roboto Mono"/>
              </a:rPr>
              <a:t>apiVersion: v1</a:t>
            </a:r>
            <a:endParaRPr sz="20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2000">
                <a:solidFill>
                  <a:srgbClr val="3D5B58"/>
                </a:solidFill>
                <a:latin typeface="Roboto Mono"/>
                <a:ea typeface="Roboto Mono"/>
                <a:cs typeface="Roboto Mono"/>
                <a:sym typeface="Roboto Mono"/>
              </a:rPr>
              <a:t>kind: Service</a:t>
            </a:r>
            <a:endParaRPr sz="20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2000">
                <a:solidFill>
                  <a:srgbClr val="3D5B58"/>
                </a:solidFill>
                <a:latin typeface="Roboto Mono"/>
                <a:ea typeface="Roboto Mono"/>
                <a:cs typeface="Roboto Mono"/>
                <a:sym typeface="Roboto Mono"/>
              </a:rPr>
              <a:t>metadata:</a:t>
            </a:r>
            <a:endParaRPr sz="20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2000">
                <a:solidFill>
                  <a:srgbClr val="3D5B58"/>
                </a:solidFill>
                <a:latin typeface="Roboto Mono"/>
                <a:ea typeface="Roboto Mono"/>
                <a:cs typeface="Roboto Mono"/>
                <a:sym typeface="Roboto Mono"/>
              </a:rPr>
              <a:t>  name: web-service</a:t>
            </a:r>
            <a:endParaRPr sz="20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2000">
                <a:solidFill>
                  <a:srgbClr val="3D5B58"/>
                </a:solidFill>
                <a:latin typeface="Roboto Mono"/>
                <a:ea typeface="Roboto Mono"/>
                <a:cs typeface="Roboto Mono"/>
                <a:sym typeface="Roboto Mono"/>
              </a:rPr>
              <a:t>spec:</a:t>
            </a:r>
            <a:endParaRPr sz="20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2000">
                <a:solidFill>
                  <a:srgbClr val="3D5B58"/>
                </a:solidFill>
                <a:latin typeface="Roboto Mono"/>
                <a:ea typeface="Roboto Mono"/>
                <a:cs typeface="Roboto Mono"/>
                <a:sym typeface="Roboto Mono"/>
              </a:rPr>
              <a:t>  selector:</a:t>
            </a:r>
            <a:endParaRPr sz="20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2000">
                <a:solidFill>
                  <a:srgbClr val="2C5234"/>
                </a:solidFill>
                <a:latin typeface="Roboto Mono"/>
                <a:ea typeface="Roboto Mono"/>
                <a:cs typeface="Roboto Mono"/>
                <a:sym typeface="Roboto Mono"/>
              </a:rPr>
              <a:t>    </a:t>
            </a:r>
            <a:r>
              <a:rPr lang="en" sz="2000">
                <a:solidFill>
                  <a:srgbClr val="FF3EB5"/>
                </a:solidFill>
                <a:latin typeface="Roboto Mono"/>
                <a:ea typeface="Roboto Mono"/>
                <a:cs typeface="Roboto Mono"/>
                <a:sym typeface="Roboto Mono"/>
              </a:rPr>
              <a:t>app: web</a:t>
            </a:r>
            <a:endParaRPr sz="2000">
              <a:solidFill>
                <a:srgbClr val="FF3EB5"/>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2000">
                <a:solidFill>
                  <a:srgbClr val="3D5B58"/>
                </a:solidFill>
                <a:latin typeface="Roboto Mono"/>
                <a:ea typeface="Roboto Mono"/>
                <a:cs typeface="Roboto Mono"/>
                <a:sym typeface="Roboto Mono"/>
              </a:rPr>
              <a:t>  ports:</a:t>
            </a:r>
            <a:endParaRPr sz="20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2000">
                <a:solidFill>
                  <a:srgbClr val="3D5B58"/>
                </a:solidFill>
                <a:latin typeface="Roboto Mono"/>
                <a:ea typeface="Roboto Mono"/>
                <a:cs typeface="Roboto Mono"/>
                <a:sym typeface="Roboto Mono"/>
              </a:rPr>
              <a:t>      port: 8080</a:t>
            </a:r>
            <a:endParaRPr sz="20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2000">
                <a:solidFill>
                  <a:srgbClr val="2C5234"/>
                </a:solidFill>
                <a:latin typeface="Roboto Mono"/>
                <a:ea typeface="Roboto Mono"/>
                <a:cs typeface="Roboto Mono"/>
                <a:sym typeface="Roboto Mono"/>
              </a:rPr>
              <a:t>     </a:t>
            </a:r>
            <a:r>
              <a:rPr lang="en" sz="2000">
                <a:solidFill>
                  <a:srgbClr val="FF3EB5"/>
                </a:solidFill>
                <a:latin typeface="Roboto Mono"/>
                <a:ea typeface="Roboto Mono"/>
                <a:cs typeface="Roboto Mono"/>
                <a:sym typeface="Roboto Mono"/>
              </a:rPr>
              <a:t> targetPort: 80</a:t>
            </a:r>
            <a:endParaRPr>
              <a:solidFill>
                <a:srgbClr val="FF3EB5"/>
              </a:solidFill>
              <a:latin typeface="Roboto Mono"/>
              <a:ea typeface="Roboto Mono"/>
              <a:cs typeface="Roboto Mono"/>
              <a:sym typeface="Roboto Mono"/>
            </a:endParaRPr>
          </a:p>
        </p:txBody>
      </p:sp>
      <p:sp>
        <p:nvSpPr>
          <p:cNvPr id="652" name="Google Shape;652;p60"/>
          <p:cNvSpPr txBox="1"/>
          <p:nvPr/>
        </p:nvSpPr>
        <p:spPr>
          <a:xfrm>
            <a:off x="349125" y="4771375"/>
            <a:ext cx="3345900" cy="400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a:solidFill>
                  <a:srgbClr val="3D5B58"/>
                </a:solidFill>
                <a:latin typeface="Montserrat"/>
                <a:ea typeface="Montserrat"/>
                <a:cs typeface="Montserrat"/>
                <a:sym typeface="Montserrat"/>
              </a:rPr>
              <a:t>service.yaml</a:t>
            </a:r>
            <a:endParaRPr b="1">
              <a:solidFill>
                <a:srgbClr val="3D5B58"/>
              </a:solidFill>
              <a:latin typeface="Montserrat"/>
              <a:ea typeface="Montserrat"/>
              <a:cs typeface="Montserrat"/>
              <a:sym typeface="Montserrat"/>
            </a:endParaRPr>
          </a:p>
        </p:txBody>
      </p:sp>
      <p:sp>
        <p:nvSpPr>
          <p:cNvPr id="653" name="Google Shape;653;p60"/>
          <p:cNvSpPr txBox="1"/>
          <p:nvPr/>
        </p:nvSpPr>
        <p:spPr>
          <a:xfrm>
            <a:off x="4964475" y="92125"/>
            <a:ext cx="3833700" cy="4710000"/>
          </a:xfrm>
          <a:prstGeom prst="rect">
            <a:avLst/>
          </a:prstGeom>
          <a:solidFill>
            <a:srgbClr val="F5F5F5"/>
          </a:solid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apiVersion: apps/v1</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kind: Deployment</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metadata:</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name: iis-deploy</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labels:</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app: web</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spec:</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a:t>
            </a:r>
            <a:r>
              <a:rPr b="1" lang="en">
                <a:solidFill>
                  <a:srgbClr val="3D5B58"/>
                </a:solidFill>
                <a:latin typeface="Roboto Mono"/>
                <a:ea typeface="Roboto Mono"/>
                <a:cs typeface="Roboto Mono"/>
                <a:sym typeface="Roboto Mono"/>
              </a:rPr>
              <a:t>replicas: 3</a:t>
            </a:r>
            <a:endParaRPr b="1">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a:t>
            </a:r>
            <a:r>
              <a:rPr b="1" lang="en">
                <a:solidFill>
                  <a:srgbClr val="3D5B58"/>
                </a:solidFill>
                <a:latin typeface="Roboto Mono"/>
                <a:ea typeface="Roboto Mono"/>
                <a:cs typeface="Roboto Mono"/>
                <a:sym typeface="Roboto Mono"/>
              </a:rPr>
              <a:t>selector:</a:t>
            </a:r>
            <a:endParaRPr b="1">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b="1" lang="en">
                <a:solidFill>
                  <a:srgbClr val="3D5B58"/>
                </a:solidFill>
                <a:latin typeface="Roboto Mono"/>
                <a:ea typeface="Roboto Mono"/>
                <a:cs typeface="Roboto Mono"/>
                <a:sym typeface="Roboto Mono"/>
              </a:rPr>
              <a:t>    matchLabels:</a:t>
            </a:r>
            <a:endParaRPr b="1">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b="1" lang="en">
                <a:solidFill>
                  <a:srgbClr val="2C5234"/>
                </a:solidFill>
                <a:latin typeface="Roboto Mono"/>
                <a:ea typeface="Roboto Mono"/>
                <a:cs typeface="Roboto Mono"/>
                <a:sym typeface="Roboto Mono"/>
              </a:rPr>
              <a:t>     </a:t>
            </a:r>
            <a:r>
              <a:rPr b="1" lang="en">
                <a:solidFill>
                  <a:srgbClr val="FF3EB5"/>
                </a:solidFill>
                <a:latin typeface="Roboto Mono"/>
                <a:ea typeface="Roboto Mono"/>
                <a:cs typeface="Roboto Mono"/>
                <a:sym typeface="Roboto Mono"/>
              </a:rPr>
              <a:t> app: web</a:t>
            </a:r>
            <a:endParaRPr b="1">
              <a:solidFill>
                <a:srgbClr val="FF3EB5"/>
              </a:solidFill>
              <a:latin typeface="Roboto Mono"/>
              <a:ea typeface="Roboto Mono"/>
              <a:cs typeface="Roboto Mono"/>
              <a:sym typeface="Roboto Mono"/>
            </a:endParaRPr>
          </a:p>
          <a:p>
            <a:pPr indent="0" lvl="0" marL="0" rtl="0" algn="l">
              <a:lnSpc>
                <a:spcPct val="100000"/>
              </a:lnSpc>
              <a:spcBef>
                <a:spcPts val="0"/>
              </a:spcBef>
              <a:spcAft>
                <a:spcPts val="0"/>
              </a:spcAft>
              <a:buNone/>
            </a:pPr>
            <a:r>
              <a:rPr b="1" lang="en">
                <a:solidFill>
                  <a:srgbClr val="2C5234"/>
                </a:solidFill>
                <a:latin typeface="Roboto Mono"/>
                <a:ea typeface="Roboto Mono"/>
                <a:cs typeface="Roboto Mono"/>
                <a:sym typeface="Roboto Mono"/>
              </a:rPr>
              <a:t>  </a:t>
            </a:r>
            <a:r>
              <a:rPr lang="en">
                <a:solidFill>
                  <a:srgbClr val="3D5B58"/>
                </a:solidFill>
                <a:latin typeface="Roboto Mono"/>
                <a:ea typeface="Roboto Mono"/>
                <a:cs typeface="Roboto Mono"/>
                <a:sym typeface="Roboto Mono"/>
              </a:rPr>
              <a:t>template:</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metadata:</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labels:</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app: web</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spec:</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containers:</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 name: web</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image: servercore/iis</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ports:</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2C5234"/>
                </a:solidFill>
                <a:latin typeface="Roboto Mono"/>
                <a:ea typeface="Roboto Mono"/>
                <a:cs typeface="Roboto Mono"/>
                <a:sym typeface="Roboto Mono"/>
              </a:rPr>
              <a:t>      </a:t>
            </a:r>
            <a:r>
              <a:rPr lang="en">
                <a:solidFill>
                  <a:srgbClr val="FF3EB5"/>
                </a:solidFill>
                <a:latin typeface="Roboto Mono"/>
                <a:ea typeface="Roboto Mono"/>
                <a:cs typeface="Roboto Mono"/>
                <a:sym typeface="Roboto Mono"/>
              </a:rPr>
              <a:t>  - containerPort: 80</a:t>
            </a:r>
            <a:endParaRPr>
              <a:solidFill>
                <a:srgbClr val="FF3EB5"/>
              </a:solidFill>
              <a:latin typeface="Roboto Mono"/>
              <a:ea typeface="Roboto Mono"/>
              <a:cs typeface="Roboto Mono"/>
              <a:sym typeface="Roboto Mono"/>
            </a:endParaRPr>
          </a:p>
        </p:txBody>
      </p:sp>
      <p:sp>
        <p:nvSpPr>
          <p:cNvPr id="654" name="Google Shape;654;p60"/>
          <p:cNvSpPr txBox="1"/>
          <p:nvPr/>
        </p:nvSpPr>
        <p:spPr>
          <a:xfrm>
            <a:off x="4964475" y="4743300"/>
            <a:ext cx="3833700" cy="400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a:solidFill>
                  <a:srgbClr val="3D5B58"/>
                </a:solidFill>
                <a:latin typeface="Montserrat"/>
                <a:ea typeface="Montserrat"/>
                <a:cs typeface="Montserrat"/>
                <a:sym typeface="Montserrat"/>
              </a:rPr>
              <a:t>deployment.yaml</a:t>
            </a:r>
            <a:endParaRPr b="1">
              <a:solidFill>
                <a:srgbClr val="3D5B58"/>
              </a:solidFill>
              <a:latin typeface="Montserrat"/>
              <a:ea typeface="Montserrat"/>
              <a:cs typeface="Montserrat"/>
              <a:sym typeface="Montserrat"/>
            </a:endParaRPr>
          </a:p>
        </p:txBody>
      </p:sp>
      <p:pic>
        <p:nvPicPr>
          <p:cNvPr id="655" name="Google Shape;655;p60"/>
          <p:cNvPicPr preferRelativeResize="0"/>
          <p:nvPr/>
        </p:nvPicPr>
        <p:blipFill rotWithShape="1">
          <a:blip r:embed="rId3">
            <a:alphaModFix/>
          </a:blip>
          <a:srcRect b="42964" l="9287" r="6508" t="40351"/>
          <a:stretch/>
        </p:blipFill>
        <p:spPr>
          <a:xfrm rot="-635834">
            <a:off x="2304675" y="2560236"/>
            <a:ext cx="3374927" cy="280349"/>
          </a:xfrm>
          <a:prstGeom prst="rect">
            <a:avLst/>
          </a:prstGeom>
          <a:noFill/>
          <a:ln>
            <a:noFill/>
          </a:ln>
        </p:spPr>
      </p:pic>
      <p:pic>
        <p:nvPicPr>
          <p:cNvPr id="656" name="Google Shape;656;p60"/>
          <p:cNvPicPr preferRelativeResize="0"/>
          <p:nvPr/>
        </p:nvPicPr>
        <p:blipFill rotWithShape="1">
          <a:blip r:embed="rId3">
            <a:alphaModFix/>
          </a:blip>
          <a:srcRect b="42964" l="9287" r="6508" t="40351"/>
          <a:stretch/>
        </p:blipFill>
        <p:spPr>
          <a:xfrm rot="94">
            <a:off x="3554324" y="4364262"/>
            <a:ext cx="2340154" cy="280353"/>
          </a:xfrm>
          <a:prstGeom prst="rect">
            <a:avLst/>
          </a:prstGeom>
          <a:noFill/>
          <a:ln>
            <a:noFill/>
          </a:ln>
        </p:spPr>
      </p:pic>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60" name="Shape 660"/>
        <p:cNvGrpSpPr/>
        <p:nvPr/>
      </p:nvGrpSpPr>
      <p:grpSpPr>
        <a:xfrm>
          <a:off x="0" y="0"/>
          <a:ext cx="0" cy="0"/>
          <a:chOff x="0" y="0"/>
          <a:chExt cx="0" cy="0"/>
        </a:xfrm>
      </p:grpSpPr>
      <p:sp>
        <p:nvSpPr>
          <p:cNvPr id="661" name="Google Shape;661;p61"/>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grpSp>
        <p:nvGrpSpPr>
          <p:cNvPr id="662" name="Google Shape;662;p61"/>
          <p:cNvGrpSpPr/>
          <p:nvPr/>
        </p:nvGrpSpPr>
        <p:grpSpPr>
          <a:xfrm>
            <a:off x="1344038" y="2109175"/>
            <a:ext cx="914400" cy="1443838"/>
            <a:chOff x="1785494" y="1765813"/>
            <a:chExt cx="914400" cy="1443838"/>
          </a:xfrm>
        </p:grpSpPr>
        <p:sp>
          <p:nvSpPr>
            <p:cNvPr id="663" name="Google Shape;663;p61"/>
            <p:cNvSpPr/>
            <p:nvPr/>
          </p:nvSpPr>
          <p:spPr>
            <a:xfrm>
              <a:off x="1785494" y="1848850"/>
              <a:ext cx="914400" cy="1360800"/>
            </a:xfrm>
            <a:prstGeom prst="roundRect">
              <a:avLst>
                <a:gd fmla="val 16667" name="adj"/>
              </a:avLst>
            </a:prstGeom>
            <a:solidFill>
              <a:srgbClr val="F5F5F5"/>
            </a:solidFill>
            <a:ln>
              <a:noFill/>
            </a:ln>
            <a:effectLst>
              <a:outerShdw blurRad="57150" rotWithShape="0" algn="bl" dir="5400000" dist="19050">
                <a:srgbClr val="000000">
                  <a:alpha val="50000"/>
                </a:srgbClr>
              </a:outerShdw>
            </a:effectLst>
          </p:spPr>
          <p:txBody>
            <a:bodyPr anchorCtr="0" anchor="t" bIns="91425" lIns="91425" spcFirstLastPara="1" rIns="91425" wrap="square" tIns="91425">
              <a:noAutofit/>
            </a:bodyPr>
            <a:lstStyle/>
            <a:p>
              <a:pPr indent="0" lvl="0" marL="0" rtl="0" algn="ctr">
                <a:spcBef>
                  <a:spcPts val="0"/>
                </a:spcBef>
                <a:spcAft>
                  <a:spcPts val="0"/>
                </a:spcAft>
                <a:buNone/>
              </a:pPr>
              <a:r>
                <a:t/>
              </a:r>
              <a:endParaRPr b="1">
                <a:latin typeface="Montserrat"/>
                <a:ea typeface="Montserrat"/>
                <a:cs typeface="Montserrat"/>
                <a:sym typeface="Montserrat"/>
              </a:endParaRPr>
            </a:p>
          </p:txBody>
        </p:sp>
        <p:pic>
          <p:nvPicPr>
            <p:cNvPr id="664" name="Google Shape;664;p61"/>
            <p:cNvPicPr preferRelativeResize="0"/>
            <p:nvPr/>
          </p:nvPicPr>
          <p:blipFill>
            <a:blip r:embed="rId3">
              <a:alphaModFix/>
            </a:blip>
            <a:stretch>
              <a:fillRect/>
            </a:stretch>
          </p:blipFill>
          <p:spPr>
            <a:xfrm>
              <a:off x="1785495" y="1765813"/>
              <a:ext cx="914399" cy="914399"/>
            </a:xfrm>
            <a:prstGeom prst="rect">
              <a:avLst/>
            </a:prstGeom>
            <a:noFill/>
            <a:ln>
              <a:noFill/>
            </a:ln>
          </p:spPr>
        </p:pic>
      </p:grpSp>
      <p:grpSp>
        <p:nvGrpSpPr>
          <p:cNvPr id="665" name="Google Shape;665;p61"/>
          <p:cNvGrpSpPr/>
          <p:nvPr/>
        </p:nvGrpSpPr>
        <p:grpSpPr>
          <a:xfrm>
            <a:off x="3809988" y="2109175"/>
            <a:ext cx="914400" cy="1534761"/>
            <a:chOff x="3117644" y="1765813"/>
            <a:chExt cx="914400" cy="1534761"/>
          </a:xfrm>
        </p:grpSpPr>
        <p:sp>
          <p:nvSpPr>
            <p:cNvPr id="666" name="Google Shape;666;p61"/>
            <p:cNvSpPr/>
            <p:nvPr/>
          </p:nvSpPr>
          <p:spPr>
            <a:xfrm>
              <a:off x="3117644" y="1848850"/>
              <a:ext cx="914400" cy="1360800"/>
            </a:xfrm>
            <a:prstGeom prst="roundRect">
              <a:avLst>
                <a:gd fmla="val 16667" name="adj"/>
              </a:avLst>
            </a:prstGeom>
            <a:solidFill>
              <a:srgbClr val="F5F5F5"/>
            </a:solidFill>
            <a:ln>
              <a:noFill/>
            </a:ln>
            <a:effectLst>
              <a:outerShdw blurRad="57150" rotWithShape="0" algn="bl" dir="5400000" dist="19050">
                <a:srgbClr val="000000">
                  <a:alpha val="50000"/>
                </a:srgbClr>
              </a:outerShdw>
            </a:effectLst>
          </p:spPr>
          <p:txBody>
            <a:bodyPr anchorCtr="0" anchor="t" bIns="91425" lIns="91425" spcFirstLastPara="1" rIns="91425" wrap="square" tIns="91425">
              <a:noAutofit/>
            </a:bodyPr>
            <a:lstStyle/>
            <a:p>
              <a:pPr indent="0" lvl="0" marL="0" rtl="0" algn="ctr">
                <a:spcBef>
                  <a:spcPts val="0"/>
                </a:spcBef>
                <a:spcAft>
                  <a:spcPts val="0"/>
                </a:spcAft>
                <a:buNone/>
              </a:pPr>
              <a:r>
                <a:t/>
              </a:r>
              <a:endParaRPr b="1">
                <a:latin typeface="Montserrat"/>
                <a:ea typeface="Montserrat"/>
                <a:cs typeface="Montserrat"/>
                <a:sym typeface="Montserrat"/>
              </a:endParaRPr>
            </a:p>
          </p:txBody>
        </p:sp>
        <p:pic>
          <p:nvPicPr>
            <p:cNvPr id="667" name="Google Shape;667;p61"/>
            <p:cNvPicPr preferRelativeResize="0"/>
            <p:nvPr/>
          </p:nvPicPr>
          <p:blipFill>
            <a:blip r:embed="rId3">
              <a:alphaModFix/>
            </a:blip>
            <a:stretch>
              <a:fillRect/>
            </a:stretch>
          </p:blipFill>
          <p:spPr>
            <a:xfrm>
              <a:off x="3117645" y="1765813"/>
              <a:ext cx="914399" cy="914399"/>
            </a:xfrm>
            <a:prstGeom prst="rect">
              <a:avLst/>
            </a:prstGeom>
            <a:noFill/>
            <a:ln>
              <a:noFill/>
            </a:ln>
          </p:spPr>
        </p:pic>
        <p:pic>
          <p:nvPicPr>
            <p:cNvPr id="668" name="Google Shape;668;p61"/>
            <p:cNvPicPr preferRelativeResize="0"/>
            <p:nvPr/>
          </p:nvPicPr>
          <p:blipFill>
            <a:blip r:embed="rId3">
              <a:alphaModFix/>
            </a:blip>
            <a:stretch>
              <a:fillRect/>
            </a:stretch>
          </p:blipFill>
          <p:spPr>
            <a:xfrm>
              <a:off x="3117645" y="2386175"/>
              <a:ext cx="914399" cy="914399"/>
            </a:xfrm>
            <a:prstGeom prst="rect">
              <a:avLst/>
            </a:prstGeom>
            <a:noFill/>
            <a:ln>
              <a:noFill/>
            </a:ln>
          </p:spPr>
        </p:pic>
      </p:grpSp>
      <p:sp>
        <p:nvSpPr>
          <p:cNvPr id="669" name="Google Shape;669;p61"/>
          <p:cNvSpPr/>
          <p:nvPr/>
        </p:nvSpPr>
        <p:spPr>
          <a:xfrm>
            <a:off x="6275935" y="2192213"/>
            <a:ext cx="914400" cy="1360800"/>
          </a:xfrm>
          <a:prstGeom prst="roundRect">
            <a:avLst>
              <a:gd fmla="val 16667" name="adj"/>
            </a:avLst>
          </a:prstGeom>
          <a:solidFill>
            <a:srgbClr val="F5F5F5"/>
          </a:solidFill>
          <a:ln>
            <a:noFill/>
          </a:ln>
          <a:effectLst>
            <a:outerShdw blurRad="57150" rotWithShape="0" algn="bl" dir="5400000" dist="19050">
              <a:srgbClr val="000000">
                <a:alpha val="50000"/>
              </a:srgbClr>
            </a:outerShdw>
          </a:effectLst>
        </p:spPr>
        <p:txBody>
          <a:bodyPr anchorCtr="0" anchor="t" bIns="91425" lIns="91425" spcFirstLastPara="1" rIns="91425" wrap="square" tIns="91425">
            <a:noAutofit/>
          </a:bodyPr>
          <a:lstStyle/>
          <a:p>
            <a:pPr indent="0" lvl="0" marL="0" rtl="0" algn="ctr">
              <a:spcBef>
                <a:spcPts val="0"/>
              </a:spcBef>
              <a:spcAft>
                <a:spcPts val="0"/>
              </a:spcAft>
              <a:buNone/>
            </a:pPr>
            <a:r>
              <a:t/>
            </a:r>
            <a:endParaRPr b="1">
              <a:latin typeface="Montserrat"/>
              <a:ea typeface="Montserrat"/>
              <a:cs typeface="Montserrat"/>
              <a:sym typeface="Montserrat"/>
            </a:endParaRPr>
          </a:p>
        </p:txBody>
      </p:sp>
      <p:pic>
        <p:nvPicPr>
          <p:cNvPr id="670" name="Google Shape;670;p61"/>
          <p:cNvPicPr preferRelativeResize="0"/>
          <p:nvPr/>
        </p:nvPicPr>
        <p:blipFill>
          <a:blip r:embed="rId3">
            <a:alphaModFix/>
          </a:blip>
          <a:stretch>
            <a:fillRect/>
          </a:stretch>
        </p:blipFill>
        <p:spPr>
          <a:xfrm>
            <a:off x="6275936" y="2109175"/>
            <a:ext cx="914399" cy="914399"/>
          </a:xfrm>
          <a:prstGeom prst="rect">
            <a:avLst/>
          </a:prstGeom>
          <a:noFill/>
          <a:ln>
            <a:noFill/>
          </a:ln>
        </p:spPr>
      </p:pic>
      <p:sp>
        <p:nvSpPr>
          <p:cNvPr id="671" name="Google Shape;671;p61"/>
          <p:cNvSpPr txBox="1"/>
          <p:nvPr/>
        </p:nvSpPr>
        <p:spPr>
          <a:xfrm>
            <a:off x="1002675" y="3695213"/>
            <a:ext cx="14787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200">
                <a:solidFill>
                  <a:srgbClr val="3D5B58"/>
                </a:solidFill>
                <a:latin typeface="Roboto Mono"/>
                <a:ea typeface="Roboto Mono"/>
                <a:cs typeface="Roboto Mono"/>
                <a:sym typeface="Roboto Mono"/>
              </a:rPr>
              <a:t>211.83.229.168</a:t>
            </a:r>
            <a:endParaRPr sz="1200">
              <a:solidFill>
                <a:srgbClr val="3D5B58"/>
              </a:solidFill>
              <a:latin typeface="Roboto Mono"/>
              <a:ea typeface="Roboto Mono"/>
              <a:cs typeface="Roboto Mono"/>
              <a:sym typeface="Roboto Mono"/>
            </a:endParaRPr>
          </a:p>
        </p:txBody>
      </p:sp>
      <p:sp>
        <p:nvSpPr>
          <p:cNvPr id="672" name="Google Shape;672;p61"/>
          <p:cNvSpPr txBox="1"/>
          <p:nvPr/>
        </p:nvSpPr>
        <p:spPr>
          <a:xfrm>
            <a:off x="3527850" y="3695213"/>
            <a:ext cx="14787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200">
                <a:solidFill>
                  <a:srgbClr val="3D5B58"/>
                </a:solidFill>
                <a:latin typeface="Roboto Mono"/>
                <a:ea typeface="Roboto Mono"/>
                <a:cs typeface="Roboto Mono"/>
                <a:sym typeface="Roboto Mono"/>
              </a:rPr>
              <a:t>211.83.229.897</a:t>
            </a:r>
            <a:endParaRPr sz="1200">
              <a:solidFill>
                <a:srgbClr val="3D5B58"/>
              </a:solidFill>
              <a:latin typeface="Roboto Mono"/>
              <a:ea typeface="Roboto Mono"/>
              <a:cs typeface="Roboto Mono"/>
              <a:sym typeface="Roboto Mono"/>
            </a:endParaRPr>
          </a:p>
        </p:txBody>
      </p:sp>
      <p:sp>
        <p:nvSpPr>
          <p:cNvPr id="673" name="Google Shape;673;p61"/>
          <p:cNvSpPr txBox="1"/>
          <p:nvPr/>
        </p:nvSpPr>
        <p:spPr>
          <a:xfrm>
            <a:off x="5993788" y="3695213"/>
            <a:ext cx="14787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200">
                <a:solidFill>
                  <a:srgbClr val="3D5B58"/>
                </a:solidFill>
                <a:latin typeface="Roboto Mono"/>
                <a:ea typeface="Roboto Mono"/>
                <a:cs typeface="Roboto Mono"/>
                <a:sym typeface="Roboto Mono"/>
              </a:rPr>
              <a:t>211.83.280.112</a:t>
            </a:r>
            <a:endParaRPr sz="1200">
              <a:solidFill>
                <a:srgbClr val="3D5B58"/>
              </a:solidFill>
              <a:latin typeface="Roboto Mono"/>
              <a:ea typeface="Roboto Mono"/>
              <a:cs typeface="Roboto Mono"/>
              <a:sym typeface="Roboto Mono"/>
            </a:endParaRPr>
          </a:p>
        </p:txBody>
      </p:sp>
      <p:cxnSp>
        <p:nvCxnSpPr>
          <p:cNvPr id="674" name="Google Shape;674;p61"/>
          <p:cNvCxnSpPr/>
          <p:nvPr/>
        </p:nvCxnSpPr>
        <p:spPr>
          <a:xfrm>
            <a:off x="2899300" y="2109175"/>
            <a:ext cx="0" cy="2019600"/>
          </a:xfrm>
          <a:prstGeom prst="straightConnector1">
            <a:avLst/>
          </a:prstGeom>
          <a:noFill/>
          <a:ln cap="flat" cmpd="sng" w="9525">
            <a:solidFill>
              <a:srgbClr val="FFBE9F"/>
            </a:solidFill>
            <a:prstDash val="solid"/>
            <a:round/>
            <a:headEnd len="med" w="med" type="none"/>
            <a:tailEnd len="med" w="med" type="none"/>
          </a:ln>
        </p:spPr>
      </p:cxnSp>
      <p:cxnSp>
        <p:nvCxnSpPr>
          <p:cNvPr id="675" name="Google Shape;675;p61"/>
          <p:cNvCxnSpPr/>
          <p:nvPr/>
        </p:nvCxnSpPr>
        <p:spPr>
          <a:xfrm>
            <a:off x="5517050" y="2109175"/>
            <a:ext cx="0" cy="2019600"/>
          </a:xfrm>
          <a:prstGeom prst="straightConnector1">
            <a:avLst/>
          </a:prstGeom>
          <a:noFill/>
          <a:ln cap="flat" cmpd="sng" w="9525">
            <a:solidFill>
              <a:srgbClr val="FFBE9F"/>
            </a:solidFill>
            <a:prstDash val="solid"/>
            <a:round/>
            <a:headEnd len="med" w="med" type="none"/>
            <a:tailEnd len="med" w="med" type="none"/>
          </a:ln>
        </p:spPr>
      </p:cxnSp>
      <p:sp>
        <p:nvSpPr>
          <p:cNvPr id="676" name="Google Shape;676;p61"/>
          <p:cNvSpPr txBox="1"/>
          <p:nvPr/>
        </p:nvSpPr>
        <p:spPr>
          <a:xfrm>
            <a:off x="2568300" y="970925"/>
            <a:ext cx="3397800" cy="499800"/>
          </a:xfrm>
          <a:prstGeom prst="rect">
            <a:avLst/>
          </a:prstGeom>
          <a:solidFill>
            <a:schemeClr val="lt1"/>
          </a:solidFill>
          <a:ln cap="flat" cmpd="sng" w="19050">
            <a:solidFill>
              <a:srgbClr val="FF3EB5"/>
            </a:solidFill>
            <a:prstDash val="solid"/>
            <a:round/>
            <a:headEnd len="sm" w="sm" type="none"/>
            <a:tailEnd len="sm" w="sm" type="none"/>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 sz="2000">
                <a:solidFill>
                  <a:srgbClr val="3D5B58"/>
                </a:solidFill>
                <a:latin typeface="Montserrat"/>
                <a:ea typeface="Montserrat"/>
                <a:cs typeface="Montserrat"/>
                <a:sym typeface="Montserrat"/>
              </a:rPr>
              <a:t>Service</a:t>
            </a:r>
            <a:endParaRPr b="1" i="0" sz="2000" u="none" cap="none" strike="noStrike">
              <a:solidFill>
                <a:srgbClr val="3D5B58"/>
              </a:solidFill>
              <a:latin typeface="Montserrat"/>
              <a:ea typeface="Montserrat"/>
              <a:cs typeface="Montserrat"/>
              <a:sym typeface="Montserrat"/>
            </a:endParaRPr>
          </a:p>
        </p:txBody>
      </p:sp>
      <p:cxnSp>
        <p:nvCxnSpPr>
          <p:cNvPr id="677" name="Google Shape;677;p61"/>
          <p:cNvCxnSpPr>
            <a:stCxn id="676" idx="0"/>
          </p:cNvCxnSpPr>
          <p:nvPr/>
        </p:nvCxnSpPr>
        <p:spPr>
          <a:xfrm rot="10800000">
            <a:off x="4265400" y="461825"/>
            <a:ext cx="1800" cy="509100"/>
          </a:xfrm>
          <a:prstGeom prst="straightConnector1">
            <a:avLst/>
          </a:prstGeom>
          <a:noFill/>
          <a:ln cap="flat" cmpd="sng" w="9525">
            <a:solidFill>
              <a:srgbClr val="FF3EB5"/>
            </a:solidFill>
            <a:prstDash val="solid"/>
            <a:round/>
            <a:headEnd len="med" w="med" type="stealth"/>
            <a:tailEnd len="med" w="med" type="stealth"/>
          </a:ln>
        </p:spPr>
      </p:cxnSp>
      <p:cxnSp>
        <p:nvCxnSpPr>
          <p:cNvPr id="678" name="Google Shape;678;p61"/>
          <p:cNvCxnSpPr>
            <a:stCxn id="667" idx="0"/>
          </p:cNvCxnSpPr>
          <p:nvPr/>
        </p:nvCxnSpPr>
        <p:spPr>
          <a:xfrm flipH="1" rot="10800000">
            <a:off x="4267188" y="1532275"/>
            <a:ext cx="600" cy="576900"/>
          </a:xfrm>
          <a:prstGeom prst="straightConnector1">
            <a:avLst/>
          </a:prstGeom>
          <a:noFill/>
          <a:ln cap="flat" cmpd="sng" w="9525">
            <a:solidFill>
              <a:srgbClr val="FF3EB5"/>
            </a:solidFill>
            <a:prstDash val="solid"/>
            <a:round/>
            <a:headEnd len="med" w="med" type="stealth"/>
            <a:tailEnd len="med" w="med" type="stealth"/>
          </a:ln>
        </p:spPr>
      </p:cxnSp>
      <p:cxnSp>
        <p:nvCxnSpPr>
          <p:cNvPr id="679" name="Google Shape;679;p61"/>
          <p:cNvCxnSpPr>
            <a:stCxn id="676" idx="1"/>
            <a:endCxn id="664" idx="0"/>
          </p:cNvCxnSpPr>
          <p:nvPr/>
        </p:nvCxnSpPr>
        <p:spPr>
          <a:xfrm flipH="1">
            <a:off x="1801200" y="1220825"/>
            <a:ext cx="767100" cy="888300"/>
          </a:xfrm>
          <a:prstGeom prst="bentConnector2">
            <a:avLst/>
          </a:prstGeom>
          <a:noFill/>
          <a:ln cap="flat" cmpd="sng" w="9525">
            <a:solidFill>
              <a:srgbClr val="FF3EB5"/>
            </a:solidFill>
            <a:prstDash val="solid"/>
            <a:round/>
            <a:headEnd len="med" w="med" type="stealth"/>
            <a:tailEnd len="med" w="med" type="stealth"/>
          </a:ln>
        </p:spPr>
      </p:cxnSp>
      <p:cxnSp>
        <p:nvCxnSpPr>
          <p:cNvPr id="680" name="Google Shape;680;p61"/>
          <p:cNvCxnSpPr>
            <a:stCxn id="676" idx="3"/>
            <a:endCxn id="670" idx="0"/>
          </p:cNvCxnSpPr>
          <p:nvPr/>
        </p:nvCxnSpPr>
        <p:spPr>
          <a:xfrm>
            <a:off x="5966100" y="1220825"/>
            <a:ext cx="767100" cy="888300"/>
          </a:xfrm>
          <a:prstGeom prst="bentConnector2">
            <a:avLst/>
          </a:prstGeom>
          <a:noFill/>
          <a:ln cap="flat" cmpd="sng" w="9525">
            <a:solidFill>
              <a:srgbClr val="FF3EB5"/>
            </a:solidFill>
            <a:prstDash val="solid"/>
            <a:round/>
            <a:headEnd len="med" w="med" type="stealth"/>
            <a:tailEnd len="med" w="med" type="stealth"/>
          </a:ln>
        </p:spPr>
      </p:cxn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684" name="Shape 684"/>
        <p:cNvGrpSpPr/>
        <p:nvPr/>
      </p:nvGrpSpPr>
      <p:grpSpPr>
        <a:xfrm>
          <a:off x="0" y="0"/>
          <a:ext cx="0" cy="0"/>
          <a:chOff x="0" y="0"/>
          <a:chExt cx="0" cy="0"/>
        </a:xfrm>
      </p:grpSpPr>
      <p:sp>
        <p:nvSpPr>
          <p:cNvPr id="685" name="Google Shape;685;p62"/>
          <p:cNvSpPr txBox="1"/>
          <p:nvPr/>
        </p:nvSpPr>
        <p:spPr>
          <a:xfrm>
            <a:off x="7865122" y="4724863"/>
            <a:ext cx="778500" cy="393600"/>
          </a:xfrm>
          <a:prstGeom prst="rect">
            <a:avLst/>
          </a:prstGeom>
          <a:noFill/>
          <a:ln>
            <a:noFill/>
          </a:ln>
        </p:spPr>
        <p:txBody>
          <a:bodyPr anchorCtr="0" anchor="ctr" bIns="0" lIns="91425" spcFirstLastPara="1" rIns="91425" wrap="square" tIns="0">
            <a:noAutofit/>
          </a:bodyPr>
          <a:lstStyle/>
          <a:p>
            <a:pPr indent="0" lvl="0" marL="0" rtl="0" algn="r">
              <a:spcBef>
                <a:spcPts val="0"/>
              </a:spcBef>
              <a:spcAft>
                <a:spcPts val="0"/>
              </a:spcAft>
              <a:buNone/>
            </a:pPr>
            <a:r>
              <a:rPr lang="en" sz="1000">
                <a:solidFill>
                  <a:srgbClr val="3D5B58"/>
                </a:solidFill>
                <a:latin typeface="Montserrat"/>
                <a:ea typeface="Montserrat"/>
                <a:cs typeface="Montserrat"/>
                <a:sym typeface="Montserrat"/>
              </a:rPr>
              <a:t>Page </a:t>
            </a:r>
            <a:fld id="{00000000-1234-1234-1234-123412341234}" type="slidenum">
              <a:rPr lang="en" sz="1000">
                <a:solidFill>
                  <a:srgbClr val="3D5B58"/>
                </a:solidFill>
                <a:latin typeface="Montserrat"/>
                <a:ea typeface="Montserrat"/>
                <a:cs typeface="Montserrat"/>
                <a:sym typeface="Montserrat"/>
              </a:rPr>
              <a:t>‹#›</a:t>
            </a:fld>
            <a:endParaRPr sz="1000">
              <a:solidFill>
                <a:srgbClr val="3D5B58"/>
              </a:solidFill>
              <a:latin typeface="Montserrat"/>
              <a:ea typeface="Montserrat"/>
              <a:cs typeface="Montserrat"/>
              <a:sym typeface="Montserrat"/>
            </a:endParaRPr>
          </a:p>
        </p:txBody>
      </p:sp>
      <p:sp>
        <p:nvSpPr>
          <p:cNvPr id="686" name="Google Shape;686;p62"/>
          <p:cNvSpPr txBox="1"/>
          <p:nvPr/>
        </p:nvSpPr>
        <p:spPr>
          <a:xfrm>
            <a:off x="464100" y="4773888"/>
            <a:ext cx="2384100" cy="2874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None/>
            </a:pPr>
            <a:r>
              <a:rPr b="1" lang="en">
                <a:solidFill>
                  <a:srgbClr val="2C5234"/>
                </a:solidFill>
                <a:latin typeface="Montserrat"/>
                <a:ea typeface="Montserrat"/>
                <a:cs typeface="Montserrat"/>
                <a:sym typeface="Montserrat"/>
              </a:rPr>
              <a:t>Appvia.io</a:t>
            </a:r>
            <a:endParaRPr b="1">
              <a:solidFill>
                <a:srgbClr val="2C5234"/>
              </a:solidFill>
              <a:latin typeface="Montserrat"/>
              <a:ea typeface="Montserrat"/>
              <a:cs typeface="Montserrat"/>
              <a:sym typeface="Montserrat"/>
            </a:endParaRPr>
          </a:p>
        </p:txBody>
      </p:sp>
      <p:cxnSp>
        <p:nvCxnSpPr>
          <p:cNvPr id="687" name="Google Shape;687;p62"/>
          <p:cNvCxnSpPr>
            <a:endCxn id="685" idx="1"/>
          </p:cNvCxnSpPr>
          <p:nvPr/>
        </p:nvCxnSpPr>
        <p:spPr>
          <a:xfrm flipH="1" rot="10800000">
            <a:off x="1445422" y="4921663"/>
            <a:ext cx="6419700" cy="4200"/>
          </a:xfrm>
          <a:prstGeom prst="straightConnector1">
            <a:avLst/>
          </a:prstGeom>
          <a:noFill/>
          <a:ln cap="flat" cmpd="sng" w="9525">
            <a:solidFill>
              <a:srgbClr val="3D5B58"/>
            </a:solidFill>
            <a:prstDash val="solid"/>
            <a:round/>
            <a:headEnd len="med" w="med" type="none"/>
            <a:tailEnd len="med" w="med" type="none"/>
          </a:ln>
        </p:spPr>
      </p:cxnSp>
      <p:grpSp>
        <p:nvGrpSpPr>
          <p:cNvPr id="688" name="Google Shape;688;p62"/>
          <p:cNvGrpSpPr/>
          <p:nvPr/>
        </p:nvGrpSpPr>
        <p:grpSpPr>
          <a:xfrm>
            <a:off x="3620224" y="130628"/>
            <a:ext cx="836747" cy="1559719"/>
            <a:chOff x="3620224" y="130628"/>
            <a:chExt cx="836747" cy="1559719"/>
          </a:xfrm>
        </p:grpSpPr>
        <p:sp>
          <p:nvSpPr>
            <p:cNvPr id="689" name="Google Shape;689;p62"/>
            <p:cNvSpPr/>
            <p:nvPr/>
          </p:nvSpPr>
          <p:spPr>
            <a:xfrm>
              <a:off x="3620224" y="130628"/>
              <a:ext cx="836700" cy="1118700"/>
            </a:xfrm>
            <a:prstGeom prst="roundRect">
              <a:avLst>
                <a:gd fmla="val 16667" name="adj"/>
              </a:avLst>
            </a:prstGeom>
            <a:solidFill>
              <a:srgbClr val="FFFFFF"/>
            </a:solidFill>
            <a:ln>
              <a:noFill/>
            </a:ln>
            <a:effectLst>
              <a:outerShdw blurRad="142875" rotWithShape="0" algn="bl" dir="4800000" dist="19050">
                <a:srgbClr val="000000">
                  <a:alpha val="12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0" name="Google Shape;690;p62"/>
            <p:cNvSpPr/>
            <p:nvPr/>
          </p:nvSpPr>
          <p:spPr>
            <a:xfrm>
              <a:off x="3620271" y="876743"/>
              <a:ext cx="836700" cy="222900"/>
            </a:xfrm>
            <a:prstGeom prst="rect">
              <a:avLst/>
            </a:prstGeom>
            <a:noFill/>
            <a:ln>
              <a:noFill/>
            </a:ln>
            <a:effectLst>
              <a:outerShdw blurRad="128588" rotWithShape="0" algn="bl" dir="5040000" dist="38100">
                <a:srgbClr val="000000">
                  <a:alpha val="9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rPr b="1" lang="en" sz="900">
                  <a:solidFill>
                    <a:srgbClr val="3D5B58"/>
                  </a:solidFill>
                  <a:latin typeface="Montserrat"/>
                  <a:ea typeface="Montserrat"/>
                  <a:cs typeface="Montserrat"/>
                  <a:sym typeface="Montserrat"/>
                </a:rPr>
                <a:t>User</a:t>
              </a:r>
              <a:endParaRPr b="1" sz="900">
                <a:solidFill>
                  <a:srgbClr val="3D5B58"/>
                </a:solidFill>
                <a:latin typeface="Montserrat"/>
                <a:ea typeface="Montserrat"/>
                <a:cs typeface="Montserrat"/>
                <a:sym typeface="Montserrat"/>
              </a:endParaRPr>
            </a:p>
          </p:txBody>
        </p:sp>
        <p:pic>
          <p:nvPicPr>
            <p:cNvPr id="691" name="Google Shape;691;p62"/>
            <p:cNvPicPr preferRelativeResize="0"/>
            <p:nvPr/>
          </p:nvPicPr>
          <p:blipFill rotWithShape="1">
            <a:blip r:embed="rId4">
              <a:alphaModFix/>
            </a:blip>
            <a:srcRect b="53530" l="35251" r="31076" t="10094"/>
            <a:stretch/>
          </p:blipFill>
          <p:spPr>
            <a:xfrm>
              <a:off x="3788000" y="259598"/>
              <a:ext cx="501162" cy="541701"/>
            </a:xfrm>
            <a:prstGeom prst="rect">
              <a:avLst/>
            </a:prstGeom>
            <a:noFill/>
            <a:ln>
              <a:noFill/>
            </a:ln>
          </p:spPr>
        </p:pic>
        <p:cxnSp>
          <p:nvCxnSpPr>
            <p:cNvPr id="692" name="Google Shape;692;p62"/>
            <p:cNvCxnSpPr/>
            <p:nvPr/>
          </p:nvCxnSpPr>
          <p:spPr>
            <a:xfrm flipH="1" rot="10800000">
              <a:off x="4033025" y="1291946"/>
              <a:ext cx="5400" cy="398400"/>
            </a:xfrm>
            <a:prstGeom prst="straightConnector1">
              <a:avLst/>
            </a:prstGeom>
            <a:noFill/>
            <a:ln cap="flat" cmpd="sng" w="9525">
              <a:solidFill>
                <a:srgbClr val="3D5B58"/>
              </a:solidFill>
              <a:prstDash val="solid"/>
              <a:round/>
              <a:headEnd len="med" w="med" type="stealth"/>
              <a:tailEnd len="med" w="med" type="stealth"/>
            </a:ln>
          </p:spPr>
        </p:cxnSp>
      </p:grpSp>
      <p:grpSp>
        <p:nvGrpSpPr>
          <p:cNvPr id="693" name="Google Shape;693;p62"/>
          <p:cNvGrpSpPr/>
          <p:nvPr/>
        </p:nvGrpSpPr>
        <p:grpSpPr>
          <a:xfrm>
            <a:off x="2336825" y="1730125"/>
            <a:ext cx="5298900" cy="961794"/>
            <a:chOff x="2336825" y="1730125"/>
            <a:chExt cx="5298900" cy="961794"/>
          </a:xfrm>
        </p:grpSpPr>
        <p:sp>
          <p:nvSpPr>
            <p:cNvPr id="694" name="Google Shape;694;p62"/>
            <p:cNvSpPr txBox="1"/>
            <p:nvPr/>
          </p:nvSpPr>
          <p:spPr>
            <a:xfrm>
              <a:off x="2336825" y="1730125"/>
              <a:ext cx="3397800" cy="499800"/>
            </a:xfrm>
            <a:prstGeom prst="rect">
              <a:avLst/>
            </a:prstGeom>
            <a:solidFill>
              <a:schemeClr val="lt1"/>
            </a:solidFill>
            <a:ln cap="flat" cmpd="sng" w="19050">
              <a:solidFill>
                <a:srgbClr val="FFBE9F"/>
              </a:solidFill>
              <a:prstDash val="solid"/>
              <a:round/>
              <a:headEnd len="sm" w="sm" type="none"/>
              <a:tailEnd len="sm" w="sm" type="none"/>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 sz="2000">
                  <a:solidFill>
                    <a:srgbClr val="3D5B58"/>
                  </a:solidFill>
                  <a:latin typeface="Montserrat"/>
                  <a:ea typeface="Montserrat"/>
                  <a:cs typeface="Montserrat"/>
                  <a:sym typeface="Montserrat"/>
                </a:rPr>
                <a:t>Ingress</a:t>
              </a:r>
              <a:endParaRPr b="1" i="0" sz="2000" u="none" cap="none" strike="noStrike">
                <a:solidFill>
                  <a:srgbClr val="3D5B58"/>
                </a:solidFill>
                <a:latin typeface="Montserrat"/>
                <a:ea typeface="Montserrat"/>
                <a:cs typeface="Montserrat"/>
                <a:sym typeface="Montserrat"/>
              </a:endParaRPr>
            </a:p>
          </p:txBody>
        </p:sp>
        <p:cxnSp>
          <p:nvCxnSpPr>
            <p:cNvPr id="695" name="Google Shape;695;p62"/>
            <p:cNvCxnSpPr/>
            <p:nvPr/>
          </p:nvCxnSpPr>
          <p:spPr>
            <a:xfrm flipH="1" rot="10800000">
              <a:off x="4033025" y="2293519"/>
              <a:ext cx="5400" cy="398400"/>
            </a:xfrm>
            <a:prstGeom prst="straightConnector1">
              <a:avLst/>
            </a:prstGeom>
            <a:noFill/>
            <a:ln cap="flat" cmpd="sng" w="9525">
              <a:solidFill>
                <a:srgbClr val="3D5B58"/>
              </a:solidFill>
              <a:prstDash val="solid"/>
              <a:round/>
              <a:headEnd len="med" w="med" type="stealth"/>
              <a:tailEnd len="med" w="med" type="stealth"/>
            </a:ln>
          </p:spPr>
        </p:cxnSp>
        <p:sp>
          <p:nvSpPr>
            <p:cNvPr id="696" name="Google Shape;696;p62"/>
            <p:cNvSpPr txBox="1"/>
            <p:nvPr/>
          </p:nvSpPr>
          <p:spPr>
            <a:xfrm>
              <a:off x="6287225" y="1782775"/>
              <a:ext cx="1348500" cy="492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1000">
                  <a:solidFill>
                    <a:srgbClr val="3D5B58"/>
                  </a:solidFill>
                  <a:latin typeface="Montserrat"/>
                  <a:ea typeface="Montserrat"/>
                  <a:cs typeface="Montserrat"/>
                  <a:sym typeface="Montserrat"/>
                </a:rPr>
                <a:t>External load balancer</a:t>
              </a:r>
              <a:endParaRPr b="1" sz="1000">
                <a:solidFill>
                  <a:srgbClr val="3D5B58"/>
                </a:solidFill>
                <a:latin typeface="Montserrat"/>
                <a:ea typeface="Montserrat"/>
                <a:cs typeface="Montserrat"/>
                <a:sym typeface="Montserrat"/>
              </a:endParaRPr>
            </a:p>
          </p:txBody>
        </p:sp>
        <p:pic>
          <p:nvPicPr>
            <p:cNvPr id="697" name="Google Shape;697;p62"/>
            <p:cNvPicPr preferRelativeResize="0"/>
            <p:nvPr/>
          </p:nvPicPr>
          <p:blipFill>
            <a:blip r:embed="rId5">
              <a:alphaModFix/>
            </a:blip>
            <a:stretch>
              <a:fillRect/>
            </a:stretch>
          </p:blipFill>
          <p:spPr>
            <a:xfrm rot="4708037">
              <a:off x="5925986" y="1781485"/>
              <a:ext cx="274433" cy="417306"/>
            </a:xfrm>
            <a:prstGeom prst="rect">
              <a:avLst/>
            </a:prstGeom>
            <a:noFill/>
            <a:ln>
              <a:noFill/>
            </a:ln>
          </p:spPr>
        </p:pic>
      </p:grpSp>
      <p:grpSp>
        <p:nvGrpSpPr>
          <p:cNvPr id="698" name="Google Shape;698;p62"/>
          <p:cNvGrpSpPr/>
          <p:nvPr/>
        </p:nvGrpSpPr>
        <p:grpSpPr>
          <a:xfrm>
            <a:off x="2977363" y="3606175"/>
            <a:ext cx="2122525" cy="1118700"/>
            <a:chOff x="2977363" y="3606175"/>
            <a:chExt cx="2122525" cy="1118700"/>
          </a:xfrm>
        </p:grpSpPr>
        <p:sp>
          <p:nvSpPr>
            <p:cNvPr id="699" name="Google Shape;699;p62"/>
            <p:cNvSpPr/>
            <p:nvPr/>
          </p:nvSpPr>
          <p:spPr>
            <a:xfrm>
              <a:off x="2977363" y="3606175"/>
              <a:ext cx="890100" cy="1118700"/>
            </a:xfrm>
            <a:prstGeom prst="roundRect">
              <a:avLst>
                <a:gd fmla="val 16667" name="adj"/>
              </a:avLst>
            </a:prstGeom>
            <a:solidFill>
              <a:srgbClr val="FFFFFF"/>
            </a:solidFill>
            <a:ln>
              <a:noFill/>
            </a:ln>
            <a:effectLst>
              <a:outerShdw blurRad="142875" rotWithShape="0" algn="bl" dir="4800000" dist="19050">
                <a:srgbClr val="000000">
                  <a:alpha val="12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0" name="Google Shape;700;p62"/>
            <p:cNvSpPr/>
            <p:nvPr/>
          </p:nvSpPr>
          <p:spPr>
            <a:xfrm>
              <a:off x="2977408" y="4352293"/>
              <a:ext cx="836700" cy="222900"/>
            </a:xfrm>
            <a:prstGeom prst="rect">
              <a:avLst/>
            </a:prstGeom>
            <a:noFill/>
            <a:ln>
              <a:noFill/>
            </a:ln>
            <a:effectLst>
              <a:outerShdw blurRad="128588" rotWithShape="0" algn="bl" dir="5040000" dist="38100">
                <a:srgbClr val="000000">
                  <a:alpha val="9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rPr b="1" lang="en" sz="900">
                  <a:solidFill>
                    <a:srgbClr val="3D5B58"/>
                  </a:solidFill>
                  <a:latin typeface="Montserrat"/>
                  <a:ea typeface="Montserrat"/>
                  <a:cs typeface="Montserrat"/>
                  <a:sym typeface="Montserrat"/>
                </a:rPr>
                <a:t>Pod </a:t>
              </a:r>
              <a:endParaRPr b="1" sz="900">
                <a:solidFill>
                  <a:srgbClr val="3D5B58"/>
                </a:solidFill>
                <a:latin typeface="Montserrat"/>
                <a:ea typeface="Montserrat"/>
                <a:cs typeface="Montserrat"/>
                <a:sym typeface="Montserrat"/>
              </a:endParaRPr>
            </a:p>
          </p:txBody>
        </p:sp>
        <p:pic>
          <p:nvPicPr>
            <p:cNvPr id="701" name="Google Shape;701;p62"/>
            <p:cNvPicPr preferRelativeResize="0"/>
            <p:nvPr/>
          </p:nvPicPr>
          <p:blipFill rotWithShape="1">
            <a:blip r:embed="rId6">
              <a:alphaModFix/>
            </a:blip>
            <a:srcRect b="20372" l="18890" r="9691" t="20372"/>
            <a:stretch/>
          </p:blipFill>
          <p:spPr>
            <a:xfrm>
              <a:off x="3091022" y="3716650"/>
              <a:ext cx="678815" cy="562951"/>
            </a:xfrm>
            <a:prstGeom prst="rect">
              <a:avLst/>
            </a:prstGeom>
            <a:noFill/>
            <a:ln>
              <a:noFill/>
            </a:ln>
          </p:spPr>
        </p:pic>
        <p:sp>
          <p:nvSpPr>
            <p:cNvPr id="702" name="Google Shape;702;p62"/>
            <p:cNvSpPr/>
            <p:nvPr/>
          </p:nvSpPr>
          <p:spPr>
            <a:xfrm>
              <a:off x="4209788" y="3606175"/>
              <a:ext cx="890100" cy="1118700"/>
            </a:xfrm>
            <a:prstGeom prst="roundRect">
              <a:avLst>
                <a:gd fmla="val 16667" name="adj"/>
              </a:avLst>
            </a:prstGeom>
            <a:solidFill>
              <a:srgbClr val="FFFFFF"/>
            </a:solidFill>
            <a:ln>
              <a:noFill/>
            </a:ln>
            <a:effectLst>
              <a:outerShdw blurRad="142875" rotWithShape="0" algn="bl" dir="4800000" dist="19050">
                <a:srgbClr val="000000">
                  <a:alpha val="12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3" name="Google Shape;703;p62"/>
            <p:cNvSpPr/>
            <p:nvPr/>
          </p:nvSpPr>
          <p:spPr>
            <a:xfrm>
              <a:off x="4209833" y="4352293"/>
              <a:ext cx="836700" cy="222900"/>
            </a:xfrm>
            <a:prstGeom prst="rect">
              <a:avLst/>
            </a:prstGeom>
            <a:noFill/>
            <a:ln>
              <a:noFill/>
            </a:ln>
            <a:effectLst>
              <a:outerShdw blurRad="128588" rotWithShape="0" algn="bl" dir="5040000" dist="38100">
                <a:srgbClr val="000000">
                  <a:alpha val="9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rPr b="1" lang="en" sz="900">
                  <a:solidFill>
                    <a:srgbClr val="3D5B58"/>
                  </a:solidFill>
                  <a:latin typeface="Montserrat"/>
                  <a:ea typeface="Montserrat"/>
                  <a:cs typeface="Montserrat"/>
                  <a:sym typeface="Montserrat"/>
                </a:rPr>
                <a:t>Pod </a:t>
              </a:r>
              <a:endParaRPr b="1" sz="900">
                <a:solidFill>
                  <a:srgbClr val="3D5B58"/>
                </a:solidFill>
                <a:latin typeface="Montserrat"/>
                <a:ea typeface="Montserrat"/>
                <a:cs typeface="Montserrat"/>
                <a:sym typeface="Montserrat"/>
              </a:endParaRPr>
            </a:p>
          </p:txBody>
        </p:sp>
        <p:pic>
          <p:nvPicPr>
            <p:cNvPr id="704" name="Google Shape;704;p62"/>
            <p:cNvPicPr preferRelativeResize="0"/>
            <p:nvPr/>
          </p:nvPicPr>
          <p:blipFill rotWithShape="1">
            <a:blip r:embed="rId6">
              <a:alphaModFix/>
            </a:blip>
            <a:srcRect b="20372" l="18890" r="9691" t="20372"/>
            <a:stretch/>
          </p:blipFill>
          <p:spPr>
            <a:xfrm>
              <a:off x="4323447" y="3716650"/>
              <a:ext cx="678815" cy="562951"/>
            </a:xfrm>
            <a:prstGeom prst="rect">
              <a:avLst/>
            </a:prstGeom>
            <a:noFill/>
            <a:ln>
              <a:noFill/>
            </a:ln>
          </p:spPr>
        </p:pic>
      </p:grpSp>
      <p:grpSp>
        <p:nvGrpSpPr>
          <p:cNvPr id="705" name="Google Shape;705;p62"/>
          <p:cNvGrpSpPr/>
          <p:nvPr/>
        </p:nvGrpSpPr>
        <p:grpSpPr>
          <a:xfrm>
            <a:off x="1251775" y="3529663"/>
            <a:ext cx="3929100" cy="1271700"/>
            <a:chOff x="1251775" y="3529663"/>
            <a:chExt cx="3929100" cy="1271700"/>
          </a:xfrm>
        </p:grpSpPr>
        <p:sp>
          <p:nvSpPr>
            <p:cNvPr id="706" name="Google Shape;706;p62"/>
            <p:cNvSpPr/>
            <p:nvPr/>
          </p:nvSpPr>
          <p:spPr>
            <a:xfrm>
              <a:off x="2796775" y="3529663"/>
              <a:ext cx="2384100" cy="1271700"/>
            </a:xfrm>
            <a:prstGeom prst="rect">
              <a:avLst/>
            </a:prstGeom>
            <a:noFill/>
            <a:ln cap="flat" cmpd="sng" w="9525">
              <a:solidFill>
                <a:srgbClr val="3D5B58"/>
              </a:solidFill>
              <a:prstDash val="dash"/>
              <a:round/>
              <a:headEnd len="sm" w="sm" type="none"/>
              <a:tailEnd len="sm" w="sm" type="none"/>
            </a:ln>
            <a:effectLst>
              <a:outerShdw blurRad="128588" rotWithShape="0" algn="bl" dir="5040000" dist="38100">
                <a:srgbClr val="000000">
                  <a:alpha val="9000"/>
                </a:srgbClr>
              </a:outerShdw>
            </a:effectLst>
          </p:spPr>
          <p:txBody>
            <a:bodyPr anchorCtr="0" anchor="t" bIns="91425" lIns="91425" spcFirstLastPara="1" rIns="91425" wrap="square" tIns="91425">
              <a:noAutofit/>
            </a:bodyPr>
            <a:lstStyle/>
            <a:p>
              <a:pPr indent="0" lvl="0" marL="0" rtl="0" algn="ctr">
                <a:spcBef>
                  <a:spcPts val="0"/>
                </a:spcBef>
                <a:spcAft>
                  <a:spcPts val="0"/>
                </a:spcAft>
                <a:buNone/>
              </a:pPr>
              <a:r>
                <a:t/>
              </a:r>
              <a:endParaRPr b="1" sz="2200">
                <a:solidFill>
                  <a:srgbClr val="FFFFFF"/>
                </a:solidFill>
                <a:latin typeface="Montserrat"/>
                <a:ea typeface="Montserrat"/>
                <a:cs typeface="Montserrat"/>
                <a:sym typeface="Montserrat"/>
              </a:endParaRPr>
            </a:p>
          </p:txBody>
        </p:sp>
        <p:pic>
          <p:nvPicPr>
            <p:cNvPr id="707" name="Google Shape;707;p62"/>
            <p:cNvPicPr preferRelativeResize="0"/>
            <p:nvPr/>
          </p:nvPicPr>
          <p:blipFill>
            <a:blip r:embed="rId5">
              <a:alphaModFix/>
            </a:blip>
            <a:stretch>
              <a:fillRect/>
            </a:stretch>
          </p:blipFill>
          <p:spPr>
            <a:xfrm rot="-4776556">
              <a:off x="2429579" y="4077014"/>
              <a:ext cx="274433" cy="417306"/>
            </a:xfrm>
            <a:prstGeom prst="rect">
              <a:avLst/>
            </a:prstGeom>
            <a:noFill/>
            <a:ln>
              <a:noFill/>
            </a:ln>
          </p:spPr>
        </p:pic>
        <p:sp>
          <p:nvSpPr>
            <p:cNvPr id="708" name="Google Shape;708;p62"/>
            <p:cNvSpPr txBox="1"/>
            <p:nvPr/>
          </p:nvSpPr>
          <p:spPr>
            <a:xfrm>
              <a:off x="1251775" y="3733275"/>
              <a:ext cx="13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rgbClr val="3D5B58"/>
                  </a:solidFill>
                  <a:latin typeface="Montserrat"/>
                  <a:ea typeface="Montserrat"/>
                  <a:cs typeface="Montserrat"/>
                  <a:sym typeface="Montserrat"/>
                </a:rPr>
                <a:t>Deployment</a:t>
              </a:r>
              <a:endParaRPr b="1">
                <a:solidFill>
                  <a:srgbClr val="3D5B58"/>
                </a:solidFill>
                <a:latin typeface="Montserrat"/>
                <a:ea typeface="Montserrat"/>
                <a:cs typeface="Montserrat"/>
                <a:sym typeface="Montserrat"/>
              </a:endParaRPr>
            </a:p>
          </p:txBody>
        </p:sp>
      </p:grpSp>
      <p:grpSp>
        <p:nvGrpSpPr>
          <p:cNvPr id="709" name="Google Shape;709;p62"/>
          <p:cNvGrpSpPr/>
          <p:nvPr/>
        </p:nvGrpSpPr>
        <p:grpSpPr>
          <a:xfrm>
            <a:off x="2336825" y="2731697"/>
            <a:ext cx="5041200" cy="941571"/>
            <a:chOff x="2336825" y="2731697"/>
            <a:chExt cx="5041200" cy="941571"/>
          </a:xfrm>
        </p:grpSpPr>
        <p:sp>
          <p:nvSpPr>
            <p:cNvPr id="710" name="Google Shape;710;p62"/>
            <p:cNvSpPr txBox="1"/>
            <p:nvPr/>
          </p:nvSpPr>
          <p:spPr>
            <a:xfrm>
              <a:off x="2336825" y="2731697"/>
              <a:ext cx="3397800" cy="499800"/>
            </a:xfrm>
            <a:prstGeom prst="rect">
              <a:avLst/>
            </a:prstGeom>
            <a:solidFill>
              <a:schemeClr val="lt1"/>
            </a:solidFill>
            <a:ln cap="flat" cmpd="sng" w="19050">
              <a:solidFill>
                <a:srgbClr val="FF3EB5"/>
              </a:solidFill>
              <a:prstDash val="solid"/>
              <a:round/>
              <a:headEnd len="sm" w="sm" type="none"/>
              <a:tailEnd len="sm" w="sm" type="none"/>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 sz="2000">
                  <a:solidFill>
                    <a:srgbClr val="3D5B58"/>
                  </a:solidFill>
                  <a:latin typeface="Montserrat"/>
                  <a:ea typeface="Montserrat"/>
                  <a:cs typeface="Montserrat"/>
                  <a:sym typeface="Montserrat"/>
                </a:rPr>
                <a:t>Service</a:t>
              </a:r>
              <a:endParaRPr b="1" i="0" sz="2000" u="none" cap="none" strike="noStrike">
                <a:solidFill>
                  <a:srgbClr val="3D5B58"/>
                </a:solidFill>
                <a:latin typeface="Montserrat"/>
                <a:ea typeface="Montserrat"/>
                <a:cs typeface="Montserrat"/>
                <a:sym typeface="Montserrat"/>
              </a:endParaRPr>
            </a:p>
          </p:txBody>
        </p:sp>
        <p:sp>
          <p:nvSpPr>
            <p:cNvPr id="711" name="Google Shape;711;p62"/>
            <p:cNvSpPr txBox="1"/>
            <p:nvPr/>
          </p:nvSpPr>
          <p:spPr>
            <a:xfrm>
              <a:off x="6287225" y="2811500"/>
              <a:ext cx="1090800" cy="492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1000">
                  <a:solidFill>
                    <a:srgbClr val="3D5B58"/>
                  </a:solidFill>
                  <a:latin typeface="Montserrat"/>
                  <a:ea typeface="Montserrat"/>
                  <a:cs typeface="Montserrat"/>
                  <a:sym typeface="Montserrat"/>
                </a:rPr>
                <a:t>Internal load balancer</a:t>
              </a:r>
              <a:endParaRPr b="1" sz="1000">
                <a:solidFill>
                  <a:srgbClr val="3D5B58"/>
                </a:solidFill>
                <a:latin typeface="Montserrat"/>
                <a:ea typeface="Montserrat"/>
                <a:cs typeface="Montserrat"/>
                <a:sym typeface="Montserrat"/>
              </a:endParaRPr>
            </a:p>
          </p:txBody>
        </p:sp>
        <p:pic>
          <p:nvPicPr>
            <p:cNvPr id="712" name="Google Shape;712;p62"/>
            <p:cNvPicPr preferRelativeResize="0"/>
            <p:nvPr/>
          </p:nvPicPr>
          <p:blipFill>
            <a:blip r:embed="rId5">
              <a:alphaModFix/>
            </a:blip>
            <a:stretch>
              <a:fillRect/>
            </a:stretch>
          </p:blipFill>
          <p:spPr>
            <a:xfrm rot="4708037">
              <a:off x="5897629" y="2762839"/>
              <a:ext cx="274433" cy="417306"/>
            </a:xfrm>
            <a:prstGeom prst="rect">
              <a:avLst/>
            </a:prstGeom>
            <a:noFill/>
            <a:ln>
              <a:noFill/>
            </a:ln>
          </p:spPr>
        </p:pic>
        <p:cxnSp>
          <p:nvCxnSpPr>
            <p:cNvPr id="713" name="Google Shape;713;p62"/>
            <p:cNvCxnSpPr/>
            <p:nvPr/>
          </p:nvCxnSpPr>
          <p:spPr>
            <a:xfrm flipH="1" rot="10800000">
              <a:off x="3427713" y="3274869"/>
              <a:ext cx="5400" cy="398400"/>
            </a:xfrm>
            <a:prstGeom prst="straightConnector1">
              <a:avLst/>
            </a:prstGeom>
            <a:noFill/>
            <a:ln cap="flat" cmpd="sng" w="9525">
              <a:solidFill>
                <a:srgbClr val="3D5B58"/>
              </a:solidFill>
              <a:prstDash val="solid"/>
              <a:round/>
              <a:headEnd len="med" w="med" type="stealth"/>
              <a:tailEnd len="med" w="med" type="stealth"/>
            </a:ln>
          </p:spPr>
        </p:cxnSp>
        <p:cxnSp>
          <p:nvCxnSpPr>
            <p:cNvPr id="714" name="Google Shape;714;p62"/>
            <p:cNvCxnSpPr/>
            <p:nvPr/>
          </p:nvCxnSpPr>
          <p:spPr>
            <a:xfrm flipH="1" rot="10800000">
              <a:off x="4625463" y="3274869"/>
              <a:ext cx="5400" cy="398400"/>
            </a:xfrm>
            <a:prstGeom prst="straightConnector1">
              <a:avLst/>
            </a:prstGeom>
            <a:noFill/>
            <a:ln cap="flat" cmpd="sng" w="9525">
              <a:solidFill>
                <a:srgbClr val="3D5B58"/>
              </a:solidFill>
              <a:prstDash val="solid"/>
              <a:round/>
              <a:headEnd len="med" w="med" type="stealth"/>
              <a:tailEnd len="med" w="med" type="stealth"/>
            </a:ln>
          </p:spPr>
        </p:cxnSp>
      </p:gr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8" name="Shape 718"/>
        <p:cNvGrpSpPr/>
        <p:nvPr/>
      </p:nvGrpSpPr>
      <p:grpSpPr>
        <a:xfrm>
          <a:off x="0" y="0"/>
          <a:ext cx="0" cy="0"/>
          <a:chOff x="0" y="0"/>
          <a:chExt cx="0" cy="0"/>
        </a:xfrm>
      </p:grpSpPr>
      <p:sp>
        <p:nvSpPr>
          <p:cNvPr id="719" name="Google Shape;719;p63"/>
          <p:cNvSpPr txBox="1"/>
          <p:nvPr/>
        </p:nvSpPr>
        <p:spPr>
          <a:xfrm>
            <a:off x="1297925" y="166400"/>
            <a:ext cx="6086100" cy="3879000"/>
          </a:xfrm>
          <a:prstGeom prst="rect">
            <a:avLst/>
          </a:prstGeom>
          <a:solidFill>
            <a:srgbClr val="F5F5F5"/>
          </a:solid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lang="en" sz="1600">
                <a:solidFill>
                  <a:srgbClr val="3D5B58"/>
                </a:solidFill>
                <a:latin typeface="Roboto Mono"/>
                <a:ea typeface="Roboto Mono"/>
                <a:cs typeface="Roboto Mono"/>
                <a:sym typeface="Roboto Mono"/>
              </a:rPr>
              <a:t>apiVersion: networking.k8s.io/v1</a:t>
            </a:r>
            <a:endParaRPr sz="16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600">
                <a:solidFill>
                  <a:srgbClr val="3D5B58"/>
                </a:solidFill>
                <a:latin typeface="Roboto Mono"/>
                <a:ea typeface="Roboto Mono"/>
                <a:cs typeface="Roboto Mono"/>
                <a:sym typeface="Roboto Mono"/>
              </a:rPr>
              <a:t>kind: Ingress</a:t>
            </a:r>
            <a:endParaRPr sz="16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600">
                <a:solidFill>
                  <a:srgbClr val="3D5B58"/>
                </a:solidFill>
                <a:latin typeface="Roboto Mono"/>
                <a:ea typeface="Roboto Mono"/>
                <a:cs typeface="Roboto Mono"/>
                <a:sym typeface="Roboto Mono"/>
              </a:rPr>
              <a:t>metadata:</a:t>
            </a:r>
            <a:endParaRPr sz="16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600">
                <a:solidFill>
                  <a:srgbClr val="3D5B58"/>
                </a:solidFill>
                <a:latin typeface="Roboto Mono"/>
                <a:ea typeface="Roboto Mono"/>
                <a:cs typeface="Roboto Mono"/>
                <a:sym typeface="Roboto Mono"/>
              </a:rPr>
              <a:t>  name: web-ingress</a:t>
            </a:r>
            <a:endParaRPr sz="16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600">
                <a:solidFill>
                  <a:srgbClr val="3D5B58"/>
                </a:solidFill>
                <a:latin typeface="Roboto Mono"/>
                <a:ea typeface="Roboto Mono"/>
                <a:cs typeface="Roboto Mono"/>
                <a:sym typeface="Roboto Mono"/>
              </a:rPr>
              <a:t>spec:</a:t>
            </a:r>
            <a:endParaRPr sz="16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600">
                <a:solidFill>
                  <a:srgbClr val="3D5B58"/>
                </a:solidFill>
                <a:latin typeface="Roboto Mono"/>
                <a:ea typeface="Roboto Mono"/>
                <a:cs typeface="Roboto Mono"/>
                <a:sym typeface="Roboto Mono"/>
              </a:rPr>
              <a:t>  rules:</a:t>
            </a:r>
            <a:endParaRPr sz="16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600">
                <a:solidFill>
                  <a:srgbClr val="3D5B58"/>
                </a:solidFill>
                <a:latin typeface="Roboto Mono"/>
                <a:ea typeface="Roboto Mono"/>
                <a:cs typeface="Roboto Mono"/>
                <a:sym typeface="Roboto Mono"/>
              </a:rPr>
              <a:t>  - http:</a:t>
            </a:r>
            <a:endParaRPr sz="16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600">
                <a:solidFill>
                  <a:srgbClr val="3D5B58"/>
                </a:solidFill>
                <a:latin typeface="Roboto Mono"/>
                <a:ea typeface="Roboto Mono"/>
                <a:cs typeface="Roboto Mono"/>
                <a:sym typeface="Roboto Mono"/>
              </a:rPr>
              <a:t>      paths:</a:t>
            </a:r>
            <a:endParaRPr sz="16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600">
                <a:solidFill>
                  <a:srgbClr val="3D5B58"/>
                </a:solidFill>
                <a:latin typeface="Roboto Mono"/>
                <a:ea typeface="Roboto Mono"/>
                <a:cs typeface="Roboto Mono"/>
                <a:sym typeface="Roboto Mono"/>
              </a:rPr>
              <a:t>      - path: /</a:t>
            </a:r>
            <a:endParaRPr sz="16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600">
                <a:solidFill>
                  <a:srgbClr val="3D5B58"/>
                </a:solidFill>
                <a:latin typeface="Roboto Mono"/>
                <a:ea typeface="Roboto Mono"/>
                <a:cs typeface="Roboto Mono"/>
                <a:sym typeface="Roboto Mono"/>
              </a:rPr>
              <a:t>        pathType: Prefix</a:t>
            </a:r>
            <a:endParaRPr sz="16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600">
                <a:solidFill>
                  <a:srgbClr val="3D5B58"/>
                </a:solidFill>
                <a:latin typeface="Roboto Mono"/>
                <a:ea typeface="Roboto Mono"/>
                <a:cs typeface="Roboto Mono"/>
                <a:sym typeface="Roboto Mono"/>
              </a:rPr>
              <a:t>        backend:</a:t>
            </a:r>
            <a:endParaRPr sz="16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600">
                <a:solidFill>
                  <a:srgbClr val="3D5B58"/>
                </a:solidFill>
                <a:latin typeface="Roboto Mono"/>
                <a:ea typeface="Roboto Mono"/>
                <a:cs typeface="Roboto Mono"/>
                <a:sym typeface="Roboto Mono"/>
              </a:rPr>
              <a:t>          service:</a:t>
            </a:r>
            <a:endParaRPr sz="16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600">
                <a:solidFill>
                  <a:srgbClr val="3D5B58"/>
                </a:solidFill>
                <a:latin typeface="Roboto Mono"/>
                <a:ea typeface="Roboto Mono"/>
                <a:cs typeface="Roboto Mono"/>
                <a:sym typeface="Roboto Mono"/>
              </a:rPr>
              <a:t>            name: web-service</a:t>
            </a:r>
            <a:endParaRPr sz="16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600">
                <a:solidFill>
                  <a:srgbClr val="3D5B58"/>
                </a:solidFill>
                <a:latin typeface="Roboto Mono"/>
                <a:ea typeface="Roboto Mono"/>
                <a:cs typeface="Roboto Mono"/>
                <a:sym typeface="Roboto Mono"/>
              </a:rPr>
              <a:t>            port:</a:t>
            </a:r>
            <a:endParaRPr sz="16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600">
                <a:solidFill>
                  <a:srgbClr val="3D5B58"/>
                </a:solidFill>
                <a:latin typeface="Roboto Mono"/>
                <a:ea typeface="Roboto Mono"/>
                <a:cs typeface="Roboto Mono"/>
                <a:sym typeface="Roboto Mono"/>
              </a:rPr>
              <a:t>              number: 8080</a:t>
            </a:r>
            <a:endParaRPr sz="1600">
              <a:solidFill>
                <a:srgbClr val="3D5B58"/>
              </a:solidFill>
              <a:highlight>
                <a:srgbClr val="F8F8F8"/>
              </a:highlight>
              <a:latin typeface="Roboto Mono"/>
              <a:ea typeface="Roboto Mono"/>
              <a:cs typeface="Roboto Mono"/>
              <a:sym typeface="Roboto Mono"/>
            </a:endParaRPr>
          </a:p>
        </p:txBody>
      </p:sp>
      <p:sp>
        <p:nvSpPr>
          <p:cNvPr id="720" name="Google Shape;720;p63"/>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24" name="Shape 724"/>
        <p:cNvGrpSpPr/>
        <p:nvPr/>
      </p:nvGrpSpPr>
      <p:grpSpPr>
        <a:xfrm>
          <a:off x="0" y="0"/>
          <a:ext cx="0" cy="0"/>
          <a:chOff x="0" y="0"/>
          <a:chExt cx="0" cy="0"/>
        </a:xfrm>
      </p:grpSpPr>
      <p:sp>
        <p:nvSpPr>
          <p:cNvPr id="725" name="Google Shape;725;p64"/>
          <p:cNvSpPr txBox="1"/>
          <p:nvPr/>
        </p:nvSpPr>
        <p:spPr>
          <a:xfrm>
            <a:off x="314100" y="247975"/>
            <a:ext cx="4257900" cy="3648000"/>
          </a:xfrm>
          <a:prstGeom prst="rect">
            <a:avLst/>
          </a:prstGeom>
          <a:solidFill>
            <a:srgbClr val="F5F5F5"/>
          </a:solid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apiVersion: networking.k8s.io/v1</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kind: Ingress</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metadata:</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  name: web-ingress</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spec:</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  rules:</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  - http:</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      paths:</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      - path: /</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        pathType: Prefix</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        backend:</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          service:</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2C5234"/>
                </a:solidFill>
                <a:latin typeface="Roboto Mono"/>
                <a:ea typeface="Roboto Mono"/>
                <a:cs typeface="Roboto Mono"/>
                <a:sym typeface="Roboto Mono"/>
              </a:rPr>
              <a:t>            </a:t>
            </a:r>
            <a:r>
              <a:rPr lang="en" sz="1500">
                <a:solidFill>
                  <a:srgbClr val="FF3EB5"/>
                </a:solidFill>
                <a:latin typeface="Roboto Mono"/>
                <a:ea typeface="Roboto Mono"/>
                <a:cs typeface="Roboto Mono"/>
                <a:sym typeface="Roboto Mono"/>
              </a:rPr>
              <a:t>name: web-service</a:t>
            </a:r>
            <a:endParaRPr sz="1500">
              <a:solidFill>
                <a:srgbClr val="FF3EB5"/>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2C5234"/>
                </a:solidFill>
                <a:latin typeface="Roboto Mono"/>
                <a:ea typeface="Roboto Mono"/>
                <a:cs typeface="Roboto Mono"/>
                <a:sym typeface="Roboto Mono"/>
              </a:rPr>
              <a:t>        </a:t>
            </a:r>
            <a:r>
              <a:rPr lang="en" sz="1500">
                <a:solidFill>
                  <a:srgbClr val="3D5B58"/>
                </a:solidFill>
                <a:latin typeface="Roboto Mono"/>
                <a:ea typeface="Roboto Mono"/>
                <a:cs typeface="Roboto Mono"/>
                <a:sym typeface="Roboto Mono"/>
              </a:rPr>
              <a:t>    port:</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2C5234"/>
                </a:solidFill>
                <a:latin typeface="Roboto Mono"/>
                <a:ea typeface="Roboto Mono"/>
                <a:cs typeface="Roboto Mono"/>
                <a:sym typeface="Roboto Mono"/>
              </a:rPr>
              <a:t>              </a:t>
            </a:r>
            <a:r>
              <a:rPr lang="en" sz="1500">
                <a:solidFill>
                  <a:srgbClr val="FF3EB5"/>
                </a:solidFill>
                <a:latin typeface="Roboto Mono"/>
                <a:ea typeface="Roboto Mono"/>
                <a:cs typeface="Roboto Mono"/>
                <a:sym typeface="Roboto Mono"/>
              </a:rPr>
              <a:t>number: 8080</a:t>
            </a:r>
            <a:endParaRPr sz="1500">
              <a:solidFill>
                <a:srgbClr val="FF3EB5"/>
              </a:solidFill>
              <a:highlight>
                <a:srgbClr val="F8F8F8"/>
              </a:highlight>
              <a:latin typeface="Roboto Mono"/>
              <a:ea typeface="Roboto Mono"/>
              <a:cs typeface="Roboto Mono"/>
              <a:sym typeface="Roboto Mono"/>
            </a:endParaRPr>
          </a:p>
        </p:txBody>
      </p:sp>
      <p:sp>
        <p:nvSpPr>
          <p:cNvPr id="726" name="Google Shape;726;p64"/>
          <p:cNvSpPr txBox="1"/>
          <p:nvPr/>
        </p:nvSpPr>
        <p:spPr>
          <a:xfrm>
            <a:off x="4909375" y="332575"/>
            <a:ext cx="3345900" cy="3978900"/>
          </a:xfrm>
          <a:prstGeom prst="rect">
            <a:avLst/>
          </a:prstGeom>
          <a:solidFill>
            <a:srgbClr val="F5F5F5"/>
          </a:solid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lang="en" sz="1700">
                <a:solidFill>
                  <a:srgbClr val="3D5B58"/>
                </a:solidFill>
                <a:latin typeface="Roboto Mono"/>
                <a:ea typeface="Roboto Mono"/>
                <a:cs typeface="Roboto Mono"/>
                <a:sym typeface="Roboto Mono"/>
              </a:rPr>
              <a:t>apiVersion: v1</a:t>
            </a:r>
            <a:endParaRPr sz="17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700">
                <a:solidFill>
                  <a:srgbClr val="3D5B58"/>
                </a:solidFill>
                <a:latin typeface="Roboto Mono"/>
                <a:ea typeface="Roboto Mono"/>
                <a:cs typeface="Roboto Mono"/>
                <a:sym typeface="Roboto Mono"/>
              </a:rPr>
              <a:t>kind: Service</a:t>
            </a:r>
            <a:endParaRPr sz="17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700">
                <a:solidFill>
                  <a:srgbClr val="3D5B58"/>
                </a:solidFill>
                <a:latin typeface="Roboto Mono"/>
                <a:ea typeface="Roboto Mono"/>
                <a:cs typeface="Roboto Mono"/>
                <a:sym typeface="Roboto Mono"/>
              </a:rPr>
              <a:t>metadata:</a:t>
            </a:r>
            <a:endParaRPr sz="17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700">
                <a:solidFill>
                  <a:srgbClr val="2C5234"/>
                </a:solidFill>
                <a:latin typeface="Roboto Mono"/>
                <a:ea typeface="Roboto Mono"/>
                <a:cs typeface="Roboto Mono"/>
                <a:sym typeface="Roboto Mono"/>
              </a:rPr>
              <a:t> </a:t>
            </a:r>
            <a:r>
              <a:rPr lang="en" sz="1700">
                <a:solidFill>
                  <a:srgbClr val="FF3EB5"/>
                </a:solidFill>
                <a:latin typeface="Roboto Mono"/>
                <a:ea typeface="Roboto Mono"/>
                <a:cs typeface="Roboto Mono"/>
                <a:sym typeface="Roboto Mono"/>
              </a:rPr>
              <a:t> name: web-service</a:t>
            </a:r>
            <a:endParaRPr sz="1700">
              <a:solidFill>
                <a:srgbClr val="FF3EB5"/>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700">
                <a:solidFill>
                  <a:srgbClr val="3D5B58"/>
                </a:solidFill>
                <a:latin typeface="Roboto Mono"/>
                <a:ea typeface="Roboto Mono"/>
                <a:cs typeface="Roboto Mono"/>
                <a:sym typeface="Roboto Mono"/>
              </a:rPr>
              <a:t>spec:</a:t>
            </a:r>
            <a:endParaRPr sz="17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700">
                <a:solidFill>
                  <a:srgbClr val="3D5B58"/>
                </a:solidFill>
                <a:latin typeface="Roboto Mono"/>
                <a:ea typeface="Roboto Mono"/>
                <a:cs typeface="Roboto Mono"/>
                <a:sym typeface="Roboto Mono"/>
              </a:rPr>
              <a:t>  selector:</a:t>
            </a:r>
            <a:endParaRPr sz="16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700">
                <a:solidFill>
                  <a:srgbClr val="3D5B58"/>
                </a:solidFill>
                <a:latin typeface="Roboto Mono"/>
                <a:ea typeface="Roboto Mono"/>
                <a:cs typeface="Roboto Mono"/>
                <a:sym typeface="Roboto Mono"/>
              </a:rPr>
              <a:t>    app: web</a:t>
            </a:r>
            <a:endParaRPr sz="17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700">
                <a:solidFill>
                  <a:srgbClr val="3D5B58"/>
                </a:solidFill>
                <a:latin typeface="Roboto Mono"/>
                <a:ea typeface="Roboto Mono"/>
                <a:cs typeface="Roboto Mono"/>
                <a:sym typeface="Roboto Mono"/>
              </a:rPr>
              <a:t>  ports:</a:t>
            </a:r>
            <a:endParaRPr sz="17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700">
                <a:solidFill>
                  <a:srgbClr val="2C5234"/>
                </a:solidFill>
                <a:latin typeface="Roboto Mono"/>
                <a:ea typeface="Roboto Mono"/>
                <a:cs typeface="Roboto Mono"/>
                <a:sym typeface="Roboto Mono"/>
              </a:rPr>
              <a:t>  </a:t>
            </a:r>
            <a:r>
              <a:rPr lang="en" sz="1700">
                <a:solidFill>
                  <a:srgbClr val="FF3EB5"/>
                </a:solidFill>
                <a:latin typeface="Roboto Mono"/>
                <a:ea typeface="Roboto Mono"/>
                <a:cs typeface="Roboto Mono"/>
                <a:sym typeface="Roboto Mono"/>
              </a:rPr>
              <a:t>    port: 8080</a:t>
            </a:r>
            <a:endParaRPr sz="1700">
              <a:solidFill>
                <a:srgbClr val="FF3EB5"/>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700">
                <a:solidFill>
                  <a:srgbClr val="2C5234"/>
                </a:solidFill>
                <a:latin typeface="Roboto Mono"/>
                <a:ea typeface="Roboto Mono"/>
                <a:cs typeface="Roboto Mono"/>
                <a:sym typeface="Roboto Mono"/>
              </a:rPr>
              <a:t>     </a:t>
            </a:r>
            <a:r>
              <a:rPr lang="en" sz="1700">
                <a:solidFill>
                  <a:srgbClr val="3D5B58"/>
                </a:solidFill>
                <a:latin typeface="Roboto Mono"/>
                <a:ea typeface="Roboto Mono"/>
                <a:cs typeface="Roboto Mono"/>
                <a:sym typeface="Roboto Mono"/>
              </a:rPr>
              <a:t> targetPort: 80</a:t>
            </a:r>
            <a:endParaRPr sz="1100">
              <a:solidFill>
                <a:srgbClr val="3D5B58"/>
              </a:solidFill>
              <a:latin typeface="Roboto Mono"/>
              <a:ea typeface="Roboto Mono"/>
              <a:cs typeface="Roboto Mono"/>
              <a:sym typeface="Roboto Mono"/>
            </a:endParaRPr>
          </a:p>
        </p:txBody>
      </p:sp>
      <p:sp>
        <p:nvSpPr>
          <p:cNvPr id="727" name="Google Shape;727;p64"/>
          <p:cNvSpPr txBox="1"/>
          <p:nvPr/>
        </p:nvSpPr>
        <p:spPr>
          <a:xfrm>
            <a:off x="5962600" y="4311475"/>
            <a:ext cx="1362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rgbClr val="3D5B58"/>
                </a:solidFill>
                <a:latin typeface="Montserrat"/>
                <a:ea typeface="Montserrat"/>
                <a:cs typeface="Montserrat"/>
                <a:sym typeface="Montserrat"/>
              </a:rPr>
              <a:t>service.yaml</a:t>
            </a:r>
            <a:endParaRPr b="1">
              <a:solidFill>
                <a:srgbClr val="3D5B58"/>
              </a:solidFill>
              <a:latin typeface="Montserrat"/>
              <a:ea typeface="Montserrat"/>
              <a:cs typeface="Montserrat"/>
              <a:sym typeface="Montserrat"/>
            </a:endParaRPr>
          </a:p>
        </p:txBody>
      </p:sp>
      <p:sp>
        <p:nvSpPr>
          <p:cNvPr id="728" name="Google Shape;728;p64"/>
          <p:cNvSpPr txBox="1"/>
          <p:nvPr/>
        </p:nvSpPr>
        <p:spPr>
          <a:xfrm>
            <a:off x="1288250" y="4357675"/>
            <a:ext cx="18960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rgbClr val="3D5B58"/>
                </a:solidFill>
                <a:latin typeface="Montserrat"/>
                <a:ea typeface="Montserrat"/>
                <a:cs typeface="Montserrat"/>
                <a:sym typeface="Montserrat"/>
              </a:rPr>
              <a:t>deployment.yaml</a:t>
            </a:r>
            <a:endParaRPr b="1">
              <a:solidFill>
                <a:srgbClr val="3D5B58"/>
              </a:solidFill>
              <a:latin typeface="Montserrat"/>
              <a:ea typeface="Montserrat"/>
              <a:cs typeface="Montserrat"/>
              <a:sym typeface="Montserrat"/>
            </a:endParaRPr>
          </a:p>
        </p:txBody>
      </p:sp>
      <p:pic>
        <p:nvPicPr>
          <p:cNvPr id="729" name="Google Shape;729;p64"/>
          <p:cNvPicPr preferRelativeResize="0"/>
          <p:nvPr/>
        </p:nvPicPr>
        <p:blipFill rotWithShape="1">
          <a:blip r:embed="rId3">
            <a:alphaModFix/>
          </a:blip>
          <a:srcRect b="42964" l="9287" r="6508" t="40351"/>
          <a:stretch/>
        </p:blipFill>
        <p:spPr>
          <a:xfrm rot="-1318642">
            <a:off x="3501044" y="2349923"/>
            <a:ext cx="2968737" cy="280353"/>
          </a:xfrm>
          <a:prstGeom prst="rect">
            <a:avLst/>
          </a:prstGeom>
          <a:noFill/>
          <a:ln>
            <a:noFill/>
          </a:ln>
        </p:spPr>
      </p:pic>
      <p:pic>
        <p:nvPicPr>
          <p:cNvPr id="730" name="Google Shape;730;p64"/>
          <p:cNvPicPr preferRelativeResize="0"/>
          <p:nvPr/>
        </p:nvPicPr>
        <p:blipFill rotWithShape="1">
          <a:blip r:embed="rId3">
            <a:alphaModFix/>
          </a:blip>
          <a:srcRect b="42964" l="9287" r="6508" t="40351"/>
          <a:stretch/>
        </p:blipFill>
        <p:spPr>
          <a:xfrm rot="118">
            <a:off x="3483104" y="3525761"/>
            <a:ext cx="2280201" cy="280353"/>
          </a:xfrm>
          <a:prstGeom prst="rect">
            <a:avLst/>
          </a:prstGeom>
          <a:noFill/>
          <a:ln>
            <a:noFill/>
          </a:ln>
        </p:spPr>
      </p:pic>
      <p:sp>
        <p:nvSpPr>
          <p:cNvPr id="731" name="Google Shape;731;p64"/>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735" name="Shape 735"/>
        <p:cNvGrpSpPr/>
        <p:nvPr/>
      </p:nvGrpSpPr>
      <p:grpSpPr>
        <a:xfrm>
          <a:off x="0" y="0"/>
          <a:ext cx="0" cy="0"/>
          <a:chOff x="0" y="0"/>
          <a:chExt cx="0" cy="0"/>
        </a:xfrm>
      </p:grpSpPr>
      <p:sp>
        <p:nvSpPr>
          <p:cNvPr id="736" name="Google Shape;736;p65"/>
          <p:cNvSpPr txBox="1"/>
          <p:nvPr/>
        </p:nvSpPr>
        <p:spPr>
          <a:xfrm>
            <a:off x="7865122" y="4724863"/>
            <a:ext cx="778500" cy="393600"/>
          </a:xfrm>
          <a:prstGeom prst="rect">
            <a:avLst/>
          </a:prstGeom>
          <a:noFill/>
          <a:ln>
            <a:noFill/>
          </a:ln>
        </p:spPr>
        <p:txBody>
          <a:bodyPr anchorCtr="0" anchor="ctr" bIns="0" lIns="91425" spcFirstLastPara="1" rIns="91425" wrap="square" tIns="0">
            <a:noAutofit/>
          </a:bodyPr>
          <a:lstStyle/>
          <a:p>
            <a:pPr indent="0" lvl="0" marL="0" rtl="0" algn="r">
              <a:spcBef>
                <a:spcPts val="0"/>
              </a:spcBef>
              <a:spcAft>
                <a:spcPts val="0"/>
              </a:spcAft>
              <a:buNone/>
            </a:pPr>
            <a:r>
              <a:rPr lang="en" sz="1000">
                <a:solidFill>
                  <a:srgbClr val="3D5B58"/>
                </a:solidFill>
                <a:latin typeface="Montserrat"/>
                <a:ea typeface="Montserrat"/>
                <a:cs typeface="Montserrat"/>
                <a:sym typeface="Montserrat"/>
              </a:rPr>
              <a:t>Page </a:t>
            </a:r>
            <a:fld id="{00000000-1234-1234-1234-123412341234}" type="slidenum">
              <a:rPr lang="en" sz="1000">
                <a:solidFill>
                  <a:srgbClr val="3D5B58"/>
                </a:solidFill>
                <a:latin typeface="Montserrat"/>
                <a:ea typeface="Montserrat"/>
                <a:cs typeface="Montserrat"/>
                <a:sym typeface="Montserrat"/>
              </a:rPr>
              <a:t>‹#›</a:t>
            </a:fld>
            <a:endParaRPr sz="1000">
              <a:solidFill>
                <a:srgbClr val="3D5B58"/>
              </a:solidFill>
              <a:latin typeface="Montserrat"/>
              <a:ea typeface="Montserrat"/>
              <a:cs typeface="Montserrat"/>
              <a:sym typeface="Montserrat"/>
            </a:endParaRPr>
          </a:p>
        </p:txBody>
      </p:sp>
      <p:sp>
        <p:nvSpPr>
          <p:cNvPr id="737" name="Google Shape;737;p65"/>
          <p:cNvSpPr txBox="1"/>
          <p:nvPr/>
        </p:nvSpPr>
        <p:spPr>
          <a:xfrm>
            <a:off x="464100" y="4773888"/>
            <a:ext cx="2384100" cy="2874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None/>
            </a:pPr>
            <a:r>
              <a:rPr b="1" lang="en">
                <a:solidFill>
                  <a:srgbClr val="2C5234"/>
                </a:solidFill>
                <a:latin typeface="Montserrat"/>
                <a:ea typeface="Montserrat"/>
                <a:cs typeface="Montserrat"/>
                <a:sym typeface="Montserrat"/>
              </a:rPr>
              <a:t>Appvia.io</a:t>
            </a:r>
            <a:endParaRPr b="1">
              <a:solidFill>
                <a:srgbClr val="2C5234"/>
              </a:solidFill>
              <a:latin typeface="Montserrat"/>
              <a:ea typeface="Montserrat"/>
              <a:cs typeface="Montserrat"/>
              <a:sym typeface="Montserrat"/>
            </a:endParaRPr>
          </a:p>
        </p:txBody>
      </p:sp>
      <p:cxnSp>
        <p:nvCxnSpPr>
          <p:cNvPr id="738" name="Google Shape;738;p65"/>
          <p:cNvCxnSpPr>
            <a:endCxn id="736" idx="1"/>
          </p:cNvCxnSpPr>
          <p:nvPr/>
        </p:nvCxnSpPr>
        <p:spPr>
          <a:xfrm flipH="1" rot="10800000">
            <a:off x="1445422" y="4921663"/>
            <a:ext cx="6419700" cy="4200"/>
          </a:xfrm>
          <a:prstGeom prst="straightConnector1">
            <a:avLst/>
          </a:prstGeom>
          <a:noFill/>
          <a:ln cap="flat" cmpd="sng" w="9525">
            <a:solidFill>
              <a:srgbClr val="3D5B58"/>
            </a:solidFill>
            <a:prstDash val="solid"/>
            <a:round/>
            <a:headEnd len="med" w="med" type="none"/>
            <a:tailEnd len="med" w="med" type="none"/>
          </a:ln>
        </p:spPr>
      </p:cxnSp>
      <p:grpSp>
        <p:nvGrpSpPr>
          <p:cNvPr id="739" name="Google Shape;739;p65"/>
          <p:cNvGrpSpPr/>
          <p:nvPr/>
        </p:nvGrpSpPr>
        <p:grpSpPr>
          <a:xfrm>
            <a:off x="1380213" y="1022738"/>
            <a:ext cx="3397800" cy="961794"/>
            <a:chOff x="1380213" y="1022738"/>
            <a:chExt cx="3397800" cy="961794"/>
          </a:xfrm>
        </p:grpSpPr>
        <p:sp>
          <p:nvSpPr>
            <p:cNvPr id="740" name="Google Shape;740;p65"/>
            <p:cNvSpPr txBox="1"/>
            <p:nvPr/>
          </p:nvSpPr>
          <p:spPr>
            <a:xfrm>
              <a:off x="1380213" y="1022738"/>
              <a:ext cx="3397800" cy="499800"/>
            </a:xfrm>
            <a:prstGeom prst="rect">
              <a:avLst/>
            </a:prstGeom>
            <a:solidFill>
              <a:schemeClr val="lt1"/>
            </a:solidFill>
            <a:ln cap="flat" cmpd="sng" w="19050">
              <a:solidFill>
                <a:srgbClr val="FFBE9F"/>
              </a:solidFill>
              <a:prstDash val="solid"/>
              <a:round/>
              <a:headEnd len="sm" w="sm" type="none"/>
              <a:tailEnd len="sm" w="sm" type="none"/>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 sz="2000">
                  <a:solidFill>
                    <a:srgbClr val="3D5B58"/>
                  </a:solidFill>
                  <a:latin typeface="Montserrat"/>
                  <a:ea typeface="Montserrat"/>
                  <a:cs typeface="Montserrat"/>
                  <a:sym typeface="Montserrat"/>
                </a:rPr>
                <a:t>Ingress</a:t>
              </a:r>
              <a:endParaRPr b="1" i="0" sz="2000" u="none" cap="none" strike="noStrike">
                <a:solidFill>
                  <a:srgbClr val="3D5B58"/>
                </a:solidFill>
                <a:latin typeface="Montserrat"/>
                <a:ea typeface="Montserrat"/>
                <a:cs typeface="Montserrat"/>
                <a:sym typeface="Montserrat"/>
              </a:endParaRPr>
            </a:p>
          </p:txBody>
        </p:sp>
        <p:cxnSp>
          <p:nvCxnSpPr>
            <p:cNvPr id="741" name="Google Shape;741;p65"/>
            <p:cNvCxnSpPr/>
            <p:nvPr/>
          </p:nvCxnSpPr>
          <p:spPr>
            <a:xfrm flipH="1" rot="10800000">
              <a:off x="3076413" y="1586131"/>
              <a:ext cx="5400" cy="398400"/>
            </a:xfrm>
            <a:prstGeom prst="straightConnector1">
              <a:avLst/>
            </a:prstGeom>
            <a:noFill/>
            <a:ln cap="flat" cmpd="sng" w="9525">
              <a:solidFill>
                <a:srgbClr val="3D5B58"/>
              </a:solidFill>
              <a:prstDash val="solid"/>
              <a:round/>
              <a:headEnd len="med" w="med" type="stealth"/>
              <a:tailEnd len="med" w="med" type="stealth"/>
            </a:ln>
          </p:spPr>
        </p:cxnSp>
      </p:grpSp>
      <p:grpSp>
        <p:nvGrpSpPr>
          <p:cNvPr id="742" name="Google Shape;742;p65"/>
          <p:cNvGrpSpPr/>
          <p:nvPr/>
        </p:nvGrpSpPr>
        <p:grpSpPr>
          <a:xfrm>
            <a:off x="1380317" y="3002063"/>
            <a:ext cx="3397800" cy="1118700"/>
            <a:chOff x="1380317" y="3002063"/>
            <a:chExt cx="3397800" cy="1118700"/>
          </a:xfrm>
        </p:grpSpPr>
        <p:sp>
          <p:nvSpPr>
            <p:cNvPr id="743" name="Google Shape;743;p65"/>
            <p:cNvSpPr/>
            <p:nvPr/>
          </p:nvSpPr>
          <p:spPr>
            <a:xfrm>
              <a:off x="1380317" y="3002063"/>
              <a:ext cx="3397800" cy="1118700"/>
            </a:xfrm>
            <a:prstGeom prst="roundRect">
              <a:avLst>
                <a:gd fmla="val 16667" name="adj"/>
              </a:avLst>
            </a:prstGeom>
            <a:solidFill>
              <a:srgbClr val="FFFFFF"/>
            </a:solidFill>
            <a:ln>
              <a:noFill/>
            </a:ln>
            <a:effectLst>
              <a:outerShdw blurRad="142875" rotWithShape="0" algn="bl" dir="4800000" dist="19050">
                <a:srgbClr val="000000">
                  <a:alpha val="12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4" name="Google Shape;744;p65"/>
            <p:cNvSpPr/>
            <p:nvPr/>
          </p:nvSpPr>
          <p:spPr>
            <a:xfrm>
              <a:off x="2637021" y="3824381"/>
              <a:ext cx="836700" cy="222900"/>
            </a:xfrm>
            <a:prstGeom prst="rect">
              <a:avLst/>
            </a:prstGeom>
            <a:noFill/>
            <a:ln>
              <a:noFill/>
            </a:ln>
            <a:effectLst>
              <a:outerShdw blurRad="128588" rotWithShape="0" algn="bl" dir="5040000" dist="38100">
                <a:srgbClr val="000000">
                  <a:alpha val="9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rPr b="1" lang="en" sz="2000">
                  <a:solidFill>
                    <a:srgbClr val="3D5B58"/>
                  </a:solidFill>
                  <a:latin typeface="Montserrat"/>
                  <a:ea typeface="Montserrat"/>
                  <a:cs typeface="Montserrat"/>
                  <a:sym typeface="Montserrat"/>
                </a:rPr>
                <a:t>Pod </a:t>
              </a:r>
              <a:endParaRPr b="1" sz="2000">
                <a:solidFill>
                  <a:srgbClr val="3D5B58"/>
                </a:solidFill>
                <a:latin typeface="Montserrat"/>
                <a:ea typeface="Montserrat"/>
                <a:cs typeface="Montserrat"/>
                <a:sym typeface="Montserrat"/>
              </a:endParaRPr>
            </a:p>
          </p:txBody>
        </p:sp>
        <p:pic>
          <p:nvPicPr>
            <p:cNvPr id="745" name="Google Shape;745;p65"/>
            <p:cNvPicPr preferRelativeResize="0"/>
            <p:nvPr/>
          </p:nvPicPr>
          <p:blipFill rotWithShape="1">
            <a:blip r:embed="rId4">
              <a:alphaModFix/>
            </a:blip>
            <a:srcRect b="20372" l="18890" r="9691" t="20372"/>
            <a:stretch/>
          </p:blipFill>
          <p:spPr>
            <a:xfrm>
              <a:off x="2750635" y="3112538"/>
              <a:ext cx="678815" cy="562951"/>
            </a:xfrm>
            <a:prstGeom prst="rect">
              <a:avLst/>
            </a:prstGeom>
            <a:noFill/>
            <a:ln>
              <a:noFill/>
            </a:ln>
          </p:spPr>
        </p:pic>
      </p:grpSp>
      <p:grpSp>
        <p:nvGrpSpPr>
          <p:cNvPr id="746" name="Google Shape;746;p65"/>
          <p:cNvGrpSpPr/>
          <p:nvPr/>
        </p:nvGrpSpPr>
        <p:grpSpPr>
          <a:xfrm>
            <a:off x="1380213" y="2024310"/>
            <a:ext cx="3397800" cy="937971"/>
            <a:chOff x="1380213" y="2024310"/>
            <a:chExt cx="3397800" cy="937971"/>
          </a:xfrm>
        </p:grpSpPr>
        <p:sp>
          <p:nvSpPr>
            <p:cNvPr id="747" name="Google Shape;747;p65"/>
            <p:cNvSpPr txBox="1"/>
            <p:nvPr/>
          </p:nvSpPr>
          <p:spPr>
            <a:xfrm>
              <a:off x="1380213" y="2024310"/>
              <a:ext cx="3397800" cy="499800"/>
            </a:xfrm>
            <a:prstGeom prst="rect">
              <a:avLst/>
            </a:prstGeom>
            <a:solidFill>
              <a:schemeClr val="lt1"/>
            </a:solidFill>
            <a:ln cap="flat" cmpd="sng" w="19050">
              <a:solidFill>
                <a:srgbClr val="FF3EB5"/>
              </a:solidFill>
              <a:prstDash val="solid"/>
              <a:round/>
              <a:headEnd len="sm" w="sm" type="none"/>
              <a:tailEnd len="sm" w="sm" type="none"/>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 sz="2000">
                  <a:solidFill>
                    <a:srgbClr val="3D5B58"/>
                  </a:solidFill>
                  <a:latin typeface="Montserrat"/>
                  <a:ea typeface="Montserrat"/>
                  <a:cs typeface="Montserrat"/>
                  <a:sym typeface="Montserrat"/>
                </a:rPr>
                <a:t>Service</a:t>
              </a:r>
              <a:endParaRPr b="1" i="0" sz="2000" u="none" cap="none" strike="noStrike">
                <a:solidFill>
                  <a:srgbClr val="3D5B58"/>
                </a:solidFill>
                <a:latin typeface="Montserrat"/>
                <a:ea typeface="Montserrat"/>
                <a:cs typeface="Montserrat"/>
                <a:sym typeface="Montserrat"/>
              </a:endParaRPr>
            </a:p>
          </p:txBody>
        </p:sp>
        <p:cxnSp>
          <p:nvCxnSpPr>
            <p:cNvPr id="748" name="Google Shape;748;p65"/>
            <p:cNvCxnSpPr/>
            <p:nvPr/>
          </p:nvCxnSpPr>
          <p:spPr>
            <a:xfrm flipH="1" rot="10800000">
              <a:off x="3079325" y="2563881"/>
              <a:ext cx="5400" cy="398400"/>
            </a:xfrm>
            <a:prstGeom prst="straightConnector1">
              <a:avLst/>
            </a:prstGeom>
            <a:noFill/>
            <a:ln cap="flat" cmpd="sng" w="9525">
              <a:solidFill>
                <a:srgbClr val="3D5B58"/>
              </a:solidFill>
              <a:prstDash val="solid"/>
              <a:round/>
              <a:headEnd len="med" w="med" type="stealth"/>
              <a:tailEnd len="med" w="med" type="stealth"/>
            </a:ln>
          </p:spPr>
        </p:cxnSp>
      </p:grpSp>
      <p:grpSp>
        <p:nvGrpSpPr>
          <p:cNvPr id="749" name="Google Shape;749;p65"/>
          <p:cNvGrpSpPr/>
          <p:nvPr/>
        </p:nvGrpSpPr>
        <p:grpSpPr>
          <a:xfrm>
            <a:off x="4527263" y="1198338"/>
            <a:ext cx="3403075" cy="946800"/>
            <a:chOff x="4527263" y="1198338"/>
            <a:chExt cx="3403075" cy="946800"/>
          </a:xfrm>
        </p:grpSpPr>
        <p:sp>
          <p:nvSpPr>
            <p:cNvPr id="750" name="Google Shape;750;p65"/>
            <p:cNvSpPr txBox="1"/>
            <p:nvPr/>
          </p:nvSpPr>
          <p:spPr>
            <a:xfrm>
              <a:off x="6581838" y="1591788"/>
              <a:ext cx="13485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1000">
                  <a:solidFill>
                    <a:srgbClr val="3D5B58"/>
                  </a:solidFill>
                  <a:latin typeface="Montserrat"/>
                  <a:ea typeface="Montserrat"/>
                  <a:cs typeface="Montserrat"/>
                  <a:sym typeface="Montserrat"/>
                </a:rPr>
                <a:t>Match</a:t>
              </a:r>
              <a:endParaRPr b="1" sz="1000">
                <a:solidFill>
                  <a:srgbClr val="3D5B58"/>
                </a:solidFill>
                <a:latin typeface="Montserrat"/>
                <a:ea typeface="Montserrat"/>
                <a:cs typeface="Montserrat"/>
                <a:sym typeface="Montserrat"/>
              </a:endParaRPr>
            </a:p>
          </p:txBody>
        </p:sp>
        <p:pic>
          <p:nvPicPr>
            <p:cNvPr id="751" name="Google Shape;751;p65"/>
            <p:cNvPicPr preferRelativeResize="0"/>
            <p:nvPr/>
          </p:nvPicPr>
          <p:blipFill>
            <a:blip r:embed="rId5">
              <a:alphaModFix/>
            </a:blip>
            <a:stretch>
              <a:fillRect/>
            </a:stretch>
          </p:blipFill>
          <p:spPr>
            <a:xfrm rot="4708037">
              <a:off x="6365149" y="1304298"/>
              <a:ext cx="274433" cy="417306"/>
            </a:xfrm>
            <a:prstGeom prst="rect">
              <a:avLst/>
            </a:prstGeom>
            <a:noFill/>
            <a:ln>
              <a:noFill/>
            </a:ln>
          </p:spPr>
        </p:pic>
        <p:sp>
          <p:nvSpPr>
            <p:cNvPr id="752" name="Google Shape;752;p65"/>
            <p:cNvSpPr/>
            <p:nvPr/>
          </p:nvSpPr>
          <p:spPr>
            <a:xfrm>
              <a:off x="4527263" y="1198338"/>
              <a:ext cx="1633500" cy="946800"/>
            </a:xfrm>
            <a:prstGeom prst="rect">
              <a:avLst/>
            </a:prstGeom>
            <a:noFill/>
            <a:ln cap="flat" cmpd="sng" w="9525">
              <a:solidFill>
                <a:srgbClr val="3D5B58"/>
              </a:solidFill>
              <a:prstDash val="dash"/>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Montserrat"/>
                <a:ea typeface="Montserrat"/>
                <a:cs typeface="Montserrat"/>
                <a:sym typeface="Montserrat"/>
              </a:endParaRPr>
            </a:p>
          </p:txBody>
        </p:sp>
        <p:sp>
          <p:nvSpPr>
            <p:cNvPr id="753" name="Google Shape;753;p65"/>
            <p:cNvSpPr txBox="1"/>
            <p:nvPr/>
          </p:nvSpPr>
          <p:spPr>
            <a:xfrm>
              <a:off x="4860013" y="1198338"/>
              <a:ext cx="1194300" cy="3693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200">
                  <a:solidFill>
                    <a:srgbClr val="3D5B58"/>
                  </a:solidFill>
                  <a:latin typeface="Montserrat"/>
                  <a:ea typeface="Montserrat"/>
                  <a:cs typeface="Montserrat"/>
                  <a:sym typeface="Montserrat"/>
                </a:rPr>
                <a:t>service.port</a:t>
              </a:r>
              <a:endParaRPr sz="1200">
                <a:solidFill>
                  <a:srgbClr val="3D5B58"/>
                </a:solidFill>
                <a:latin typeface="Montserrat"/>
                <a:ea typeface="Montserrat"/>
                <a:cs typeface="Montserrat"/>
                <a:sym typeface="Montserrat"/>
              </a:endParaRPr>
            </a:p>
          </p:txBody>
        </p:sp>
        <p:sp>
          <p:nvSpPr>
            <p:cNvPr id="754" name="Google Shape;754;p65"/>
            <p:cNvSpPr txBox="1"/>
            <p:nvPr/>
          </p:nvSpPr>
          <p:spPr>
            <a:xfrm>
              <a:off x="4860013" y="1775788"/>
              <a:ext cx="1194300" cy="3693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200">
                  <a:solidFill>
                    <a:srgbClr val="3D5B58"/>
                  </a:solidFill>
                  <a:latin typeface="Montserrat"/>
                  <a:ea typeface="Montserrat"/>
                  <a:cs typeface="Montserrat"/>
                  <a:sym typeface="Montserrat"/>
                </a:rPr>
                <a:t>port</a:t>
              </a:r>
              <a:endParaRPr sz="1200">
                <a:solidFill>
                  <a:srgbClr val="3D5B58"/>
                </a:solidFill>
                <a:latin typeface="Montserrat"/>
                <a:ea typeface="Montserrat"/>
                <a:cs typeface="Montserrat"/>
                <a:sym typeface="Montserrat"/>
              </a:endParaRPr>
            </a:p>
          </p:txBody>
        </p:sp>
      </p:grpSp>
      <p:grpSp>
        <p:nvGrpSpPr>
          <p:cNvPr id="755" name="Google Shape;755;p65"/>
          <p:cNvGrpSpPr/>
          <p:nvPr/>
        </p:nvGrpSpPr>
        <p:grpSpPr>
          <a:xfrm>
            <a:off x="4529238" y="2229163"/>
            <a:ext cx="3401100" cy="1271700"/>
            <a:chOff x="4529238" y="2229163"/>
            <a:chExt cx="3401100" cy="1271700"/>
          </a:xfrm>
        </p:grpSpPr>
        <p:sp>
          <p:nvSpPr>
            <p:cNvPr id="756" name="Google Shape;756;p65"/>
            <p:cNvSpPr/>
            <p:nvPr/>
          </p:nvSpPr>
          <p:spPr>
            <a:xfrm>
              <a:off x="4529238" y="2229163"/>
              <a:ext cx="1633500" cy="1271700"/>
            </a:xfrm>
            <a:prstGeom prst="rect">
              <a:avLst/>
            </a:prstGeom>
            <a:noFill/>
            <a:ln cap="flat" cmpd="sng" w="9525">
              <a:solidFill>
                <a:srgbClr val="3D5B58"/>
              </a:solidFill>
              <a:prstDash val="dash"/>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Montserrat"/>
                <a:ea typeface="Montserrat"/>
                <a:cs typeface="Montserrat"/>
                <a:sym typeface="Montserrat"/>
              </a:endParaRPr>
            </a:p>
          </p:txBody>
        </p:sp>
        <p:sp>
          <p:nvSpPr>
            <p:cNvPr id="757" name="Google Shape;757;p65"/>
            <p:cNvSpPr txBox="1"/>
            <p:nvPr/>
          </p:nvSpPr>
          <p:spPr>
            <a:xfrm>
              <a:off x="4861988" y="2229163"/>
              <a:ext cx="1194300" cy="3693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200">
                  <a:solidFill>
                    <a:srgbClr val="3D5B58"/>
                  </a:solidFill>
                  <a:latin typeface="Montserrat"/>
                  <a:ea typeface="Montserrat"/>
                  <a:cs typeface="Montserrat"/>
                  <a:sym typeface="Montserrat"/>
                </a:rPr>
                <a:t>targetPort</a:t>
              </a:r>
              <a:endParaRPr sz="1200">
                <a:solidFill>
                  <a:srgbClr val="3D5B58"/>
                </a:solidFill>
                <a:latin typeface="Montserrat"/>
                <a:ea typeface="Montserrat"/>
                <a:cs typeface="Montserrat"/>
                <a:sym typeface="Montserrat"/>
              </a:endParaRPr>
            </a:p>
          </p:txBody>
        </p:sp>
        <p:sp>
          <p:nvSpPr>
            <p:cNvPr id="758" name="Google Shape;758;p65"/>
            <p:cNvSpPr txBox="1"/>
            <p:nvPr/>
          </p:nvSpPr>
          <p:spPr>
            <a:xfrm>
              <a:off x="4778012" y="3106088"/>
              <a:ext cx="1278300" cy="3693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200">
                  <a:solidFill>
                    <a:srgbClr val="3D5B58"/>
                  </a:solidFill>
                  <a:latin typeface="Montserrat"/>
                  <a:ea typeface="Montserrat"/>
                  <a:cs typeface="Montserrat"/>
                  <a:sym typeface="Montserrat"/>
                </a:rPr>
                <a:t>containerPort</a:t>
              </a:r>
              <a:endParaRPr sz="1200">
                <a:solidFill>
                  <a:srgbClr val="3D5B58"/>
                </a:solidFill>
                <a:latin typeface="Montserrat"/>
                <a:ea typeface="Montserrat"/>
                <a:cs typeface="Montserrat"/>
                <a:sym typeface="Montserrat"/>
              </a:endParaRPr>
            </a:p>
          </p:txBody>
        </p:sp>
        <p:sp>
          <p:nvSpPr>
            <p:cNvPr id="759" name="Google Shape;759;p65"/>
            <p:cNvSpPr txBox="1"/>
            <p:nvPr/>
          </p:nvSpPr>
          <p:spPr>
            <a:xfrm>
              <a:off x="6581838" y="2785063"/>
              <a:ext cx="13485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1000">
                  <a:solidFill>
                    <a:srgbClr val="3D5B58"/>
                  </a:solidFill>
                  <a:latin typeface="Montserrat"/>
                  <a:ea typeface="Montserrat"/>
                  <a:cs typeface="Montserrat"/>
                  <a:sym typeface="Montserrat"/>
                </a:rPr>
                <a:t>Match</a:t>
              </a:r>
              <a:endParaRPr b="1" sz="1000">
                <a:solidFill>
                  <a:srgbClr val="3D5B58"/>
                </a:solidFill>
                <a:latin typeface="Montserrat"/>
                <a:ea typeface="Montserrat"/>
                <a:cs typeface="Montserrat"/>
                <a:sym typeface="Montserrat"/>
              </a:endParaRPr>
            </a:p>
          </p:txBody>
        </p:sp>
        <p:pic>
          <p:nvPicPr>
            <p:cNvPr id="760" name="Google Shape;760;p65"/>
            <p:cNvPicPr preferRelativeResize="0"/>
            <p:nvPr/>
          </p:nvPicPr>
          <p:blipFill>
            <a:blip r:embed="rId5">
              <a:alphaModFix/>
            </a:blip>
            <a:stretch>
              <a:fillRect/>
            </a:stretch>
          </p:blipFill>
          <p:spPr>
            <a:xfrm rot="4708037">
              <a:off x="6365149" y="2497573"/>
              <a:ext cx="274433" cy="417306"/>
            </a:xfrm>
            <a:prstGeom prst="rect">
              <a:avLst/>
            </a:prstGeom>
            <a:noFill/>
            <a:ln>
              <a:noFill/>
            </a:ln>
          </p:spPr>
        </p:pic>
      </p:gr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42"/>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46"/>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39"/>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55"/>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49"/>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764" name="Shape 764"/>
        <p:cNvGrpSpPr/>
        <p:nvPr/>
      </p:nvGrpSpPr>
      <p:grpSpPr>
        <a:xfrm>
          <a:off x="0" y="0"/>
          <a:ext cx="0" cy="0"/>
          <a:chOff x="0" y="0"/>
          <a:chExt cx="0" cy="0"/>
        </a:xfrm>
      </p:grpSpPr>
      <p:sp>
        <p:nvSpPr>
          <p:cNvPr id="765" name="Google Shape;765;p66"/>
          <p:cNvSpPr txBox="1"/>
          <p:nvPr/>
        </p:nvSpPr>
        <p:spPr>
          <a:xfrm>
            <a:off x="7865122" y="4724863"/>
            <a:ext cx="778500" cy="393600"/>
          </a:xfrm>
          <a:prstGeom prst="rect">
            <a:avLst/>
          </a:prstGeom>
          <a:noFill/>
          <a:ln>
            <a:noFill/>
          </a:ln>
        </p:spPr>
        <p:txBody>
          <a:bodyPr anchorCtr="0" anchor="ctr" bIns="0" lIns="91425" spcFirstLastPara="1" rIns="91425" wrap="square" tIns="0">
            <a:noAutofit/>
          </a:bodyPr>
          <a:lstStyle/>
          <a:p>
            <a:pPr indent="0" lvl="0" marL="0" rtl="0" algn="r">
              <a:spcBef>
                <a:spcPts val="0"/>
              </a:spcBef>
              <a:spcAft>
                <a:spcPts val="0"/>
              </a:spcAft>
              <a:buNone/>
            </a:pPr>
            <a:r>
              <a:rPr lang="en" sz="1000">
                <a:solidFill>
                  <a:srgbClr val="3D5B58"/>
                </a:solidFill>
                <a:latin typeface="Montserrat"/>
                <a:ea typeface="Montserrat"/>
                <a:cs typeface="Montserrat"/>
                <a:sym typeface="Montserrat"/>
              </a:rPr>
              <a:t>Page </a:t>
            </a:r>
            <a:fld id="{00000000-1234-1234-1234-123412341234}" type="slidenum">
              <a:rPr lang="en" sz="1000">
                <a:solidFill>
                  <a:srgbClr val="3D5B58"/>
                </a:solidFill>
                <a:latin typeface="Montserrat"/>
                <a:ea typeface="Montserrat"/>
                <a:cs typeface="Montserrat"/>
                <a:sym typeface="Montserrat"/>
              </a:rPr>
              <a:t>‹#›</a:t>
            </a:fld>
            <a:endParaRPr sz="1000">
              <a:solidFill>
                <a:srgbClr val="3D5B58"/>
              </a:solidFill>
              <a:latin typeface="Montserrat"/>
              <a:ea typeface="Montserrat"/>
              <a:cs typeface="Montserrat"/>
              <a:sym typeface="Montserrat"/>
            </a:endParaRPr>
          </a:p>
        </p:txBody>
      </p:sp>
      <p:sp>
        <p:nvSpPr>
          <p:cNvPr id="766" name="Google Shape;766;p66"/>
          <p:cNvSpPr txBox="1"/>
          <p:nvPr/>
        </p:nvSpPr>
        <p:spPr>
          <a:xfrm>
            <a:off x="464100" y="4773888"/>
            <a:ext cx="2384100" cy="2874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None/>
            </a:pPr>
            <a:r>
              <a:rPr b="1" lang="en">
                <a:solidFill>
                  <a:srgbClr val="2C5234"/>
                </a:solidFill>
                <a:latin typeface="Montserrat"/>
                <a:ea typeface="Montserrat"/>
                <a:cs typeface="Montserrat"/>
                <a:sym typeface="Montserrat"/>
              </a:rPr>
              <a:t>Appvia.io</a:t>
            </a:r>
            <a:endParaRPr b="1">
              <a:solidFill>
                <a:srgbClr val="2C5234"/>
              </a:solidFill>
              <a:latin typeface="Montserrat"/>
              <a:ea typeface="Montserrat"/>
              <a:cs typeface="Montserrat"/>
              <a:sym typeface="Montserrat"/>
            </a:endParaRPr>
          </a:p>
        </p:txBody>
      </p:sp>
      <p:cxnSp>
        <p:nvCxnSpPr>
          <p:cNvPr id="767" name="Google Shape;767;p66"/>
          <p:cNvCxnSpPr>
            <a:endCxn id="765" idx="1"/>
          </p:cNvCxnSpPr>
          <p:nvPr/>
        </p:nvCxnSpPr>
        <p:spPr>
          <a:xfrm flipH="1" rot="10800000">
            <a:off x="1445422" y="4921663"/>
            <a:ext cx="6419700" cy="4200"/>
          </a:xfrm>
          <a:prstGeom prst="straightConnector1">
            <a:avLst/>
          </a:prstGeom>
          <a:noFill/>
          <a:ln cap="flat" cmpd="sng" w="9525">
            <a:solidFill>
              <a:srgbClr val="3D5B58"/>
            </a:solidFill>
            <a:prstDash val="solid"/>
            <a:round/>
            <a:headEnd len="med" w="med" type="none"/>
            <a:tailEnd len="med" w="med" type="none"/>
          </a:ln>
        </p:spPr>
      </p:cxnSp>
      <p:grpSp>
        <p:nvGrpSpPr>
          <p:cNvPr id="768" name="Google Shape;768;p66"/>
          <p:cNvGrpSpPr/>
          <p:nvPr/>
        </p:nvGrpSpPr>
        <p:grpSpPr>
          <a:xfrm>
            <a:off x="1380213" y="1022725"/>
            <a:ext cx="3397800" cy="961794"/>
            <a:chOff x="1380213" y="1022725"/>
            <a:chExt cx="3397800" cy="961794"/>
          </a:xfrm>
        </p:grpSpPr>
        <p:sp>
          <p:nvSpPr>
            <p:cNvPr id="769" name="Google Shape;769;p66"/>
            <p:cNvSpPr txBox="1"/>
            <p:nvPr/>
          </p:nvSpPr>
          <p:spPr>
            <a:xfrm>
              <a:off x="1380213" y="1022725"/>
              <a:ext cx="3397800" cy="499800"/>
            </a:xfrm>
            <a:prstGeom prst="rect">
              <a:avLst/>
            </a:prstGeom>
            <a:solidFill>
              <a:schemeClr val="lt1"/>
            </a:solidFill>
            <a:ln cap="flat" cmpd="sng" w="19050">
              <a:solidFill>
                <a:srgbClr val="FFBE9F"/>
              </a:solidFill>
              <a:prstDash val="solid"/>
              <a:round/>
              <a:headEnd len="sm" w="sm" type="none"/>
              <a:tailEnd len="sm" w="sm" type="none"/>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 sz="2000">
                  <a:solidFill>
                    <a:srgbClr val="3D5B58"/>
                  </a:solidFill>
                  <a:latin typeface="Montserrat"/>
                  <a:ea typeface="Montserrat"/>
                  <a:cs typeface="Montserrat"/>
                  <a:sym typeface="Montserrat"/>
                </a:rPr>
                <a:t>Ingress</a:t>
              </a:r>
              <a:endParaRPr b="1" i="0" sz="2000" u="none" cap="none" strike="noStrike">
                <a:solidFill>
                  <a:srgbClr val="3D5B58"/>
                </a:solidFill>
                <a:latin typeface="Montserrat"/>
                <a:ea typeface="Montserrat"/>
                <a:cs typeface="Montserrat"/>
                <a:sym typeface="Montserrat"/>
              </a:endParaRPr>
            </a:p>
          </p:txBody>
        </p:sp>
        <p:cxnSp>
          <p:nvCxnSpPr>
            <p:cNvPr id="770" name="Google Shape;770;p66"/>
            <p:cNvCxnSpPr/>
            <p:nvPr/>
          </p:nvCxnSpPr>
          <p:spPr>
            <a:xfrm flipH="1" rot="10800000">
              <a:off x="3076413" y="1586119"/>
              <a:ext cx="5400" cy="398400"/>
            </a:xfrm>
            <a:prstGeom prst="straightConnector1">
              <a:avLst/>
            </a:prstGeom>
            <a:noFill/>
            <a:ln cap="flat" cmpd="sng" w="9525">
              <a:solidFill>
                <a:srgbClr val="3D5B58"/>
              </a:solidFill>
              <a:prstDash val="solid"/>
              <a:round/>
              <a:headEnd len="med" w="med" type="stealth"/>
              <a:tailEnd len="med" w="med" type="stealth"/>
            </a:ln>
          </p:spPr>
        </p:cxnSp>
      </p:grpSp>
      <p:grpSp>
        <p:nvGrpSpPr>
          <p:cNvPr id="771" name="Google Shape;771;p66"/>
          <p:cNvGrpSpPr/>
          <p:nvPr/>
        </p:nvGrpSpPr>
        <p:grpSpPr>
          <a:xfrm>
            <a:off x="1380317" y="3002050"/>
            <a:ext cx="3397800" cy="1118700"/>
            <a:chOff x="1380317" y="3002050"/>
            <a:chExt cx="3397800" cy="1118700"/>
          </a:xfrm>
        </p:grpSpPr>
        <p:sp>
          <p:nvSpPr>
            <p:cNvPr id="772" name="Google Shape;772;p66"/>
            <p:cNvSpPr/>
            <p:nvPr/>
          </p:nvSpPr>
          <p:spPr>
            <a:xfrm>
              <a:off x="1380317" y="3002050"/>
              <a:ext cx="3397800" cy="1118700"/>
            </a:xfrm>
            <a:prstGeom prst="roundRect">
              <a:avLst>
                <a:gd fmla="val 16667" name="adj"/>
              </a:avLst>
            </a:prstGeom>
            <a:solidFill>
              <a:srgbClr val="FFFFFF"/>
            </a:solidFill>
            <a:ln>
              <a:noFill/>
            </a:ln>
            <a:effectLst>
              <a:outerShdw blurRad="142875" rotWithShape="0" algn="bl" dir="4800000" dist="19050">
                <a:srgbClr val="000000">
                  <a:alpha val="12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3" name="Google Shape;773;p66"/>
            <p:cNvSpPr/>
            <p:nvPr/>
          </p:nvSpPr>
          <p:spPr>
            <a:xfrm>
              <a:off x="2637021" y="3824368"/>
              <a:ext cx="836700" cy="222900"/>
            </a:xfrm>
            <a:prstGeom prst="rect">
              <a:avLst/>
            </a:prstGeom>
            <a:noFill/>
            <a:ln>
              <a:noFill/>
            </a:ln>
            <a:effectLst>
              <a:outerShdw blurRad="128588" rotWithShape="0" algn="bl" dir="5040000" dist="38100">
                <a:srgbClr val="000000">
                  <a:alpha val="9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rPr b="1" lang="en" sz="2000">
                  <a:solidFill>
                    <a:srgbClr val="3D5B58"/>
                  </a:solidFill>
                  <a:latin typeface="Montserrat"/>
                  <a:ea typeface="Montserrat"/>
                  <a:cs typeface="Montserrat"/>
                  <a:sym typeface="Montserrat"/>
                </a:rPr>
                <a:t>Pod </a:t>
              </a:r>
              <a:endParaRPr b="1" sz="2000">
                <a:solidFill>
                  <a:srgbClr val="3D5B58"/>
                </a:solidFill>
                <a:latin typeface="Montserrat"/>
                <a:ea typeface="Montserrat"/>
                <a:cs typeface="Montserrat"/>
                <a:sym typeface="Montserrat"/>
              </a:endParaRPr>
            </a:p>
          </p:txBody>
        </p:sp>
        <p:pic>
          <p:nvPicPr>
            <p:cNvPr id="774" name="Google Shape;774;p66"/>
            <p:cNvPicPr preferRelativeResize="0"/>
            <p:nvPr/>
          </p:nvPicPr>
          <p:blipFill rotWithShape="1">
            <a:blip r:embed="rId4">
              <a:alphaModFix/>
            </a:blip>
            <a:srcRect b="20372" l="18890" r="9691" t="20372"/>
            <a:stretch/>
          </p:blipFill>
          <p:spPr>
            <a:xfrm>
              <a:off x="2750635" y="3112525"/>
              <a:ext cx="678815" cy="562951"/>
            </a:xfrm>
            <a:prstGeom prst="rect">
              <a:avLst/>
            </a:prstGeom>
            <a:noFill/>
            <a:ln>
              <a:noFill/>
            </a:ln>
          </p:spPr>
        </p:pic>
      </p:grpSp>
      <p:grpSp>
        <p:nvGrpSpPr>
          <p:cNvPr id="775" name="Google Shape;775;p66"/>
          <p:cNvGrpSpPr/>
          <p:nvPr/>
        </p:nvGrpSpPr>
        <p:grpSpPr>
          <a:xfrm>
            <a:off x="1380213" y="2024297"/>
            <a:ext cx="3397800" cy="937971"/>
            <a:chOff x="1380213" y="2024297"/>
            <a:chExt cx="3397800" cy="937971"/>
          </a:xfrm>
        </p:grpSpPr>
        <p:sp>
          <p:nvSpPr>
            <p:cNvPr id="776" name="Google Shape;776;p66"/>
            <p:cNvSpPr txBox="1"/>
            <p:nvPr/>
          </p:nvSpPr>
          <p:spPr>
            <a:xfrm>
              <a:off x="1380213" y="2024297"/>
              <a:ext cx="3397800" cy="499800"/>
            </a:xfrm>
            <a:prstGeom prst="rect">
              <a:avLst/>
            </a:prstGeom>
            <a:solidFill>
              <a:schemeClr val="lt1"/>
            </a:solidFill>
            <a:ln cap="flat" cmpd="sng" w="19050">
              <a:solidFill>
                <a:srgbClr val="FF3EB5"/>
              </a:solidFill>
              <a:prstDash val="solid"/>
              <a:round/>
              <a:headEnd len="sm" w="sm" type="none"/>
              <a:tailEnd len="sm" w="sm" type="none"/>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 sz="2000">
                  <a:solidFill>
                    <a:srgbClr val="3D5B58"/>
                  </a:solidFill>
                  <a:latin typeface="Montserrat"/>
                  <a:ea typeface="Montserrat"/>
                  <a:cs typeface="Montserrat"/>
                  <a:sym typeface="Montserrat"/>
                </a:rPr>
                <a:t>Service</a:t>
              </a:r>
              <a:endParaRPr b="1" i="0" sz="2000" u="none" cap="none" strike="noStrike">
                <a:solidFill>
                  <a:srgbClr val="3D5B58"/>
                </a:solidFill>
                <a:latin typeface="Montserrat"/>
                <a:ea typeface="Montserrat"/>
                <a:cs typeface="Montserrat"/>
                <a:sym typeface="Montserrat"/>
              </a:endParaRPr>
            </a:p>
          </p:txBody>
        </p:sp>
        <p:cxnSp>
          <p:nvCxnSpPr>
            <p:cNvPr id="777" name="Google Shape;777;p66"/>
            <p:cNvCxnSpPr/>
            <p:nvPr/>
          </p:nvCxnSpPr>
          <p:spPr>
            <a:xfrm flipH="1" rot="10800000">
              <a:off x="3079325" y="2563869"/>
              <a:ext cx="5400" cy="398400"/>
            </a:xfrm>
            <a:prstGeom prst="straightConnector1">
              <a:avLst/>
            </a:prstGeom>
            <a:noFill/>
            <a:ln cap="flat" cmpd="sng" w="9525">
              <a:solidFill>
                <a:srgbClr val="3D5B58"/>
              </a:solidFill>
              <a:prstDash val="solid"/>
              <a:round/>
              <a:headEnd len="med" w="med" type="stealth"/>
              <a:tailEnd len="med" w="med" type="stealth"/>
            </a:ln>
          </p:spPr>
        </p:cxnSp>
      </p:grpSp>
      <p:grpSp>
        <p:nvGrpSpPr>
          <p:cNvPr id="778" name="Google Shape;778;p66"/>
          <p:cNvGrpSpPr/>
          <p:nvPr/>
        </p:nvGrpSpPr>
        <p:grpSpPr>
          <a:xfrm>
            <a:off x="4527263" y="1198325"/>
            <a:ext cx="3403075" cy="946800"/>
            <a:chOff x="4527263" y="1198325"/>
            <a:chExt cx="3403075" cy="946800"/>
          </a:xfrm>
        </p:grpSpPr>
        <p:sp>
          <p:nvSpPr>
            <p:cNvPr id="779" name="Google Shape;779;p66"/>
            <p:cNvSpPr txBox="1"/>
            <p:nvPr/>
          </p:nvSpPr>
          <p:spPr>
            <a:xfrm>
              <a:off x="6581838" y="1591775"/>
              <a:ext cx="13485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1000">
                  <a:solidFill>
                    <a:srgbClr val="3D5B58"/>
                  </a:solidFill>
                  <a:latin typeface="Montserrat"/>
                  <a:ea typeface="Montserrat"/>
                  <a:cs typeface="Montserrat"/>
                  <a:sym typeface="Montserrat"/>
                </a:rPr>
                <a:t>Match</a:t>
              </a:r>
              <a:endParaRPr b="1" sz="1000">
                <a:solidFill>
                  <a:srgbClr val="3D5B58"/>
                </a:solidFill>
                <a:latin typeface="Montserrat"/>
                <a:ea typeface="Montserrat"/>
                <a:cs typeface="Montserrat"/>
                <a:sym typeface="Montserrat"/>
              </a:endParaRPr>
            </a:p>
          </p:txBody>
        </p:sp>
        <p:pic>
          <p:nvPicPr>
            <p:cNvPr id="780" name="Google Shape;780;p66"/>
            <p:cNvPicPr preferRelativeResize="0"/>
            <p:nvPr/>
          </p:nvPicPr>
          <p:blipFill>
            <a:blip r:embed="rId5">
              <a:alphaModFix/>
            </a:blip>
            <a:stretch>
              <a:fillRect/>
            </a:stretch>
          </p:blipFill>
          <p:spPr>
            <a:xfrm rot="4708037">
              <a:off x="6365149" y="1304285"/>
              <a:ext cx="274433" cy="417306"/>
            </a:xfrm>
            <a:prstGeom prst="rect">
              <a:avLst/>
            </a:prstGeom>
            <a:noFill/>
            <a:ln>
              <a:noFill/>
            </a:ln>
          </p:spPr>
        </p:pic>
        <p:sp>
          <p:nvSpPr>
            <p:cNvPr id="781" name="Google Shape;781;p66"/>
            <p:cNvSpPr/>
            <p:nvPr/>
          </p:nvSpPr>
          <p:spPr>
            <a:xfrm>
              <a:off x="4527263" y="1198325"/>
              <a:ext cx="1633500" cy="946800"/>
            </a:xfrm>
            <a:prstGeom prst="rect">
              <a:avLst/>
            </a:prstGeom>
            <a:noFill/>
            <a:ln cap="flat" cmpd="sng" w="9525">
              <a:solidFill>
                <a:srgbClr val="3D5B58"/>
              </a:solidFill>
              <a:prstDash val="dash"/>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Montserrat"/>
                <a:ea typeface="Montserrat"/>
                <a:cs typeface="Montserrat"/>
                <a:sym typeface="Montserrat"/>
              </a:endParaRPr>
            </a:p>
          </p:txBody>
        </p:sp>
        <p:sp>
          <p:nvSpPr>
            <p:cNvPr id="782" name="Google Shape;782;p66"/>
            <p:cNvSpPr txBox="1"/>
            <p:nvPr/>
          </p:nvSpPr>
          <p:spPr>
            <a:xfrm>
              <a:off x="4860013" y="1198325"/>
              <a:ext cx="1194300" cy="3693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200">
                  <a:solidFill>
                    <a:srgbClr val="3D5B58"/>
                  </a:solidFill>
                  <a:latin typeface="Montserrat"/>
                  <a:ea typeface="Montserrat"/>
                  <a:cs typeface="Montserrat"/>
                  <a:sym typeface="Montserrat"/>
                </a:rPr>
                <a:t>service.name</a:t>
              </a:r>
              <a:endParaRPr sz="1200">
                <a:solidFill>
                  <a:srgbClr val="3D5B58"/>
                </a:solidFill>
                <a:latin typeface="Montserrat"/>
                <a:ea typeface="Montserrat"/>
                <a:cs typeface="Montserrat"/>
                <a:sym typeface="Montserrat"/>
              </a:endParaRPr>
            </a:p>
          </p:txBody>
        </p:sp>
        <p:sp>
          <p:nvSpPr>
            <p:cNvPr id="783" name="Google Shape;783;p66"/>
            <p:cNvSpPr txBox="1"/>
            <p:nvPr/>
          </p:nvSpPr>
          <p:spPr>
            <a:xfrm>
              <a:off x="4860013" y="1775775"/>
              <a:ext cx="1194300" cy="3693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200">
                  <a:solidFill>
                    <a:srgbClr val="3D5B58"/>
                  </a:solidFill>
                  <a:latin typeface="Montserrat"/>
                  <a:ea typeface="Montserrat"/>
                  <a:cs typeface="Montserrat"/>
                  <a:sym typeface="Montserrat"/>
                </a:rPr>
                <a:t>service</a:t>
              </a:r>
              <a:endParaRPr sz="1200">
                <a:solidFill>
                  <a:srgbClr val="3D5B58"/>
                </a:solidFill>
                <a:latin typeface="Montserrat"/>
                <a:ea typeface="Montserrat"/>
                <a:cs typeface="Montserrat"/>
                <a:sym typeface="Montserrat"/>
              </a:endParaRPr>
            </a:p>
          </p:txBody>
        </p:sp>
      </p:grpSp>
      <p:grpSp>
        <p:nvGrpSpPr>
          <p:cNvPr id="784" name="Google Shape;784;p66"/>
          <p:cNvGrpSpPr/>
          <p:nvPr/>
        </p:nvGrpSpPr>
        <p:grpSpPr>
          <a:xfrm>
            <a:off x="4529238" y="2229150"/>
            <a:ext cx="3401100" cy="1271700"/>
            <a:chOff x="4529238" y="2229150"/>
            <a:chExt cx="3401100" cy="1271700"/>
          </a:xfrm>
        </p:grpSpPr>
        <p:sp>
          <p:nvSpPr>
            <p:cNvPr id="785" name="Google Shape;785;p66"/>
            <p:cNvSpPr/>
            <p:nvPr/>
          </p:nvSpPr>
          <p:spPr>
            <a:xfrm>
              <a:off x="4529238" y="2229150"/>
              <a:ext cx="1633500" cy="1271700"/>
            </a:xfrm>
            <a:prstGeom prst="rect">
              <a:avLst/>
            </a:prstGeom>
            <a:noFill/>
            <a:ln cap="flat" cmpd="sng" w="9525">
              <a:solidFill>
                <a:srgbClr val="3D5B58"/>
              </a:solidFill>
              <a:prstDash val="dash"/>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Montserrat"/>
                <a:ea typeface="Montserrat"/>
                <a:cs typeface="Montserrat"/>
                <a:sym typeface="Montserrat"/>
              </a:endParaRPr>
            </a:p>
          </p:txBody>
        </p:sp>
        <p:sp>
          <p:nvSpPr>
            <p:cNvPr id="786" name="Google Shape;786;p66"/>
            <p:cNvSpPr txBox="1"/>
            <p:nvPr/>
          </p:nvSpPr>
          <p:spPr>
            <a:xfrm>
              <a:off x="4861988" y="2229150"/>
              <a:ext cx="1194300" cy="3693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200">
                  <a:solidFill>
                    <a:srgbClr val="3D5B58"/>
                  </a:solidFill>
                  <a:latin typeface="Montserrat"/>
                  <a:ea typeface="Montserrat"/>
                  <a:cs typeface="Montserrat"/>
                  <a:sym typeface="Montserrat"/>
                </a:rPr>
                <a:t>selector</a:t>
              </a:r>
              <a:endParaRPr sz="1200">
                <a:solidFill>
                  <a:srgbClr val="3D5B58"/>
                </a:solidFill>
                <a:latin typeface="Montserrat"/>
                <a:ea typeface="Montserrat"/>
                <a:cs typeface="Montserrat"/>
                <a:sym typeface="Montserrat"/>
              </a:endParaRPr>
            </a:p>
          </p:txBody>
        </p:sp>
        <p:sp>
          <p:nvSpPr>
            <p:cNvPr id="787" name="Google Shape;787;p66"/>
            <p:cNvSpPr txBox="1"/>
            <p:nvPr/>
          </p:nvSpPr>
          <p:spPr>
            <a:xfrm>
              <a:off x="4778012" y="3106075"/>
              <a:ext cx="1278300" cy="3693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200">
                  <a:solidFill>
                    <a:srgbClr val="3D5B58"/>
                  </a:solidFill>
                  <a:latin typeface="Montserrat"/>
                  <a:ea typeface="Montserrat"/>
                  <a:cs typeface="Montserrat"/>
                  <a:sym typeface="Montserrat"/>
                </a:rPr>
                <a:t>label</a:t>
              </a:r>
              <a:endParaRPr sz="1200">
                <a:solidFill>
                  <a:srgbClr val="3D5B58"/>
                </a:solidFill>
                <a:latin typeface="Montserrat"/>
                <a:ea typeface="Montserrat"/>
                <a:cs typeface="Montserrat"/>
                <a:sym typeface="Montserrat"/>
              </a:endParaRPr>
            </a:p>
          </p:txBody>
        </p:sp>
        <p:sp>
          <p:nvSpPr>
            <p:cNvPr id="788" name="Google Shape;788;p66"/>
            <p:cNvSpPr txBox="1"/>
            <p:nvPr/>
          </p:nvSpPr>
          <p:spPr>
            <a:xfrm>
              <a:off x="6581838" y="2785050"/>
              <a:ext cx="13485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1000">
                  <a:solidFill>
                    <a:srgbClr val="3D5B58"/>
                  </a:solidFill>
                  <a:latin typeface="Montserrat"/>
                  <a:ea typeface="Montserrat"/>
                  <a:cs typeface="Montserrat"/>
                  <a:sym typeface="Montserrat"/>
                </a:rPr>
                <a:t>Match</a:t>
              </a:r>
              <a:endParaRPr b="1" sz="1000">
                <a:solidFill>
                  <a:srgbClr val="3D5B58"/>
                </a:solidFill>
                <a:latin typeface="Montserrat"/>
                <a:ea typeface="Montserrat"/>
                <a:cs typeface="Montserrat"/>
                <a:sym typeface="Montserrat"/>
              </a:endParaRPr>
            </a:p>
          </p:txBody>
        </p:sp>
        <p:pic>
          <p:nvPicPr>
            <p:cNvPr id="789" name="Google Shape;789;p66"/>
            <p:cNvPicPr preferRelativeResize="0"/>
            <p:nvPr/>
          </p:nvPicPr>
          <p:blipFill>
            <a:blip r:embed="rId5">
              <a:alphaModFix/>
            </a:blip>
            <a:stretch>
              <a:fillRect/>
            </a:stretch>
          </p:blipFill>
          <p:spPr>
            <a:xfrm rot="4708037">
              <a:off x="6365149" y="2497560"/>
              <a:ext cx="274433" cy="417306"/>
            </a:xfrm>
            <a:prstGeom prst="rect">
              <a:avLst/>
            </a:prstGeom>
            <a:noFill/>
            <a:ln>
              <a:noFill/>
            </a:ln>
          </p:spPr>
        </p:pic>
      </p:gr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71"/>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75"/>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68"/>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84"/>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78"/>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93" name="Shape 793"/>
        <p:cNvGrpSpPr/>
        <p:nvPr/>
      </p:nvGrpSpPr>
      <p:grpSpPr>
        <a:xfrm>
          <a:off x="0" y="0"/>
          <a:ext cx="0" cy="0"/>
          <a:chOff x="0" y="0"/>
          <a:chExt cx="0" cy="0"/>
        </a:xfrm>
      </p:grpSpPr>
      <p:grpSp>
        <p:nvGrpSpPr>
          <p:cNvPr id="794" name="Google Shape;794;p67"/>
          <p:cNvGrpSpPr/>
          <p:nvPr/>
        </p:nvGrpSpPr>
        <p:grpSpPr>
          <a:xfrm>
            <a:off x="317700" y="581150"/>
            <a:ext cx="8884200" cy="1552450"/>
            <a:chOff x="317700" y="581150"/>
            <a:chExt cx="8884200" cy="1552450"/>
          </a:xfrm>
        </p:grpSpPr>
        <p:sp>
          <p:nvSpPr>
            <p:cNvPr id="795" name="Google Shape;795;p67"/>
            <p:cNvSpPr txBox="1"/>
            <p:nvPr/>
          </p:nvSpPr>
          <p:spPr>
            <a:xfrm>
              <a:off x="317700" y="581150"/>
              <a:ext cx="7694400" cy="523200"/>
            </a:xfrm>
            <a:prstGeom prst="rect">
              <a:avLst/>
            </a:prstGeom>
            <a:solidFill>
              <a:srgbClr val="F5F5F5"/>
            </a:solid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lang="en" sz="2200">
                  <a:solidFill>
                    <a:srgbClr val="FF3EB5"/>
                  </a:solidFill>
                  <a:latin typeface="Roboto Mono"/>
                  <a:ea typeface="Roboto Mono"/>
                  <a:cs typeface="Roboto Mono"/>
                  <a:sym typeface="Roboto Mono"/>
                </a:rPr>
                <a:t>$ kubectl apply -f deployment.yaml</a:t>
              </a:r>
              <a:endParaRPr>
                <a:solidFill>
                  <a:srgbClr val="FF3EB5"/>
                </a:solidFill>
              </a:endParaRPr>
            </a:p>
          </p:txBody>
        </p:sp>
        <p:sp>
          <p:nvSpPr>
            <p:cNvPr id="796" name="Google Shape;796;p67"/>
            <p:cNvSpPr txBox="1"/>
            <p:nvPr/>
          </p:nvSpPr>
          <p:spPr>
            <a:xfrm>
              <a:off x="317700" y="1271700"/>
              <a:ext cx="8884200" cy="861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2200">
                  <a:solidFill>
                    <a:srgbClr val="FF3EB5"/>
                  </a:solidFill>
                  <a:latin typeface="Roboto Mono"/>
                  <a:ea typeface="Roboto Mono"/>
                  <a:cs typeface="Roboto Mono"/>
                  <a:sym typeface="Roboto Mono"/>
                </a:rPr>
                <a:t>apply </a:t>
              </a:r>
              <a:r>
                <a:rPr lang="en" sz="2200">
                  <a:solidFill>
                    <a:srgbClr val="3D5B58"/>
                  </a:solidFill>
                  <a:latin typeface="Roboto Mono"/>
                  <a:ea typeface="Roboto Mono"/>
                  <a:cs typeface="Roboto Mono"/>
                  <a:sym typeface="Roboto Mono"/>
                </a:rPr>
                <a:t>: creates or updates resource</a:t>
              </a:r>
              <a:endParaRPr sz="2200">
                <a:solidFill>
                  <a:srgbClr val="3D5B58"/>
                </a:solidFill>
                <a:latin typeface="Roboto Mono"/>
                <a:ea typeface="Roboto Mono"/>
                <a:cs typeface="Roboto Mono"/>
                <a:sym typeface="Roboto Mono"/>
              </a:endParaRPr>
            </a:p>
            <a:p>
              <a:pPr indent="0" lvl="0" marL="0" rtl="0" algn="l">
                <a:spcBef>
                  <a:spcPts val="0"/>
                </a:spcBef>
                <a:spcAft>
                  <a:spcPts val="0"/>
                </a:spcAft>
                <a:buNone/>
              </a:pPr>
              <a:r>
                <a:rPr lang="en" sz="2200">
                  <a:solidFill>
                    <a:srgbClr val="FF3EB5"/>
                  </a:solidFill>
                  <a:latin typeface="Roboto Mono"/>
                  <a:ea typeface="Roboto Mono"/>
                  <a:cs typeface="Roboto Mono"/>
                  <a:sym typeface="Roboto Mono"/>
                </a:rPr>
                <a:t>-f</a:t>
              </a:r>
              <a:r>
                <a:rPr lang="en" sz="2200">
                  <a:solidFill>
                    <a:srgbClr val="C53929"/>
                  </a:solidFill>
                  <a:latin typeface="Roboto Mono"/>
                  <a:ea typeface="Roboto Mono"/>
                  <a:cs typeface="Roboto Mono"/>
                  <a:sym typeface="Roboto Mono"/>
                </a:rPr>
                <a:t> </a:t>
              </a:r>
              <a:r>
                <a:rPr lang="en" sz="2200">
                  <a:solidFill>
                    <a:srgbClr val="3D5B58"/>
                  </a:solidFill>
                  <a:latin typeface="Roboto Mono"/>
                  <a:ea typeface="Roboto Mono"/>
                  <a:cs typeface="Roboto Mono"/>
                  <a:sym typeface="Roboto Mono"/>
                </a:rPr>
                <a:t>: filename</a:t>
              </a:r>
              <a:endParaRPr>
                <a:solidFill>
                  <a:srgbClr val="3D5B58"/>
                </a:solidFill>
              </a:endParaRPr>
            </a:p>
          </p:txBody>
        </p:sp>
      </p:grpSp>
      <p:grpSp>
        <p:nvGrpSpPr>
          <p:cNvPr id="797" name="Google Shape;797;p67"/>
          <p:cNvGrpSpPr/>
          <p:nvPr/>
        </p:nvGrpSpPr>
        <p:grpSpPr>
          <a:xfrm>
            <a:off x="317700" y="2377800"/>
            <a:ext cx="7756500" cy="1593075"/>
            <a:chOff x="317700" y="2377800"/>
            <a:chExt cx="7756500" cy="1593075"/>
          </a:xfrm>
        </p:grpSpPr>
        <p:sp>
          <p:nvSpPr>
            <p:cNvPr id="798" name="Google Shape;798;p67"/>
            <p:cNvSpPr txBox="1"/>
            <p:nvPr/>
          </p:nvSpPr>
          <p:spPr>
            <a:xfrm>
              <a:off x="317700" y="2377800"/>
              <a:ext cx="7756500" cy="523200"/>
            </a:xfrm>
            <a:prstGeom prst="rect">
              <a:avLst/>
            </a:prstGeom>
            <a:solidFill>
              <a:srgbClr val="F5F5F5"/>
            </a:solid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lang="en" sz="2200">
                  <a:solidFill>
                    <a:srgbClr val="FF3EB5"/>
                  </a:solidFill>
                  <a:latin typeface="Roboto Mono"/>
                  <a:ea typeface="Roboto Mono"/>
                  <a:cs typeface="Roboto Mono"/>
                  <a:sym typeface="Roboto Mono"/>
                </a:rPr>
                <a:t>$ kubectl get deployments</a:t>
              </a:r>
              <a:endParaRPr>
                <a:solidFill>
                  <a:srgbClr val="FF3EB5"/>
                </a:solidFill>
              </a:endParaRPr>
            </a:p>
          </p:txBody>
        </p:sp>
        <p:sp>
          <p:nvSpPr>
            <p:cNvPr id="799" name="Google Shape;799;p67"/>
            <p:cNvSpPr txBox="1"/>
            <p:nvPr/>
          </p:nvSpPr>
          <p:spPr>
            <a:xfrm>
              <a:off x="317700" y="3108975"/>
              <a:ext cx="5264700" cy="861900"/>
            </a:xfrm>
            <a:prstGeom prst="rect">
              <a:avLst/>
            </a:prstGeom>
            <a:solidFill>
              <a:srgbClr val="F5F5F5"/>
            </a:solid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2200">
                  <a:solidFill>
                    <a:srgbClr val="3D5B58"/>
                  </a:solidFill>
                  <a:latin typeface="Roboto Mono"/>
                  <a:ea typeface="Roboto Mono"/>
                  <a:cs typeface="Roboto Mono"/>
                  <a:sym typeface="Roboto Mono"/>
                </a:rPr>
                <a:t>Name        Desired    Current</a:t>
              </a:r>
              <a:endParaRPr sz="2200">
                <a:solidFill>
                  <a:srgbClr val="3D5B58"/>
                </a:solidFill>
                <a:latin typeface="Roboto Mono"/>
                <a:ea typeface="Roboto Mono"/>
                <a:cs typeface="Roboto Mono"/>
                <a:sym typeface="Roboto Mono"/>
              </a:endParaRPr>
            </a:p>
            <a:p>
              <a:pPr indent="0" lvl="0" marL="0" rtl="0" algn="l">
                <a:spcBef>
                  <a:spcPts val="0"/>
                </a:spcBef>
                <a:spcAft>
                  <a:spcPts val="0"/>
                </a:spcAft>
                <a:buNone/>
              </a:pPr>
              <a:r>
                <a:rPr lang="en" sz="2200">
                  <a:solidFill>
                    <a:srgbClr val="3D5B58"/>
                  </a:solidFill>
                  <a:latin typeface="Roboto Mono"/>
                  <a:ea typeface="Roboto Mono"/>
                  <a:cs typeface="Roboto Mono"/>
                  <a:sym typeface="Roboto Mono"/>
                </a:rPr>
                <a:t>iis-deploy  3          3</a:t>
              </a:r>
              <a:r>
                <a:rPr lang="en" sz="2200">
                  <a:solidFill>
                    <a:srgbClr val="37474F"/>
                  </a:solidFill>
                  <a:latin typeface="Roboto Mono"/>
                  <a:ea typeface="Roboto Mono"/>
                  <a:cs typeface="Roboto Mono"/>
                  <a:sym typeface="Roboto Mono"/>
                </a:rPr>
                <a:t> </a:t>
              </a:r>
              <a:endParaRPr sz="2200">
                <a:solidFill>
                  <a:srgbClr val="37474F"/>
                </a:solidFill>
                <a:latin typeface="Roboto Mono"/>
                <a:ea typeface="Roboto Mono"/>
                <a:cs typeface="Roboto Mono"/>
                <a:sym typeface="Roboto Mono"/>
              </a:endParaRPr>
            </a:p>
          </p:txBody>
        </p:sp>
      </p:grpSp>
      <p:sp>
        <p:nvSpPr>
          <p:cNvPr id="800" name="Google Shape;800;p67"/>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94"/>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97"/>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04" name="Shape 804"/>
        <p:cNvGrpSpPr/>
        <p:nvPr/>
      </p:nvGrpSpPr>
      <p:grpSpPr>
        <a:xfrm>
          <a:off x="0" y="0"/>
          <a:ext cx="0" cy="0"/>
          <a:chOff x="0" y="0"/>
          <a:chExt cx="0" cy="0"/>
        </a:xfrm>
      </p:grpSpPr>
      <p:sp>
        <p:nvSpPr>
          <p:cNvPr id="805" name="Google Shape;805;p68"/>
          <p:cNvSpPr txBox="1"/>
          <p:nvPr>
            <p:ph type="title"/>
          </p:nvPr>
        </p:nvSpPr>
        <p:spPr>
          <a:xfrm>
            <a:off x="826400" y="760325"/>
            <a:ext cx="7491300" cy="34677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Environment Variables</a:t>
            </a:r>
            <a:endParaRPr/>
          </a:p>
        </p:txBody>
      </p:sp>
    </p:spTree>
  </p:cSld>
  <p:clrMapOvr>
    <a:masterClrMapping/>
  </p:clrMapOvr>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09" name="Shape 809"/>
        <p:cNvGrpSpPr/>
        <p:nvPr/>
      </p:nvGrpSpPr>
      <p:grpSpPr>
        <a:xfrm>
          <a:off x="0" y="0"/>
          <a:ext cx="0" cy="0"/>
          <a:chOff x="0" y="0"/>
          <a:chExt cx="0" cy="0"/>
        </a:xfrm>
      </p:grpSpPr>
      <p:sp>
        <p:nvSpPr>
          <p:cNvPr id="810" name="Google Shape;810;p69"/>
          <p:cNvSpPr txBox="1"/>
          <p:nvPr/>
        </p:nvSpPr>
        <p:spPr>
          <a:xfrm>
            <a:off x="1693200" y="169075"/>
            <a:ext cx="4995600" cy="4109700"/>
          </a:xfrm>
          <a:prstGeom prst="rect">
            <a:avLst/>
          </a:prstGeom>
          <a:solidFill>
            <a:srgbClr val="F5F5F5"/>
          </a:solid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apiVersion: v1</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kind: Pod</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metadata:</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  name: iis-website</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  labels:</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    app: web</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spec:</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  containers:</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    - name: web</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      image: servercore/iis</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      ports:</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        - containerPort: </a:t>
            </a:r>
            <a:r>
              <a:rPr lang="en" sz="1500">
                <a:solidFill>
                  <a:srgbClr val="FF3EB5"/>
                </a:solidFill>
                <a:latin typeface="Roboto Mono"/>
                <a:ea typeface="Roboto Mono"/>
                <a:cs typeface="Roboto Mono"/>
                <a:sym typeface="Roboto Mono"/>
              </a:rPr>
              <a:t>80</a:t>
            </a:r>
            <a:endParaRPr sz="1500">
              <a:solidFill>
                <a:srgbClr val="FF3EB5"/>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7474F"/>
                </a:solidFill>
                <a:latin typeface="Roboto Mono"/>
                <a:ea typeface="Roboto Mono"/>
                <a:cs typeface="Roboto Mono"/>
                <a:sym typeface="Roboto Mono"/>
              </a:rPr>
              <a:t>   </a:t>
            </a:r>
            <a:r>
              <a:rPr lang="en" sz="1500">
                <a:solidFill>
                  <a:srgbClr val="3D5B58"/>
                </a:solidFill>
                <a:latin typeface="Roboto Mono"/>
                <a:ea typeface="Roboto Mono"/>
                <a:cs typeface="Roboto Mono"/>
                <a:sym typeface="Roboto Mono"/>
              </a:rPr>
              <a:t>   env:</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      - name:</a:t>
            </a:r>
            <a:r>
              <a:rPr lang="en" sz="1500">
                <a:solidFill>
                  <a:srgbClr val="37474F"/>
                </a:solidFill>
                <a:latin typeface="Roboto Mono"/>
                <a:ea typeface="Roboto Mono"/>
                <a:cs typeface="Roboto Mono"/>
                <a:sym typeface="Roboto Mono"/>
              </a:rPr>
              <a:t> </a:t>
            </a:r>
            <a:r>
              <a:rPr lang="en" sz="1500">
                <a:solidFill>
                  <a:srgbClr val="FF3EB5"/>
                </a:solidFill>
                <a:latin typeface="Roboto Mono"/>
                <a:ea typeface="Roboto Mono"/>
                <a:cs typeface="Roboto Mono"/>
                <a:sym typeface="Roboto Mono"/>
              </a:rPr>
              <a:t>REGION</a:t>
            </a:r>
            <a:endParaRPr sz="1500">
              <a:solidFill>
                <a:srgbClr val="37474F"/>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7474F"/>
                </a:solidFill>
                <a:latin typeface="Roboto Mono"/>
                <a:ea typeface="Roboto Mono"/>
                <a:cs typeface="Roboto Mono"/>
                <a:sym typeface="Roboto Mono"/>
              </a:rPr>
              <a:t>     </a:t>
            </a:r>
            <a:r>
              <a:rPr lang="en" sz="1500">
                <a:solidFill>
                  <a:srgbClr val="3D5B58"/>
                </a:solidFill>
                <a:latin typeface="Roboto Mono"/>
                <a:ea typeface="Roboto Mono"/>
                <a:cs typeface="Roboto Mono"/>
                <a:sym typeface="Roboto Mono"/>
              </a:rPr>
              <a:t>   value:</a:t>
            </a:r>
            <a:r>
              <a:rPr lang="en" sz="1500">
                <a:solidFill>
                  <a:srgbClr val="37474F"/>
                </a:solidFill>
                <a:latin typeface="Roboto Mono"/>
                <a:ea typeface="Roboto Mono"/>
                <a:cs typeface="Roboto Mono"/>
                <a:sym typeface="Roboto Mono"/>
              </a:rPr>
              <a:t> </a:t>
            </a:r>
            <a:r>
              <a:rPr lang="en" sz="1500">
                <a:solidFill>
                  <a:srgbClr val="9E9E9E"/>
                </a:solidFill>
                <a:latin typeface="Roboto Mono"/>
                <a:ea typeface="Roboto Mono"/>
                <a:cs typeface="Roboto Mono"/>
                <a:sym typeface="Roboto Mono"/>
              </a:rPr>
              <a:t>"UK"</a:t>
            </a:r>
            <a:endParaRPr sz="1500">
              <a:solidFill>
                <a:srgbClr val="9E9E9E"/>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7474F"/>
                </a:solidFill>
                <a:latin typeface="Roboto Mono"/>
                <a:ea typeface="Roboto Mono"/>
                <a:cs typeface="Roboto Mono"/>
                <a:sym typeface="Roboto Mono"/>
              </a:rPr>
              <a:t>    </a:t>
            </a:r>
            <a:r>
              <a:rPr lang="en" sz="1500">
                <a:solidFill>
                  <a:srgbClr val="3D5B58"/>
                </a:solidFill>
                <a:latin typeface="Roboto Mono"/>
                <a:ea typeface="Roboto Mono"/>
                <a:cs typeface="Roboto Mono"/>
                <a:sym typeface="Roboto Mono"/>
              </a:rPr>
              <a:t>  - name:</a:t>
            </a:r>
            <a:r>
              <a:rPr lang="en" sz="1500">
                <a:solidFill>
                  <a:srgbClr val="37474F"/>
                </a:solidFill>
                <a:latin typeface="Roboto Mono"/>
                <a:ea typeface="Roboto Mono"/>
                <a:cs typeface="Roboto Mono"/>
                <a:sym typeface="Roboto Mono"/>
              </a:rPr>
              <a:t> </a:t>
            </a:r>
            <a:r>
              <a:rPr lang="en" sz="1500">
                <a:solidFill>
                  <a:srgbClr val="FF3EB5"/>
                </a:solidFill>
                <a:latin typeface="Roboto Mono"/>
                <a:ea typeface="Roboto Mono"/>
                <a:cs typeface="Roboto Mono"/>
                <a:sym typeface="Roboto Mono"/>
              </a:rPr>
              <a:t>MONGODB</a:t>
            </a:r>
            <a:endParaRPr sz="1500">
              <a:solidFill>
                <a:srgbClr val="37474F"/>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500">
                <a:solidFill>
                  <a:srgbClr val="37474F"/>
                </a:solidFill>
                <a:latin typeface="Roboto Mono"/>
                <a:ea typeface="Roboto Mono"/>
                <a:cs typeface="Roboto Mono"/>
                <a:sym typeface="Roboto Mono"/>
              </a:rPr>
              <a:t>    </a:t>
            </a:r>
            <a:r>
              <a:rPr lang="en" sz="1500">
                <a:solidFill>
                  <a:srgbClr val="3D5B58"/>
                </a:solidFill>
                <a:latin typeface="Roboto Mono"/>
                <a:ea typeface="Roboto Mono"/>
                <a:cs typeface="Roboto Mono"/>
                <a:sym typeface="Roboto Mono"/>
              </a:rPr>
              <a:t>    value:</a:t>
            </a:r>
            <a:r>
              <a:rPr lang="en" sz="1500">
                <a:solidFill>
                  <a:srgbClr val="37474F"/>
                </a:solidFill>
                <a:latin typeface="Roboto Mono"/>
                <a:ea typeface="Roboto Mono"/>
                <a:cs typeface="Roboto Mono"/>
                <a:sym typeface="Roboto Mono"/>
              </a:rPr>
              <a:t> </a:t>
            </a:r>
            <a:r>
              <a:rPr lang="en" sz="1500">
                <a:solidFill>
                  <a:srgbClr val="9E9E9E"/>
                </a:solidFill>
                <a:latin typeface="Roboto Mono"/>
                <a:ea typeface="Roboto Mono"/>
                <a:cs typeface="Roboto Mono"/>
                <a:sym typeface="Roboto Mono"/>
              </a:rPr>
              <a:t>"mogodb-uk.org"</a:t>
            </a:r>
            <a:endParaRPr sz="1500">
              <a:solidFill>
                <a:srgbClr val="C53929"/>
              </a:solidFill>
              <a:latin typeface="Roboto Mono"/>
              <a:ea typeface="Roboto Mono"/>
              <a:cs typeface="Roboto Mono"/>
              <a:sym typeface="Roboto Mono"/>
            </a:endParaRPr>
          </a:p>
        </p:txBody>
      </p:sp>
      <p:sp>
        <p:nvSpPr>
          <p:cNvPr id="811" name="Google Shape;811;p69"/>
          <p:cNvSpPr txBox="1"/>
          <p:nvPr/>
        </p:nvSpPr>
        <p:spPr>
          <a:xfrm>
            <a:off x="3335025" y="4278775"/>
            <a:ext cx="10704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rgbClr val="3D5B58"/>
                </a:solidFill>
                <a:latin typeface="Montserrat"/>
                <a:ea typeface="Montserrat"/>
                <a:cs typeface="Montserrat"/>
                <a:sym typeface="Montserrat"/>
              </a:rPr>
              <a:t>pod.yaml</a:t>
            </a:r>
            <a:endParaRPr b="1">
              <a:solidFill>
                <a:srgbClr val="3D5B58"/>
              </a:solidFill>
              <a:latin typeface="Montserrat"/>
              <a:ea typeface="Montserrat"/>
              <a:cs typeface="Montserrat"/>
              <a:sym typeface="Montserrat"/>
            </a:endParaRPr>
          </a:p>
        </p:txBody>
      </p:sp>
      <p:sp>
        <p:nvSpPr>
          <p:cNvPr id="812" name="Google Shape;812;p69"/>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spTree>
  </p:cSld>
  <p:clrMapOvr>
    <a:masterClrMapping/>
  </p:clrMapOvr>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16" name="Shape 816"/>
        <p:cNvGrpSpPr/>
        <p:nvPr/>
      </p:nvGrpSpPr>
      <p:grpSpPr>
        <a:xfrm>
          <a:off x="0" y="0"/>
          <a:ext cx="0" cy="0"/>
          <a:chOff x="0" y="0"/>
          <a:chExt cx="0" cy="0"/>
        </a:xfrm>
      </p:grpSpPr>
      <p:sp>
        <p:nvSpPr>
          <p:cNvPr id="817" name="Google Shape;817;p70"/>
          <p:cNvSpPr txBox="1"/>
          <p:nvPr>
            <p:ph type="title"/>
          </p:nvPr>
        </p:nvSpPr>
        <p:spPr>
          <a:xfrm>
            <a:off x="826400" y="760325"/>
            <a:ext cx="7491300" cy="34677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Config Maps</a:t>
            </a:r>
            <a:endParaRPr/>
          </a:p>
        </p:txBody>
      </p:sp>
    </p:spTree>
  </p:cSld>
  <p:clrMapOvr>
    <a:masterClrMapping/>
  </p:clrMapOvr>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21" name="Shape 821"/>
        <p:cNvGrpSpPr/>
        <p:nvPr/>
      </p:nvGrpSpPr>
      <p:grpSpPr>
        <a:xfrm>
          <a:off x="0" y="0"/>
          <a:ext cx="0" cy="0"/>
          <a:chOff x="0" y="0"/>
          <a:chExt cx="0" cy="0"/>
        </a:xfrm>
      </p:grpSpPr>
      <p:sp>
        <p:nvSpPr>
          <p:cNvPr id="822" name="Google Shape;822;p71"/>
          <p:cNvSpPr txBox="1"/>
          <p:nvPr/>
        </p:nvSpPr>
        <p:spPr>
          <a:xfrm>
            <a:off x="1706300" y="664925"/>
            <a:ext cx="4995600" cy="2955300"/>
          </a:xfrm>
          <a:prstGeom prst="rect">
            <a:avLst/>
          </a:prstGeom>
          <a:solidFill>
            <a:srgbClr val="F5F5F5"/>
          </a:solid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lang="en" sz="1800">
                <a:solidFill>
                  <a:srgbClr val="3D5B58"/>
                </a:solidFill>
                <a:latin typeface="Roboto Mono"/>
                <a:ea typeface="Roboto Mono"/>
                <a:cs typeface="Roboto Mono"/>
                <a:sym typeface="Roboto Mono"/>
              </a:rPr>
              <a:t>kind: ConfigMap</a:t>
            </a:r>
            <a:endParaRPr sz="18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800">
                <a:solidFill>
                  <a:srgbClr val="3D5B58"/>
                </a:solidFill>
                <a:latin typeface="Roboto Mono"/>
                <a:ea typeface="Roboto Mono"/>
                <a:cs typeface="Roboto Mono"/>
                <a:sym typeface="Roboto Mono"/>
              </a:rPr>
              <a:t>apiVersion: v1</a:t>
            </a:r>
            <a:endParaRPr sz="18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800">
                <a:solidFill>
                  <a:srgbClr val="3D5B58"/>
                </a:solidFill>
                <a:latin typeface="Roboto Mono"/>
                <a:ea typeface="Roboto Mono"/>
                <a:cs typeface="Roboto Mono"/>
                <a:sym typeface="Roboto Mono"/>
              </a:rPr>
              <a:t>metadata:</a:t>
            </a:r>
            <a:endParaRPr sz="18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800">
                <a:solidFill>
                  <a:srgbClr val="3D5B58"/>
                </a:solidFill>
                <a:latin typeface="Roboto Mono"/>
                <a:ea typeface="Roboto Mono"/>
                <a:cs typeface="Roboto Mono"/>
                <a:sym typeface="Roboto Mono"/>
              </a:rPr>
              <a:t>  name: web-configmap</a:t>
            </a:r>
            <a:endParaRPr sz="18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800">
                <a:solidFill>
                  <a:srgbClr val="3D5B58"/>
                </a:solidFill>
                <a:latin typeface="Roboto Mono"/>
                <a:ea typeface="Roboto Mono"/>
                <a:cs typeface="Roboto Mono"/>
                <a:sym typeface="Roboto Mono"/>
              </a:rPr>
              <a:t>data:</a:t>
            </a:r>
            <a:endParaRPr sz="18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800">
                <a:solidFill>
                  <a:srgbClr val="3D5B58"/>
                </a:solidFill>
                <a:latin typeface="Roboto Mono"/>
                <a:ea typeface="Roboto Mono"/>
                <a:cs typeface="Roboto Mono"/>
                <a:sym typeface="Roboto Mono"/>
              </a:rPr>
              <a:t>  region:</a:t>
            </a:r>
            <a:r>
              <a:rPr lang="en" sz="1800">
                <a:solidFill>
                  <a:srgbClr val="37474F"/>
                </a:solidFill>
                <a:latin typeface="Roboto Mono"/>
                <a:ea typeface="Roboto Mono"/>
                <a:cs typeface="Roboto Mono"/>
                <a:sym typeface="Roboto Mono"/>
              </a:rPr>
              <a:t> </a:t>
            </a:r>
            <a:r>
              <a:rPr lang="en" sz="1800">
                <a:solidFill>
                  <a:srgbClr val="2C5234"/>
                </a:solidFill>
                <a:latin typeface="Roboto Mono"/>
                <a:ea typeface="Roboto Mono"/>
                <a:cs typeface="Roboto Mono"/>
                <a:sym typeface="Roboto Mono"/>
              </a:rPr>
              <a:t>“UK”</a:t>
            </a:r>
            <a:endParaRPr sz="1800">
              <a:solidFill>
                <a:srgbClr val="2C5234"/>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800">
                <a:solidFill>
                  <a:srgbClr val="3D5B58"/>
                </a:solidFill>
                <a:latin typeface="Roboto Mono"/>
                <a:ea typeface="Roboto Mono"/>
                <a:cs typeface="Roboto Mono"/>
                <a:sym typeface="Roboto Mono"/>
              </a:rPr>
              <a:t>  database_uri: “mongodb-uk1.org”</a:t>
            </a:r>
            <a:endParaRPr sz="1800">
              <a:solidFill>
                <a:srgbClr val="3D5B58"/>
              </a:solidFill>
              <a:latin typeface="Roboto Mono"/>
              <a:ea typeface="Roboto Mono"/>
              <a:cs typeface="Roboto Mono"/>
              <a:sym typeface="Roboto Mono"/>
            </a:endParaRPr>
          </a:p>
        </p:txBody>
      </p:sp>
      <p:sp>
        <p:nvSpPr>
          <p:cNvPr id="823" name="Google Shape;823;p71"/>
          <p:cNvSpPr txBox="1"/>
          <p:nvPr/>
        </p:nvSpPr>
        <p:spPr>
          <a:xfrm>
            <a:off x="3358200" y="3620225"/>
            <a:ext cx="18102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rgbClr val="3D5B58"/>
                </a:solidFill>
                <a:latin typeface="Montserrat"/>
                <a:ea typeface="Montserrat"/>
                <a:cs typeface="Montserrat"/>
                <a:sym typeface="Montserrat"/>
              </a:rPr>
              <a:t>configmap.yaml</a:t>
            </a:r>
            <a:endParaRPr b="1">
              <a:solidFill>
                <a:srgbClr val="3D5B58"/>
              </a:solidFill>
              <a:latin typeface="Montserrat"/>
              <a:ea typeface="Montserrat"/>
              <a:cs typeface="Montserrat"/>
              <a:sym typeface="Montserrat"/>
            </a:endParaRPr>
          </a:p>
        </p:txBody>
      </p:sp>
      <p:sp>
        <p:nvSpPr>
          <p:cNvPr id="824" name="Google Shape;824;p71"/>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spTree>
  </p:cSld>
  <p:clrMapOvr>
    <a:masterClrMapping/>
  </p:clrMapOvr>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28" name="Shape 828"/>
        <p:cNvGrpSpPr/>
        <p:nvPr/>
      </p:nvGrpSpPr>
      <p:grpSpPr>
        <a:xfrm>
          <a:off x="0" y="0"/>
          <a:ext cx="0" cy="0"/>
          <a:chOff x="0" y="0"/>
          <a:chExt cx="0" cy="0"/>
        </a:xfrm>
      </p:grpSpPr>
      <p:sp>
        <p:nvSpPr>
          <p:cNvPr id="829" name="Google Shape;829;p72"/>
          <p:cNvSpPr txBox="1"/>
          <p:nvPr/>
        </p:nvSpPr>
        <p:spPr>
          <a:xfrm>
            <a:off x="1863150" y="602950"/>
            <a:ext cx="4458600" cy="3201600"/>
          </a:xfrm>
          <a:prstGeom prst="rect">
            <a:avLst/>
          </a:prstGeom>
          <a:solidFill>
            <a:srgbClr val="F5F5F5"/>
          </a:solid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apiVersion: v1</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kind: Pod</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metadata:</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name: iis-website</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spec:</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containers:</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 name: web</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image: servercore/iis</a:t>
            </a:r>
            <a:endParaRPr>
              <a:solidFill>
                <a:srgbClr val="FF3EB5"/>
              </a:solidFill>
              <a:latin typeface="Roboto Mono"/>
              <a:ea typeface="Roboto Mono"/>
              <a:cs typeface="Roboto Mono"/>
              <a:sym typeface="Roboto Mono"/>
            </a:endParaRPr>
          </a:p>
          <a:p>
            <a:pPr indent="0" lvl="0" marL="0" rtl="0" algn="l">
              <a:lnSpc>
                <a:spcPct val="100000"/>
              </a:lnSpc>
              <a:spcBef>
                <a:spcPts val="0"/>
              </a:spcBef>
              <a:spcAft>
                <a:spcPts val="0"/>
              </a:spcAft>
              <a:buNone/>
            </a:pPr>
            <a:r>
              <a:rPr b="1" lang="en">
                <a:solidFill>
                  <a:srgbClr val="37474F"/>
                </a:solidFill>
                <a:latin typeface="Roboto Mono"/>
                <a:ea typeface="Roboto Mono"/>
                <a:cs typeface="Roboto Mono"/>
                <a:sym typeface="Roboto Mono"/>
              </a:rPr>
              <a:t>     </a:t>
            </a:r>
            <a:r>
              <a:rPr b="1" lang="en">
                <a:solidFill>
                  <a:srgbClr val="3D5B58"/>
                </a:solidFill>
                <a:latin typeface="Roboto Mono"/>
                <a:ea typeface="Roboto Mono"/>
                <a:cs typeface="Roboto Mono"/>
                <a:sym typeface="Roboto Mono"/>
              </a:rPr>
              <a:t> env:</a:t>
            </a:r>
            <a:endParaRPr b="1">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b="1" lang="en">
                <a:solidFill>
                  <a:srgbClr val="3D5B58"/>
                </a:solidFill>
                <a:latin typeface="Roboto Mono"/>
                <a:ea typeface="Roboto Mono"/>
                <a:cs typeface="Roboto Mono"/>
                <a:sym typeface="Roboto Mono"/>
              </a:rPr>
              <a:t>        - name: REGION</a:t>
            </a:r>
            <a:endParaRPr b="1">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b="1" lang="en">
                <a:solidFill>
                  <a:srgbClr val="3D5B58"/>
                </a:solidFill>
                <a:latin typeface="Roboto Mono"/>
                <a:ea typeface="Roboto Mono"/>
                <a:cs typeface="Roboto Mono"/>
                <a:sym typeface="Roboto Mono"/>
              </a:rPr>
              <a:t>            valueFrom:</a:t>
            </a:r>
            <a:endParaRPr b="1">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b="1" lang="en">
                <a:solidFill>
                  <a:srgbClr val="3D5B58"/>
                </a:solidFill>
                <a:latin typeface="Roboto Mono"/>
                <a:ea typeface="Roboto Mono"/>
                <a:cs typeface="Roboto Mono"/>
                <a:sym typeface="Roboto Mono"/>
              </a:rPr>
              <a:t>               configMapKeyRef:</a:t>
            </a:r>
            <a:endParaRPr b="1">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b="1" lang="en">
                <a:solidFill>
                  <a:srgbClr val="3D5B58"/>
                </a:solidFill>
                <a:latin typeface="Roboto Mono"/>
                <a:ea typeface="Roboto Mono"/>
                <a:cs typeface="Roboto Mono"/>
                <a:sym typeface="Roboto Mono"/>
              </a:rPr>
              <a:t>                  name: </a:t>
            </a:r>
            <a:r>
              <a:rPr b="1" lang="en">
                <a:solidFill>
                  <a:srgbClr val="3D5B58"/>
                </a:solidFill>
                <a:latin typeface="Roboto Mono"/>
                <a:ea typeface="Roboto Mono"/>
                <a:cs typeface="Roboto Mono"/>
                <a:sym typeface="Roboto Mono"/>
              </a:rPr>
              <a:t>web-configmap</a:t>
            </a:r>
            <a:endParaRPr b="1">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b="1" lang="en">
                <a:solidFill>
                  <a:srgbClr val="3D5B58"/>
                </a:solidFill>
                <a:latin typeface="Roboto Mono"/>
                <a:ea typeface="Roboto Mono"/>
                <a:cs typeface="Roboto Mono"/>
                <a:sym typeface="Roboto Mono"/>
              </a:rPr>
              <a:t>                  key: region</a:t>
            </a:r>
            <a:endParaRPr b="1">
              <a:solidFill>
                <a:srgbClr val="3D5B58"/>
              </a:solidFill>
              <a:latin typeface="Roboto Mono"/>
              <a:ea typeface="Roboto Mono"/>
              <a:cs typeface="Roboto Mono"/>
              <a:sym typeface="Roboto Mono"/>
            </a:endParaRPr>
          </a:p>
        </p:txBody>
      </p:sp>
      <p:sp>
        <p:nvSpPr>
          <p:cNvPr id="830" name="Google Shape;830;p72"/>
          <p:cNvSpPr txBox="1"/>
          <p:nvPr/>
        </p:nvSpPr>
        <p:spPr>
          <a:xfrm>
            <a:off x="3503400" y="4275525"/>
            <a:ext cx="10704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rgbClr val="3D5B58"/>
                </a:solidFill>
                <a:latin typeface="Montserrat"/>
                <a:ea typeface="Montserrat"/>
                <a:cs typeface="Montserrat"/>
                <a:sym typeface="Montserrat"/>
              </a:rPr>
              <a:t>pod.yaml</a:t>
            </a:r>
            <a:endParaRPr b="1">
              <a:solidFill>
                <a:srgbClr val="3D5B58"/>
              </a:solidFill>
              <a:latin typeface="Montserrat"/>
              <a:ea typeface="Montserrat"/>
              <a:cs typeface="Montserrat"/>
              <a:sym typeface="Montserrat"/>
            </a:endParaRPr>
          </a:p>
        </p:txBody>
      </p:sp>
      <p:sp>
        <p:nvSpPr>
          <p:cNvPr id="831" name="Google Shape;831;p72"/>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spTree>
  </p:cSld>
  <p:clrMapOvr>
    <a:masterClrMapping/>
  </p:clrMapOvr>
</p:sld>
</file>

<file path=ppt/slides/slide4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5" name="Shape 835"/>
        <p:cNvGrpSpPr/>
        <p:nvPr/>
      </p:nvGrpSpPr>
      <p:grpSpPr>
        <a:xfrm>
          <a:off x="0" y="0"/>
          <a:ext cx="0" cy="0"/>
          <a:chOff x="0" y="0"/>
          <a:chExt cx="0" cy="0"/>
        </a:xfrm>
      </p:grpSpPr>
      <p:sp>
        <p:nvSpPr>
          <p:cNvPr id="836" name="Google Shape;836;p73"/>
          <p:cNvSpPr txBox="1"/>
          <p:nvPr/>
        </p:nvSpPr>
        <p:spPr>
          <a:xfrm>
            <a:off x="1629025" y="4203300"/>
            <a:ext cx="10704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rgbClr val="3D5B58"/>
                </a:solidFill>
                <a:latin typeface="Montserrat"/>
                <a:ea typeface="Montserrat"/>
                <a:cs typeface="Montserrat"/>
                <a:sym typeface="Montserrat"/>
              </a:rPr>
              <a:t>pod.yaml</a:t>
            </a:r>
            <a:endParaRPr b="1">
              <a:solidFill>
                <a:srgbClr val="3D5B58"/>
              </a:solidFill>
              <a:latin typeface="Montserrat"/>
              <a:ea typeface="Montserrat"/>
              <a:cs typeface="Montserrat"/>
              <a:sym typeface="Montserrat"/>
            </a:endParaRPr>
          </a:p>
        </p:txBody>
      </p:sp>
      <p:sp>
        <p:nvSpPr>
          <p:cNvPr id="837" name="Google Shape;837;p73"/>
          <p:cNvSpPr txBox="1"/>
          <p:nvPr/>
        </p:nvSpPr>
        <p:spPr>
          <a:xfrm>
            <a:off x="4428075" y="550100"/>
            <a:ext cx="3723000" cy="2801400"/>
          </a:xfrm>
          <a:prstGeom prst="rect">
            <a:avLst/>
          </a:prstGeom>
          <a:solidFill>
            <a:srgbClr val="F5F5F5"/>
          </a:solid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lang="en" sz="1700">
                <a:solidFill>
                  <a:srgbClr val="3D5B58"/>
                </a:solidFill>
                <a:latin typeface="Roboto Mono"/>
                <a:ea typeface="Roboto Mono"/>
                <a:cs typeface="Roboto Mono"/>
                <a:sym typeface="Roboto Mono"/>
              </a:rPr>
              <a:t>kind: ConfigMap</a:t>
            </a:r>
            <a:endParaRPr sz="17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700">
                <a:solidFill>
                  <a:srgbClr val="3D5B58"/>
                </a:solidFill>
                <a:latin typeface="Roboto Mono"/>
                <a:ea typeface="Roboto Mono"/>
                <a:cs typeface="Roboto Mono"/>
                <a:sym typeface="Roboto Mono"/>
              </a:rPr>
              <a:t>apiVersion: v1</a:t>
            </a:r>
            <a:endParaRPr sz="17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700">
                <a:solidFill>
                  <a:srgbClr val="3D5B58"/>
                </a:solidFill>
                <a:latin typeface="Roboto Mono"/>
                <a:ea typeface="Roboto Mono"/>
                <a:cs typeface="Roboto Mono"/>
                <a:sym typeface="Roboto Mono"/>
              </a:rPr>
              <a:t>metadata:</a:t>
            </a:r>
            <a:endParaRPr sz="17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700">
                <a:solidFill>
                  <a:srgbClr val="3D5B58"/>
                </a:solidFill>
                <a:latin typeface="Roboto Mono"/>
                <a:ea typeface="Roboto Mono"/>
                <a:cs typeface="Roboto Mono"/>
                <a:sym typeface="Roboto Mono"/>
              </a:rPr>
              <a:t>  name: web-configmap</a:t>
            </a:r>
            <a:endParaRPr sz="17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700">
                <a:solidFill>
                  <a:srgbClr val="3D5B58"/>
                </a:solidFill>
                <a:latin typeface="Roboto Mono"/>
                <a:ea typeface="Roboto Mono"/>
                <a:cs typeface="Roboto Mono"/>
                <a:sym typeface="Roboto Mono"/>
              </a:rPr>
              <a:t>data:</a:t>
            </a:r>
            <a:endParaRPr sz="17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700">
                <a:solidFill>
                  <a:srgbClr val="3D5B58"/>
                </a:solidFill>
                <a:latin typeface="Roboto Mono"/>
                <a:ea typeface="Roboto Mono"/>
                <a:cs typeface="Roboto Mono"/>
                <a:sym typeface="Roboto Mono"/>
              </a:rPr>
              <a:t>  region:</a:t>
            </a:r>
            <a:r>
              <a:rPr lang="en" sz="1700">
                <a:solidFill>
                  <a:srgbClr val="37474F"/>
                </a:solidFill>
                <a:latin typeface="Roboto Mono"/>
                <a:ea typeface="Roboto Mono"/>
                <a:cs typeface="Roboto Mono"/>
                <a:sym typeface="Roboto Mono"/>
              </a:rPr>
              <a:t> </a:t>
            </a:r>
            <a:r>
              <a:rPr lang="en" sz="1700">
                <a:solidFill>
                  <a:srgbClr val="2C5234"/>
                </a:solidFill>
                <a:latin typeface="Roboto Mono"/>
                <a:ea typeface="Roboto Mono"/>
                <a:cs typeface="Roboto Mono"/>
                <a:sym typeface="Roboto Mono"/>
              </a:rPr>
              <a:t>“UK”</a:t>
            </a:r>
            <a:endParaRPr sz="1700">
              <a:solidFill>
                <a:srgbClr val="2C5234"/>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700">
                <a:solidFill>
                  <a:srgbClr val="3D5B58"/>
                </a:solidFill>
                <a:latin typeface="Roboto Mono"/>
                <a:ea typeface="Roboto Mono"/>
                <a:cs typeface="Roboto Mono"/>
                <a:sym typeface="Roboto Mono"/>
              </a:rPr>
              <a:t>  database_uri: mongodb-uk1</a:t>
            </a:r>
            <a:endParaRPr sz="1700">
              <a:solidFill>
                <a:srgbClr val="3D5B58"/>
              </a:solidFill>
              <a:latin typeface="Roboto Mono"/>
              <a:ea typeface="Roboto Mono"/>
              <a:cs typeface="Roboto Mono"/>
              <a:sym typeface="Roboto Mono"/>
            </a:endParaRPr>
          </a:p>
        </p:txBody>
      </p:sp>
      <p:sp>
        <p:nvSpPr>
          <p:cNvPr id="838" name="Google Shape;838;p73"/>
          <p:cNvSpPr txBox="1"/>
          <p:nvPr/>
        </p:nvSpPr>
        <p:spPr>
          <a:xfrm>
            <a:off x="5529299" y="3351500"/>
            <a:ext cx="17547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rgbClr val="3D5B58"/>
                </a:solidFill>
                <a:latin typeface="Montserrat"/>
                <a:ea typeface="Montserrat"/>
                <a:cs typeface="Montserrat"/>
                <a:sym typeface="Montserrat"/>
              </a:rPr>
              <a:t>configmap.yaml</a:t>
            </a:r>
            <a:endParaRPr b="1">
              <a:solidFill>
                <a:srgbClr val="3D5B58"/>
              </a:solidFill>
              <a:latin typeface="Montserrat"/>
              <a:ea typeface="Montserrat"/>
              <a:cs typeface="Montserrat"/>
              <a:sym typeface="Montserrat"/>
            </a:endParaRPr>
          </a:p>
        </p:txBody>
      </p:sp>
      <p:sp>
        <p:nvSpPr>
          <p:cNvPr id="839" name="Google Shape;839;p73"/>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sp>
        <p:nvSpPr>
          <p:cNvPr id="840" name="Google Shape;840;p73"/>
          <p:cNvSpPr txBox="1"/>
          <p:nvPr/>
        </p:nvSpPr>
        <p:spPr>
          <a:xfrm>
            <a:off x="138750" y="550100"/>
            <a:ext cx="4177800" cy="3201600"/>
          </a:xfrm>
          <a:prstGeom prst="rect">
            <a:avLst/>
          </a:prstGeom>
          <a:solidFill>
            <a:srgbClr val="F5F5F5"/>
          </a:solid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apiVersion: v1</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kind: Pod</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metadata:</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name: iis-website</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spec:</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containers:</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 name: web</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image: servercore/iis</a:t>
            </a:r>
            <a:endParaRPr>
              <a:solidFill>
                <a:srgbClr val="FF3EB5"/>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7474F"/>
                </a:solidFill>
                <a:latin typeface="Roboto Mono"/>
                <a:ea typeface="Roboto Mono"/>
                <a:cs typeface="Roboto Mono"/>
                <a:sym typeface="Roboto Mono"/>
              </a:rPr>
              <a:t>     </a:t>
            </a:r>
            <a:r>
              <a:rPr lang="en">
                <a:solidFill>
                  <a:srgbClr val="3D5B58"/>
                </a:solidFill>
                <a:latin typeface="Roboto Mono"/>
                <a:ea typeface="Roboto Mono"/>
                <a:cs typeface="Roboto Mono"/>
                <a:sym typeface="Roboto Mono"/>
              </a:rPr>
              <a:t> env:</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 name: REGION</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valueFrom:</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configMapKeyRef:</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name: web-configmap</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key: region</a:t>
            </a:r>
            <a:endParaRPr>
              <a:solidFill>
                <a:srgbClr val="3D5B58"/>
              </a:solidFill>
              <a:latin typeface="Roboto Mono"/>
              <a:ea typeface="Roboto Mono"/>
              <a:cs typeface="Roboto Mono"/>
              <a:sym typeface="Roboto Mono"/>
            </a:endParaRPr>
          </a:p>
        </p:txBody>
      </p:sp>
      <p:pic>
        <p:nvPicPr>
          <p:cNvPr id="841" name="Google Shape;841;p73"/>
          <p:cNvPicPr preferRelativeResize="0"/>
          <p:nvPr/>
        </p:nvPicPr>
        <p:blipFill rotWithShape="1">
          <a:blip r:embed="rId3">
            <a:alphaModFix/>
          </a:blip>
          <a:srcRect b="42964" l="9287" r="6508" t="40351"/>
          <a:stretch/>
        </p:blipFill>
        <p:spPr>
          <a:xfrm rot="-1555267">
            <a:off x="3376241" y="2484372"/>
            <a:ext cx="2599542" cy="280357"/>
          </a:xfrm>
          <a:prstGeom prst="rect">
            <a:avLst/>
          </a:prstGeom>
          <a:noFill/>
          <a:ln>
            <a:noFill/>
          </a:ln>
        </p:spPr>
      </p:pic>
      <p:pic>
        <p:nvPicPr>
          <p:cNvPr id="842" name="Google Shape;842;p73"/>
          <p:cNvPicPr preferRelativeResize="0"/>
          <p:nvPr/>
        </p:nvPicPr>
        <p:blipFill rotWithShape="1">
          <a:blip r:embed="rId3">
            <a:alphaModFix/>
          </a:blip>
          <a:srcRect b="42964" l="9287" r="6508" t="40351"/>
          <a:stretch/>
        </p:blipFill>
        <p:spPr>
          <a:xfrm rot="-1864926">
            <a:off x="3494593" y="3064986"/>
            <a:ext cx="1551863" cy="280352"/>
          </a:xfrm>
          <a:prstGeom prst="rect">
            <a:avLst/>
          </a:prstGeom>
          <a:noFill/>
          <a:ln>
            <a:noFill/>
          </a:ln>
        </p:spPr>
      </p:pic>
    </p:spTree>
  </p:cSld>
  <p:clrMapOvr>
    <a:masterClrMapping/>
  </p:clrMapOvr>
</p:sld>
</file>

<file path=ppt/slides/slide5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46" name="Shape 846"/>
        <p:cNvGrpSpPr/>
        <p:nvPr/>
      </p:nvGrpSpPr>
      <p:grpSpPr>
        <a:xfrm>
          <a:off x="0" y="0"/>
          <a:ext cx="0" cy="0"/>
          <a:chOff x="0" y="0"/>
          <a:chExt cx="0" cy="0"/>
        </a:xfrm>
      </p:grpSpPr>
      <p:sp>
        <p:nvSpPr>
          <p:cNvPr id="847" name="Google Shape;847;p74"/>
          <p:cNvSpPr txBox="1"/>
          <p:nvPr>
            <p:ph type="title"/>
          </p:nvPr>
        </p:nvSpPr>
        <p:spPr>
          <a:xfrm>
            <a:off x="826400" y="760325"/>
            <a:ext cx="7491300" cy="34677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Secrets</a:t>
            </a:r>
            <a:endParaRPr/>
          </a:p>
        </p:txBody>
      </p:sp>
    </p:spTree>
  </p:cSld>
  <p:clrMapOvr>
    <a:masterClrMapping/>
  </p:clrMapOvr>
</p:sld>
</file>

<file path=ppt/slides/slide5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1" name="Shape 851"/>
        <p:cNvGrpSpPr/>
        <p:nvPr/>
      </p:nvGrpSpPr>
      <p:grpSpPr>
        <a:xfrm>
          <a:off x="0" y="0"/>
          <a:ext cx="0" cy="0"/>
          <a:chOff x="0" y="0"/>
          <a:chExt cx="0" cy="0"/>
        </a:xfrm>
      </p:grpSpPr>
      <p:sp>
        <p:nvSpPr>
          <p:cNvPr id="852" name="Google Shape;852;p75"/>
          <p:cNvSpPr txBox="1"/>
          <p:nvPr/>
        </p:nvSpPr>
        <p:spPr>
          <a:xfrm>
            <a:off x="1659250" y="542425"/>
            <a:ext cx="4995600" cy="3370800"/>
          </a:xfrm>
          <a:prstGeom prst="rect">
            <a:avLst/>
          </a:prstGeom>
          <a:solidFill>
            <a:srgbClr val="F5F5F5"/>
          </a:solid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lang="en" sz="1800">
                <a:solidFill>
                  <a:srgbClr val="3D5B58"/>
                </a:solidFill>
                <a:latin typeface="Roboto Mono"/>
                <a:ea typeface="Roboto Mono"/>
                <a:cs typeface="Roboto Mono"/>
                <a:sym typeface="Roboto Mono"/>
              </a:rPr>
              <a:t>apiVersion: v1</a:t>
            </a:r>
            <a:endParaRPr sz="18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800">
                <a:solidFill>
                  <a:srgbClr val="3D5B58"/>
                </a:solidFill>
                <a:latin typeface="Roboto Mono"/>
                <a:ea typeface="Roboto Mono"/>
                <a:cs typeface="Roboto Mono"/>
                <a:sym typeface="Roboto Mono"/>
              </a:rPr>
              <a:t>kind: Secret</a:t>
            </a:r>
            <a:endParaRPr sz="18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800">
                <a:solidFill>
                  <a:srgbClr val="3D5B58"/>
                </a:solidFill>
                <a:latin typeface="Roboto Mono"/>
                <a:ea typeface="Roboto Mono"/>
                <a:cs typeface="Roboto Mono"/>
                <a:sym typeface="Roboto Mono"/>
              </a:rPr>
              <a:t>metadata:</a:t>
            </a:r>
            <a:endParaRPr sz="18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800">
                <a:solidFill>
                  <a:srgbClr val="3D5B58"/>
                </a:solidFill>
                <a:latin typeface="Roboto Mono"/>
                <a:ea typeface="Roboto Mono"/>
                <a:cs typeface="Roboto Mono"/>
                <a:sym typeface="Roboto Mono"/>
              </a:rPr>
              <a:t>name: web-secret</a:t>
            </a:r>
            <a:endParaRPr sz="18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800">
                <a:solidFill>
                  <a:srgbClr val="3D5B58"/>
                </a:solidFill>
                <a:latin typeface="Roboto Mono"/>
                <a:ea typeface="Roboto Mono"/>
                <a:cs typeface="Roboto Mono"/>
                <a:sym typeface="Roboto Mono"/>
              </a:rPr>
              <a:t>type: Opaque</a:t>
            </a:r>
            <a:endParaRPr sz="18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800">
                <a:solidFill>
                  <a:srgbClr val="3D5B58"/>
                </a:solidFill>
                <a:latin typeface="Roboto Mono"/>
                <a:ea typeface="Roboto Mono"/>
                <a:cs typeface="Roboto Mono"/>
                <a:sym typeface="Roboto Mono"/>
              </a:rPr>
              <a:t>data:</a:t>
            </a:r>
            <a:endParaRPr sz="18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800">
                <a:solidFill>
                  <a:srgbClr val="3D5B58"/>
                </a:solidFill>
                <a:latin typeface="Roboto Mono"/>
                <a:ea typeface="Roboto Mono"/>
                <a:cs typeface="Roboto Mono"/>
                <a:sym typeface="Roboto Mono"/>
              </a:rPr>
              <a:t>   password: cGFzc3dvcmQ=</a:t>
            </a:r>
            <a:endParaRPr sz="18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800">
                <a:solidFill>
                  <a:srgbClr val="3D5B58"/>
                </a:solidFill>
                <a:latin typeface="Roboto Mono"/>
                <a:ea typeface="Roboto Mono"/>
                <a:cs typeface="Roboto Mono"/>
                <a:sym typeface="Roboto Mono"/>
              </a:rPr>
              <a:t>   username: dXNlcm5hbWU=</a:t>
            </a:r>
            <a:endParaRPr sz="1800">
              <a:solidFill>
                <a:srgbClr val="3D5B58"/>
              </a:solidFill>
              <a:latin typeface="Roboto Mono"/>
              <a:ea typeface="Roboto Mono"/>
              <a:cs typeface="Roboto Mono"/>
              <a:sym typeface="Roboto Mono"/>
            </a:endParaRPr>
          </a:p>
        </p:txBody>
      </p:sp>
      <p:sp>
        <p:nvSpPr>
          <p:cNvPr id="853" name="Google Shape;853;p75"/>
          <p:cNvSpPr txBox="1"/>
          <p:nvPr/>
        </p:nvSpPr>
        <p:spPr>
          <a:xfrm>
            <a:off x="3394150" y="3997450"/>
            <a:ext cx="15258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rgbClr val="3D5B58"/>
                </a:solidFill>
                <a:latin typeface="Montserrat"/>
                <a:ea typeface="Montserrat"/>
                <a:cs typeface="Montserrat"/>
                <a:sym typeface="Montserrat"/>
              </a:rPr>
              <a:t>secret.yaml</a:t>
            </a:r>
            <a:endParaRPr b="1">
              <a:solidFill>
                <a:srgbClr val="3D5B58"/>
              </a:solidFill>
              <a:latin typeface="Montserrat"/>
              <a:ea typeface="Montserrat"/>
              <a:cs typeface="Montserrat"/>
              <a:sym typeface="Montserrat"/>
            </a:endParaRPr>
          </a:p>
        </p:txBody>
      </p:sp>
      <p:sp>
        <p:nvSpPr>
          <p:cNvPr id="854" name="Google Shape;854;p75"/>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spTree>
  </p:cSld>
  <p:clrMapOvr>
    <a:masterClrMapping/>
  </p:clrMapOvr>
</p:sld>
</file>

<file path=ppt/slides/slide5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8" name="Shape 858"/>
        <p:cNvGrpSpPr/>
        <p:nvPr/>
      </p:nvGrpSpPr>
      <p:grpSpPr>
        <a:xfrm>
          <a:off x="0" y="0"/>
          <a:ext cx="0" cy="0"/>
          <a:chOff x="0" y="0"/>
          <a:chExt cx="0" cy="0"/>
        </a:xfrm>
      </p:grpSpPr>
      <p:sp>
        <p:nvSpPr>
          <p:cNvPr id="859" name="Google Shape;859;p76"/>
          <p:cNvSpPr txBox="1"/>
          <p:nvPr/>
        </p:nvSpPr>
        <p:spPr>
          <a:xfrm>
            <a:off x="1690775" y="171975"/>
            <a:ext cx="4995600" cy="4063500"/>
          </a:xfrm>
          <a:prstGeom prst="rect">
            <a:avLst/>
          </a:prstGeom>
          <a:solidFill>
            <a:srgbClr val="F5F5F5"/>
          </a:solid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apiVersion: v1</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kind: Pod</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metadata:</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name: iis-website</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labels:</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app: web</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spec:</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containers:</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 name: web</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image: servercore/iis</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ports:</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 containerPort:</a:t>
            </a:r>
            <a:r>
              <a:rPr lang="en">
                <a:solidFill>
                  <a:srgbClr val="37474F"/>
                </a:solidFill>
                <a:latin typeface="Roboto Mono"/>
                <a:ea typeface="Roboto Mono"/>
                <a:cs typeface="Roboto Mono"/>
                <a:sym typeface="Roboto Mono"/>
              </a:rPr>
              <a:t> </a:t>
            </a:r>
            <a:r>
              <a:rPr lang="en">
                <a:solidFill>
                  <a:srgbClr val="FF3EB5"/>
                </a:solidFill>
                <a:latin typeface="Roboto Mono"/>
                <a:ea typeface="Roboto Mono"/>
                <a:cs typeface="Roboto Mono"/>
                <a:sym typeface="Roboto Mono"/>
              </a:rPr>
              <a:t>80</a:t>
            </a:r>
            <a:endParaRPr>
              <a:solidFill>
                <a:srgbClr val="FF3EB5"/>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7474F"/>
                </a:solidFill>
                <a:latin typeface="Roboto Mono"/>
                <a:ea typeface="Roboto Mono"/>
                <a:cs typeface="Roboto Mono"/>
                <a:sym typeface="Roboto Mono"/>
              </a:rPr>
              <a:t>     </a:t>
            </a:r>
            <a:r>
              <a:rPr lang="en">
                <a:solidFill>
                  <a:srgbClr val="3D5B58"/>
                </a:solidFill>
                <a:latin typeface="Roboto Mono"/>
                <a:ea typeface="Roboto Mono"/>
                <a:cs typeface="Roboto Mono"/>
                <a:sym typeface="Roboto Mono"/>
              </a:rPr>
              <a:t> env:</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 name: DB_PASSWORD</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valueFrom:</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secretKeyRef:</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name: web-secret</a:t>
            </a:r>
            <a:endParaRPr>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a:solidFill>
                  <a:srgbClr val="3D5B58"/>
                </a:solidFill>
                <a:latin typeface="Roboto Mono"/>
                <a:ea typeface="Roboto Mono"/>
                <a:cs typeface="Roboto Mono"/>
                <a:sym typeface="Roboto Mono"/>
              </a:rPr>
              <a:t>                  key: password</a:t>
            </a:r>
            <a:endParaRPr>
              <a:solidFill>
                <a:srgbClr val="3D5B58"/>
              </a:solidFill>
              <a:latin typeface="Roboto Mono"/>
              <a:ea typeface="Roboto Mono"/>
              <a:cs typeface="Roboto Mono"/>
              <a:sym typeface="Roboto Mono"/>
            </a:endParaRPr>
          </a:p>
        </p:txBody>
      </p:sp>
      <p:sp>
        <p:nvSpPr>
          <p:cNvPr id="860" name="Google Shape;860;p76"/>
          <p:cNvSpPr txBox="1"/>
          <p:nvPr/>
        </p:nvSpPr>
        <p:spPr>
          <a:xfrm>
            <a:off x="3503400" y="4275525"/>
            <a:ext cx="10704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rgbClr val="3D5B58"/>
                </a:solidFill>
                <a:latin typeface="Montserrat"/>
                <a:ea typeface="Montserrat"/>
                <a:cs typeface="Montserrat"/>
                <a:sym typeface="Montserrat"/>
              </a:rPr>
              <a:t>pod.yaml</a:t>
            </a:r>
            <a:endParaRPr b="1">
              <a:solidFill>
                <a:srgbClr val="3D5B58"/>
              </a:solidFill>
              <a:latin typeface="Montserrat"/>
              <a:ea typeface="Montserrat"/>
              <a:cs typeface="Montserrat"/>
              <a:sym typeface="Montserrat"/>
            </a:endParaRPr>
          </a:p>
        </p:txBody>
      </p:sp>
      <p:sp>
        <p:nvSpPr>
          <p:cNvPr id="861" name="Google Shape;861;p76"/>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spTree>
  </p:cSld>
  <p:clrMapOvr>
    <a:masterClrMapping/>
  </p:clrMapOvr>
</p:sld>
</file>

<file path=ppt/slides/slide5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65" name="Shape 865"/>
        <p:cNvGrpSpPr/>
        <p:nvPr/>
      </p:nvGrpSpPr>
      <p:grpSpPr>
        <a:xfrm>
          <a:off x="0" y="0"/>
          <a:ext cx="0" cy="0"/>
          <a:chOff x="0" y="0"/>
          <a:chExt cx="0" cy="0"/>
        </a:xfrm>
      </p:grpSpPr>
      <p:sp>
        <p:nvSpPr>
          <p:cNvPr id="866" name="Google Shape;866;p77"/>
          <p:cNvSpPr txBox="1"/>
          <p:nvPr/>
        </p:nvSpPr>
        <p:spPr>
          <a:xfrm>
            <a:off x="193650" y="137650"/>
            <a:ext cx="4302300" cy="4340700"/>
          </a:xfrm>
          <a:prstGeom prst="rect">
            <a:avLst/>
          </a:prstGeom>
          <a:solidFill>
            <a:srgbClr val="F5F5F5"/>
          </a:solid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apiVersion: v1</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kind: Pod</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metadata:</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  name: iis-website</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  labels:</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    app: web</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spec:</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  containers:</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    - name: web</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      image: servercore/iis</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      ports:</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        - containerPort:</a:t>
            </a:r>
            <a:r>
              <a:rPr lang="en" sz="1500">
                <a:solidFill>
                  <a:srgbClr val="37474F"/>
                </a:solidFill>
                <a:latin typeface="Roboto Mono"/>
                <a:ea typeface="Roboto Mono"/>
                <a:cs typeface="Roboto Mono"/>
                <a:sym typeface="Roboto Mono"/>
              </a:rPr>
              <a:t> </a:t>
            </a:r>
            <a:r>
              <a:rPr lang="en" sz="1500">
                <a:solidFill>
                  <a:srgbClr val="FF3EB5"/>
                </a:solidFill>
                <a:latin typeface="Roboto Mono"/>
                <a:ea typeface="Roboto Mono"/>
                <a:cs typeface="Roboto Mono"/>
                <a:sym typeface="Roboto Mono"/>
              </a:rPr>
              <a:t>80</a:t>
            </a:r>
            <a:endParaRPr sz="1500">
              <a:solidFill>
                <a:srgbClr val="FF3EB5"/>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7474F"/>
                </a:solidFill>
                <a:latin typeface="Roboto Mono"/>
                <a:ea typeface="Roboto Mono"/>
                <a:cs typeface="Roboto Mono"/>
                <a:sym typeface="Roboto Mono"/>
              </a:rPr>
              <a:t>    </a:t>
            </a:r>
            <a:r>
              <a:rPr lang="en" sz="1500">
                <a:solidFill>
                  <a:srgbClr val="3D5B58"/>
                </a:solidFill>
                <a:latin typeface="Roboto Mono"/>
                <a:ea typeface="Roboto Mono"/>
                <a:cs typeface="Roboto Mono"/>
                <a:sym typeface="Roboto Mono"/>
              </a:rPr>
              <a:t>  env:</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        - name: DB_PASSWORD</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            valueFrom:</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               secretKeyRef:</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                  name: web-secret</a:t>
            </a:r>
            <a:endParaRPr sz="1500">
              <a:solidFill>
                <a:srgbClr val="3D5B58"/>
              </a:solidFill>
              <a:latin typeface="Roboto Mono"/>
              <a:ea typeface="Roboto Mono"/>
              <a:cs typeface="Roboto Mono"/>
              <a:sym typeface="Roboto Mono"/>
            </a:endParaRPr>
          </a:p>
          <a:p>
            <a:pPr indent="0" lvl="0" marL="0" rtl="0" algn="l">
              <a:lnSpc>
                <a:spcPct val="100000"/>
              </a:lnSpc>
              <a:spcBef>
                <a:spcPts val="0"/>
              </a:spcBef>
              <a:spcAft>
                <a:spcPts val="0"/>
              </a:spcAft>
              <a:buNone/>
            </a:pPr>
            <a:r>
              <a:rPr lang="en" sz="1500">
                <a:solidFill>
                  <a:srgbClr val="3D5B58"/>
                </a:solidFill>
                <a:latin typeface="Roboto Mono"/>
                <a:ea typeface="Roboto Mono"/>
                <a:cs typeface="Roboto Mono"/>
                <a:sym typeface="Roboto Mono"/>
              </a:rPr>
              <a:t>                  key: password</a:t>
            </a:r>
            <a:endParaRPr sz="1500">
              <a:solidFill>
                <a:srgbClr val="3D5B58"/>
              </a:solidFill>
              <a:latin typeface="Roboto Mono"/>
              <a:ea typeface="Roboto Mono"/>
              <a:cs typeface="Roboto Mono"/>
              <a:sym typeface="Roboto Mono"/>
            </a:endParaRPr>
          </a:p>
        </p:txBody>
      </p:sp>
      <p:sp>
        <p:nvSpPr>
          <p:cNvPr id="867" name="Google Shape;867;p77"/>
          <p:cNvSpPr txBox="1"/>
          <p:nvPr/>
        </p:nvSpPr>
        <p:spPr>
          <a:xfrm>
            <a:off x="1654200" y="4386525"/>
            <a:ext cx="10704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rgbClr val="3D5B58"/>
                </a:solidFill>
                <a:latin typeface="Montserrat"/>
                <a:ea typeface="Montserrat"/>
                <a:cs typeface="Montserrat"/>
                <a:sym typeface="Montserrat"/>
              </a:rPr>
              <a:t>pod.yaml</a:t>
            </a:r>
            <a:endParaRPr b="1">
              <a:solidFill>
                <a:srgbClr val="3D5B58"/>
              </a:solidFill>
              <a:latin typeface="Montserrat"/>
              <a:ea typeface="Montserrat"/>
              <a:cs typeface="Montserrat"/>
              <a:sym typeface="Montserrat"/>
            </a:endParaRPr>
          </a:p>
        </p:txBody>
      </p:sp>
      <p:sp>
        <p:nvSpPr>
          <p:cNvPr id="868" name="Google Shape;868;p77"/>
          <p:cNvSpPr txBox="1"/>
          <p:nvPr/>
        </p:nvSpPr>
        <p:spPr>
          <a:xfrm>
            <a:off x="4730050" y="174650"/>
            <a:ext cx="3497400" cy="3016800"/>
          </a:xfrm>
          <a:prstGeom prst="rect">
            <a:avLst/>
          </a:prstGeom>
          <a:solidFill>
            <a:srgbClr val="F5F5F5"/>
          </a:solid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lang="en" sz="1600">
                <a:solidFill>
                  <a:srgbClr val="3D5B58"/>
                </a:solidFill>
                <a:latin typeface="Roboto Mono"/>
                <a:ea typeface="Roboto Mono"/>
                <a:cs typeface="Roboto Mono"/>
                <a:sym typeface="Roboto Mono"/>
              </a:rPr>
              <a:t>apiVersion: v1</a:t>
            </a:r>
            <a:endParaRPr sz="16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600">
                <a:solidFill>
                  <a:srgbClr val="3D5B58"/>
                </a:solidFill>
                <a:latin typeface="Roboto Mono"/>
                <a:ea typeface="Roboto Mono"/>
                <a:cs typeface="Roboto Mono"/>
                <a:sym typeface="Roboto Mono"/>
              </a:rPr>
              <a:t>kind: Secret</a:t>
            </a:r>
            <a:endParaRPr sz="16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600">
                <a:solidFill>
                  <a:srgbClr val="3D5B58"/>
                </a:solidFill>
                <a:latin typeface="Roboto Mono"/>
                <a:ea typeface="Roboto Mono"/>
                <a:cs typeface="Roboto Mono"/>
                <a:sym typeface="Roboto Mono"/>
              </a:rPr>
              <a:t>metadata:</a:t>
            </a:r>
            <a:endParaRPr sz="16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600">
                <a:solidFill>
                  <a:srgbClr val="3D5B58"/>
                </a:solidFill>
                <a:latin typeface="Roboto Mono"/>
                <a:ea typeface="Roboto Mono"/>
                <a:cs typeface="Roboto Mono"/>
                <a:sym typeface="Roboto Mono"/>
              </a:rPr>
              <a:t>name: web-secret</a:t>
            </a:r>
            <a:endParaRPr sz="16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600">
                <a:solidFill>
                  <a:srgbClr val="3D5B58"/>
                </a:solidFill>
                <a:latin typeface="Roboto Mono"/>
                <a:ea typeface="Roboto Mono"/>
                <a:cs typeface="Roboto Mono"/>
                <a:sym typeface="Roboto Mono"/>
              </a:rPr>
              <a:t>type: Opaque</a:t>
            </a:r>
            <a:endParaRPr sz="16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600">
                <a:solidFill>
                  <a:srgbClr val="3D5B58"/>
                </a:solidFill>
                <a:latin typeface="Roboto Mono"/>
                <a:ea typeface="Roboto Mono"/>
                <a:cs typeface="Roboto Mono"/>
                <a:sym typeface="Roboto Mono"/>
              </a:rPr>
              <a:t>data:</a:t>
            </a:r>
            <a:endParaRPr sz="16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600">
                <a:solidFill>
                  <a:srgbClr val="3D5B58"/>
                </a:solidFill>
                <a:latin typeface="Roboto Mono"/>
                <a:ea typeface="Roboto Mono"/>
                <a:cs typeface="Roboto Mono"/>
                <a:sym typeface="Roboto Mono"/>
              </a:rPr>
              <a:t>   password: cGFzc3dvcmQ=</a:t>
            </a:r>
            <a:endParaRPr sz="1600">
              <a:solidFill>
                <a:srgbClr val="3D5B58"/>
              </a:solidFill>
              <a:latin typeface="Roboto Mono"/>
              <a:ea typeface="Roboto Mono"/>
              <a:cs typeface="Roboto Mono"/>
              <a:sym typeface="Roboto Mono"/>
            </a:endParaRPr>
          </a:p>
          <a:p>
            <a:pPr indent="0" lvl="0" marL="0" rtl="0" algn="l">
              <a:lnSpc>
                <a:spcPct val="150000"/>
              </a:lnSpc>
              <a:spcBef>
                <a:spcPts val="0"/>
              </a:spcBef>
              <a:spcAft>
                <a:spcPts val="0"/>
              </a:spcAft>
              <a:buNone/>
            </a:pPr>
            <a:r>
              <a:rPr lang="en" sz="1600">
                <a:solidFill>
                  <a:srgbClr val="3D5B58"/>
                </a:solidFill>
                <a:latin typeface="Roboto Mono"/>
                <a:ea typeface="Roboto Mono"/>
                <a:cs typeface="Roboto Mono"/>
                <a:sym typeface="Roboto Mono"/>
              </a:rPr>
              <a:t>   username: dXNlcm5hbWU=</a:t>
            </a:r>
            <a:endParaRPr sz="1600">
              <a:solidFill>
                <a:srgbClr val="3D5B58"/>
              </a:solidFill>
              <a:latin typeface="Roboto Mono"/>
              <a:ea typeface="Roboto Mono"/>
              <a:cs typeface="Roboto Mono"/>
              <a:sym typeface="Roboto Mono"/>
            </a:endParaRPr>
          </a:p>
        </p:txBody>
      </p:sp>
      <p:sp>
        <p:nvSpPr>
          <p:cNvPr id="869" name="Google Shape;869;p77"/>
          <p:cNvSpPr txBox="1"/>
          <p:nvPr/>
        </p:nvSpPr>
        <p:spPr>
          <a:xfrm>
            <a:off x="5826925" y="3191438"/>
            <a:ext cx="15258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rgbClr val="3D5B58"/>
                </a:solidFill>
                <a:latin typeface="Montserrat"/>
                <a:ea typeface="Montserrat"/>
                <a:cs typeface="Montserrat"/>
                <a:sym typeface="Montserrat"/>
              </a:rPr>
              <a:t>secret.yaml</a:t>
            </a:r>
            <a:endParaRPr b="1">
              <a:solidFill>
                <a:srgbClr val="3D5B58"/>
              </a:solidFill>
              <a:latin typeface="Montserrat"/>
              <a:ea typeface="Montserrat"/>
              <a:cs typeface="Montserrat"/>
              <a:sym typeface="Montserrat"/>
            </a:endParaRPr>
          </a:p>
        </p:txBody>
      </p:sp>
      <p:sp>
        <p:nvSpPr>
          <p:cNvPr id="870" name="Google Shape;870;p77"/>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pic>
        <p:nvPicPr>
          <p:cNvPr id="871" name="Google Shape;871;p77"/>
          <p:cNvPicPr preferRelativeResize="0"/>
          <p:nvPr/>
        </p:nvPicPr>
        <p:blipFill rotWithShape="1">
          <a:blip r:embed="rId3">
            <a:alphaModFix/>
          </a:blip>
          <a:srcRect b="42964" l="9287" r="6508" t="40351"/>
          <a:stretch/>
        </p:blipFill>
        <p:spPr>
          <a:xfrm rot="-3064306">
            <a:off x="3472318" y="2528972"/>
            <a:ext cx="3023487" cy="338556"/>
          </a:xfrm>
          <a:prstGeom prst="rect">
            <a:avLst/>
          </a:prstGeom>
          <a:noFill/>
          <a:ln>
            <a:noFill/>
          </a:ln>
        </p:spPr>
      </p:pic>
      <p:pic>
        <p:nvPicPr>
          <p:cNvPr id="872" name="Google Shape;872;p77"/>
          <p:cNvPicPr preferRelativeResize="0"/>
          <p:nvPr/>
        </p:nvPicPr>
        <p:blipFill rotWithShape="1">
          <a:blip r:embed="rId3">
            <a:alphaModFix/>
          </a:blip>
          <a:srcRect b="42964" l="9287" r="6508" t="40351"/>
          <a:stretch/>
        </p:blipFill>
        <p:spPr>
          <a:xfrm rot="-1943222">
            <a:off x="3605024" y="3268211"/>
            <a:ext cx="2720302" cy="338551"/>
          </a:xfrm>
          <a:prstGeom prst="rect">
            <a:avLst/>
          </a:prstGeom>
          <a:noFill/>
          <a:ln>
            <a:noFill/>
          </a:ln>
        </p:spPr>
      </p:pic>
    </p:spTree>
  </p:cSld>
  <p:clrMapOvr>
    <a:masterClrMapping/>
  </p:clrMapOvr>
</p:sld>
</file>

<file path=ppt/slides/slide5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6" name="Shape 876"/>
        <p:cNvGrpSpPr/>
        <p:nvPr/>
      </p:nvGrpSpPr>
      <p:grpSpPr>
        <a:xfrm>
          <a:off x="0" y="0"/>
          <a:ext cx="0" cy="0"/>
          <a:chOff x="0" y="0"/>
          <a:chExt cx="0" cy="0"/>
        </a:xfrm>
      </p:grpSpPr>
      <p:sp>
        <p:nvSpPr>
          <p:cNvPr id="877" name="Google Shape;877;p78"/>
          <p:cNvSpPr txBox="1"/>
          <p:nvPr>
            <p:ph type="title"/>
          </p:nvPr>
        </p:nvSpPr>
        <p:spPr>
          <a:xfrm>
            <a:off x="826400" y="760325"/>
            <a:ext cx="7491300" cy="34677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Summary</a:t>
            </a:r>
            <a:endParaRPr/>
          </a:p>
        </p:txBody>
      </p:sp>
    </p:spTree>
  </p:cSld>
  <p:clrMapOvr>
    <a:masterClrMapping/>
  </p:clrMapOvr>
</p:sld>
</file>

<file path=ppt/slides/slide5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1" name="Shape 881"/>
        <p:cNvGrpSpPr/>
        <p:nvPr/>
      </p:nvGrpSpPr>
      <p:grpSpPr>
        <a:xfrm>
          <a:off x="0" y="0"/>
          <a:ext cx="0" cy="0"/>
          <a:chOff x="0" y="0"/>
          <a:chExt cx="0" cy="0"/>
        </a:xfrm>
      </p:grpSpPr>
      <p:sp>
        <p:nvSpPr>
          <p:cNvPr id="882" name="Google Shape;882;p79"/>
          <p:cNvSpPr txBox="1"/>
          <p:nvPr>
            <p:ph type="title"/>
          </p:nvPr>
        </p:nvSpPr>
        <p:spPr>
          <a:xfrm>
            <a:off x="311700" y="318800"/>
            <a:ext cx="8520600" cy="4296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Terms</a:t>
            </a:r>
            <a:endParaRPr/>
          </a:p>
        </p:txBody>
      </p:sp>
      <p:sp>
        <p:nvSpPr>
          <p:cNvPr id="883" name="Google Shape;883;p79"/>
          <p:cNvSpPr txBox="1"/>
          <p:nvPr>
            <p:ph idx="1" type="body"/>
          </p:nvPr>
        </p:nvSpPr>
        <p:spPr>
          <a:xfrm>
            <a:off x="1242825" y="1146725"/>
            <a:ext cx="6266100" cy="2952300"/>
          </a:xfrm>
          <a:prstGeom prst="rect">
            <a:avLst/>
          </a:prstGeom>
        </p:spPr>
        <p:txBody>
          <a:bodyPr anchorCtr="0" anchor="t" bIns="0" lIns="0" spcFirstLastPara="1" rIns="0" wrap="square" tIns="0">
            <a:noAutofit/>
          </a:bodyPr>
          <a:lstStyle/>
          <a:p>
            <a:pPr indent="0" lvl="0" marL="0" rtl="0" algn="ctr">
              <a:lnSpc>
                <a:spcPct val="150000"/>
              </a:lnSpc>
              <a:spcBef>
                <a:spcPts val="1000"/>
              </a:spcBef>
              <a:spcAft>
                <a:spcPts val="0"/>
              </a:spcAft>
              <a:buNone/>
            </a:pPr>
            <a:r>
              <a:rPr b="1" lang="en"/>
              <a:t>Pods:</a:t>
            </a:r>
            <a:r>
              <a:rPr lang="en"/>
              <a:t> Smallest Kubernetes object, represents a set of containers</a:t>
            </a:r>
            <a:endParaRPr/>
          </a:p>
          <a:p>
            <a:pPr indent="0" lvl="0" marL="0" rtl="0" algn="ctr">
              <a:lnSpc>
                <a:spcPct val="150000"/>
              </a:lnSpc>
              <a:spcBef>
                <a:spcPts val="1600"/>
              </a:spcBef>
              <a:spcAft>
                <a:spcPts val="0"/>
              </a:spcAft>
              <a:buNone/>
            </a:pPr>
            <a:r>
              <a:rPr b="1" lang="en"/>
              <a:t>Deployments: </a:t>
            </a:r>
            <a:r>
              <a:rPr lang="en"/>
              <a:t>Recipe for deploying pods - define replicas</a:t>
            </a:r>
            <a:endParaRPr/>
          </a:p>
          <a:p>
            <a:pPr indent="0" lvl="0" marL="0" rtl="0" algn="ctr">
              <a:lnSpc>
                <a:spcPct val="150000"/>
              </a:lnSpc>
              <a:spcBef>
                <a:spcPts val="1600"/>
              </a:spcBef>
              <a:spcAft>
                <a:spcPts val="0"/>
              </a:spcAft>
              <a:buNone/>
            </a:pPr>
            <a:r>
              <a:rPr b="1" lang="en"/>
              <a:t>Service: </a:t>
            </a:r>
            <a:r>
              <a:rPr lang="en"/>
              <a:t>Internal load balancer - abstraction to expose pods</a:t>
            </a:r>
            <a:endParaRPr/>
          </a:p>
          <a:p>
            <a:pPr indent="0" lvl="0" marL="0" rtl="0" algn="ctr">
              <a:lnSpc>
                <a:spcPct val="150000"/>
              </a:lnSpc>
              <a:spcBef>
                <a:spcPts val="1600"/>
              </a:spcBef>
              <a:spcAft>
                <a:spcPts val="0"/>
              </a:spcAft>
              <a:buNone/>
            </a:pPr>
            <a:r>
              <a:rPr b="1" lang="en"/>
              <a:t>Ingress: </a:t>
            </a:r>
            <a:r>
              <a:rPr lang="en"/>
              <a:t>Manage external access to services in the cluster </a:t>
            </a:r>
            <a:endParaRPr/>
          </a:p>
          <a:p>
            <a:pPr indent="0" lvl="0" marL="0" rtl="0" algn="ctr">
              <a:lnSpc>
                <a:spcPct val="150000"/>
              </a:lnSpc>
              <a:spcBef>
                <a:spcPts val="1600"/>
              </a:spcBef>
              <a:spcAft>
                <a:spcPts val="0"/>
              </a:spcAft>
              <a:buNone/>
            </a:pPr>
            <a:r>
              <a:rPr b="1" lang="en"/>
              <a:t>Kubernetes API: </a:t>
            </a:r>
            <a:r>
              <a:rPr lang="en"/>
              <a:t>Serves Kubernetes functionality via RESTful interface</a:t>
            </a:r>
            <a:endParaRPr/>
          </a:p>
          <a:p>
            <a:pPr indent="0" lvl="0" marL="0" rtl="0" algn="ctr">
              <a:lnSpc>
                <a:spcPct val="150000"/>
              </a:lnSpc>
              <a:spcBef>
                <a:spcPts val="1600"/>
              </a:spcBef>
              <a:spcAft>
                <a:spcPts val="1600"/>
              </a:spcAft>
              <a:buNone/>
            </a:pPr>
            <a:r>
              <a:rPr b="1" lang="en"/>
              <a:t>Kubectl: </a:t>
            </a:r>
            <a:r>
              <a:rPr lang="en"/>
              <a:t>Command line tool for communicating with Kubernetes API </a:t>
            </a:r>
            <a:endParaRPr/>
          </a:p>
        </p:txBody>
      </p:sp>
      <p:sp>
        <p:nvSpPr>
          <p:cNvPr id="884" name="Google Shape;884;p79"/>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cxnSp>
        <p:nvCxnSpPr>
          <p:cNvPr id="885" name="Google Shape;885;p79"/>
          <p:cNvCxnSpPr/>
          <p:nvPr/>
        </p:nvCxnSpPr>
        <p:spPr>
          <a:xfrm>
            <a:off x="1205243" y="1619860"/>
            <a:ext cx="6266100" cy="0"/>
          </a:xfrm>
          <a:prstGeom prst="straightConnector1">
            <a:avLst/>
          </a:prstGeom>
          <a:noFill/>
          <a:ln cap="flat" cmpd="sng" w="9525">
            <a:solidFill>
              <a:srgbClr val="FFBE9F"/>
            </a:solidFill>
            <a:prstDash val="solid"/>
            <a:round/>
            <a:headEnd len="med" w="med" type="none"/>
            <a:tailEnd len="med" w="med" type="none"/>
          </a:ln>
        </p:spPr>
      </p:cxnSp>
      <p:cxnSp>
        <p:nvCxnSpPr>
          <p:cNvPr id="886" name="Google Shape;886;p79"/>
          <p:cNvCxnSpPr/>
          <p:nvPr/>
        </p:nvCxnSpPr>
        <p:spPr>
          <a:xfrm>
            <a:off x="1205243" y="2113310"/>
            <a:ext cx="6266100" cy="0"/>
          </a:xfrm>
          <a:prstGeom prst="straightConnector1">
            <a:avLst/>
          </a:prstGeom>
          <a:noFill/>
          <a:ln cap="flat" cmpd="sng" w="9525">
            <a:solidFill>
              <a:srgbClr val="FFBE9F"/>
            </a:solidFill>
            <a:prstDash val="solid"/>
            <a:round/>
            <a:headEnd len="med" w="med" type="none"/>
            <a:tailEnd len="med" w="med" type="none"/>
          </a:ln>
        </p:spPr>
      </p:cxnSp>
      <p:cxnSp>
        <p:nvCxnSpPr>
          <p:cNvPr id="887" name="Google Shape;887;p79"/>
          <p:cNvCxnSpPr/>
          <p:nvPr/>
        </p:nvCxnSpPr>
        <p:spPr>
          <a:xfrm>
            <a:off x="1205243" y="2631235"/>
            <a:ext cx="6266100" cy="0"/>
          </a:xfrm>
          <a:prstGeom prst="straightConnector1">
            <a:avLst/>
          </a:prstGeom>
          <a:noFill/>
          <a:ln cap="flat" cmpd="sng" w="9525">
            <a:solidFill>
              <a:srgbClr val="FFBE9F"/>
            </a:solidFill>
            <a:prstDash val="solid"/>
            <a:round/>
            <a:headEnd len="med" w="med" type="none"/>
            <a:tailEnd len="med" w="med" type="none"/>
          </a:ln>
        </p:spPr>
      </p:cxnSp>
      <p:cxnSp>
        <p:nvCxnSpPr>
          <p:cNvPr id="888" name="Google Shape;888;p79"/>
          <p:cNvCxnSpPr/>
          <p:nvPr/>
        </p:nvCxnSpPr>
        <p:spPr>
          <a:xfrm>
            <a:off x="1205243" y="3149758"/>
            <a:ext cx="6266100" cy="0"/>
          </a:xfrm>
          <a:prstGeom prst="straightConnector1">
            <a:avLst/>
          </a:prstGeom>
          <a:noFill/>
          <a:ln cap="flat" cmpd="sng" w="9525">
            <a:solidFill>
              <a:srgbClr val="FFBE9F"/>
            </a:solidFill>
            <a:prstDash val="solid"/>
            <a:round/>
            <a:headEnd len="med" w="med" type="none"/>
            <a:tailEnd len="med" w="med" type="none"/>
          </a:ln>
        </p:spPr>
      </p:cxnSp>
      <p:cxnSp>
        <p:nvCxnSpPr>
          <p:cNvPr id="889" name="Google Shape;889;p79"/>
          <p:cNvCxnSpPr/>
          <p:nvPr/>
        </p:nvCxnSpPr>
        <p:spPr>
          <a:xfrm>
            <a:off x="1205243" y="3659933"/>
            <a:ext cx="6266100" cy="0"/>
          </a:xfrm>
          <a:prstGeom prst="straightConnector1">
            <a:avLst/>
          </a:prstGeom>
          <a:noFill/>
          <a:ln cap="flat" cmpd="sng" w="9525">
            <a:solidFill>
              <a:srgbClr val="FFBE9F"/>
            </a:solidFill>
            <a:prstDash val="solid"/>
            <a:round/>
            <a:headEnd len="med" w="med" type="none"/>
            <a:tailEnd len="med" w="med" type="none"/>
          </a:ln>
        </p:spPr>
      </p:cxnSp>
    </p:spTree>
  </p:cSld>
  <p:clrMapOvr>
    <a:masterClrMapping/>
  </p:clrMapOvr>
</p:sld>
</file>

<file path=ppt/slides/slide5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93" name="Shape 893"/>
        <p:cNvGrpSpPr/>
        <p:nvPr/>
      </p:nvGrpSpPr>
      <p:grpSpPr>
        <a:xfrm>
          <a:off x="0" y="0"/>
          <a:ext cx="0" cy="0"/>
          <a:chOff x="0" y="0"/>
          <a:chExt cx="0" cy="0"/>
        </a:xfrm>
      </p:grpSpPr>
      <p:sp>
        <p:nvSpPr>
          <p:cNvPr id="894" name="Google Shape;894;p80"/>
          <p:cNvSpPr txBox="1"/>
          <p:nvPr/>
        </p:nvSpPr>
        <p:spPr>
          <a:xfrm>
            <a:off x="7865122" y="4724863"/>
            <a:ext cx="778500" cy="393600"/>
          </a:xfrm>
          <a:prstGeom prst="rect">
            <a:avLst/>
          </a:prstGeom>
          <a:noFill/>
          <a:ln>
            <a:noFill/>
          </a:ln>
        </p:spPr>
        <p:txBody>
          <a:bodyPr anchorCtr="0" anchor="ctr" bIns="0" lIns="91425" spcFirstLastPara="1" rIns="91425" wrap="square" tIns="0">
            <a:noAutofit/>
          </a:bodyPr>
          <a:lstStyle/>
          <a:p>
            <a:pPr indent="0" lvl="0" marL="0" rtl="0" algn="r">
              <a:spcBef>
                <a:spcPts val="0"/>
              </a:spcBef>
              <a:spcAft>
                <a:spcPts val="0"/>
              </a:spcAft>
              <a:buNone/>
            </a:pPr>
            <a:r>
              <a:rPr lang="en" sz="1000">
                <a:solidFill>
                  <a:srgbClr val="3D5B58"/>
                </a:solidFill>
                <a:latin typeface="Montserrat"/>
                <a:ea typeface="Montserrat"/>
                <a:cs typeface="Montserrat"/>
                <a:sym typeface="Montserrat"/>
              </a:rPr>
              <a:t>Page </a:t>
            </a:r>
            <a:fld id="{00000000-1234-1234-1234-123412341234}" type="slidenum">
              <a:rPr lang="en" sz="1000">
                <a:solidFill>
                  <a:srgbClr val="3D5B58"/>
                </a:solidFill>
                <a:latin typeface="Montserrat"/>
                <a:ea typeface="Montserrat"/>
                <a:cs typeface="Montserrat"/>
                <a:sym typeface="Montserrat"/>
              </a:rPr>
              <a:t>‹#›</a:t>
            </a:fld>
            <a:endParaRPr sz="1000">
              <a:solidFill>
                <a:srgbClr val="3D5B58"/>
              </a:solidFill>
              <a:latin typeface="Montserrat"/>
              <a:ea typeface="Montserrat"/>
              <a:cs typeface="Montserrat"/>
              <a:sym typeface="Montserrat"/>
            </a:endParaRPr>
          </a:p>
        </p:txBody>
      </p:sp>
      <p:sp>
        <p:nvSpPr>
          <p:cNvPr id="895" name="Google Shape;895;p80"/>
          <p:cNvSpPr txBox="1"/>
          <p:nvPr/>
        </p:nvSpPr>
        <p:spPr>
          <a:xfrm>
            <a:off x="464100" y="4773888"/>
            <a:ext cx="2384100" cy="2874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None/>
            </a:pPr>
            <a:r>
              <a:rPr b="1" lang="en">
                <a:solidFill>
                  <a:srgbClr val="2C5234"/>
                </a:solidFill>
                <a:latin typeface="Montserrat"/>
                <a:ea typeface="Montserrat"/>
                <a:cs typeface="Montserrat"/>
                <a:sym typeface="Montserrat"/>
              </a:rPr>
              <a:t>Appvia.io</a:t>
            </a:r>
            <a:endParaRPr b="1">
              <a:solidFill>
                <a:srgbClr val="2C5234"/>
              </a:solidFill>
              <a:latin typeface="Montserrat"/>
              <a:ea typeface="Montserrat"/>
              <a:cs typeface="Montserrat"/>
              <a:sym typeface="Montserrat"/>
            </a:endParaRPr>
          </a:p>
        </p:txBody>
      </p:sp>
      <p:cxnSp>
        <p:nvCxnSpPr>
          <p:cNvPr id="896" name="Google Shape;896;p80"/>
          <p:cNvCxnSpPr>
            <a:endCxn id="894" idx="1"/>
          </p:cNvCxnSpPr>
          <p:nvPr/>
        </p:nvCxnSpPr>
        <p:spPr>
          <a:xfrm flipH="1" rot="10800000">
            <a:off x="1445422" y="4921663"/>
            <a:ext cx="6419700" cy="4200"/>
          </a:xfrm>
          <a:prstGeom prst="straightConnector1">
            <a:avLst/>
          </a:prstGeom>
          <a:noFill/>
          <a:ln cap="flat" cmpd="sng" w="9525">
            <a:solidFill>
              <a:srgbClr val="3D5B58"/>
            </a:solidFill>
            <a:prstDash val="solid"/>
            <a:round/>
            <a:headEnd len="med" w="med" type="none"/>
            <a:tailEnd len="med" w="med" type="none"/>
          </a:ln>
        </p:spPr>
      </p:cxnSp>
      <p:grpSp>
        <p:nvGrpSpPr>
          <p:cNvPr id="897" name="Google Shape;897;p80"/>
          <p:cNvGrpSpPr/>
          <p:nvPr/>
        </p:nvGrpSpPr>
        <p:grpSpPr>
          <a:xfrm>
            <a:off x="3620224" y="130628"/>
            <a:ext cx="836747" cy="1559719"/>
            <a:chOff x="3620224" y="130628"/>
            <a:chExt cx="836747" cy="1559719"/>
          </a:xfrm>
        </p:grpSpPr>
        <p:sp>
          <p:nvSpPr>
            <p:cNvPr id="898" name="Google Shape;898;p80"/>
            <p:cNvSpPr/>
            <p:nvPr/>
          </p:nvSpPr>
          <p:spPr>
            <a:xfrm>
              <a:off x="3620224" y="130628"/>
              <a:ext cx="836700" cy="1118700"/>
            </a:xfrm>
            <a:prstGeom prst="roundRect">
              <a:avLst>
                <a:gd fmla="val 16667" name="adj"/>
              </a:avLst>
            </a:prstGeom>
            <a:solidFill>
              <a:srgbClr val="FFFFFF"/>
            </a:solidFill>
            <a:ln>
              <a:noFill/>
            </a:ln>
            <a:effectLst>
              <a:outerShdw blurRad="142875" rotWithShape="0" algn="bl" dir="4800000" dist="19050">
                <a:srgbClr val="000000">
                  <a:alpha val="12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9" name="Google Shape;899;p80"/>
            <p:cNvSpPr/>
            <p:nvPr/>
          </p:nvSpPr>
          <p:spPr>
            <a:xfrm>
              <a:off x="3620271" y="876743"/>
              <a:ext cx="836700" cy="222900"/>
            </a:xfrm>
            <a:prstGeom prst="rect">
              <a:avLst/>
            </a:prstGeom>
            <a:noFill/>
            <a:ln>
              <a:noFill/>
            </a:ln>
            <a:effectLst>
              <a:outerShdw blurRad="128588" rotWithShape="0" algn="bl" dir="5040000" dist="38100">
                <a:srgbClr val="000000">
                  <a:alpha val="9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rPr b="1" lang="en" sz="900">
                  <a:solidFill>
                    <a:srgbClr val="3D5B58"/>
                  </a:solidFill>
                  <a:latin typeface="Montserrat"/>
                  <a:ea typeface="Montserrat"/>
                  <a:cs typeface="Montserrat"/>
                  <a:sym typeface="Montserrat"/>
                </a:rPr>
                <a:t>User</a:t>
              </a:r>
              <a:endParaRPr b="1" sz="900">
                <a:solidFill>
                  <a:srgbClr val="3D5B58"/>
                </a:solidFill>
                <a:latin typeface="Montserrat"/>
                <a:ea typeface="Montserrat"/>
                <a:cs typeface="Montserrat"/>
                <a:sym typeface="Montserrat"/>
              </a:endParaRPr>
            </a:p>
          </p:txBody>
        </p:sp>
        <p:pic>
          <p:nvPicPr>
            <p:cNvPr id="900" name="Google Shape;900;p80"/>
            <p:cNvPicPr preferRelativeResize="0"/>
            <p:nvPr/>
          </p:nvPicPr>
          <p:blipFill rotWithShape="1">
            <a:blip r:embed="rId4">
              <a:alphaModFix/>
            </a:blip>
            <a:srcRect b="53530" l="35251" r="31076" t="10094"/>
            <a:stretch/>
          </p:blipFill>
          <p:spPr>
            <a:xfrm>
              <a:off x="3788000" y="259598"/>
              <a:ext cx="501162" cy="541701"/>
            </a:xfrm>
            <a:prstGeom prst="rect">
              <a:avLst/>
            </a:prstGeom>
            <a:noFill/>
            <a:ln>
              <a:noFill/>
            </a:ln>
          </p:spPr>
        </p:pic>
        <p:cxnSp>
          <p:nvCxnSpPr>
            <p:cNvPr id="901" name="Google Shape;901;p80"/>
            <p:cNvCxnSpPr/>
            <p:nvPr/>
          </p:nvCxnSpPr>
          <p:spPr>
            <a:xfrm flipH="1" rot="10800000">
              <a:off x="4033025" y="1291946"/>
              <a:ext cx="5400" cy="398400"/>
            </a:xfrm>
            <a:prstGeom prst="straightConnector1">
              <a:avLst/>
            </a:prstGeom>
            <a:noFill/>
            <a:ln cap="flat" cmpd="sng" w="9525">
              <a:solidFill>
                <a:srgbClr val="3D5B58"/>
              </a:solidFill>
              <a:prstDash val="solid"/>
              <a:round/>
              <a:headEnd len="med" w="med" type="stealth"/>
              <a:tailEnd len="med" w="med" type="stealth"/>
            </a:ln>
          </p:spPr>
        </p:cxnSp>
      </p:grpSp>
      <p:grpSp>
        <p:nvGrpSpPr>
          <p:cNvPr id="902" name="Google Shape;902;p80"/>
          <p:cNvGrpSpPr/>
          <p:nvPr/>
        </p:nvGrpSpPr>
        <p:grpSpPr>
          <a:xfrm>
            <a:off x="2336825" y="1730125"/>
            <a:ext cx="5298900" cy="961794"/>
            <a:chOff x="2336825" y="1730125"/>
            <a:chExt cx="5298900" cy="961794"/>
          </a:xfrm>
        </p:grpSpPr>
        <p:sp>
          <p:nvSpPr>
            <p:cNvPr id="903" name="Google Shape;903;p80"/>
            <p:cNvSpPr txBox="1"/>
            <p:nvPr/>
          </p:nvSpPr>
          <p:spPr>
            <a:xfrm>
              <a:off x="2336825" y="1730125"/>
              <a:ext cx="3397800" cy="499800"/>
            </a:xfrm>
            <a:prstGeom prst="rect">
              <a:avLst/>
            </a:prstGeom>
            <a:solidFill>
              <a:schemeClr val="lt1"/>
            </a:solidFill>
            <a:ln cap="flat" cmpd="sng" w="19050">
              <a:solidFill>
                <a:srgbClr val="FFBE9F"/>
              </a:solidFill>
              <a:prstDash val="solid"/>
              <a:round/>
              <a:headEnd len="sm" w="sm" type="none"/>
              <a:tailEnd len="sm" w="sm" type="none"/>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 sz="2000">
                  <a:solidFill>
                    <a:srgbClr val="3D5B58"/>
                  </a:solidFill>
                  <a:latin typeface="Montserrat"/>
                  <a:ea typeface="Montserrat"/>
                  <a:cs typeface="Montserrat"/>
                  <a:sym typeface="Montserrat"/>
                </a:rPr>
                <a:t>Ingress</a:t>
              </a:r>
              <a:endParaRPr b="1" i="0" sz="2000" u="none" cap="none" strike="noStrike">
                <a:solidFill>
                  <a:srgbClr val="3D5B58"/>
                </a:solidFill>
                <a:latin typeface="Montserrat"/>
                <a:ea typeface="Montserrat"/>
                <a:cs typeface="Montserrat"/>
                <a:sym typeface="Montserrat"/>
              </a:endParaRPr>
            </a:p>
          </p:txBody>
        </p:sp>
        <p:cxnSp>
          <p:nvCxnSpPr>
            <p:cNvPr id="904" name="Google Shape;904;p80"/>
            <p:cNvCxnSpPr/>
            <p:nvPr/>
          </p:nvCxnSpPr>
          <p:spPr>
            <a:xfrm flipH="1" rot="10800000">
              <a:off x="4033025" y="2293519"/>
              <a:ext cx="5400" cy="398400"/>
            </a:xfrm>
            <a:prstGeom prst="straightConnector1">
              <a:avLst/>
            </a:prstGeom>
            <a:noFill/>
            <a:ln cap="flat" cmpd="sng" w="9525">
              <a:solidFill>
                <a:srgbClr val="3D5B58"/>
              </a:solidFill>
              <a:prstDash val="solid"/>
              <a:round/>
              <a:headEnd len="med" w="med" type="stealth"/>
              <a:tailEnd len="med" w="med" type="stealth"/>
            </a:ln>
          </p:spPr>
        </p:cxnSp>
        <p:sp>
          <p:nvSpPr>
            <p:cNvPr id="905" name="Google Shape;905;p80"/>
            <p:cNvSpPr txBox="1"/>
            <p:nvPr/>
          </p:nvSpPr>
          <p:spPr>
            <a:xfrm>
              <a:off x="6287225" y="1782775"/>
              <a:ext cx="1348500" cy="492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1000">
                  <a:solidFill>
                    <a:srgbClr val="3D5B58"/>
                  </a:solidFill>
                  <a:latin typeface="Montserrat"/>
                  <a:ea typeface="Montserrat"/>
                  <a:cs typeface="Montserrat"/>
                  <a:sym typeface="Montserrat"/>
                </a:rPr>
                <a:t>External load balancer</a:t>
              </a:r>
              <a:endParaRPr b="1" sz="1000">
                <a:solidFill>
                  <a:srgbClr val="3D5B58"/>
                </a:solidFill>
                <a:latin typeface="Montserrat"/>
                <a:ea typeface="Montserrat"/>
                <a:cs typeface="Montserrat"/>
                <a:sym typeface="Montserrat"/>
              </a:endParaRPr>
            </a:p>
          </p:txBody>
        </p:sp>
        <p:pic>
          <p:nvPicPr>
            <p:cNvPr id="906" name="Google Shape;906;p80"/>
            <p:cNvPicPr preferRelativeResize="0"/>
            <p:nvPr/>
          </p:nvPicPr>
          <p:blipFill>
            <a:blip r:embed="rId5">
              <a:alphaModFix/>
            </a:blip>
            <a:stretch>
              <a:fillRect/>
            </a:stretch>
          </p:blipFill>
          <p:spPr>
            <a:xfrm rot="4708037">
              <a:off x="5925986" y="1781485"/>
              <a:ext cx="274433" cy="417306"/>
            </a:xfrm>
            <a:prstGeom prst="rect">
              <a:avLst/>
            </a:prstGeom>
            <a:noFill/>
            <a:ln>
              <a:noFill/>
            </a:ln>
          </p:spPr>
        </p:pic>
      </p:grpSp>
      <p:grpSp>
        <p:nvGrpSpPr>
          <p:cNvPr id="907" name="Google Shape;907;p80"/>
          <p:cNvGrpSpPr/>
          <p:nvPr/>
        </p:nvGrpSpPr>
        <p:grpSpPr>
          <a:xfrm>
            <a:off x="2977363" y="3606175"/>
            <a:ext cx="2122525" cy="1118700"/>
            <a:chOff x="2977363" y="3606175"/>
            <a:chExt cx="2122525" cy="1118700"/>
          </a:xfrm>
        </p:grpSpPr>
        <p:sp>
          <p:nvSpPr>
            <p:cNvPr id="908" name="Google Shape;908;p80"/>
            <p:cNvSpPr/>
            <p:nvPr/>
          </p:nvSpPr>
          <p:spPr>
            <a:xfrm>
              <a:off x="2977363" y="3606175"/>
              <a:ext cx="890100" cy="1118700"/>
            </a:xfrm>
            <a:prstGeom prst="roundRect">
              <a:avLst>
                <a:gd fmla="val 16667" name="adj"/>
              </a:avLst>
            </a:prstGeom>
            <a:solidFill>
              <a:srgbClr val="FFFFFF"/>
            </a:solidFill>
            <a:ln>
              <a:noFill/>
            </a:ln>
            <a:effectLst>
              <a:outerShdw blurRad="142875" rotWithShape="0" algn="bl" dir="4800000" dist="19050">
                <a:srgbClr val="000000">
                  <a:alpha val="12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9" name="Google Shape;909;p80"/>
            <p:cNvSpPr/>
            <p:nvPr/>
          </p:nvSpPr>
          <p:spPr>
            <a:xfrm>
              <a:off x="2977408" y="4352293"/>
              <a:ext cx="836700" cy="222900"/>
            </a:xfrm>
            <a:prstGeom prst="rect">
              <a:avLst/>
            </a:prstGeom>
            <a:noFill/>
            <a:ln>
              <a:noFill/>
            </a:ln>
            <a:effectLst>
              <a:outerShdw blurRad="128588" rotWithShape="0" algn="bl" dir="5040000" dist="38100">
                <a:srgbClr val="000000">
                  <a:alpha val="9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rPr b="1" lang="en" sz="900">
                  <a:solidFill>
                    <a:srgbClr val="3D5B58"/>
                  </a:solidFill>
                  <a:latin typeface="Montserrat"/>
                  <a:ea typeface="Montserrat"/>
                  <a:cs typeface="Montserrat"/>
                  <a:sym typeface="Montserrat"/>
                </a:rPr>
                <a:t>Pod </a:t>
              </a:r>
              <a:endParaRPr b="1" sz="900">
                <a:solidFill>
                  <a:srgbClr val="3D5B58"/>
                </a:solidFill>
                <a:latin typeface="Montserrat"/>
                <a:ea typeface="Montserrat"/>
                <a:cs typeface="Montserrat"/>
                <a:sym typeface="Montserrat"/>
              </a:endParaRPr>
            </a:p>
          </p:txBody>
        </p:sp>
        <p:pic>
          <p:nvPicPr>
            <p:cNvPr id="910" name="Google Shape;910;p80"/>
            <p:cNvPicPr preferRelativeResize="0"/>
            <p:nvPr/>
          </p:nvPicPr>
          <p:blipFill rotWithShape="1">
            <a:blip r:embed="rId6">
              <a:alphaModFix/>
            </a:blip>
            <a:srcRect b="20372" l="18890" r="9691" t="20372"/>
            <a:stretch/>
          </p:blipFill>
          <p:spPr>
            <a:xfrm>
              <a:off x="3091022" y="3716650"/>
              <a:ext cx="678815" cy="562951"/>
            </a:xfrm>
            <a:prstGeom prst="rect">
              <a:avLst/>
            </a:prstGeom>
            <a:noFill/>
            <a:ln>
              <a:noFill/>
            </a:ln>
          </p:spPr>
        </p:pic>
        <p:sp>
          <p:nvSpPr>
            <p:cNvPr id="911" name="Google Shape;911;p80"/>
            <p:cNvSpPr/>
            <p:nvPr/>
          </p:nvSpPr>
          <p:spPr>
            <a:xfrm>
              <a:off x="4209788" y="3606175"/>
              <a:ext cx="890100" cy="1118700"/>
            </a:xfrm>
            <a:prstGeom prst="roundRect">
              <a:avLst>
                <a:gd fmla="val 16667" name="adj"/>
              </a:avLst>
            </a:prstGeom>
            <a:solidFill>
              <a:srgbClr val="FFFFFF"/>
            </a:solidFill>
            <a:ln>
              <a:noFill/>
            </a:ln>
            <a:effectLst>
              <a:outerShdw blurRad="142875" rotWithShape="0" algn="bl" dir="4800000" dist="19050">
                <a:srgbClr val="000000">
                  <a:alpha val="12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2" name="Google Shape;912;p80"/>
            <p:cNvSpPr/>
            <p:nvPr/>
          </p:nvSpPr>
          <p:spPr>
            <a:xfrm>
              <a:off x="4209833" y="4352293"/>
              <a:ext cx="836700" cy="222900"/>
            </a:xfrm>
            <a:prstGeom prst="rect">
              <a:avLst/>
            </a:prstGeom>
            <a:noFill/>
            <a:ln>
              <a:noFill/>
            </a:ln>
            <a:effectLst>
              <a:outerShdw blurRad="128588" rotWithShape="0" algn="bl" dir="5040000" dist="38100">
                <a:srgbClr val="000000">
                  <a:alpha val="90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rPr b="1" lang="en" sz="900">
                  <a:solidFill>
                    <a:srgbClr val="3D5B58"/>
                  </a:solidFill>
                  <a:latin typeface="Montserrat"/>
                  <a:ea typeface="Montserrat"/>
                  <a:cs typeface="Montserrat"/>
                  <a:sym typeface="Montserrat"/>
                </a:rPr>
                <a:t>Pod </a:t>
              </a:r>
              <a:endParaRPr b="1" sz="900">
                <a:solidFill>
                  <a:srgbClr val="3D5B58"/>
                </a:solidFill>
                <a:latin typeface="Montserrat"/>
                <a:ea typeface="Montserrat"/>
                <a:cs typeface="Montserrat"/>
                <a:sym typeface="Montserrat"/>
              </a:endParaRPr>
            </a:p>
          </p:txBody>
        </p:sp>
        <p:pic>
          <p:nvPicPr>
            <p:cNvPr id="913" name="Google Shape;913;p80"/>
            <p:cNvPicPr preferRelativeResize="0"/>
            <p:nvPr/>
          </p:nvPicPr>
          <p:blipFill rotWithShape="1">
            <a:blip r:embed="rId6">
              <a:alphaModFix/>
            </a:blip>
            <a:srcRect b="20372" l="18890" r="9691" t="20372"/>
            <a:stretch/>
          </p:blipFill>
          <p:spPr>
            <a:xfrm>
              <a:off x="4323447" y="3716650"/>
              <a:ext cx="678815" cy="562951"/>
            </a:xfrm>
            <a:prstGeom prst="rect">
              <a:avLst/>
            </a:prstGeom>
            <a:noFill/>
            <a:ln>
              <a:noFill/>
            </a:ln>
          </p:spPr>
        </p:pic>
      </p:grpSp>
      <p:grpSp>
        <p:nvGrpSpPr>
          <p:cNvPr id="914" name="Google Shape;914;p80"/>
          <p:cNvGrpSpPr/>
          <p:nvPr/>
        </p:nvGrpSpPr>
        <p:grpSpPr>
          <a:xfrm>
            <a:off x="1251775" y="3529663"/>
            <a:ext cx="3929100" cy="1271700"/>
            <a:chOff x="1251775" y="3529663"/>
            <a:chExt cx="3929100" cy="1271700"/>
          </a:xfrm>
        </p:grpSpPr>
        <p:sp>
          <p:nvSpPr>
            <p:cNvPr id="915" name="Google Shape;915;p80"/>
            <p:cNvSpPr/>
            <p:nvPr/>
          </p:nvSpPr>
          <p:spPr>
            <a:xfrm>
              <a:off x="2796775" y="3529663"/>
              <a:ext cx="2384100" cy="1271700"/>
            </a:xfrm>
            <a:prstGeom prst="rect">
              <a:avLst/>
            </a:prstGeom>
            <a:noFill/>
            <a:ln cap="flat" cmpd="sng" w="9525">
              <a:solidFill>
                <a:srgbClr val="3D5B58"/>
              </a:solidFill>
              <a:prstDash val="dash"/>
              <a:round/>
              <a:headEnd len="sm" w="sm" type="none"/>
              <a:tailEnd len="sm" w="sm" type="none"/>
            </a:ln>
            <a:effectLst>
              <a:outerShdw blurRad="128588" rotWithShape="0" algn="bl" dir="5040000" dist="38100">
                <a:srgbClr val="000000">
                  <a:alpha val="9000"/>
                </a:srgbClr>
              </a:outerShdw>
            </a:effectLst>
          </p:spPr>
          <p:txBody>
            <a:bodyPr anchorCtr="0" anchor="t" bIns="91425" lIns="91425" spcFirstLastPara="1" rIns="91425" wrap="square" tIns="91425">
              <a:noAutofit/>
            </a:bodyPr>
            <a:lstStyle/>
            <a:p>
              <a:pPr indent="0" lvl="0" marL="0" rtl="0" algn="ctr">
                <a:spcBef>
                  <a:spcPts val="0"/>
                </a:spcBef>
                <a:spcAft>
                  <a:spcPts val="0"/>
                </a:spcAft>
                <a:buNone/>
              </a:pPr>
              <a:r>
                <a:t/>
              </a:r>
              <a:endParaRPr b="1" sz="2200">
                <a:solidFill>
                  <a:srgbClr val="FFFFFF"/>
                </a:solidFill>
                <a:latin typeface="Montserrat"/>
                <a:ea typeface="Montserrat"/>
                <a:cs typeface="Montserrat"/>
                <a:sym typeface="Montserrat"/>
              </a:endParaRPr>
            </a:p>
          </p:txBody>
        </p:sp>
        <p:pic>
          <p:nvPicPr>
            <p:cNvPr id="916" name="Google Shape;916;p80"/>
            <p:cNvPicPr preferRelativeResize="0"/>
            <p:nvPr/>
          </p:nvPicPr>
          <p:blipFill>
            <a:blip r:embed="rId5">
              <a:alphaModFix/>
            </a:blip>
            <a:stretch>
              <a:fillRect/>
            </a:stretch>
          </p:blipFill>
          <p:spPr>
            <a:xfrm rot="-4776556">
              <a:off x="2429579" y="4077014"/>
              <a:ext cx="274433" cy="417306"/>
            </a:xfrm>
            <a:prstGeom prst="rect">
              <a:avLst/>
            </a:prstGeom>
            <a:noFill/>
            <a:ln>
              <a:noFill/>
            </a:ln>
          </p:spPr>
        </p:pic>
        <p:sp>
          <p:nvSpPr>
            <p:cNvPr id="917" name="Google Shape;917;p80"/>
            <p:cNvSpPr txBox="1"/>
            <p:nvPr/>
          </p:nvSpPr>
          <p:spPr>
            <a:xfrm>
              <a:off x="1251775" y="3733275"/>
              <a:ext cx="1383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rgbClr val="3D5B58"/>
                  </a:solidFill>
                  <a:latin typeface="Montserrat"/>
                  <a:ea typeface="Montserrat"/>
                  <a:cs typeface="Montserrat"/>
                  <a:sym typeface="Montserrat"/>
                </a:rPr>
                <a:t>Deployment</a:t>
              </a:r>
              <a:endParaRPr b="1">
                <a:solidFill>
                  <a:srgbClr val="3D5B58"/>
                </a:solidFill>
                <a:latin typeface="Montserrat"/>
                <a:ea typeface="Montserrat"/>
                <a:cs typeface="Montserrat"/>
                <a:sym typeface="Montserrat"/>
              </a:endParaRPr>
            </a:p>
          </p:txBody>
        </p:sp>
      </p:grpSp>
      <p:grpSp>
        <p:nvGrpSpPr>
          <p:cNvPr id="918" name="Google Shape;918;p80"/>
          <p:cNvGrpSpPr/>
          <p:nvPr/>
        </p:nvGrpSpPr>
        <p:grpSpPr>
          <a:xfrm>
            <a:off x="2336825" y="2731697"/>
            <a:ext cx="5041200" cy="941571"/>
            <a:chOff x="2336825" y="2731697"/>
            <a:chExt cx="5041200" cy="941571"/>
          </a:xfrm>
        </p:grpSpPr>
        <p:sp>
          <p:nvSpPr>
            <p:cNvPr id="919" name="Google Shape;919;p80"/>
            <p:cNvSpPr txBox="1"/>
            <p:nvPr/>
          </p:nvSpPr>
          <p:spPr>
            <a:xfrm>
              <a:off x="2336825" y="2731697"/>
              <a:ext cx="3397800" cy="499800"/>
            </a:xfrm>
            <a:prstGeom prst="rect">
              <a:avLst/>
            </a:prstGeom>
            <a:solidFill>
              <a:schemeClr val="lt1"/>
            </a:solidFill>
            <a:ln cap="flat" cmpd="sng" w="19050">
              <a:solidFill>
                <a:srgbClr val="FF3EB5"/>
              </a:solidFill>
              <a:prstDash val="solid"/>
              <a:round/>
              <a:headEnd len="sm" w="sm" type="none"/>
              <a:tailEnd len="sm" w="sm" type="none"/>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lang="en" sz="2000">
                  <a:solidFill>
                    <a:srgbClr val="3D5B58"/>
                  </a:solidFill>
                  <a:latin typeface="Montserrat"/>
                  <a:ea typeface="Montserrat"/>
                  <a:cs typeface="Montserrat"/>
                  <a:sym typeface="Montserrat"/>
                </a:rPr>
                <a:t>Service</a:t>
              </a:r>
              <a:endParaRPr b="1" i="0" sz="2000" u="none" cap="none" strike="noStrike">
                <a:solidFill>
                  <a:srgbClr val="3D5B58"/>
                </a:solidFill>
                <a:latin typeface="Montserrat"/>
                <a:ea typeface="Montserrat"/>
                <a:cs typeface="Montserrat"/>
                <a:sym typeface="Montserrat"/>
              </a:endParaRPr>
            </a:p>
          </p:txBody>
        </p:sp>
        <p:sp>
          <p:nvSpPr>
            <p:cNvPr id="920" name="Google Shape;920;p80"/>
            <p:cNvSpPr txBox="1"/>
            <p:nvPr/>
          </p:nvSpPr>
          <p:spPr>
            <a:xfrm>
              <a:off x="6287225" y="2811500"/>
              <a:ext cx="1090800" cy="492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1000">
                  <a:solidFill>
                    <a:srgbClr val="3D5B58"/>
                  </a:solidFill>
                  <a:latin typeface="Montserrat"/>
                  <a:ea typeface="Montserrat"/>
                  <a:cs typeface="Montserrat"/>
                  <a:sym typeface="Montserrat"/>
                </a:rPr>
                <a:t>Internal load balancer</a:t>
              </a:r>
              <a:endParaRPr b="1" sz="1000">
                <a:solidFill>
                  <a:srgbClr val="3D5B58"/>
                </a:solidFill>
                <a:latin typeface="Montserrat"/>
                <a:ea typeface="Montserrat"/>
                <a:cs typeface="Montserrat"/>
                <a:sym typeface="Montserrat"/>
              </a:endParaRPr>
            </a:p>
          </p:txBody>
        </p:sp>
        <p:pic>
          <p:nvPicPr>
            <p:cNvPr id="921" name="Google Shape;921;p80"/>
            <p:cNvPicPr preferRelativeResize="0"/>
            <p:nvPr/>
          </p:nvPicPr>
          <p:blipFill>
            <a:blip r:embed="rId5">
              <a:alphaModFix/>
            </a:blip>
            <a:stretch>
              <a:fillRect/>
            </a:stretch>
          </p:blipFill>
          <p:spPr>
            <a:xfrm rot="4708037">
              <a:off x="5897629" y="2762839"/>
              <a:ext cx="274433" cy="417306"/>
            </a:xfrm>
            <a:prstGeom prst="rect">
              <a:avLst/>
            </a:prstGeom>
            <a:noFill/>
            <a:ln>
              <a:noFill/>
            </a:ln>
          </p:spPr>
        </p:pic>
        <p:cxnSp>
          <p:nvCxnSpPr>
            <p:cNvPr id="922" name="Google Shape;922;p80"/>
            <p:cNvCxnSpPr/>
            <p:nvPr/>
          </p:nvCxnSpPr>
          <p:spPr>
            <a:xfrm flipH="1" rot="10800000">
              <a:off x="3427713" y="3274869"/>
              <a:ext cx="5400" cy="398400"/>
            </a:xfrm>
            <a:prstGeom prst="straightConnector1">
              <a:avLst/>
            </a:prstGeom>
            <a:noFill/>
            <a:ln cap="flat" cmpd="sng" w="9525">
              <a:solidFill>
                <a:srgbClr val="3D5B58"/>
              </a:solidFill>
              <a:prstDash val="solid"/>
              <a:round/>
              <a:headEnd len="med" w="med" type="stealth"/>
              <a:tailEnd len="med" w="med" type="stealth"/>
            </a:ln>
          </p:spPr>
        </p:cxnSp>
        <p:cxnSp>
          <p:nvCxnSpPr>
            <p:cNvPr id="923" name="Google Shape;923;p80"/>
            <p:cNvCxnSpPr/>
            <p:nvPr/>
          </p:nvCxnSpPr>
          <p:spPr>
            <a:xfrm flipH="1" rot="10800000">
              <a:off x="4625463" y="3274869"/>
              <a:ext cx="5400" cy="398400"/>
            </a:xfrm>
            <a:prstGeom prst="straightConnector1">
              <a:avLst/>
            </a:prstGeom>
            <a:noFill/>
            <a:ln cap="flat" cmpd="sng" w="9525">
              <a:solidFill>
                <a:srgbClr val="3D5B58"/>
              </a:solidFill>
              <a:prstDash val="solid"/>
              <a:round/>
              <a:headEnd len="med" w="med" type="stealth"/>
              <a:tailEnd len="med" w="med" type="stealth"/>
            </a:ln>
          </p:spPr>
        </p:cxnSp>
      </p:gr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907"/>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914"/>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918"/>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902"/>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897"/>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27" name="Shape 927"/>
        <p:cNvGrpSpPr/>
        <p:nvPr/>
      </p:nvGrpSpPr>
      <p:grpSpPr>
        <a:xfrm>
          <a:off x="0" y="0"/>
          <a:ext cx="0" cy="0"/>
          <a:chOff x="0" y="0"/>
          <a:chExt cx="0" cy="0"/>
        </a:xfrm>
      </p:grpSpPr>
      <p:sp>
        <p:nvSpPr>
          <p:cNvPr id="928" name="Google Shape;928;p81"/>
          <p:cNvSpPr txBox="1"/>
          <p:nvPr>
            <p:ph type="title"/>
          </p:nvPr>
        </p:nvSpPr>
        <p:spPr>
          <a:xfrm>
            <a:off x="826400" y="760325"/>
            <a:ext cx="7491300" cy="34677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Labs</a:t>
            </a:r>
            <a:endParaRPr/>
          </a:p>
        </p:txBody>
      </p:sp>
    </p:spTree>
  </p:cSld>
  <p:clrMapOvr>
    <a:masterClrMapping/>
  </p:clrMapOvr>
</p:sld>
</file>

<file path=ppt/slides/slide5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32" name="Shape 932"/>
        <p:cNvGrpSpPr/>
        <p:nvPr/>
      </p:nvGrpSpPr>
      <p:grpSpPr>
        <a:xfrm>
          <a:off x="0" y="0"/>
          <a:ext cx="0" cy="0"/>
          <a:chOff x="0" y="0"/>
          <a:chExt cx="0" cy="0"/>
        </a:xfrm>
      </p:grpSpPr>
      <p:sp>
        <p:nvSpPr>
          <p:cNvPr id="933" name="Google Shape;933;p82"/>
          <p:cNvSpPr txBox="1"/>
          <p:nvPr>
            <p:ph type="title"/>
          </p:nvPr>
        </p:nvSpPr>
        <p:spPr>
          <a:xfrm>
            <a:off x="826400" y="819925"/>
            <a:ext cx="7491300" cy="34677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Thank You</a:t>
            </a:r>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