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notesMasterIdLst>
    <p:notesMasterId r:id="rId29"/>
  </p:notesMasterIdLst>
  <p:handoutMasterIdLst>
    <p:handoutMasterId r:id="rId30"/>
  </p:handoutMasterIdLst>
  <p:sldIdLst>
    <p:sldId id="324" r:id="rId2"/>
    <p:sldId id="354" r:id="rId3"/>
    <p:sldId id="328" r:id="rId4"/>
    <p:sldId id="329" r:id="rId5"/>
    <p:sldId id="331" r:id="rId6"/>
    <p:sldId id="332" r:id="rId7"/>
    <p:sldId id="333" r:id="rId8"/>
    <p:sldId id="334" r:id="rId9"/>
    <p:sldId id="351" r:id="rId10"/>
    <p:sldId id="355" r:id="rId11"/>
    <p:sldId id="325" r:id="rId12"/>
    <p:sldId id="262" r:id="rId13"/>
    <p:sldId id="335" r:id="rId14"/>
    <p:sldId id="336" r:id="rId15"/>
    <p:sldId id="338" r:id="rId16"/>
    <p:sldId id="326" r:id="rId17"/>
    <p:sldId id="346" r:id="rId18"/>
    <p:sldId id="339" r:id="rId19"/>
    <p:sldId id="340" r:id="rId20"/>
    <p:sldId id="341" r:id="rId21"/>
    <p:sldId id="342" r:id="rId22"/>
    <p:sldId id="343" r:id="rId23"/>
    <p:sldId id="344" r:id="rId24"/>
    <p:sldId id="345" r:id="rId25"/>
    <p:sldId id="348" r:id="rId26"/>
    <p:sldId id="353" r:id="rId27"/>
    <p:sldId id="350" r:id="rId28"/>
  </p:sldIdLst>
  <p:sldSz cx="9144000" cy="6858000" type="screen4x3"/>
  <p:notesSz cx="6797675" cy="9926638"/>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127" userDrawn="1">
          <p15:clr>
            <a:srgbClr val="A4A3A4"/>
          </p15:clr>
        </p15:guide>
        <p15:guide id="2" pos="2142"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0C0C0"/>
    <a:srgbClr val="5F5F5F"/>
    <a:srgbClr val="8080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327F97BB-C833-4FB7-BDE5-3F7075034690}" styleName="Themed Style 2 - Accent 5">
    <a:tblBg>
      <a:fillRef idx="3">
        <a:schemeClr val="accent5"/>
      </a:fillRef>
      <a:effectRef idx="3">
        <a:schemeClr val="accent5"/>
      </a:effectRef>
    </a:tblBg>
    <a:wholeTbl>
      <a:tcTxStyle>
        <a:fontRef idx="minor">
          <a:scrgbClr r="0" g="0" b="0"/>
        </a:fontRef>
        <a:schemeClr val="lt1"/>
      </a:tcTxStyle>
      <a:tcStyle>
        <a:tcBdr>
          <a:left>
            <a:lnRef idx="1">
              <a:schemeClr val="accent5">
                <a:tint val="50000"/>
              </a:schemeClr>
            </a:lnRef>
          </a:left>
          <a:right>
            <a:lnRef idx="1">
              <a:schemeClr val="accent5">
                <a:tint val="50000"/>
              </a:schemeClr>
            </a:lnRef>
          </a:right>
          <a:top>
            <a:lnRef idx="1">
              <a:schemeClr val="accent5">
                <a:tint val="50000"/>
              </a:schemeClr>
            </a:lnRef>
          </a:top>
          <a:bottom>
            <a:lnRef idx="1">
              <a:schemeClr val="accent5">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3728" autoAdjust="0"/>
    <p:restoredTop sz="95807" autoAdjust="0"/>
  </p:normalViewPr>
  <p:slideViewPr>
    <p:cSldViewPr>
      <p:cViewPr varScale="1">
        <p:scale>
          <a:sx n="111" d="100"/>
          <a:sy n="111" d="100"/>
        </p:scale>
        <p:origin x="1216" y="19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varScale="1">
      <p:scale>
        <a:sx n="100" d="100"/>
        <a:sy n="100" d="100"/>
      </p:scale>
      <p:origin x="0" y="0"/>
    </p:cViewPr>
  </p:sorterViewPr>
  <p:notesViewPr>
    <p:cSldViewPr>
      <p:cViewPr varScale="1">
        <p:scale>
          <a:sx n="61" d="100"/>
          <a:sy n="61" d="100"/>
        </p:scale>
        <p:origin x="-1698" y="-54"/>
      </p:cViewPr>
      <p:guideLst>
        <p:guide orient="horz" pos="3127"/>
        <p:guide pos="2142"/>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handoutMaster" Target="handoutMasters/handoutMaster1.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9570" name="Rectangle 2">
            <a:extLst>
              <a:ext uri="{FF2B5EF4-FFF2-40B4-BE49-F238E27FC236}">
                <a16:creationId xmlns:a16="http://schemas.microsoft.com/office/drawing/2014/main" id="{57274D4A-6071-4C31-A995-8D631746066C}"/>
              </a:ext>
            </a:extLst>
          </p:cNvPr>
          <p:cNvSpPr>
            <a:spLocks noGrp="1" noChangeArrowheads="1"/>
          </p:cNvSpPr>
          <p:nvPr>
            <p:ph type="hdr" sz="quarter"/>
          </p:nvPr>
        </p:nvSpPr>
        <p:spPr bwMode="auto">
          <a:xfrm>
            <a:off x="0" y="1"/>
            <a:ext cx="2946576" cy="4960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781" tIns="45891" rIns="91781" bIns="45891" numCol="1" anchor="t" anchorCtr="0" compatLnSpc="1">
            <a:prstTxWarp prst="textNoShape">
              <a:avLst/>
            </a:prstTxWarp>
          </a:bodyPr>
          <a:lstStyle>
            <a:lvl1pPr eaLnBrk="1" hangingPunct="1">
              <a:defRPr sz="1200"/>
            </a:lvl1pPr>
          </a:lstStyle>
          <a:p>
            <a:pPr>
              <a:defRPr/>
            </a:pPr>
            <a:endParaRPr lang="en-GB" altLang="en-US"/>
          </a:p>
        </p:txBody>
      </p:sp>
      <p:sp>
        <p:nvSpPr>
          <p:cNvPr id="109571" name="Rectangle 3">
            <a:extLst>
              <a:ext uri="{FF2B5EF4-FFF2-40B4-BE49-F238E27FC236}">
                <a16:creationId xmlns:a16="http://schemas.microsoft.com/office/drawing/2014/main" id="{BADEFA6E-7C85-4A2D-AB54-6E16E24BFB99}"/>
              </a:ext>
            </a:extLst>
          </p:cNvPr>
          <p:cNvSpPr>
            <a:spLocks noGrp="1" noChangeArrowheads="1"/>
          </p:cNvSpPr>
          <p:nvPr>
            <p:ph type="dt" sz="quarter" idx="1"/>
          </p:nvPr>
        </p:nvSpPr>
        <p:spPr bwMode="auto">
          <a:xfrm>
            <a:off x="3849482" y="1"/>
            <a:ext cx="2946575" cy="4960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781" tIns="45891" rIns="91781" bIns="45891" numCol="1" anchor="t" anchorCtr="0" compatLnSpc="1">
            <a:prstTxWarp prst="textNoShape">
              <a:avLst/>
            </a:prstTxWarp>
          </a:bodyPr>
          <a:lstStyle>
            <a:lvl1pPr algn="r" eaLnBrk="1" hangingPunct="1">
              <a:defRPr sz="1200"/>
            </a:lvl1pPr>
          </a:lstStyle>
          <a:p>
            <a:pPr>
              <a:defRPr/>
            </a:pPr>
            <a:endParaRPr lang="en-GB" altLang="en-US"/>
          </a:p>
        </p:txBody>
      </p:sp>
      <p:sp>
        <p:nvSpPr>
          <p:cNvPr id="109572" name="Rectangle 4">
            <a:extLst>
              <a:ext uri="{FF2B5EF4-FFF2-40B4-BE49-F238E27FC236}">
                <a16:creationId xmlns:a16="http://schemas.microsoft.com/office/drawing/2014/main" id="{52806E7A-8B06-4D8A-8399-677A8B7BC099}"/>
              </a:ext>
            </a:extLst>
          </p:cNvPr>
          <p:cNvSpPr>
            <a:spLocks noGrp="1" noChangeArrowheads="1"/>
          </p:cNvSpPr>
          <p:nvPr>
            <p:ph type="ftr" sz="quarter" idx="2"/>
          </p:nvPr>
        </p:nvSpPr>
        <p:spPr bwMode="auto">
          <a:xfrm>
            <a:off x="0" y="9429014"/>
            <a:ext cx="2946576" cy="4960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781" tIns="45891" rIns="91781" bIns="45891" numCol="1" anchor="b" anchorCtr="0" compatLnSpc="1">
            <a:prstTxWarp prst="textNoShape">
              <a:avLst/>
            </a:prstTxWarp>
          </a:bodyPr>
          <a:lstStyle>
            <a:lvl1pPr eaLnBrk="1" hangingPunct="1">
              <a:defRPr sz="1200"/>
            </a:lvl1pPr>
          </a:lstStyle>
          <a:p>
            <a:pPr>
              <a:defRPr/>
            </a:pPr>
            <a:endParaRPr lang="en-GB" altLang="en-US"/>
          </a:p>
        </p:txBody>
      </p:sp>
      <p:sp>
        <p:nvSpPr>
          <p:cNvPr id="109573" name="Rectangle 5">
            <a:extLst>
              <a:ext uri="{FF2B5EF4-FFF2-40B4-BE49-F238E27FC236}">
                <a16:creationId xmlns:a16="http://schemas.microsoft.com/office/drawing/2014/main" id="{D0AFD47A-B545-4C2A-9CEB-19E3DDEAA340}"/>
              </a:ext>
            </a:extLst>
          </p:cNvPr>
          <p:cNvSpPr>
            <a:spLocks noGrp="1" noChangeArrowheads="1"/>
          </p:cNvSpPr>
          <p:nvPr>
            <p:ph type="sldNum" sz="quarter" idx="3"/>
          </p:nvPr>
        </p:nvSpPr>
        <p:spPr bwMode="auto">
          <a:xfrm>
            <a:off x="3849482" y="9429014"/>
            <a:ext cx="2946575" cy="4960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781" tIns="45891" rIns="91781" bIns="45891" numCol="1" anchor="b" anchorCtr="0" compatLnSpc="1">
            <a:prstTxWarp prst="textNoShape">
              <a:avLst/>
            </a:prstTxWarp>
          </a:bodyPr>
          <a:lstStyle>
            <a:lvl1pPr algn="r" eaLnBrk="1" hangingPunct="1">
              <a:defRPr sz="1200"/>
            </a:lvl1pPr>
          </a:lstStyle>
          <a:p>
            <a:pPr>
              <a:defRPr/>
            </a:pPr>
            <a:fld id="{EB3EE64B-EB71-4E2B-93C1-F4117BD13F79}" type="slidenum">
              <a:rPr lang="en-GB" altLang="en-US"/>
              <a:pPr>
                <a:defRPr/>
              </a:pPr>
              <a:t>‹#›</a:t>
            </a:fld>
            <a:endParaRPr lang="en-GB" altLang="en-US"/>
          </a:p>
        </p:txBody>
      </p:sp>
    </p:spTree>
    <p:extLst>
      <p:ext uri="{BB962C8B-B14F-4D97-AF65-F5344CB8AC3E}">
        <p14:creationId xmlns:p14="http://schemas.microsoft.com/office/powerpoint/2010/main" val="312265789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7042" name="Rectangle 2">
            <a:extLst>
              <a:ext uri="{FF2B5EF4-FFF2-40B4-BE49-F238E27FC236}">
                <a16:creationId xmlns:a16="http://schemas.microsoft.com/office/drawing/2014/main" id="{F97D3AEC-DAC3-4500-8659-DFA8FD0DBFFC}"/>
              </a:ext>
            </a:extLst>
          </p:cNvPr>
          <p:cNvSpPr>
            <a:spLocks noGrp="1" noChangeArrowheads="1"/>
          </p:cNvSpPr>
          <p:nvPr>
            <p:ph type="hdr" sz="quarter"/>
          </p:nvPr>
        </p:nvSpPr>
        <p:spPr bwMode="auto">
          <a:xfrm>
            <a:off x="0" y="1"/>
            <a:ext cx="2946576" cy="4960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781" tIns="45891" rIns="91781" bIns="45891" numCol="1" anchor="t"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3" name="Rectangle 3">
            <a:extLst>
              <a:ext uri="{FF2B5EF4-FFF2-40B4-BE49-F238E27FC236}">
                <a16:creationId xmlns:a16="http://schemas.microsoft.com/office/drawing/2014/main" id="{160B9893-99AA-40C5-B429-8512093DCAE5}"/>
              </a:ext>
            </a:extLst>
          </p:cNvPr>
          <p:cNvSpPr>
            <a:spLocks noGrp="1" noChangeArrowheads="1"/>
          </p:cNvSpPr>
          <p:nvPr>
            <p:ph type="dt" idx="1"/>
          </p:nvPr>
        </p:nvSpPr>
        <p:spPr bwMode="auto">
          <a:xfrm>
            <a:off x="3851099" y="1"/>
            <a:ext cx="2946576" cy="4960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781" tIns="45891" rIns="91781" bIns="45891" numCol="1" anchor="t" anchorCtr="0" compatLnSpc="1">
            <a:prstTxWarp prst="textNoShape">
              <a:avLst/>
            </a:prstTxWarp>
          </a:bodyPr>
          <a:lstStyle>
            <a:lvl1pPr algn="r" eaLnBrk="1" hangingPunct="1">
              <a:defRPr sz="1200">
                <a:latin typeface="Verdana" panose="020B0604030504040204" pitchFamily="34" charset="0"/>
              </a:defRPr>
            </a:lvl1pPr>
          </a:lstStyle>
          <a:p>
            <a:pPr>
              <a:defRPr/>
            </a:pPr>
            <a:endParaRPr lang="en-GB" altLang="en-US"/>
          </a:p>
        </p:txBody>
      </p:sp>
      <p:sp>
        <p:nvSpPr>
          <p:cNvPr id="4100" name="Rectangle 4"/>
          <p:cNvSpPr>
            <a:spLocks noGrp="1" noRot="1" noChangeAspect="1" noChangeArrowheads="1" noTextEdit="1"/>
          </p:cNvSpPr>
          <p:nvPr>
            <p:ph type="sldImg" idx="2"/>
          </p:nvPr>
        </p:nvSpPr>
        <p:spPr bwMode="auto">
          <a:xfrm>
            <a:off x="915988" y="742950"/>
            <a:ext cx="4965700" cy="3724275"/>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87045" name="Rectangle 5">
            <a:extLst>
              <a:ext uri="{FF2B5EF4-FFF2-40B4-BE49-F238E27FC236}">
                <a16:creationId xmlns:a16="http://schemas.microsoft.com/office/drawing/2014/main" id="{ECD89C32-CF52-4DF8-9846-7469C765B3C5}"/>
              </a:ext>
            </a:extLst>
          </p:cNvPr>
          <p:cNvSpPr>
            <a:spLocks noGrp="1" noChangeArrowheads="1"/>
          </p:cNvSpPr>
          <p:nvPr>
            <p:ph type="body" sz="quarter" idx="3"/>
          </p:nvPr>
        </p:nvSpPr>
        <p:spPr bwMode="auto">
          <a:xfrm>
            <a:off x="906141" y="4714507"/>
            <a:ext cx="4985393" cy="44689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781" tIns="45891" rIns="91781" bIns="45891" numCol="1" anchor="t" anchorCtr="0" compatLnSpc="1">
            <a:prstTxWarp prst="textNoShape">
              <a:avLst/>
            </a:prstTxWarp>
          </a:bodyPr>
          <a:lstStyle/>
          <a:p>
            <a:pPr lvl="0"/>
            <a:r>
              <a:rPr lang="en-GB" altLang="en-US" noProof="0"/>
              <a:t>Click to edit Master text styles</a:t>
            </a:r>
          </a:p>
          <a:p>
            <a:pPr lvl="1"/>
            <a:r>
              <a:rPr lang="en-GB" altLang="en-US" noProof="0"/>
              <a:t>Second level</a:t>
            </a:r>
          </a:p>
          <a:p>
            <a:pPr lvl="2"/>
            <a:r>
              <a:rPr lang="en-GB" altLang="en-US" noProof="0"/>
              <a:t>Third level</a:t>
            </a:r>
          </a:p>
          <a:p>
            <a:pPr lvl="3"/>
            <a:r>
              <a:rPr lang="en-GB" altLang="en-US" noProof="0"/>
              <a:t>Fourth level</a:t>
            </a:r>
          </a:p>
          <a:p>
            <a:pPr lvl="4"/>
            <a:r>
              <a:rPr lang="en-GB" altLang="en-US" noProof="0"/>
              <a:t>Fifth level</a:t>
            </a:r>
          </a:p>
        </p:txBody>
      </p:sp>
      <p:sp>
        <p:nvSpPr>
          <p:cNvPr id="87046" name="Rectangle 6">
            <a:extLst>
              <a:ext uri="{FF2B5EF4-FFF2-40B4-BE49-F238E27FC236}">
                <a16:creationId xmlns:a16="http://schemas.microsoft.com/office/drawing/2014/main" id="{0881B87C-B2F0-403D-8047-490EAD13F442}"/>
              </a:ext>
            </a:extLst>
          </p:cNvPr>
          <p:cNvSpPr>
            <a:spLocks noGrp="1" noChangeArrowheads="1"/>
          </p:cNvSpPr>
          <p:nvPr>
            <p:ph type="ftr" sz="quarter" idx="4"/>
          </p:nvPr>
        </p:nvSpPr>
        <p:spPr bwMode="auto">
          <a:xfrm>
            <a:off x="0" y="9430630"/>
            <a:ext cx="2946576" cy="4960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781" tIns="45891" rIns="91781" bIns="45891" numCol="1" anchor="b"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7" name="Rectangle 7">
            <a:extLst>
              <a:ext uri="{FF2B5EF4-FFF2-40B4-BE49-F238E27FC236}">
                <a16:creationId xmlns:a16="http://schemas.microsoft.com/office/drawing/2014/main" id="{AC955B34-3EBE-4CF3-8FA5-A6B243E1714D}"/>
              </a:ext>
            </a:extLst>
          </p:cNvPr>
          <p:cNvSpPr>
            <a:spLocks noGrp="1" noChangeArrowheads="1"/>
          </p:cNvSpPr>
          <p:nvPr>
            <p:ph type="sldNum" sz="quarter" idx="5"/>
          </p:nvPr>
        </p:nvSpPr>
        <p:spPr bwMode="auto">
          <a:xfrm>
            <a:off x="3851099" y="9430630"/>
            <a:ext cx="2946576" cy="4960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781" tIns="45891" rIns="91781" bIns="45891" numCol="1" anchor="b" anchorCtr="0" compatLnSpc="1">
            <a:prstTxWarp prst="textNoShape">
              <a:avLst/>
            </a:prstTxWarp>
          </a:bodyPr>
          <a:lstStyle>
            <a:lvl1pPr algn="r" eaLnBrk="1" hangingPunct="1">
              <a:defRPr sz="1200">
                <a:latin typeface="Verdana" panose="020B0604030504040204" pitchFamily="34" charset="0"/>
              </a:defRPr>
            </a:lvl1pPr>
          </a:lstStyle>
          <a:p>
            <a:pPr>
              <a:defRPr/>
            </a:pPr>
            <a:fld id="{81B164FB-C17E-44B0-8405-045844A6C61F}" type="slidenum">
              <a:rPr lang="en-GB" altLang="en-US"/>
              <a:pPr>
                <a:defRPr/>
              </a:pPr>
              <a:t>‹#›</a:t>
            </a:fld>
            <a:endParaRPr lang="en-GB" altLang="en-US"/>
          </a:p>
        </p:txBody>
      </p:sp>
    </p:spTree>
    <p:extLst>
      <p:ext uri="{BB962C8B-B14F-4D97-AF65-F5344CB8AC3E}">
        <p14:creationId xmlns:p14="http://schemas.microsoft.com/office/powerpoint/2010/main" val="271324776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1" i="0" u="none" strike="noStrike" dirty="0">
                <a:solidFill>
                  <a:srgbClr val="000000"/>
                </a:solidFill>
                <a:effectLst/>
              </a:rPr>
              <a:t>Pioneer:</a:t>
            </a:r>
            <a:r>
              <a:rPr lang="en-GB" b="0" i="0" u="none" strike="noStrike" dirty="0">
                <a:solidFill>
                  <a:srgbClr val="000000"/>
                </a:solidFill>
                <a:effectLst/>
              </a:rPr>
              <a:t> The </a:t>
            </a:r>
            <a:r>
              <a:rPr lang="en-GB" b="1" i="0" u="none" strike="noStrike" dirty="0">
                <a:solidFill>
                  <a:srgbClr val="000000"/>
                </a:solidFill>
                <a:effectLst/>
              </a:rPr>
              <a:t>first company to introduce a new product</a:t>
            </a:r>
            <a:r>
              <a:rPr lang="en-GB" b="0" i="0" u="none" strike="noStrike" dirty="0">
                <a:solidFill>
                  <a:srgbClr val="000000"/>
                </a:solidFill>
                <a:effectLst/>
              </a:rPr>
              <a:t> into the market. Invests heavily in </a:t>
            </a:r>
            <a:r>
              <a:rPr lang="en-GB" b="1" i="0" u="none" strike="noStrike" dirty="0">
                <a:solidFill>
                  <a:srgbClr val="000000"/>
                </a:solidFill>
                <a:effectLst/>
              </a:rPr>
              <a:t>R&amp;D, marketing, and customer education</a:t>
            </a:r>
            <a:r>
              <a:rPr lang="en-GB" b="0" i="0" u="none" strike="noStrike" dirty="0">
                <a:solidFill>
                  <a:srgbClr val="000000"/>
                </a:solidFill>
                <a:effectLst/>
              </a:rPr>
              <a:t>. Faces </a:t>
            </a:r>
            <a:r>
              <a:rPr lang="en-GB" b="1" i="0" u="none" strike="noStrike" dirty="0">
                <a:solidFill>
                  <a:srgbClr val="000000"/>
                </a:solidFill>
                <a:effectLst/>
              </a:rPr>
              <a:t>high risks and uncertainty</a:t>
            </a:r>
            <a:r>
              <a:rPr lang="en-GB" b="0" i="0" u="none" strike="noStrike" dirty="0">
                <a:solidFill>
                  <a:srgbClr val="000000"/>
                </a:solidFill>
                <a:effectLst/>
              </a:rPr>
              <a:t> but can create </a:t>
            </a:r>
            <a:r>
              <a:rPr lang="en-GB" b="1" i="0" u="none" strike="noStrike" dirty="0">
                <a:solidFill>
                  <a:srgbClr val="000000"/>
                </a:solidFill>
                <a:effectLst/>
              </a:rPr>
              <a:t>brand loyalty &amp; industry standards</a:t>
            </a:r>
            <a:r>
              <a:rPr lang="en-GB" b="0" i="0" u="none" strike="noStrike" dirty="0">
                <a:solidFill>
                  <a:srgbClr val="000000"/>
                </a:solidFill>
                <a:effectLst/>
              </a:rPr>
              <a:t>.</a:t>
            </a:r>
          </a:p>
          <a:p>
            <a:pPr algn="l"/>
            <a:endParaRPr lang="en-GB" b="0" i="0" u="none" strike="noStrike" dirty="0">
              <a:solidFill>
                <a:srgbClr val="000000"/>
              </a:solidFill>
              <a:effectLst/>
            </a:endParaRPr>
          </a:p>
          <a:p>
            <a:pPr algn="l"/>
            <a:r>
              <a:rPr lang="en-GB" b="1" i="0" u="none" strike="noStrike" dirty="0">
                <a:solidFill>
                  <a:srgbClr val="000000"/>
                </a:solidFill>
                <a:effectLst/>
              </a:rPr>
              <a:t>Example:</a:t>
            </a:r>
            <a:r>
              <a:rPr lang="en-GB" b="0" i="0" u="none" strike="noStrike" dirty="0">
                <a:solidFill>
                  <a:srgbClr val="000000"/>
                </a:solidFill>
                <a:effectLst/>
              </a:rPr>
              <a:t> </a:t>
            </a:r>
            <a:r>
              <a:rPr lang="en-GB" b="0" i="1" u="none" strike="noStrike" dirty="0">
                <a:solidFill>
                  <a:srgbClr val="000000"/>
                </a:solidFill>
                <a:effectLst/>
              </a:rPr>
              <a:t>Tesla (Electric Vehicles)</a:t>
            </a:r>
            <a:endParaRPr lang="en-GB" b="0" i="0" u="none" strike="noStrike" dirty="0">
              <a:solidFill>
                <a:srgbClr val="000000"/>
              </a:solidFill>
              <a:effectLst/>
            </a:endParaRPr>
          </a:p>
          <a:p>
            <a:pPr marL="742950" lvl="1" indent="-285750" algn="l">
              <a:buFont typeface="Arial" panose="020B0604020202020204" pitchFamily="34" charset="0"/>
              <a:buChar char="•"/>
            </a:pPr>
            <a:r>
              <a:rPr lang="en-GB" b="0" i="0" u="none" strike="noStrike" dirty="0">
                <a:solidFill>
                  <a:srgbClr val="000000"/>
                </a:solidFill>
                <a:effectLst/>
              </a:rPr>
              <a:t>First to </a:t>
            </a:r>
            <a:r>
              <a:rPr lang="en-GB" b="1" i="0" u="none" strike="noStrike" dirty="0">
                <a:solidFill>
                  <a:srgbClr val="000000"/>
                </a:solidFill>
                <a:effectLst/>
              </a:rPr>
              <a:t>popularize EVs</a:t>
            </a:r>
            <a:r>
              <a:rPr lang="en-GB" b="0" i="0" u="none" strike="noStrike" dirty="0">
                <a:solidFill>
                  <a:srgbClr val="000000"/>
                </a:solidFill>
                <a:effectLst/>
              </a:rPr>
              <a:t> with high-range batteries and self-driving tech.</a:t>
            </a:r>
          </a:p>
          <a:p>
            <a:pPr marL="742950" lvl="1" indent="-285750" algn="l">
              <a:buFont typeface="Arial" panose="020B0604020202020204" pitchFamily="34" charset="0"/>
              <a:buChar char="•"/>
            </a:pPr>
            <a:r>
              <a:rPr lang="en-GB" b="0" i="0" u="none" strike="noStrike" dirty="0">
                <a:solidFill>
                  <a:srgbClr val="000000"/>
                </a:solidFill>
                <a:effectLst/>
              </a:rPr>
              <a:t>Defined the </a:t>
            </a:r>
            <a:r>
              <a:rPr lang="en-GB" b="1" i="0" u="none" strike="noStrike" dirty="0">
                <a:solidFill>
                  <a:srgbClr val="000000"/>
                </a:solidFill>
                <a:effectLst/>
              </a:rPr>
              <a:t>benchmark</a:t>
            </a:r>
            <a:r>
              <a:rPr lang="en-GB" b="0" i="0" u="none" strike="noStrike" dirty="0">
                <a:solidFill>
                  <a:srgbClr val="000000"/>
                </a:solidFill>
                <a:effectLst/>
              </a:rPr>
              <a:t> for electric vehicles.</a:t>
            </a:r>
          </a:p>
          <a:p>
            <a:pPr algn="l"/>
            <a:endParaRPr lang="en-GB" b="1" i="0" u="none" strike="noStrike" dirty="0">
              <a:solidFill>
                <a:srgbClr val="000000"/>
              </a:solidFill>
              <a:effectLst/>
            </a:endParaRPr>
          </a:p>
          <a:p>
            <a:pPr algn="l"/>
            <a:r>
              <a:rPr lang="en-GB" b="1" i="0" u="none" strike="noStrike" dirty="0">
                <a:solidFill>
                  <a:srgbClr val="000000"/>
                </a:solidFill>
                <a:effectLst/>
              </a:rPr>
              <a:t>Follower:</a:t>
            </a:r>
            <a:r>
              <a:rPr lang="en-GB" b="0" i="0" u="none" strike="noStrike" dirty="0">
                <a:solidFill>
                  <a:srgbClr val="000000"/>
                </a:solidFill>
                <a:effectLst/>
              </a:rPr>
              <a:t> Observes market trends before entering. Avoids R&amp;D costs and </a:t>
            </a:r>
            <a:r>
              <a:rPr lang="en-GB" b="1" i="0" u="none" strike="noStrike" dirty="0">
                <a:solidFill>
                  <a:srgbClr val="000000"/>
                </a:solidFill>
                <a:effectLst/>
              </a:rPr>
              <a:t>leverages pioneer’s learnings</a:t>
            </a:r>
            <a:r>
              <a:rPr lang="en-GB" b="0" i="0" u="none" strike="noStrike" dirty="0">
                <a:solidFill>
                  <a:srgbClr val="000000"/>
                </a:solidFill>
                <a:effectLst/>
              </a:rPr>
              <a:t>. Enters with </a:t>
            </a:r>
            <a:r>
              <a:rPr lang="en-GB" b="1" i="0" u="none" strike="noStrike" dirty="0">
                <a:solidFill>
                  <a:srgbClr val="000000"/>
                </a:solidFill>
                <a:effectLst/>
              </a:rPr>
              <a:t>better features, lower costs, or improved marketing strategies</a:t>
            </a:r>
            <a:r>
              <a:rPr lang="en-GB" b="0" i="0" u="none" strike="noStrike" dirty="0">
                <a:solidFill>
                  <a:srgbClr val="000000"/>
                </a:solidFill>
                <a:effectLst/>
              </a:rPr>
              <a:t>.</a:t>
            </a:r>
          </a:p>
          <a:p>
            <a:pPr algn="l"/>
            <a:endParaRPr lang="en-GB" b="0" i="0" u="none" strike="noStrike" dirty="0">
              <a:solidFill>
                <a:srgbClr val="000000"/>
              </a:solidFill>
              <a:effectLst/>
            </a:endParaRPr>
          </a:p>
          <a:p>
            <a:pPr algn="l"/>
            <a:r>
              <a:rPr lang="en-GB" b="1" i="0" u="none" strike="noStrike" dirty="0">
                <a:solidFill>
                  <a:srgbClr val="000000"/>
                </a:solidFill>
                <a:effectLst/>
              </a:rPr>
              <a:t>Example:</a:t>
            </a:r>
            <a:r>
              <a:rPr lang="en-GB" b="0" i="0" u="none" strike="noStrike" dirty="0">
                <a:solidFill>
                  <a:srgbClr val="000000"/>
                </a:solidFill>
                <a:effectLst/>
              </a:rPr>
              <a:t> </a:t>
            </a:r>
            <a:r>
              <a:rPr lang="en-GB" b="0" i="1" u="none" strike="noStrike" dirty="0">
                <a:solidFill>
                  <a:srgbClr val="000000"/>
                </a:solidFill>
                <a:effectLst/>
              </a:rPr>
              <a:t>NIO (Chinese EV Brand)</a:t>
            </a:r>
            <a:endParaRPr lang="en-GB" b="0" i="0" u="none" strike="noStrike" dirty="0">
              <a:solidFill>
                <a:srgbClr val="000000"/>
              </a:solidFill>
              <a:effectLst/>
            </a:endParaRPr>
          </a:p>
          <a:p>
            <a:pPr marL="742950" lvl="1" indent="-285750" algn="l">
              <a:buFont typeface="Arial" panose="020B0604020202020204" pitchFamily="34" charset="0"/>
              <a:buChar char="•"/>
            </a:pPr>
            <a:r>
              <a:rPr lang="en-GB" b="0" i="0" u="none" strike="noStrike" dirty="0">
                <a:solidFill>
                  <a:srgbClr val="000000"/>
                </a:solidFill>
                <a:effectLst/>
              </a:rPr>
              <a:t>Entered the EV market </a:t>
            </a:r>
            <a:r>
              <a:rPr lang="en-GB" b="1" i="0" u="none" strike="noStrike" dirty="0">
                <a:solidFill>
                  <a:srgbClr val="000000"/>
                </a:solidFill>
                <a:effectLst/>
              </a:rPr>
              <a:t>after Tesla</a:t>
            </a:r>
            <a:r>
              <a:rPr lang="en-GB" b="0" i="0" u="none" strike="noStrike" dirty="0">
                <a:solidFill>
                  <a:srgbClr val="000000"/>
                </a:solidFill>
                <a:effectLst/>
              </a:rPr>
              <a:t> but targeted </a:t>
            </a:r>
            <a:r>
              <a:rPr lang="en-GB" b="1" i="0" u="none" strike="noStrike" dirty="0">
                <a:solidFill>
                  <a:srgbClr val="000000"/>
                </a:solidFill>
                <a:effectLst/>
              </a:rPr>
              <a:t>premium, tech-savvy consumers</a:t>
            </a:r>
            <a:r>
              <a:rPr lang="en-GB" b="0" i="0" u="none" strike="noStrike" dirty="0">
                <a:solidFill>
                  <a:srgbClr val="000000"/>
                </a:solidFill>
                <a:effectLst/>
              </a:rPr>
              <a:t> in China.</a:t>
            </a:r>
          </a:p>
          <a:p>
            <a:pPr marL="742950" lvl="1" indent="-285750" algn="l">
              <a:buFont typeface="Arial" panose="020B0604020202020204" pitchFamily="34" charset="0"/>
              <a:buChar char="•"/>
            </a:pPr>
            <a:r>
              <a:rPr lang="en-GB" b="0" i="0" u="none" strike="noStrike" dirty="0">
                <a:solidFill>
                  <a:srgbClr val="000000"/>
                </a:solidFill>
                <a:effectLst/>
              </a:rPr>
              <a:t>Benefited from </a:t>
            </a:r>
            <a:r>
              <a:rPr lang="en-GB" b="1" i="0" u="none" strike="noStrike" dirty="0">
                <a:solidFill>
                  <a:srgbClr val="000000"/>
                </a:solidFill>
                <a:effectLst/>
              </a:rPr>
              <a:t>Tesla’s groundwork</a:t>
            </a:r>
            <a:r>
              <a:rPr lang="en-GB" b="0" i="0" u="none" strike="noStrike" dirty="0">
                <a:solidFill>
                  <a:srgbClr val="000000"/>
                </a:solidFill>
                <a:effectLst/>
              </a:rPr>
              <a:t> in consumer education.</a:t>
            </a:r>
          </a:p>
          <a:p>
            <a:endParaRPr lang="en-GB" dirty="0"/>
          </a:p>
        </p:txBody>
      </p:sp>
      <p:sp>
        <p:nvSpPr>
          <p:cNvPr id="4" name="Slide Number Placeholder 3"/>
          <p:cNvSpPr>
            <a:spLocks noGrp="1"/>
          </p:cNvSpPr>
          <p:nvPr>
            <p:ph type="sldNum" sz="quarter" idx="5"/>
          </p:nvPr>
        </p:nvSpPr>
        <p:spPr/>
        <p:txBody>
          <a:bodyPr/>
          <a:lstStyle/>
          <a:p>
            <a:pPr>
              <a:defRPr/>
            </a:pPr>
            <a:fld id="{81B164FB-C17E-44B0-8405-045844A6C61F}" type="slidenum">
              <a:rPr lang="en-GB" altLang="en-US" smtClean="0"/>
              <a:pPr>
                <a:defRPr/>
              </a:pPr>
              <a:t>6</a:t>
            </a:fld>
            <a:endParaRPr lang="en-GB" altLang="en-US"/>
          </a:p>
        </p:txBody>
      </p:sp>
    </p:spTree>
    <p:extLst>
      <p:ext uri="{BB962C8B-B14F-4D97-AF65-F5344CB8AC3E}">
        <p14:creationId xmlns:p14="http://schemas.microsoft.com/office/powerpoint/2010/main" val="144539538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1" i="0" u="none" strike="noStrike" dirty="0">
                <a:solidFill>
                  <a:srgbClr val="000000"/>
                </a:solidFill>
                <a:effectLst/>
              </a:rPr>
              <a:t>Pioneer:</a:t>
            </a:r>
            <a:r>
              <a:rPr lang="en-GB" b="0" i="0" u="none" strike="noStrike" dirty="0">
                <a:solidFill>
                  <a:srgbClr val="000000"/>
                </a:solidFill>
                <a:effectLst/>
              </a:rPr>
              <a:t> Focuses on </a:t>
            </a:r>
            <a:r>
              <a:rPr lang="en-GB" b="1" i="0" u="none" strike="noStrike" dirty="0">
                <a:solidFill>
                  <a:srgbClr val="000000"/>
                </a:solidFill>
                <a:effectLst/>
              </a:rPr>
              <a:t>expansion, building a competitive moat, and brand loyalty</a:t>
            </a:r>
            <a:r>
              <a:rPr lang="en-GB" b="0" i="0" u="none" strike="noStrike" dirty="0">
                <a:solidFill>
                  <a:srgbClr val="000000"/>
                </a:solidFill>
                <a:effectLst/>
              </a:rPr>
              <a:t>. Defends position using </a:t>
            </a:r>
            <a:r>
              <a:rPr lang="en-GB" b="1" i="0" u="none" strike="noStrike" dirty="0">
                <a:solidFill>
                  <a:srgbClr val="000000"/>
                </a:solidFill>
                <a:effectLst/>
              </a:rPr>
              <a:t>Fortress Strategy</a:t>
            </a:r>
            <a:r>
              <a:rPr lang="en-GB" b="0" i="0" u="none" strike="noStrike" dirty="0">
                <a:solidFill>
                  <a:srgbClr val="000000"/>
                </a:solidFill>
                <a:effectLst/>
              </a:rPr>
              <a:t> (strong branding, patents, and product improvements).</a:t>
            </a:r>
          </a:p>
          <a:p>
            <a:pPr algn="l"/>
            <a:r>
              <a:rPr lang="en-GB" b="1" i="0" u="none" strike="noStrike" dirty="0">
                <a:solidFill>
                  <a:srgbClr val="000000"/>
                </a:solidFill>
                <a:effectLst/>
              </a:rPr>
              <a:t>Example:</a:t>
            </a:r>
            <a:r>
              <a:rPr lang="en-GB" b="0" i="0" u="none" strike="noStrike" dirty="0">
                <a:solidFill>
                  <a:srgbClr val="000000"/>
                </a:solidFill>
                <a:effectLst/>
              </a:rPr>
              <a:t> </a:t>
            </a:r>
            <a:r>
              <a:rPr lang="en-GB" b="0" i="1" u="none" strike="noStrike" dirty="0">
                <a:solidFill>
                  <a:srgbClr val="000000"/>
                </a:solidFill>
                <a:effectLst/>
              </a:rPr>
              <a:t>Apple iPhone</a:t>
            </a:r>
            <a:endParaRPr lang="en-GB" b="0" i="0" u="none" strike="noStrike" dirty="0">
              <a:solidFill>
                <a:srgbClr val="000000"/>
              </a:solidFill>
              <a:effectLst/>
            </a:endParaRPr>
          </a:p>
          <a:p>
            <a:pPr marL="742950" lvl="1" indent="-285750" algn="l">
              <a:buFont typeface="Arial" panose="020B0604020202020204" pitchFamily="34" charset="0"/>
              <a:buChar char="•"/>
            </a:pPr>
            <a:r>
              <a:rPr lang="en-GB" b="0" i="0" u="none" strike="noStrike" dirty="0">
                <a:solidFill>
                  <a:srgbClr val="000000"/>
                </a:solidFill>
                <a:effectLst/>
              </a:rPr>
              <a:t>Introduced </a:t>
            </a:r>
            <a:r>
              <a:rPr lang="en-GB" b="1" i="0" u="none" strike="noStrike" dirty="0">
                <a:solidFill>
                  <a:srgbClr val="000000"/>
                </a:solidFill>
                <a:effectLst/>
              </a:rPr>
              <a:t>smartphones with a touchscreen UI</a:t>
            </a:r>
            <a:r>
              <a:rPr lang="en-GB" b="0" i="0" u="none" strike="noStrike" dirty="0">
                <a:solidFill>
                  <a:srgbClr val="000000"/>
                </a:solidFill>
                <a:effectLst/>
              </a:rPr>
              <a:t>.</a:t>
            </a:r>
          </a:p>
          <a:p>
            <a:pPr marL="742950" lvl="1" indent="-285750" algn="l">
              <a:buFont typeface="Arial" panose="020B0604020202020204" pitchFamily="34" charset="0"/>
              <a:buChar char="•"/>
            </a:pPr>
            <a:r>
              <a:rPr lang="en-GB" b="0" i="0" u="none" strike="noStrike" dirty="0">
                <a:solidFill>
                  <a:srgbClr val="000000"/>
                </a:solidFill>
                <a:effectLst/>
              </a:rPr>
              <a:t>Established a </a:t>
            </a:r>
            <a:r>
              <a:rPr lang="en-GB" b="1" i="0" u="none" strike="noStrike" dirty="0">
                <a:solidFill>
                  <a:srgbClr val="000000"/>
                </a:solidFill>
                <a:effectLst/>
              </a:rPr>
              <a:t>loyal user base &amp; strong ecosystem (App Store, iOS, iCloud)</a:t>
            </a:r>
            <a:r>
              <a:rPr lang="en-GB" b="0" i="0" u="none" strike="noStrike" dirty="0">
                <a:solidFill>
                  <a:srgbClr val="000000"/>
                </a:solidFill>
                <a:effectLst/>
              </a:rPr>
              <a:t>.</a:t>
            </a:r>
          </a:p>
          <a:p>
            <a:pPr algn="l"/>
            <a:r>
              <a:rPr lang="en-GB" b="1" i="0" u="none" strike="noStrike" dirty="0">
                <a:solidFill>
                  <a:srgbClr val="000000"/>
                </a:solidFill>
                <a:effectLst/>
              </a:rPr>
              <a:t>Follower:</a:t>
            </a:r>
            <a:r>
              <a:rPr lang="en-GB" b="0" i="0" u="none" strike="noStrike" dirty="0">
                <a:solidFill>
                  <a:srgbClr val="000000"/>
                </a:solidFill>
                <a:effectLst/>
              </a:rPr>
              <a:t> Uses </a:t>
            </a:r>
            <a:r>
              <a:rPr lang="en-GB" b="1" i="0" u="none" strike="noStrike" dirty="0">
                <a:solidFill>
                  <a:srgbClr val="000000"/>
                </a:solidFill>
                <a:effectLst/>
              </a:rPr>
              <a:t>Attack Strategies</a:t>
            </a:r>
            <a:r>
              <a:rPr lang="en-GB" b="0" i="0" u="none" strike="noStrike" dirty="0">
                <a:solidFill>
                  <a:srgbClr val="000000"/>
                </a:solidFill>
                <a:effectLst/>
              </a:rPr>
              <a:t> to steal market share (Frontal Attack, Flank Attack, Leapfrog). Introduces a </a:t>
            </a:r>
            <a:r>
              <a:rPr lang="en-GB" b="1" i="0" u="none" strike="noStrike" dirty="0">
                <a:solidFill>
                  <a:srgbClr val="000000"/>
                </a:solidFill>
                <a:effectLst/>
              </a:rPr>
              <a:t>better, cheaper, or more accessible version</a:t>
            </a:r>
            <a:r>
              <a:rPr lang="en-GB" b="0" i="0" u="none" strike="noStrike" dirty="0">
                <a:solidFill>
                  <a:srgbClr val="000000"/>
                </a:solidFill>
                <a:effectLst/>
              </a:rPr>
              <a:t> of the pioneer’s product.</a:t>
            </a:r>
          </a:p>
          <a:p>
            <a:pPr algn="l"/>
            <a:r>
              <a:rPr lang="en-GB" b="1" i="0" u="none" strike="noStrike" dirty="0">
                <a:solidFill>
                  <a:srgbClr val="000000"/>
                </a:solidFill>
                <a:effectLst/>
              </a:rPr>
              <a:t>Example:</a:t>
            </a:r>
            <a:r>
              <a:rPr lang="en-GB" b="0" i="0" u="none" strike="noStrike" dirty="0">
                <a:solidFill>
                  <a:srgbClr val="000000"/>
                </a:solidFill>
                <a:effectLst/>
              </a:rPr>
              <a:t> </a:t>
            </a:r>
            <a:r>
              <a:rPr lang="en-GB" b="0" i="1" u="none" strike="noStrike" dirty="0">
                <a:solidFill>
                  <a:srgbClr val="000000"/>
                </a:solidFill>
                <a:effectLst/>
              </a:rPr>
              <a:t>Samsung (Smartphones)</a:t>
            </a:r>
            <a:endParaRPr lang="en-GB" b="0" i="0" u="none" strike="noStrike" dirty="0">
              <a:solidFill>
                <a:srgbClr val="000000"/>
              </a:solidFill>
              <a:effectLst/>
            </a:endParaRPr>
          </a:p>
          <a:p>
            <a:pPr marL="742950" lvl="1" indent="-285750" algn="l">
              <a:buFont typeface="Arial" panose="020B0604020202020204" pitchFamily="34" charset="0"/>
              <a:buChar char="•"/>
            </a:pPr>
            <a:r>
              <a:rPr lang="en-GB" b="0" i="0" u="none" strike="noStrike" dirty="0">
                <a:solidFill>
                  <a:srgbClr val="000000"/>
                </a:solidFill>
                <a:effectLst/>
              </a:rPr>
              <a:t>Entered after </a:t>
            </a:r>
            <a:r>
              <a:rPr lang="en-GB" b="1" i="0" u="none" strike="noStrike" dirty="0">
                <a:solidFill>
                  <a:srgbClr val="000000"/>
                </a:solidFill>
                <a:effectLst/>
              </a:rPr>
              <a:t>Apple’s iPhone</a:t>
            </a:r>
            <a:r>
              <a:rPr lang="en-GB" b="0" i="0" u="none" strike="noStrike" dirty="0">
                <a:solidFill>
                  <a:srgbClr val="000000"/>
                </a:solidFill>
                <a:effectLst/>
              </a:rPr>
              <a:t> but provided </a:t>
            </a:r>
            <a:r>
              <a:rPr lang="en-GB" b="1" i="0" u="none" strike="noStrike" dirty="0">
                <a:solidFill>
                  <a:srgbClr val="000000"/>
                </a:solidFill>
                <a:effectLst/>
              </a:rPr>
              <a:t>cheaper, customizable Android alternatives</a:t>
            </a:r>
            <a:r>
              <a:rPr lang="en-GB" b="0" i="0" u="none" strike="noStrike" dirty="0">
                <a:solidFill>
                  <a:srgbClr val="000000"/>
                </a:solidFill>
                <a:effectLst/>
              </a:rPr>
              <a:t>.</a:t>
            </a:r>
          </a:p>
          <a:p>
            <a:pPr marL="742950" lvl="1" indent="-285750" algn="l">
              <a:buFont typeface="Arial" panose="020B0604020202020204" pitchFamily="34" charset="0"/>
              <a:buChar char="•"/>
            </a:pPr>
            <a:r>
              <a:rPr lang="en-GB" b="0" i="0" u="none" strike="noStrike" dirty="0">
                <a:solidFill>
                  <a:srgbClr val="000000"/>
                </a:solidFill>
                <a:effectLst/>
              </a:rPr>
              <a:t>Focused on </a:t>
            </a:r>
            <a:r>
              <a:rPr lang="en-GB" b="1" i="0" u="none" strike="noStrike" dirty="0">
                <a:solidFill>
                  <a:srgbClr val="000000"/>
                </a:solidFill>
                <a:effectLst/>
              </a:rPr>
              <a:t>diverse models</a:t>
            </a:r>
            <a:r>
              <a:rPr lang="en-GB" b="0" i="0" u="none" strike="noStrike" dirty="0">
                <a:solidFill>
                  <a:srgbClr val="000000"/>
                </a:solidFill>
                <a:effectLst/>
              </a:rPr>
              <a:t> (budget, mid-range, premium) to </a:t>
            </a:r>
            <a:r>
              <a:rPr lang="en-GB" b="1" i="0" u="none" strike="noStrike" dirty="0">
                <a:solidFill>
                  <a:srgbClr val="000000"/>
                </a:solidFill>
                <a:effectLst/>
              </a:rPr>
              <a:t>undercut Apple’s dominance</a:t>
            </a:r>
            <a:r>
              <a:rPr lang="en-GB" b="0" i="0" u="none" strike="noStrike" dirty="0">
                <a:solidFill>
                  <a:srgbClr val="000000"/>
                </a:solidFill>
                <a:effectLst/>
              </a:rPr>
              <a:t>.</a:t>
            </a:r>
          </a:p>
          <a:p>
            <a:endParaRPr lang="en-GB" dirty="0"/>
          </a:p>
        </p:txBody>
      </p:sp>
      <p:sp>
        <p:nvSpPr>
          <p:cNvPr id="4" name="Slide Number Placeholder 3"/>
          <p:cNvSpPr>
            <a:spLocks noGrp="1"/>
          </p:cNvSpPr>
          <p:nvPr>
            <p:ph type="sldNum" sz="quarter" idx="5"/>
          </p:nvPr>
        </p:nvSpPr>
        <p:spPr/>
        <p:txBody>
          <a:bodyPr/>
          <a:lstStyle/>
          <a:p>
            <a:pPr>
              <a:defRPr/>
            </a:pPr>
            <a:fld id="{81B164FB-C17E-44B0-8405-045844A6C61F}" type="slidenum">
              <a:rPr lang="en-GB" altLang="en-US" smtClean="0"/>
              <a:pPr>
                <a:defRPr/>
              </a:pPr>
              <a:t>7</a:t>
            </a:fld>
            <a:endParaRPr lang="en-GB" altLang="en-US"/>
          </a:p>
        </p:txBody>
      </p:sp>
    </p:spTree>
    <p:extLst>
      <p:ext uri="{BB962C8B-B14F-4D97-AF65-F5344CB8AC3E}">
        <p14:creationId xmlns:p14="http://schemas.microsoft.com/office/powerpoint/2010/main" val="113600150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1" i="0" u="none" strike="noStrike" dirty="0">
                <a:solidFill>
                  <a:srgbClr val="000000"/>
                </a:solidFill>
                <a:effectLst/>
              </a:rPr>
              <a:t>Pioneer:</a:t>
            </a:r>
            <a:r>
              <a:rPr lang="en-GB" b="0" i="0" u="none" strike="noStrike" dirty="0">
                <a:solidFill>
                  <a:srgbClr val="000000"/>
                </a:solidFill>
                <a:effectLst/>
              </a:rPr>
              <a:t> Struggles with </a:t>
            </a:r>
            <a:r>
              <a:rPr lang="en-GB" b="1" i="0" u="none" strike="noStrike" dirty="0">
                <a:solidFill>
                  <a:srgbClr val="000000"/>
                </a:solidFill>
                <a:effectLst/>
              </a:rPr>
              <a:t>market saturation</a:t>
            </a:r>
            <a:r>
              <a:rPr lang="en-GB" b="0" i="0" u="none" strike="noStrike" dirty="0">
                <a:solidFill>
                  <a:srgbClr val="000000"/>
                </a:solidFill>
                <a:effectLst/>
              </a:rPr>
              <a:t> and fights competition through </a:t>
            </a:r>
            <a:r>
              <a:rPr lang="en-GB" b="1" i="0" u="none" strike="noStrike" dirty="0">
                <a:solidFill>
                  <a:srgbClr val="000000"/>
                </a:solidFill>
                <a:effectLst/>
              </a:rPr>
              <a:t>product extensions, price cuts, and global expansion</a:t>
            </a:r>
            <a:r>
              <a:rPr lang="en-GB" b="0" i="0" u="none" strike="noStrike" dirty="0">
                <a:solidFill>
                  <a:srgbClr val="000000"/>
                </a:solidFill>
                <a:effectLst/>
              </a:rPr>
              <a:t>.</a:t>
            </a:r>
          </a:p>
          <a:p>
            <a:pPr algn="l">
              <a:buFont typeface="Arial" panose="020B0604020202020204" pitchFamily="34" charset="0"/>
              <a:buChar char="•"/>
            </a:pPr>
            <a:r>
              <a:rPr lang="en-GB" b="1" i="0" u="none" strike="noStrike" dirty="0">
                <a:solidFill>
                  <a:srgbClr val="000000"/>
                </a:solidFill>
                <a:effectLst/>
              </a:rPr>
              <a:t>Example:</a:t>
            </a:r>
            <a:r>
              <a:rPr lang="en-GB" b="0" i="0" u="none" strike="noStrike" dirty="0">
                <a:solidFill>
                  <a:srgbClr val="000000"/>
                </a:solidFill>
                <a:effectLst/>
              </a:rPr>
              <a:t> </a:t>
            </a:r>
            <a:r>
              <a:rPr lang="en-GB" b="0" i="1" u="none" strike="noStrike" dirty="0">
                <a:solidFill>
                  <a:srgbClr val="000000"/>
                </a:solidFill>
                <a:effectLst/>
              </a:rPr>
              <a:t>McDonald's (Fast Food)</a:t>
            </a:r>
            <a:endParaRPr lang="en-GB" b="0" i="0" u="none" strike="noStrike" dirty="0">
              <a:solidFill>
                <a:srgbClr val="000000"/>
              </a:solidFill>
              <a:effectLst/>
            </a:endParaRPr>
          </a:p>
          <a:p>
            <a:pPr marL="742950" lvl="1" indent="-285750" algn="l">
              <a:buFont typeface="Arial" panose="020B0604020202020204" pitchFamily="34" charset="0"/>
              <a:buChar char="•"/>
            </a:pPr>
            <a:r>
              <a:rPr lang="en-GB" b="0" i="0" u="none" strike="noStrike" dirty="0">
                <a:solidFill>
                  <a:srgbClr val="000000"/>
                </a:solidFill>
                <a:effectLst/>
              </a:rPr>
              <a:t>Started as a pioneer in fast food.</a:t>
            </a:r>
          </a:p>
          <a:p>
            <a:pPr marL="742950" lvl="1" indent="-285750" algn="l">
              <a:buFont typeface="Arial" panose="020B0604020202020204" pitchFamily="34" charset="0"/>
              <a:buChar char="•"/>
            </a:pPr>
            <a:r>
              <a:rPr lang="en-GB" b="0" i="0" u="none" strike="noStrike" dirty="0">
                <a:solidFill>
                  <a:srgbClr val="000000"/>
                </a:solidFill>
                <a:effectLst/>
              </a:rPr>
              <a:t>Expanded globally, diversified menu (McCafé, salads, healthier options).</a:t>
            </a:r>
          </a:p>
          <a:p>
            <a:pPr algn="l"/>
            <a:r>
              <a:rPr lang="en-GB" b="1" i="0" u="none" strike="noStrike" dirty="0">
                <a:solidFill>
                  <a:srgbClr val="000000"/>
                </a:solidFill>
                <a:effectLst/>
              </a:rPr>
              <a:t>Follower:</a:t>
            </a:r>
            <a:r>
              <a:rPr lang="en-GB" b="0" i="0" u="none" strike="noStrike" dirty="0">
                <a:solidFill>
                  <a:srgbClr val="000000"/>
                </a:solidFill>
                <a:effectLst/>
              </a:rPr>
              <a:t> Competes aggressively using </a:t>
            </a:r>
            <a:r>
              <a:rPr lang="en-GB" b="1" i="0" u="none" strike="noStrike" dirty="0">
                <a:solidFill>
                  <a:srgbClr val="000000"/>
                </a:solidFill>
                <a:effectLst/>
              </a:rPr>
              <a:t>pricing, marketing differentiation, and distribution</a:t>
            </a:r>
            <a:r>
              <a:rPr lang="en-GB" b="0" i="0" u="none" strike="noStrike" dirty="0">
                <a:solidFill>
                  <a:srgbClr val="000000"/>
                </a:solidFill>
                <a:effectLst/>
              </a:rPr>
              <a:t>. Sometimes surpasses pioneers by offering </a:t>
            </a:r>
            <a:r>
              <a:rPr lang="en-GB" b="1" i="0" u="none" strike="noStrike" dirty="0">
                <a:solidFill>
                  <a:srgbClr val="000000"/>
                </a:solidFill>
                <a:effectLst/>
              </a:rPr>
              <a:t>better adaptability to market needs</a:t>
            </a:r>
            <a:r>
              <a:rPr lang="en-GB" b="0" i="0" u="none" strike="noStrike" dirty="0">
                <a:solidFill>
                  <a:srgbClr val="000000"/>
                </a:solidFill>
                <a:effectLst/>
              </a:rPr>
              <a:t>.</a:t>
            </a:r>
          </a:p>
          <a:p>
            <a:pPr algn="l">
              <a:buFont typeface="Arial" panose="020B0604020202020204" pitchFamily="34" charset="0"/>
              <a:buChar char="•"/>
            </a:pPr>
            <a:r>
              <a:rPr lang="en-GB" b="1" i="0" u="none" strike="noStrike" dirty="0">
                <a:solidFill>
                  <a:srgbClr val="000000"/>
                </a:solidFill>
                <a:effectLst/>
              </a:rPr>
              <a:t>Example:</a:t>
            </a:r>
            <a:r>
              <a:rPr lang="en-GB" b="0" i="0" u="none" strike="noStrike" dirty="0">
                <a:solidFill>
                  <a:srgbClr val="000000"/>
                </a:solidFill>
                <a:effectLst/>
              </a:rPr>
              <a:t> </a:t>
            </a:r>
            <a:r>
              <a:rPr lang="en-GB" b="0" i="1" u="none" strike="noStrike" dirty="0">
                <a:solidFill>
                  <a:srgbClr val="000000"/>
                </a:solidFill>
                <a:effectLst/>
              </a:rPr>
              <a:t>Burger King (Fast Food)</a:t>
            </a:r>
            <a:endParaRPr lang="en-GB" b="0" i="0" u="none" strike="noStrike" dirty="0">
              <a:solidFill>
                <a:srgbClr val="000000"/>
              </a:solidFill>
              <a:effectLst/>
            </a:endParaRPr>
          </a:p>
          <a:p>
            <a:pPr marL="742950" lvl="1" indent="-285750" algn="l">
              <a:buFont typeface="Arial" panose="020B0604020202020204" pitchFamily="34" charset="0"/>
              <a:buChar char="•"/>
            </a:pPr>
            <a:r>
              <a:rPr lang="en-GB" b="0" i="0" u="none" strike="noStrike" dirty="0">
                <a:solidFill>
                  <a:srgbClr val="000000"/>
                </a:solidFill>
                <a:effectLst/>
              </a:rPr>
              <a:t>Entered later than McDonald's but used </a:t>
            </a:r>
            <a:r>
              <a:rPr lang="en-GB" b="1" i="0" u="none" strike="noStrike" dirty="0">
                <a:solidFill>
                  <a:srgbClr val="000000"/>
                </a:solidFill>
                <a:effectLst/>
              </a:rPr>
              <a:t>aggressive marketing (Whopper vs. Big Mac rivalry)</a:t>
            </a:r>
            <a:r>
              <a:rPr lang="en-GB" b="0" i="0" u="none" strike="noStrike" dirty="0">
                <a:solidFill>
                  <a:srgbClr val="000000"/>
                </a:solidFill>
                <a:effectLst/>
              </a:rPr>
              <a:t>.</a:t>
            </a:r>
          </a:p>
          <a:p>
            <a:pPr marL="742950" lvl="1" indent="-285750" algn="l">
              <a:buFont typeface="Arial" panose="020B0604020202020204" pitchFamily="34" charset="0"/>
              <a:buChar char="•"/>
            </a:pPr>
            <a:r>
              <a:rPr lang="en-GB" b="0" i="0" u="none" strike="noStrike" dirty="0">
                <a:solidFill>
                  <a:srgbClr val="000000"/>
                </a:solidFill>
                <a:effectLst/>
              </a:rPr>
              <a:t>Focused on </a:t>
            </a:r>
            <a:r>
              <a:rPr lang="en-GB" b="1" i="0" u="none" strike="noStrike" dirty="0">
                <a:solidFill>
                  <a:srgbClr val="000000"/>
                </a:solidFill>
                <a:effectLst/>
              </a:rPr>
              <a:t>"flame-grilled taste"</a:t>
            </a:r>
            <a:r>
              <a:rPr lang="en-GB" b="0" i="0" u="none" strike="noStrike" dirty="0">
                <a:solidFill>
                  <a:srgbClr val="000000"/>
                </a:solidFill>
                <a:effectLst/>
              </a:rPr>
              <a:t> as a </a:t>
            </a:r>
            <a:r>
              <a:rPr lang="en-GB" b="1" i="0" u="none" strike="noStrike" dirty="0">
                <a:solidFill>
                  <a:srgbClr val="000000"/>
                </a:solidFill>
                <a:effectLst/>
              </a:rPr>
              <a:t>differentiator</a:t>
            </a:r>
            <a:r>
              <a:rPr lang="en-GB" b="0" i="0" u="none" strike="noStrike" dirty="0">
                <a:solidFill>
                  <a:srgbClr val="000000"/>
                </a:solidFill>
                <a:effectLst/>
              </a:rPr>
              <a:t>.</a:t>
            </a:r>
          </a:p>
          <a:p>
            <a:endParaRPr lang="en-GB" dirty="0"/>
          </a:p>
        </p:txBody>
      </p:sp>
      <p:sp>
        <p:nvSpPr>
          <p:cNvPr id="4" name="Slide Number Placeholder 3"/>
          <p:cNvSpPr>
            <a:spLocks noGrp="1"/>
          </p:cNvSpPr>
          <p:nvPr>
            <p:ph type="sldNum" sz="quarter" idx="5"/>
          </p:nvPr>
        </p:nvSpPr>
        <p:spPr/>
        <p:txBody>
          <a:bodyPr/>
          <a:lstStyle/>
          <a:p>
            <a:pPr>
              <a:defRPr/>
            </a:pPr>
            <a:fld id="{81B164FB-C17E-44B0-8405-045844A6C61F}" type="slidenum">
              <a:rPr lang="en-GB" altLang="en-US" smtClean="0"/>
              <a:pPr>
                <a:defRPr/>
              </a:pPr>
              <a:t>8</a:t>
            </a:fld>
            <a:endParaRPr lang="en-GB" altLang="en-US"/>
          </a:p>
        </p:txBody>
      </p:sp>
    </p:spTree>
    <p:extLst>
      <p:ext uri="{BB962C8B-B14F-4D97-AF65-F5344CB8AC3E}">
        <p14:creationId xmlns:p14="http://schemas.microsoft.com/office/powerpoint/2010/main" val="253541726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1" i="0" u="none" strike="noStrike" dirty="0">
                <a:solidFill>
                  <a:srgbClr val="000000"/>
                </a:solidFill>
                <a:effectLst/>
              </a:rPr>
              <a:t>Pioneer:</a:t>
            </a:r>
            <a:endParaRPr lang="en-GB" b="0" i="0" u="none" strike="noStrike" dirty="0">
              <a:solidFill>
                <a:srgbClr val="000000"/>
              </a:solidFill>
              <a:effectLst/>
            </a:endParaRPr>
          </a:p>
          <a:p>
            <a:pPr algn="l">
              <a:buFont typeface="Arial" panose="020B0604020202020204" pitchFamily="34" charset="0"/>
              <a:buChar char="•"/>
            </a:pPr>
            <a:r>
              <a:rPr lang="en-GB" b="0" i="0" u="none" strike="noStrike" dirty="0">
                <a:solidFill>
                  <a:srgbClr val="000000"/>
                </a:solidFill>
                <a:effectLst/>
              </a:rPr>
              <a:t>If unable to revive demand, shifts to </a:t>
            </a:r>
            <a:r>
              <a:rPr lang="en-GB" b="1" i="0" u="none" strike="noStrike" dirty="0">
                <a:solidFill>
                  <a:srgbClr val="000000"/>
                </a:solidFill>
                <a:effectLst/>
              </a:rPr>
              <a:t>Harvesting Strategy (profit maximization with minimal investment)</a:t>
            </a:r>
            <a:r>
              <a:rPr lang="en-GB" b="0" i="0" u="none" strike="noStrike" dirty="0">
                <a:solidFill>
                  <a:srgbClr val="000000"/>
                </a:solidFill>
                <a:effectLst/>
              </a:rPr>
              <a:t>.</a:t>
            </a:r>
          </a:p>
          <a:p>
            <a:pPr algn="l">
              <a:buFont typeface="Arial" panose="020B0604020202020204" pitchFamily="34" charset="0"/>
              <a:buChar char="•"/>
            </a:pPr>
            <a:r>
              <a:rPr lang="en-GB" b="1" i="0" u="none" strike="noStrike" dirty="0">
                <a:solidFill>
                  <a:srgbClr val="000000"/>
                </a:solidFill>
                <a:effectLst/>
              </a:rPr>
              <a:t>Example:</a:t>
            </a:r>
            <a:r>
              <a:rPr lang="en-GB" b="0" i="0" u="none" strike="noStrike" dirty="0">
                <a:solidFill>
                  <a:srgbClr val="000000"/>
                </a:solidFill>
                <a:effectLst/>
              </a:rPr>
              <a:t> </a:t>
            </a:r>
            <a:r>
              <a:rPr lang="en-GB" b="0" i="1" u="none" strike="noStrike" dirty="0">
                <a:solidFill>
                  <a:srgbClr val="000000"/>
                </a:solidFill>
                <a:effectLst/>
              </a:rPr>
              <a:t>Kodak (Photography)</a:t>
            </a:r>
            <a:endParaRPr lang="en-GB" b="0" i="0" u="none" strike="noStrike" dirty="0">
              <a:solidFill>
                <a:srgbClr val="000000"/>
              </a:solidFill>
              <a:effectLst/>
            </a:endParaRPr>
          </a:p>
          <a:p>
            <a:pPr marL="742950" lvl="1" indent="-285750" algn="l">
              <a:buFont typeface="Arial" panose="020B0604020202020204" pitchFamily="34" charset="0"/>
              <a:buChar char="•"/>
            </a:pPr>
            <a:r>
              <a:rPr lang="en-GB" b="0" i="0" u="none" strike="noStrike" dirty="0">
                <a:solidFill>
                  <a:srgbClr val="000000"/>
                </a:solidFill>
                <a:effectLst/>
              </a:rPr>
              <a:t>Invented digital cameras but failed to adapt.</a:t>
            </a:r>
          </a:p>
          <a:p>
            <a:pPr marL="742950" lvl="1" indent="-285750" algn="l">
              <a:buFont typeface="Arial" panose="020B0604020202020204" pitchFamily="34" charset="0"/>
              <a:buChar char="•"/>
            </a:pPr>
            <a:r>
              <a:rPr lang="en-GB" b="0" i="0" u="none" strike="noStrike" dirty="0">
                <a:solidFill>
                  <a:srgbClr val="000000"/>
                </a:solidFill>
                <a:effectLst/>
              </a:rPr>
              <a:t>Shifted to </a:t>
            </a:r>
            <a:r>
              <a:rPr lang="en-GB" b="1" i="0" u="none" strike="noStrike" dirty="0">
                <a:solidFill>
                  <a:srgbClr val="000000"/>
                </a:solidFill>
                <a:effectLst/>
              </a:rPr>
              <a:t>niche markets &amp; licensing patents</a:t>
            </a:r>
            <a:r>
              <a:rPr lang="en-GB" b="0" i="0" u="none" strike="noStrike" dirty="0">
                <a:solidFill>
                  <a:srgbClr val="000000"/>
                </a:solidFill>
                <a:effectLst/>
              </a:rPr>
              <a:t>.</a:t>
            </a:r>
          </a:p>
          <a:p>
            <a:pPr algn="l"/>
            <a:r>
              <a:rPr lang="en-GB" b="1" i="0" u="none" strike="noStrike" dirty="0">
                <a:solidFill>
                  <a:srgbClr val="000000"/>
                </a:solidFill>
                <a:effectLst/>
              </a:rPr>
              <a:t>Follower:</a:t>
            </a:r>
            <a:endParaRPr lang="en-GB" b="0" i="0" u="none" strike="noStrike" dirty="0">
              <a:solidFill>
                <a:srgbClr val="000000"/>
              </a:solidFill>
              <a:effectLst/>
            </a:endParaRPr>
          </a:p>
          <a:p>
            <a:pPr algn="l">
              <a:buFont typeface="Arial" panose="020B0604020202020204" pitchFamily="34" charset="0"/>
              <a:buChar char="•"/>
            </a:pPr>
            <a:r>
              <a:rPr lang="en-GB" b="0" i="0" u="none" strike="noStrike" dirty="0">
                <a:solidFill>
                  <a:srgbClr val="000000"/>
                </a:solidFill>
                <a:effectLst/>
              </a:rPr>
              <a:t>Some followers </a:t>
            </a:r>
            <a:r>
              <a:rPr lang="en-GB" b="1" i="0" u="none" strike="noStrike" dirty="0">
                <a:solidFill>
                  <a:srgbClr val="000000"/>
                </a:solidFill>
                <a:effectLst/>
              </a:rPr>
              <a:t>outlive pioneers</a:t>
            </a:r>
            <a:r>
              <a:rPr lang="en-GB" b="0" i="0" u="none" strike="noStrike" dirty="0">
                <a:solidFill>
                  <a:srgbClr val="000000"/>
                </a:solidFill>
                <a:effectLst/>
              </a:rPr>
              <a:t> by </a:t>
            </a:r>
            <a:r>
              <a:rPr lang="en-GB" b="1" i="0" u="none" strike="noStrike" dirty="0">
                <a:solidFill>
                  <a:srgbClr val="000000"/>
                </a:solidFill>
                <a:effectLst/>
              </a:rPr>
              <a:t>focusing on niche markets</a:t>
            </a:r>
            <a:r>
              <a:rPr lang="en-GB" b="0" i="0" u="none" strike="noStrike" dirty="0">
                <a:solidFill>
                  <a:srgbClr val="000000"/>
                </a:solidFill>
                <a:effectLst/>
              </a:rPr>
              <a:t> or </a:t>
            </a:r>
            <a:r>
              <a:rPr lang="en-GB" b="1" i="0" u="none" strike="noStrike" dirty="0">
                <a:solidFill>
                  <a:srgbClr val="000000"/>
                </a:solidFill>
                <a:effectLst/>
              </a:rPr>
              <a:t>introducing modernized versions</a:t>
            </a:r>
            <a:r>
              <a:rPr lang="en-GB" b="0" i="0" u="none" strike="noStrike" dirty="0">
                <a:solidFill>
                  <a:srgbClr val="000000"/>
                </a:solidFill>
                <a:effectLst/>
              </a:rPr>
              <a:t>.</a:t>
            </a:r>
          </a:p>
          <a:p>
            <a:pPr algn="l">
              <a:buFont typeface="Arial" panose="020B0604020202020204" pitchFamily="34" charset="0"/>
              <a:buChar char="•"/>
            </a:pPr>
            <a:r>
              <a:rPr lang="en-GB" b="1" i="0" u="none" strike="noStrike" dirty="0">
                <a:solidFill>
                  <a:srgbClr val="000000"/>
                </a:solidFill>
                <a:effectLst/>
              </a:rPr>
              <a:t>Example:</a:t>
            </a:r>
            <a:r>
              <a:rPr lang="en-GB" b="0" i="0" u="none" strike="noStrike" dirty="0">
                <a:solidFill>
                  <a:srgbClr val="000000"/>
                </a:solidFill>
                <a:effectLst/>
              </a:rPr>
              <a:t> </a:t>
            </a:r>
            <a:r>
              <a:rPr lang="en-GB" b="0" i="1" u="none" strike="noStrike" dirty="0">
                <a:solidFill>
                  <a:srgbClr val="000000"/>
                </a:solidFill>
                <a:effectLst/>
              </a:rPr>
              <a:t>Fujifilm (Photography)</a:t>
            </a:r>
            <a:endParaRPr lang="en-GB" b="0" i="0" u="none" strike="noStrike" dirty="0">
              <a:solidFill>
                <a:srgbClr val="000000"/>
              </a:solidFill>
              <a:effectLst/>
            </a:endParaRPr>
          </a:p>
          <a:p>
            <a:pPr marL="742950" lvl="1" indent="-285750" algn="l">
              <a:buFont typeface="Arial" panose="020B0604020202020204" pitchFamily="34" charset="0"/>
              <a:buChar char="•"/>
            </a:pPr>
            <a:r>
              <a:rPr lang="en-GB" b="0" i="0" u="none" strike="noStrike" dirty="0">
                <a:solidFill>
                  <a:srgbClr val="000000"/>
                </a:solidFill>
                <a:effectLst/>
              </a:rPr>
              <a:t>Survived after Kodak’s decline by </a:t>
            </a:r>
            <a:r>
              <a:rPr lang="en-GB" b="1" i="0" u="none" strike="noStrike" dirty="0">
                <a:solidFill>
                  <a:srgbClr val="000000"/>
                </a:solidFill>
                <a:effectLst/>
              </a:rPr>
              <a:t>diversifying into healthcare &amp; digital imaging</a:t>
            </a:r>
            <a:r>
              <a:rPr lang="en-GB" b="0" i="0" u="none" strike="noStrike" dirty="0">
                <a:solidFill>
                  <a:srgbClr val="000000"/>
                </a:solidFill>
                <a:effectLst/>
              </a:rPr>
              <a:t>.</a:t>
            </a:r>
          </a:p>
          <a:p>
            <a:endParaRPr lang="en-GB" dirty="0"/>
          </a:p>
        </p:txBody>
      </p:sp>
      <p:sp>
        <p:nvSpPr>
          <p:cNvPr id="4" name="Slide Number Placeholder 3"/>
          <p:cNvSpPr>
            <a:spLocks noGrp="1"/>
          </p:cNvSpPr>
          <p:nvPr>
            <p:ph type="sldNum" sz="quarter" idx="5"/>
          </p:nvPr>
        </p:nvSpPr>
        <p:spPr/>
        <p:txBody>
          <a:bodyPr/>
          <a:lstStyle/>
          <a:p>
            <a:pPr>
              <a:defRPr/>
            </a:pPr>
            <a:fld id="{81B164FB-C17E-44B0-8405-045844A6C61F}" type="slidenum">
              <a:rPr lang="en-GB" altLang="en-US" smtClean="0"/>
              <a:pPr>
                <a:defRPr/>
              </a:pPr>
              <a:t>9</a:t>
            </a:fld>
            <a:endParaRPr lang="en-GB" altLang="en-US"/>
          </a:p>
        </p:txBody>
      </p:sp>
    </p:spTree>
    <p:extLst>
      <p:ext uri="{BB962C8B-B14F-4D97-AF65-F5344CB8AC3E}">
        <p14:creationId xmlns:p14="http://schemas.microsoft.com/office/powerpoint/2010/main" val="252132502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dirty="0"/>
              <a:t>Over time, these brands become part of our ‘extended self’. As Belk explains “we learn, define, and remind ourselves of who we are by our possessions … we seek to express ourselves through possessions, and use material possessions to seek happiness, remind ourselves of experiences, accomplishments, and other people in our lives, and even create a sense of immortality after death. Our accumulation of possessions provides a sense of past and tells us who we are, where we have come from, and perhaps where we are going (Belk, 1988, p. 160).</a:t>
            </a:r>
            <a:endParaRPr lang="en-GB" dirty="0"/>
          </a:p>
        </p:txBody>
      </p:sp>
      <p:sp>
        <p:nvSpPr>
          <p:cNvPr id="4" name="Slide Number Placeholder 3"/>
          <p:cNvSpPr>
            <a:spLocks noGrp="1"/>
          </p:cNvSpPr>
          <p:nvPr>
            <p:ph type="sldNum" sz="quarter" idx="5"/>
          </p:nvPr>
        </p:nvSpPr>
        <p:spPr/>
        <p:txBody>
          <a:bodyPr/>
          <a:lstStyle/>
          <a:p>
            <a:pPr>
              <a:defRPr/>
            </a:pPr>
            <a:fld id="{81B164FB-C17E-44B0-8405-045844A6C61F}" type="slidenum">
              <a:rPr lang="en-GB" altLang="en-US" smtClean="0"/>
              <a:pPr>
                <a:defRPr/>
              </a:pPr>
              <a:t>14</a:t>
            </a:fld>
            <a:endParaRPr lang="en-GB" altLang="en-US"/>
          </a:p>
        </p:txBody>
      </p:sp>
    </p:spTree>
    <p:extLst>
      <p:ext uri="{BB962C8B-B14F-4D97-AF65-F5344CB8AC3E}">
        <p14:creationId xmlns:p14="http://schemas.microsoft.com/office/powerpoint/2010/main" val="86833046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u="none" strike="noStrike" dirty="0">
                <a:solidFill>
                  <a:srgbClr val="3D3B49"/>
                </a:solidFill>
                <a:effectLst/>
                <a:latin typeface="Noto serif" panose="02020600060500020200" pitchFamily="18" charset="0"/>
              </a:rPr>
              <a:t>In order to develop strong brand equity, the organisation must follow four important stages: 1) make the consumer aware of the brand and associate the brand with a specific category or consumer need (</a:t>
            </a:r>
            <a:r>
              <a:rPr lang="en-GB" b="0" i="1" u="none" strike="noStrike" dirty="0">
                <a:solidFill>
                  <a:srgbClr val="3D3B49"/>
                </a:solidFill>
                <a:effectLst/>
                <a:latin typeface="Noto serif" panose="02020600060500020200" pitchFamily="18" charset="0"/>
              </a:rPr>
              <a:t>brand identity</a:t>
            </a:r>
            <a:r>
              <a:rPr lang="en-GB" b="0" i="0" u="none" strike="noStrike" dirty="0">
                <a:solidFill>
                  <a:srgbClr val="3D3B49"/>
                </a:solidFill>
                <a:effectLst/>
                <a:latin typeface="Noto serif" panose="02020600060500020200" pitchFamily="18" charset="0"/>
              </a:rPr>
              <a:t>), 2) create brand meaning in consumers’ minds by linking certain properties of the brand with a range of tangible and intangible brand associations (</a:t>
            </a:r>
            <a:r>
              <a:rPr lang="en-GB" b="0" i="1" u="none" strike="noStrike" dirty="0">
                <a:solidFill>
                  <a:srgbClr val="3D3B49"/>
                </a:solidFill>
                <a:effectLst/>
                <a:latin typeface="Noto serif" panose="02020600060500020200" pitchFamily="18" charset="0"/>
              </a:rPr>
              <a:t>brand meaning</a:t>
            </a:r>
            <a:r>
              <a:rPr lang="en-GB" b="0" i="0" u="none" strike="noStrike" dirty="0">
                <a:solidFill>
                  <a:srgbClr val="3D3B49"/>
                </a:solidFill>
                <a:effectLst/>
                <a:latin typeface="Noto serif" panose="02020600060500020200" pitchFamily="18" charset="0"/>
              </a:rPr>
              <a:t>), 3) generate rational and emotional consumer responses to this brand identity and brand meaning (</a:t>
            </a:r>
            <a:r>
              <a:rPr lang="en-GB" b="0" i="1" u="none" strike="noStrike" dirty="0">
                <a:solidFill>
                  <a:srgbClr val="3D3B49"/>
                </a:solidFill>
                <a:effectLst/>
                <a:latin typeface="Noto serif" panose="02020600060500020200" pitchFamily="18" charset="0"/>
              </a:rPr>
              <a:t>brand responses</a:t>
            </a:r>
            <a:r>
              <a:rPr lang="en-GB" b="0" i="0" u="none" strike="noStrike" dirty="0">
                <a:solidFill>
                  <a:srgbClr val="3D3B49"/>
                </a:solidFill>
                <a:effectLst/>
                <a:latin typeface="Noto serif" panose="02020600060500020200" pitchFamily="18" charset="0"/>
              </a:rPr>
              <a:t>), and 4) transform these consumer responses to intense and long-term loyalty relationships between the consumer and the brand (</a:t>
            </a:r>
            <a:r>
              <a:rPr lang="en-GB" b="0" i="1" u="none" strike="noStrike" dirty="0">
                <a:solidFill>
                  <a:srgbClr val="3D3B49"/>
                </a:solidFill>
                <a:effectLst/>
                <a:latin typeface="Noto serif" panose="02020600060500020200" pitchFamily="18" charset="0"/>
              </a:rPr>
              <a:t>brand relationships</a:t>
            </a:r>
            <a:r>
              <a:rPr lang="en-GB" b="0" i="0" u="none" strike="noStrike" dirty="0">
                <a:solidFill>
                  <a:srgbClr val="3D3B49"/>
                </a:solidFill>
                <a:effectLst/>
                <a:latin typeface="Noto serif" panose="02020600060500020200" pitchFamily="18" charset="0"/>
              </a:rPr>
              <a:t>).</a:t>
            </a:r>
            <a:endParaRPr lang="en-GB" dirty="0"/>
          </a:p>
        </p:txBody>
      </p:sp>
      <p:sp>
        <p:nvSpPr>
          <p:cNvPr id="4" name="Slide Number Placeholder 3"/>
          <p:cNvSpPr>
            <a:spLocks noGrp="1"/>
          </p:cNvSpPr>
          <p:nvPr>
            <p:ph type="sldNum" sz="quarter" idx="5"/>
          </p:nvPr>
        </p:nvSpPr>
        <p:spPr/>
        <p:txBody>
          <a:bodyPr/>
          <a:lstStyle/>
          <a:p>
            <a:pPr>
              <a:defRPr/>
            </a:pPr>
            <a:fld id="{81B164FB-C17E-44B0-8405-045844A6C61F}" type="slidenum">
              <a:rPr lang="en-GB" altLang="en-US" smtClean="0"/>
              <a:pPr>
                <a:defRPr/>
              </a:pPr>
              <a:t>19</a:t>
            </a:fld>
            <a:endParaRPr lang="en-GB" altLang="en-US"/>
          </a:p>
        </p:txBody>
      </p:sp>
    </p:spTree>
    <p:extLst>
      <p:ext uri="{BB962C8B-B14F-4D97-AF65-F5344CB8AC3E}">
        <p14:creationId xmlns:p14="http://schemas.microsoft.com/office/powerpoint/2010/main" val="359588626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u="none" strike="noStrike" dirty="0">
                <a:solidFill>
                  <a:srgbClr val="3D3B49"/>
                </a:solidFill>
                <a:effectLst/>
                <a:latin typeface="Noto serif" panose="02020600060500020200" pitchFamily="18" charset="0"/>
              </a:rPr>
              <a:t>Based on the previous figure “</a:t>
            </a:r>
            <a:r>
              <a:rPr lang="en-GB" dirty="0"/>
              <a:t>Stages of brand development</a:t>
            </a:r>
            <a:r>
              <a:rPr lang="en-GB" b="0" i="0" u="none" strike="noStrike" dirty="0">
                <a:solidFill>
                  <a:srgbClr val="3D3B49"/>
                </a:solidFill>
                <a:effectLst/>
                <a:latin typeface="Noto serif" panose="02020600060500020200" pitchFamily="18" charset="0"/>
              </a:rPr>
              <a:t>”  process, Keller (2001) proposed the </a:t>
            </a:r>
            <a:r>
              <a:rPr lang="en-GB" b="0" i="1" u="none" strike="noStrike" dirty="0">
                <a:solidFill>
                  <a:srgbClr val="3D3B49"/>
                </a:solidFill>
                <a:effectLst/>
                <a:latin typeface="Noto serif" panose="02020600060500020200" pitchFamily="18" charset="0"/>
              </a:rPr>
              <a:t>Customer-Based Brand Equity (CBBE)</a:t>
            </a:r>
            <a:r>
              <a:rPr lang="en-GB" b="0" i="0" u="none" strike="noStrike" dirty="0">
                <a:solidFill>
                  <a:srgbClr val="3D3B49"/>
                </a:solidFill>
                <a:effectLst/>
                <a:latin typeface="Noto serif" panose="02020600060500020200" pitchFamily="18" charset="0"/>
              </a:rPr>
              <a:t> pyramid model, which has four levels and six building blocks in the first level at the bottom, </a:t>
            </a:r>
            <a:r>
              <a:rPr lang="en-GB" b="0" i="1" u="none" strike="noStrike" dirty="0">
                <a:solidFill>
                  <a:srgbClr val="3D3B49"/>
                </a:solidFill>
                <a:effectLst/>
                <a:latin typeface="Noto serif" panose="02020600060500020200" pitchFamily="18" charset="0"/>
              </a:rPr>
              <a:t>brand salience</a:t>
            </a:r>
            <a:r>
              <a:rPr lang="en-GB" b="0" i="0" u="none" strike="noStrike" dirty="0">
                <a:solidFill>
                  <a:srgbClr val="3D3B49"/>
                </a:solidFill>
                <a:effectLst/>
                <a:latin typeface="Noto serif" panose="02020600060500020200" pitchFamily="18" charset="0"/>
              </a:rPr>
              <a:t>, in the second level, </a:t>
            </a:r>
            <a:r>
              <a:rPr lang="en-GB" b="0" i="1" u="none" strike="noStrike" dirty="0">
                <a:solidFill>
                  <a:srgbClr val="3D3B49"/>
                </a:solidFill>
                <a:effectLst/>
                <a:latin typeface="Noto serif" panose="02020600060500020200" pitchFamily="18" charset="0"/>
              </a:rPr>
              <a:t>brand performance associations</a:t>
            </a:r>
            <a:r>
              <a:rPr lang="en-GB" b="0" i="0" u="none" strike="noStrike" dirty="0">
                <a:solidFill>
                  <a:srgbClr val="3D3B49"/>
                </a:solidFill>
                <a:effectLst/>
                <a:latin typeface="Noto serif" panose="02020600060500020200" pitchFamily="18" charset="0"/>
              </a:rPr>
              <a:t> and </a:t>
            </a:r>
            <a:r>
              <a:rPr lang="en-GB" b="0" i="1" u="none" strike="noStrike" dirty="0">
                <a:solidFill>
                  <a:srgbClr val="3D3B49"/>
                </a:solidFill>
                <a:effectLst/>
                <a:latin typeface="Noto serif" panose="02020600060500020200" pitchFamily="18" charset="0"/>
              </a:rPr>
              <a:t>brand imagery associations</a:t>
            </a:r>
            <a:r>
              <a:rPr lang="en-GB" b="0" i="0" u="none" strike="noStrike" dirty="0">
                <a:solidFill>
                  <a:srgbClr val="3D3B49"/>
                </a:solidFill>
                <a:effectLst/>
                <a:latin typeface="Noto serif" panose="02020600060500020200" pitchFamily="18" charset="0"/>
              </a:rPr>
              <a:t>, then in the third level, </a:t>
            </a:r>
            <a:r>
              <a:rPr lang="en-GB" b="0" i="1" u="none" strike="noStrike" dirty="0">
                <a:solidFill>
                  <a:srgbClr val="3D3B49"/>
                </a:solidFill>
                <a:effectLst/>
                <a:latin typeface="Noto serif" panose="02020600060500020200" pitchFamily="18" charset="0"/>
              </a:rPr>
              <a:t>consumer judgements</a:t>
            </a:r>
            <a:r>
              <a:rPr lang="en-GB" b="0" i="0" u="none" strike="noStrike" dirty="0">
                <a:solidFill>
                  <a:srgbClr val="3D3B49"/>
                </a:solidFill>
                <a:effectLst/>
                <a:latin typeface="Noto serif" panose="02020600060500020200" pitchFamily="18" charset="0"/>
              </a:rPr>
              <a:t> and </a:t>
            </a:r>
            <a:r>
              <a:rPr lang="en-GB" b="0" i="1" u="none" strike="noStrike" dirty="0">
                <a:solidFill>
                  <a:srgbClr val="3D3B49"/>
                </a:solidFill>
                <a:effectLst/>
                <a:latin typeface="Noto serif" panose="02020600060500020200" pitchFamily="18" charset="0"/>
              </a:rPr>
              <a:t>consumer feelings</a:t>
            </a:r>
            <a:r>
              <a:rPr lang="en-GB" b="0" i="0" u="none" strike="noStrike" dirty="0">
                <a:solidFill>
                  <a:srgbClr val="3D3B49"/>
                </a:solidFill>
                <a:effectLst/>
                <a:latin typeface="Noto serif" panose="02020600060500020200" pitchFamily="18" charset="0"/>
              </a:rPr>
              <a:t>, and finally at the top-level </a:t>
            </a:r>
            <a:r>
              <a:rPr lang="en-GB" b="0" i="1" u="none" strike="noStrike" dirty="0">
                <a:solidFill>
                  <a:srgbClr val="3D3B49"/>
                </a:solidFill>
                <a:effectLst/>
                <a:latin typeface="Noto serif" panose="02020600060500020200" pitchFamily="18" charset="0"/>
              </a:rPr>
              <a:t>brand resonance</a:t>
            </a:r>
            <a:r>
              <a:rPr lang="en-GB" b="0" i="0" u="none" strike="noStrike" dirty="0">
                <a:solidFill>
                  <a:srgbClr val="3D3B49"/>
                </a:solidFill>
                <a:effectLst/>
                <a:latin typeface="Noto serif" panose="02020600060500020200" pitchFamily="18" charset="0"/>
              </a:rPr>
              <a:t>.</a:t>
            </a:r>
            <a:endParaRPr lang="en-GB" dirty="0"/>
          </a:p>
        </p:txBody>
      </p:sp>
      <p:sp>
        <p:nvSpPr>
          <p:cNvPr id="4" name="Slide Number Placeholder 3"/>
          <p:cNvSpPr>
            <a:spLocks noGrp="1"/>
          </p:cNvSpPr>
          <p:nvPr>
            <p:ph type="sldNum" sz="quarter" idx="5"/>
          </p:nvPr>
        </p:nvSpPr>
        <p:spPr/>
        <p:txBody>
          <a:bodyPr/>
          <a:lstStyle/>
          <a:p>
            <a:pPr>
              <a:defRPr/>
            </a:pPr>
            <a:fld id="{81B164FB-C17E-44B0-8405-045844A6C61F}" type="slidenum">
              <a:rPr lang="en-GB" altLang="en-US" smtClean="0"/>
              <a:pPr>
                <a:defRPr/>
              </a:pPr>
              <a:t>20</a:t>
            </a:fld>
            <a:endParaRPr lang="en-GB" altLang="en-US"/>
          </a:p>
        </p:txBody>
      </p:sp>
    </p:spTree>
    <p:extLst>
      <p:ext uri="{BB962C8B-B14F-4D97-AF65-F5344CB8AC3E}">
        <p14:creationId xmlns:p14="http://schemas.microsoft.com/office/powerpoint/2010/main" val="58548598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Brand Salience and Consumer Awareness</a:t>
            </a:r>
            <a:r>
              <a:rPr lang="en-GB" dirty="0"/>
              <a:t>: Brand salience is the first level in building brand equity, focusing on consumer awareness. It's crucial for consumers to recognize and recall the brand, making them aware of the product category and the specific needs the brand addresses.</a:t>
            </a:r>
          </a:p>
          <a:p>
            <a:r>
              <a:rPr lang="en-GB" b="1" dirty="0"/>
              <a:t>Integrated Marketing Communications</a:t>
            </a:r>
            <a:r>
              <a:rPr lang="en-GB" dirty="0"/>
              <a:t>: To generate brand awareness, companies use a combination of traditional and digital marketing activities. These include advertising, sales promotions, and social media, with the balance between traditional and digital media varying based on the market.</a:t>
            </a:r>
          </a:p>
          <a:p>
            <a:r>
              <a:rPr lang="en-GB" b="1" dirty="0"/>
              <a:t>Impact on Consumer Choice</a:t>
            </a:r>
            <a:r>
              <a:rPr lang="en-GB" dirty="0"/>
              <a:t>: Brand awareness influences brand perception and consumer choice. Consumers are more likely to choose a brand they recognize, even if it is of lower quality compared to other options, demonstrating the power of brand familiarity in decision-making.</a:t>
            </a:r>
          </a:p>
          <a:p>
            <a:endParaRPr lang="en-GB" dirty="0"/>
          </a:p>
        </p:txBody>
      </p:sp>
      <p:sp>
        <p:nvSpPr>
          <p:cNvPr id="4" name="Slide Number Placeholder 3"/>
          <p:cNvSpPr>
            <a:spLocks noGrp="1"/>
          </p:cNvSpPr>
          <p:nvPr>
            <p:ph type="sldNum" sz="quarter" idx="5"/>
          </p:nvPr>
        </p:nvSpPr>
        <p:spPr/>
        <p:txBody>
          <a:bodyPr/>
          <a:lstStyle/>
          <a:p>
            <a:pPr>
              <a:defRPr/>
            </a:pPr>
            <a:fld id="{81B164FB-C17E-44B0-8405-045844A6C61F}" type="slidenum">
              <a:rPr lang="en-GB" altLang="en-US" smtClean="0"/>
              <a:pPr>
                <a:defRPr/>
              </a:pPr>
              <a:t>21</a:t>
            </a:fld>
            <a:endParaRPr lang="en-GB" altLang="en-US"/>
          </a:p>
        </p:txBody>
      </p:sp>
    </p:spTree>
    <p:extLst>
      <p:ext uri="{BB962C8B-B14F-4D97-AF65-F5344CB8AC3E}">
        <p14:creationId xmlns:p14="http://schemas.microsoft.com/office/powerpoint/2010/main" val="125250147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defRPr/>
            </a:pPr>
            <a:fld id="{81B164FB-C17E-44B0-8405-045844A6C61F}" type="slidenum">
              <a:rPr lang="en-GB" altLang="en-US" smtClean="0"/>
              <a:pPr>
                <a:defRPr/>
              </a:pPr>
              <a:t>22</a:t>
            </a:fld>
            <a:endParaRPr lang="en-GB" altLang="en-US"/>
          </a:p>
        </p:txBody>
      </p:sp>
    </p:spTree>
    <p:extLst>
      <p:ext uri="{BB962C8B-B14F-4D97-AF65-F5344CB8AC3E}">
        <p14:creationId xmlns:p14="http://schemas.microsoft.com/office/powerpoint/2010/main" val="156152263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5BA379F-2687-42D5-BD11-CCFD486FA934}"/>
              </a:ext>
            </a:extLst>
          </p:cNvPr>
          <p:cNvSpPr>
            <a:spLocks noGrp="1"/>
          </p:cNvSpPr>
          <p:nvPr>
            <p:ph type="dt" sz="half" idx="10"/>
          </p:nvPr>
        </p:nvSpPr>
        <p:spPr>
          <a:xfrm>
            <a:off x="395288" y="6524625"/>
            <a:ext cx="971550" cy="219075"/>
          </a:xfrm>
        </p:spPr>
        <p:txBody>
          <a:bodyPr/>
          <a:lstStyle>
            <a:lvl1pPr>
              <a:defRPr/>
            </a:lvl1pPr>
          </a:lstStyle>
          <a:p>
            <a:pPr>
              <a:defRPr/>
            </a:pPr>
            <a:fld id="{8EFCBBD8-CF39-48F7-8656-50407EDD0B37}" type="datetime1">
              <a:rPr lang="en-GB" altLang="en-US"/>
              <a:pPr>
                <a:defRPr/>
              </a:pPr>
              <a:t>05/03/2025</a:t>
            </a:fld>
            <a:endParaRPr lang="en-GB" altLang="en-US"/>
          </a:p>
        </p:txBody>
      </p:sp>
      <p:sp>
        <p:nvSpPr>
          <p:cNvPr id="5" name="Footer Placeholder 4">
            <a:extLst>
              <a:ext uri="{FF2B5EF4-FFF2-40B4-BE49-F238E27FC236}">
                <a16:creationId xmlns:a16="http://schemas.microsoft.com/office/drawing/2014/main" id="{6DDC0210-3A98-4E80-A493-9097B8EA885E}"/>
              </a:ext>
            </a:extLst>
          </p:cNvPr>
          <p:cNvSpPr>
            <a:spLocks noGrp="1"/>
          </p:cNvSpPr>
          <p:nvPr>
            <p:ph type="ftr" sz="quarter" idx="11"/>
          </p:nvPr>
        </p:nvSpPr>
        <p:spPr>
          <a:xfrm>
            <a:off x="4140200" y="6381750"/>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EF529589-853B-4D1C-BB9C-5B46B696F2A6}"/>
              </a:ext>
            </a:extLst>
          </p:cNvPr>
          <p:cNvSpPr>
            <a:spLocks noGrp="1"/>
          </p:cNvSpPr>
          <p:nvPr>
            <p:ph type="sldNum" sz="quarter" idx="12"/>
          </p:nvPr>
        </p:nvSpPr>
        <p:spPr/>
        <p:txBody>
          <a:bodyPr/>
          <a:lstStyle>
            <a:lvl1pPr>
              <a:defRPr/>
            </a:lvl1pPr>
          </a:lstStyle>
          <a:p>
            <a:pPr>
              <a:defRPr/>
            </a:pPr>
            <a:fld id="{F905DF63-1FF9-46D5-8FED-1829CDB5D9EE}" type="slidenum">
              <a:rPr lang="en-GB" altLang="en-US"/>
              <a:pPr>
                <a:defRPr/>
              </a:pPr>
              <a:t>‹#›</a:t>
            </a:fld>
            <a:endParaRPr lang="en-GB" altLang="en-US"/>
          </a:p>
        </p:txBody>
      </p:sp>
    </p:spTree>
    <p:extLst>
      <p:ext uri="{BB962C8B-B14F-4D97-AF65-F5344CB8AC3E}">
        <p14:creationId xmlns:p14="http://schemas.microsoft.com/office/powerpoint/2010/main" val="38123989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6E86CF0-C040-4ECE-8BD3-C00954DCC01A}"/>
              </a:ext>
            </a:extLst>
          </p:cNvPr>
          <p:cNvSpPr>
            <a:spLocks noGrp="1"/>
          </p:cNvSpPr>
          <p:nvPr>
            <p:ph type="dt" sz="half" idx="10"/>
          </p:nvPr>
        </p:nvSpPr>
        <p:spPr/>
        <p:txBody>
          <a:bodyPr/>
          <a:lstStyle>
            <a:lvl1pPr>
              <a:defRPr/>
            </a:lvl1pPr>
          </a:lstStyle>
          <a:p>
            <a:pPr>
              <a:defRPr/>
            </a:pPr>
            <a:fld id="{2303D31F-598B-47EE-BA37-93F097A3D676}" type="datetime1">
              <a:rPr lang="en-GB" altLang="en-US"/>
              <a:pPr>
                <a:defRPr/>
              </a:pPr>
              <a:t>05/03/2025</a:t>
            </a:fld>
            <a:endParaRPr lang="en-GB" altLang="en-US"/>
          </a:p>
        </p:txBody>
      </p:sp>
      <p:sp>
        <p:nvSpPr>
          <p:cNvPr id="5" name="Footer Placeholder 4">
            <a:extLst>
              <a:ext uri="{FF2B5EF4-FFF2-40B4-BE49-F238E27FC236}">
                <a16:creationId xmlns:a16="http://schemas.microsoft.com/office/drawing/2014/main" id="{664C04FF-0357-4130-AC28-3F988C577F5A}"/>
              </a:ext>
            </a:extLst>
          </p:cNvPr>
          <p:cNvSpPr>
            <a:spLocks noGrp="1"/>
          </p:cNvSpPr>
          <p:nvPr>
            <p:ph type="ftr" sz="quarter" idx="11"/>
          </p:nvPr>
        </p:nvSpPr>
        <p:spPr>
          <a:xfrm>
            <a:off x="3132138" y="6461125"/>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49EDCEDB-BC6D-4588-B62D-E297C3288852}"/>
              </a:ext>
            </a:extLst>
          </p:cNvPr>
          <p:cNvSpPr>
            <a:spLocks noGrp="1"/>
          </p:cNvSpPr>
          <p:nvPr>
            <p:ph type="sldNum" sz="quarter" idx="12"/>
          </p:nvPr>
        </p:nvSpPr>
        <p:spPr/>
        <p:txBody>
          <a:bodyPr/>
          <a:lstStyle>
            <a:lvl1pPr>
              <a:defRPr/>
            </a:lvl1pPr>
          </a:lstStyle>
          <a:p>
            <a:pPr>
              <a:defRPr/>
            </a:pPr>
            <a:fld id="{6550E941-99E4-4403-A917-B30FF69A9617}" type="slidenum">
              <a:rPr lang="en-GB" altLang="en-US"/>
              <a:pPr>
                <a:defRPr/>
              </a:pPr>
              <a:t>‹#›</a:t>
            </a:fld>
            <a:endParaRPr lang="en-GB" altLang="en-US"/>
          </a:p>
        </p:txBody>
      </p:sp>
    </p:spTree>
    <p:extLst>
      <p:ext uri="{BB962C8B-B14F-4D97-AF65-F5344CB8AC3E}">
        <p14:creationId xmlns:p14="http://schemas.microsoft.com/office/powerpoint/2010/main" val="2582514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B07525B8-0A1E-48CE-AA7A-94CA5D59C5A5}" type="datetime1">
              <a:rPr lang="en-GB" altLang="en-US"/>
              <a:pPr>
                <a:defRPr/>
              </a:pPr>
              <a:t>05/03/2025</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9F0CEAE2-E49E-4389-B4D7-B5A65611D1B7}" type="slidenum">
              <a:rPr lang="en-GB" altLang="en-US"/>
              <a:pPr>
                <a:defRPr/>
              </a:pPr>
              <a:t>‹#›</a:t>
            </a:fld>
            <a:endParaRPr lang="en-GB" altLang="en-US"/>
          </a:p>
        </p:txBody>
      </p:sp>
    </p:spTree>
    <p:extLst>
      <p:ext uri="{BB962C8B-B14F-4D97-AF65-F5344CB8AC3E}">
        <p14:creationId xmlns:p14="http://schemas.microsoft.com/office/powerpoint/2010/main" val="20149374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F7614AD2-EBEE-4B9C-B8EB-7B45076136C4}" type="datetime1">
              <a:rPr lang="en-GB" altLang="en-US"/>
              <a:pPr>
                <a:defRPr/>
              </a:pPr>
              <a:t>05/03/2025</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86495F9-B3F5-4DDF-9323-6CEC80C52C17}" type="slidenum">
              <a:rPr lang="en-GB" altLang="en-US"/>
              <a:pPr>
                <a:defRPr/>
              </a:pPr>
              <a:t>‹#›</a:t>
            </a:fld>
            <a:endParaRPr lang="en-GB" altLang="en-US"/>
          </a:p>
        </p:txBody>
      </p:sp>
    </p:spTree>
    <p:extLst>
      <p:ext uri="{BB962C8B-B14F-4D97-AF65-F5344CB8AC3E}">
        <p14:creationId xmlns:p14="http://schemas.microsoft.com/office/powerpoint/2010/main" val="6949152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9453B735-BACA-4CF9-84E6-D7AD67CD6A41}" type="datetime1">
              <a:rPr lang="en-GB" altLang="en-US"/>
              <a:pPr>
                <a:defRPr/>
              </a:pPr>
              <a:t>05/03/2025</a:t>
            </a:fld>
            <a:endParaRPr lang="en-GB" altLang="en-US"/>
          </a:p>
        </p:txBody>
      </p:sp>
      <p:sp>
        <p:nvSpPr>
          <p:cNvPr id="8"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0669F83E-C611-4B90-8FAE-1379528B23C3}" type="slidenum">
              <a:rPr lang="en-GB" altLang="en-US"/>
              <a:pPr>
                <a:defRPr/>
              </a:pPr>
              <a:t>‹#›</a:t>
            </a:fld>
            <a:endParaRPr lang="en-GB" altLang="en-US"/>
          </a:p>
        </p:txBody>
      </p:sp>
    </p:spTree>
    <p:extLst>
      <p:ext uri="{BB962C8B-B14F-4D97-AF65-F5344CB8AC3E}">
        <p14:creationId xmlns:p14="http://schemas.microsoft.com/office/powerpoint/2010/main" val="26448070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D58B45E6-64D3-4C5F-BDB6-A1B894EEEA29}" type="datetime1">
              <a:rPr lang="en-GB" altLang="en-US"/>
              <a:pPr>
                <a:defRPr/>
              </a:pPr>
              <a:t>05/03/2025</a:t>
            </a:fld>
            <a:endParaRPr lang="en-GB" altLang="en-US"/>
          </a:p>
        </p:txBody>
      </p:sp>
      <p:sp>
        <p:nvSpPr>
          <p:cNvPr id="4"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FAF5663D-1B9D-48C8-BD8E-835F92F174D7}" type="slidenum">
              <a:rPr lang="en-GB" altLang="en-US"/>
              <a:pPr>
                <a:defRPr/>
              </a:pPr>
              <a:t>‹#›</a:t>
            </a:fld>
            <a:endParaRPr lang="en-GB" altLang="en-US"/>
          </a:p>
        </p:txBody>
      </p:sp>
    </p:spTree>
    <p:extLst>
      <p:ext uri="{BB962C8B-B14F-4D97-AF65-F5344CB8AC3E}">
        <p14:creationId xmlns:p14="http://schemas.microsoft.com/office/powerpoint/2010/main" val="12207491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D30023C4-5528-489E-A726-D14A340FF59E}" type="datetime1">
              <a:rPr lang="en-GB" altLang="en-US"/>
              <a:pPr>
                <a:defRPr/>
              </a:pPr>
              <a:t>05/03/2025</a:t>
            </a:fld>
            <a:endParaRPr lang="en-GB" altLang="en-US"/>
          </a:p>
        </p:txBody>
      </p:sp>
      <p:sp>
        <p:nvSpPr>
          <p:cNvPr id="3"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AA1819AB-B9DA-41D7-8C91-5DE9528F5AA4}" type="slidenum">
              <a:rPr lang="en-GB" altLang="en-US"/>
              <a:pPr>
                <a:defRPr/>
              </a:pPr>
              <a:t>‹#›</a:t>
            </a:fld>
            <a:endParaRPr lang="en-GB" altLang="en-US"/>
          </a:p>
        </p:txBody>
      </p:sp>
    </p:spTree>
    <p:extLst>
      <p:ext uri="{BB962C8B-B14F-4D97-AF65-F5344CB8AC3E}">
        <p14:creationId xmlns:p14="http://schemas.microsoft.com/office/powerpoint/2010/main" val="18264221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0AF297A0-C124-4ADC-9EF2-B843F7980417}" type="datetime1">
              <a:rPr lang="en-GB" altLang="en-US"/>
              <a:pPr>
                <a:defRPr/>
              </a:pPr>
              <a:t>05/03/2025</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EF707D33-CDDE-408A-A9D9-8533BBB69567}" type="slidenum">
              <a:rPr lang="en-GB" altLang="en-US"/>
              <a:pPr>
                <a:defRPr/>
              </a:pPr>
              <a:t>‹#›</a:t>
            </a:fld>
            <a:endParaRPr lang="en-GB" altLang="en-US"/>
          </a:p>
        </p:txBody>
      </p:sp>
    </p:spTree>
    <p:extLst>
      <p:ext uri="{BB962C8B-B14F-4D97-AF65-F5344CB8AC3E}">
        <p14:creationId xmlns:p14="http://schemas.microsoft.com/office/powerpoint/2010/main" val="29544884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BBFE7C81-BC59-49C4-B970-6020E639505B}" type="datetime1">
              <a:rPr lang="en-GB" altLang="en-US"/>
              <a:pPr>
                <a:defRPr/>
              </a:pPr>
              <a:t>05/03/2025</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1C564236-0921-40F4-A526-D08299A9CEDF}" type="slidenum">
              <a:rPr lang="en-GB" altLang="en-US"/>
              <a:pPr>
                <a:defRPr/>
              </a:pPr>
              <a:t>‹#›</a:t>
            </a:fld>
            <a:endParaRPr lang="en-GB" altLang="en-US"/>
          </a:p>
        </p:txBody>
      </p:sp>
    </p:spTree>
    <p:extLst>
      <p:ext uri="{BB962C8B-B14F-4D97-AF65-F5344CB8AC3E}">
        <p14:creationId xmlns:p14="http://schemas.microsoft.com/office/powerpoint/2010/main" val="35299935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312EEDF0-64B3-49F7-80EF-7E736BE598CD}" type="datetime1">
              <a:rPr lang="en-GB" altLang="en-US"/>
              <a:pPr>
                <a:defRPr/>
              </a:pPr>
              <a:t>05/03/2025</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C05FFBAA-7097-4EBF-8EC8-BA13F122F32E}" type="slidenum">
              <a:rPr lang="en-GB" altLang="en-US"/>
              <a:pPr>
                <a:defRPr/>
              </a:pPr>
              <a:t>‹#›</a:t>
            </a:fld>
            <a:endParaRPr lang="en-GB" altLang="en-US"/>
          </a:p>
        </p:txBody>
      </p:sp>
    </p:spTree>
    <p:extLst>
      <p:ext uri="{BB962C8B-B14F-4D97-AF65-F5344CB8AC3E}">
        <p14:creationId xmlns:p14="http://schemas.microsoft.com/office/powerpoint/2010/main" val="1342130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AF471B8D-6ACC-4BC6-87AC-49C3135EE585}" type="datetime1">
              <a:rPr lang="en-GB" altLang="en-US"/>
              <a:pPr>
                <a:defRPr/>
              </a:pPr>
              <a:t>05/03/2025</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F27268F-FCE8-404C-B794-14F77261286D}" type="slidenum">
              <a:rPr lang="en-GB" altLang="en-US"/>
              <a:pPr>
                <a:defRPr/>
              </a:pPr>
              <a:t>‹#›</a:t>
            </a:fld>
            <a:endParaRPr lang="en-GB" altLang="en-US"/>
          </a:p>
        </p:txBody>
      </p:sp>
    </p:spTree>
    <p:extLst>
      <p:ext uri="{BB962C8B-B14F-4D97-AF65-F5344CB8AC3E}">
        <p14:creationId xmlns:p14="http://schemas.microsoft.com/office/powerpoint/2010/main" val="30484253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p:cNvSpPr>
            <a:spLocks noGrp="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2"/>
          </p:nvPr>
        </p:nvSpPr>
        <p:spPr>
          <a:xfrm>
            <a:off x="250825" y="6524625"/>
            <a:ext cx="97155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9A9480EC-F3F6-4006-B02E-8C8A54398A24}" type="datetime1">
              <a:rPr lang="en-GB" altLang="en-US"/>
              <a:pPr>
                <a:defRPr/>
              </a:pPr>
              <a:t>05/03/2025</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4"/>
          </p:nvPr>
        </p:nvSpPr>
        <p:spPr>
          <a:xfrm>
            <a:off x="7956550" y="6381750"/>
            <a:ext cx="730250"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yriad Pro"/>
              </a:defRPr>
            </a:lvl1pPr>
          </a:lstStyle>
          <a:p>
            <a:pPr>
              <a:defRPr/>
            </a:pPr>
            <a:fld id="{AD58E4E2-7891-4D91-AF5F-9946CA6D74F2}"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786" r:id="rId1"/>
    <p:sldLayoutId id="2147483787" r:id="rId2"/>
    <p:sldLayoutId id="2147483777" r:id="rId3"/>
    <p:sldLayoutId id="2147483778" r:id="rId4"/>
    <p:sldLayoutId id="2147483779" r:id="rId5"/>
    <p:sldLayoutId id="2147483780" r:id="rId6"/>
    <p:sldLayoutId id="2147483781" r:id="rId7"/>
    <p:sldLayoutId id="2147483782" r:id="rId8"/>
    <p:sldLayoutId id="2147483783" r:id="rId9"/>
    <p:sldLayoutId id="2147483784" r:id="rId10"/>
    <p:sldLayoutId id="2147483785" r:id="rId11"/>
  </p:sldLayoutIdLst>
  <p:hf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hyperlink" Target="https://doi.org/10.4324/9780429322556"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Slide Number Placeholder 5">
            <a:extLst>
              <a:ext uri="{FF2B5EF4-FFF2-40B4-BE49-F238E27FC236}">
                <a16:creationId xmlns:a16="http://schemas.microsoft.com/office/drawing/2014/main" id="{43991AB9-5B72-53E6-5078-741F4FF64793}"/>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CB051C3F-9BA8-3440-A8B4-B475D33F9A8B}" type="slidenum">
              <a:rPr lang="en-GB" altLang="en-US" sz="1200" smtClean="0">
                <a:solidFill>
                  <a:srgbClr val="898989"/>
                </a:solidFill>
              </a:rPr>
              <a:pPr>
                <a:spcBef>
                  <a:spcPct val="0"/>
                </a:spcBef>
                <a:buFontTx/>
                <a:buNone/>
              </a:pPr>
              <a:t>1</a:t>
            </a:fld>
            <a:endParaRPr lang="en-GB" altLang="en-US" sz="1200">
              <a:solidFill>
                <a:srgbClr val="898989"/>
              </a:solidFill>
            </a:endParaRPr>
          </a:p>
        </p:txBody>
      </p:sp>
      <p:sp>
        <p:nvSpPr>
          <p:cNvPr id="6148" name="Title 1">
            <a:extLst>
              <a:ext uri="{FF2B5EF4-FFF2-40B4-BE49-F238E27FC236}">
                <a16:creationId xmlns:a16="http://schemas.microsoft.com/office/drawing/2014/main" id="{D36477E7-0C1C-41E8-F58D-80BC578BB896}"/>
              </a:ext>
            </a:extLst>
          </p:cNvPr>
          <p:cNvSpPr>
            <a:spLocks noGrp="1"/>
          </p:cNvSpPr>
          <p:nvPr>
            <p:ph type="ctrTitle"/>
          </p:nvPr>
        </p:nvSpPr>
        <p:spPr>
          <a:xfrm>
            <a:off x="15875" y="1158875"/>
            <a:ext cx="9128125" cy="4540250"/>
          </a:xfrm>
        </p:spPr>
        <p:txBody>
          <a:bodyPr/>
          <a:lstStyle/>
          <a:p>
            <a:pPr>
              <a:defRPr/>
            </a:pPr>
            <a:r>
              <a:rPr lang="en-GB" altLang="en-US" sz="4400" b="1" dirty="0">
                <a:solidFill>
                  <a:schemeClr val="tx1"/>
                </a:solidFill>
              </a:rPr>
              <a:t>Branding and </a:t>
            </a:r>
            <a:br>
              <a:rPr lang="en-GB" altLang="en-US" sz="4400" b="1" dirty="0">
                <a:solidFill>
                  <a:schemeClr val="tx1"/>
                </a:solidFill>
              </a:rPr>
            </a:br>
            <a:r>
              <a:rPr lang="en-GB" altLang="en-US" sz="4400" b="1" dirty="0">
                <a:solidFill>
                  <a:schemeClr val="tx1"/>
                </a:solidFill>
              </a:rPr>
              <a:t>Brand Management</a:t>
            </a:r>
            <a:br>
              <a:rPr lang="en-GB" altLang="en-US" sz="4400" b="1" dirty="0">
                <a:solidFill>
                  <a:schemeClr val="tx1"/>
                </a:solidFill>
              </a:rPr>
            </a:br>
            <a:r>
              <a:rPr lang="en-GB" altLang="en-US" b="1" dirty="0"/>
              <a:t>LCMB7024</a:t>
            </a:r>
            <a:br>
              <a:rPr lang="en-GB" altLang="en-US" dirty="0"/>
            </a:br>
            <a:br>
              <a:rPr lang="en-GB" altLang="en-US" dirty="0"/>
            </a:br>
            <a:br>
              <a:rPr lang="en-GB" altLang="en-US" sz="3600" dirty="0"/>
            </a:br>
            <a:br>
              <a:rPr lang="en-GB" altLang="en-US" sz="3600" dirty="0"/>
            </a:br>
            <a:r>
              <a:rPr lang="en-GB" altLang="en-US" sz="3600" dirty="0"/>
              <a:t>						    </a:t>
            </a:r>
            <a:r>
              <a:rPr lang="en-GB" altLang="en-US" sz="2400" b="1" dirty="0"/>
              <a:t>Week 4 – Session 1</a:t>
            </a:r>
            <a:br>
              <a:rPr lang="en-GB" altLang="en-US" sz="3600" dirty="0"/>
            </a:br>
            <a:endParaRPr lang="en-GB" altLang="en-US" sz="36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19A933-F5E8-A6E1-80D6-F40157A65396}"/>
              </a:ext>
            </a:extLst>
          </p:cNvPr>
          <p:cNvSpPr>
            <a:spLocks noGrp="1"/>
          </p:cNvSpPr>
          <p:nvPr>
            <p:ph type="title"/>
          </p:nvPr>
        </p:nvSpPr>
        <p:spPr/>
        <p:txBody>
          <a:bodyPr/>
          <a:lstStyle/>
          <a:p>
            <a:r>
              <a:rPr lang="en-GB" sz="3600" b="1" dirty="0"/>
              <a:t>Content of the Session</a:t>
            </a:r>
            <a:endParaRPr lang="en-GB" sz="3600" dirty="0"/>
          </a:p>
        </p:txBody>
      </p:sp>
      <p:sp>
        <p:nvSpPr>
          <p:cNvPr id="3" name="Content Placeholder 2">
            <a:extLst>
              <a:ext uri="{FF2B5EF4-FFF2-40B4-BE49-F238E27FC236}">
                <a16:creationId xmlns:a16="http://schemas.microsoft.com/office/drawing/2014/main" id="{6B67FD98-57EE-9DDA-E199-174B44AA7699}"/>
              </a:ext>
            </a:extLst>
          </p:cNvPr>
          <p:cNvSpPr>
            <a:spLocks noGrp="1"/>
          </p:cNvSpPr>
          <p:nvPr>
            <p:ph sz="half" idx="1"/>
          </p:nvPr>
        </p:nvSpPr>
        <p:spPr/>
        <p:txBody>
          <a:bodyPr/>
          <a:lstStyle/>
          <a:p>
            <a:r>
              <a:rPr lang="en-GB" sz="2000" dirty="0"/>
              <a:t>Pioneer and follower</a:t>
            </a:r>
          </a:p>
          <a:p>
            <a:r>
              <a:rPr lang="en-GB" sz="2000" dirty="0"/>
              <a:t>Advantages of pioneer and follower</a:t>
            </a:r>
          </a:p>
          <a:p>
            <a:r>
              <a:rPr lang="en-GB" sz="2000" dirty="0"/>
              <a:t>A comparison for the PLC stages for Pioneer and follower</a:t>
            </a:r>
          </a:p>
          <a:p>
            <a:endParaRPr lang="en-GB" dirty="0"/>
          </a:p>
          <a:p>
            <a:endParaRPr lang="en-GB" dirty="0"/>
          </a:p>
        </p:txBody>
      </p:sp>
      <p:sp>
        <p:nvSpPr>
          <p:cNvPr id="4" name="Content Placeholder 3">
            <a:extLst>
              <a:ext uri="{FF2B5EF4-FFF2-40B4-BE49-F238E27FC236}">
                <a16:creationId xmlns:a16="http://schemas.microsoft.com/office/drawing/2014/main" id="{F8C5CDAC-CC64-3EF3-6B52-2B13B247771D}"/>
              </a:ext>
            </a:extLst>
          </p:cNvPr>
          <p:cNvSpPr>
            <a:spLocks noGrp="1"/>
          </p:cNvSpPr>
          <p:nvPr>
            <p:ph sz="half" idx="2"/>
          </p:nvPr>
        </p:nvSpPr>
        <p:spPr/>
        <p:txBody>
          <a:bodyPr/>
          <a:lstStyle/>
          <a:p>
            <a:r>
              <a:rPr lang="en-GB" sz="2000" dirty="0"/>
              <a:t>What is a brand?</a:t>
            </a:r>
          </a:p>
          <a:p>
            <a:r>
              <a:rPr lang="en-GB" sz="2000" dirty="0"/>
              <a:t>Brand </a:t>
            </a:r>
          </a:p>
          <a:p>
            <a:r>
              <a:rPr lang="en-GB" sz="2000" dirty="0"/>
              <a:t>Branding </a:t>
            </a:r>
          </a:p>
          <a:p>
            <a:r>
              <a:rPr lang="en-GB" sz="2000" dirty="0"/>
              <a:t>Importance of brands to consumers</a:t>
            </a:r>
          </a:p>
          <a:p>
            <a:r>
              <a:rPr lang="en-GB" sz="2000" dirty="0"/>
              <a:t>Importance of brands to organisations</a:t>
            </a:r>
          </a:p>
          <a:p>
            <a:r>
              <a:rPr lang="en-GB" sz="2000" dirty="0"/>
              <a:t>Brand management</a:t>
            </a:r>
          </a:p>
          <a:p>
            <a:r>
              <a:rPr lang="en-GB" sz="2000" dirty="0"/>
              <a:t>Brand equity</a:t>
            </a:r>
          </a:p>
          <a:p>
            <a:r>
              <a:rPr lang="en-GB" sz="2000" dirty="0"/>
              <a:t>Components of brand equity</a:t>
            </a:r>
          </a:p>
        </p:txBody>
      </p:sp>
      <p:sp>
        <p:nvSpPr>
          <p:cNvPr id="5" name="Date Placeholder 4">
            <a:extLst>
              <a:ext uri="{FF2B5EF4-FFF2-40B4-BE49-F238E27FC236}">
                <a16:creationId xmlns:a16="http://schemas.microsoft.com/office/drawing/2014/main" id="{CBB99275-2543-9C5B-E29A-CD0FD07BA6E4}"/>
              </a:ext>
            </a:extLst>
          </p:cNvPr>
          <p:cNvSpPr>
            <a:spLocks noGrp="1"/>
          </p:cNvSpPr>
          <p:nvPr>
            <p:ph type="dt" sz="half" idx="10"/>
          </p:nvPr>
        </p:nvSpPr>
        <p:spPr/>
        <p:txBody>
          <a:bodyPr/>
          <a:lstStyle/>
          <a:p>
            <a:pPr>
              <a:defRPr/>
            </a:pPr>
            <a:fld id="{F7614AD2-EBEE-4B9C-B8EB-7B45076136C4}" type="datetime1">
              <a:rPr lang="en-GB" altLang="en-US" smtClean="0"/>
              <a:pPr>
                <a:defRPr/>
              </a:pPr>
              <a:t>05/03/2025</a:t>
            </a:fld>
            <a:endParaRPr lang="en-GB" altLang="en-US"/>
          </a:p>
        </p:txBody>
      </p:sp>
      <p:sp>
        <p:nvSpPr>
          <p:cNvPr id="6" name="Slide Number Placeholder 5">
            <a:extLst>
              <a:ext uri="{FF2B5EF4-FFF2-40B4-BE49-F238E27FC236}">
                <a16:creationId xmlns:a16="http://schemas.microsoft.com/office/drawing/2014/main" id="{459A5215-E402-7CE1-E2D3-7535CC42F46D}"/>
              </a:ext>
            </a:extLst>
          </p:cNvPr>
          <p:cNvSpPr>
            <a:spLocks noGrp="1"/>
          </p:cNvSpPr>
          <p:nvPr>
            <p:ph type="sldNum" sz="quarter" idx="11"/>
          </p:nvPr>
        </p:nvSpPr>
        <p:spPr/>
        <p:txBody>
          <a:bodyPr/>
          <a:lstStyle/>
          <a:p>
            <a:pPr>
              <a:defRPr/>
            </a:pPr>
            <a:fld id="{386495F9-B3F5-4DDF-9323-6CEC80C52C17}" type="slidenum">
              <a:rPr lang="en-GB" altLang="en-US" smtClean="0"/>
              <a:pPr>
                <a:defRPr/>
              </a:pPr>
              <a:t>2</a:t>
            </a:fld>
            <a:endParaRPr lang="en-GB" altLang="en-US"/>
          </a:p>
        </p:txBody>
      </p:sp>
    </p:spTree>
    <p:extLst>
      <p:ext uri="{BB962C8B-B14F-4D97-AF65-F5344CB8AC3E}">
        <p14:creationId xmlns:p14="http://schemas.microsoft.com/office/powerpoint/2010/main" val="13309941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031769-AB8B-DB70-F9D1-F181B937EAD0}"/>
              </a:ext>
            </a:extLst>
          </p:cNvPr>
          <p:cNvSpPr>
            <a:spLocks noGrp="1"/>
          </p:cNvSpPr>
          <p:nvPr>
            <p:ph type="title"/>
          </p:nvPr>
        </p:nvSpPr>
        <p:spPr/>
        <p:txBody>
          <a:bodyPr/>
          <a:lstStyle/>
          <a:p>
            <a:r>
              <a:rPr lang="en-GB" sz="3600" b="1" dirty="0"/>
              <a:t>Pioneer versus Follower</a:t>
            </a:r>
          </a:p>
        </p:txBody>
      </p:sp>
      <p:sp>
        <p:nvSpPr>
          <p:cNvPr id="3" name="Content Placeholder 2">
            <a:extLst>
              <a:ext uri="{FF2B5EF4-FFF2-40B4-BE49-F238E27FC236}">
                <a16:creationId xmlns:a16="http://schemas.microsoft.com/office/drawing/2014/main" id="{A0D48DD5-F49E-1195-4B35-B6A030A881FD}"/>
              </a:ext>
            </a:extLst>
          </p:cNvPr>
          <p:cNvSpPr>
            <a:spLocks noGrp="1"/>
          </p:cNvSpPr>
          <p:nvPr>
            <p:ph idx="1"/>
          </p:nvPr>
        </p:nvSpPr>
        <p:spPr/>
        <p:txBody>
          <a:bodyPr/>
          <a:lstStyle/>
          <a:p>
            <a:pPr algn="l"/>
            <a:r>
              <a:rPr lang="en-GB" sz="2400" b="1" i="0" u="none" strike="noStrike" dirty="0">
                <a:solidFill>
                  <a:srgbClr val="000000"/>
                </a:solidFill>
                <a:effectLst/>
              </a:rPr>
              <a:t>A Pioneer (First Mover) </a:t>
            </a:r>
            <a:r>
              <a:rPr lang="en-GB" sz="2400" i="0" u="none" strike="noStrike" dirty="0">
                <a:solidFill>
                  <a:srgbClr val="000000"/>
                </a:solidFill>
                <a:effectLst/>
              </a:rPr>
              <a:t>is a company that introduces a new product, service, or technology to the market before competitors. </a:t>
            </a:r>
          </a:p>
          <a:p>
            <a:pPr algn="l"/>
            <a:r>
              <a:rPr lang="en-GB" sz="2400" b="1" i="0" u="none" strike="noStrike" dirty="0">
                <a:solidFill>
                  <a:srgbClr val="000000"/>
                </a:solidFill>
                <a:effectLst/>
              </a:rPr>
              <a:t>A Follower (Late Entrant) </a:t>
            </a:r>
            <a:r>
              <a:rPr lang="en-GB" sz="2400" i="0" u="none" strike="noStrike" dirty="0">
                <a:solidFill>
                  <a:srgbClr val="000000"/>
                </a:solidFill>
                <a:effectLst/>
              </a:rPr>
              <a:t>is a company that enters the market after the pioneer, learning from the pioneer’s successes and mistakes. </a:t>
            </a:r>
            <a:endParaRPr lang="en-GB" dirty="0"/>
          </a:p>
        </p:txBody>
      </p:sp>
      <p:sp>
        <p:nvSpPr>
          <p:cNvPr id="4" name="Date Placeholder 3">
            <a:extLst>
              <a:ext uri="{FF2B5EF4-FFF2-40B4-BE49-F238E27FC236}">
                <a16:creationId xmlns:a16="http://schemas.microsoft.com/office/drawing/2014/main" id="{179A135C-3E4B-2964-595A-67E0C57593FD}"/>
              </a:ext>
            </a:extLst>
          </p:cNvPr>
          <p:cNvSpPr>
            <a:spLocks noGrp="1"/>
          </p:cNvSpPr>
          <p:nvPr>
            <p:ph type="dt" sz="half" idx="10"/>
          </p:nvPr>
        </p:nvSpPr>
        <p:spPr/>
        <p:txBody>
          <a:bodyPr/>
          <a:lstStyle/>
          <a:p>
            <a:pPr>
              <a:defRPr/>
            </a:pPr>
            <a:fld id="{2303D31F-598B-47EE-BA37-93F097A3D676}" type="datetime1">
              <a:rPr lang="en-GB" altLang="en-US" smtClean="0"/>
              <a:pPr>
                <a:defRPr/>
              </a:pPr>
              <a:t>05/03/2025</a:t>
            </a:fld>
            <a:endParaRPr lang="en-GB" altLang="en-US"/>
          </a:p>
        </p:txBody>
      </p:sp>
      <p:sp>
        <p:nvSpPr>
          <p:cNvPr id="5" name="Slide Number Placeholder 4">
            <a:extLst>
              <a:ext uri="{FF2B5EF4-FFF2-40B4-BE49-F238E27FC236}">
                <a16:creationId xmlns:a16="http://schemas.microsoft.com/office/drawing/2014/main" id="{380EF8B9-31A1-F381-1597-E12F36B7DA4C}"/>
              </a:ext>
            </a:extLst>
          </p:cNvPr>
          <p:cNvSpPr>
            <a:spLocks noGrp="1"/>
          </p:cNvSpPr>
          <p:nvPr>
            <p:ph type="sldNum" sz="quarter" idx="12"/>
          </p:nvPr>
        </p:nvSpPr>
        <p:spPr/>
        <p:txBody>
          <a:bodyPr/>
          <a:lstStyle/>
          <a:p>
            <a:pPr>
              <a:defRPr/>
            </a:pPr>
            <a:fld id="{6550E941-99E4-4403-A917-B30FF69A9617}" type="slidenum">
              <a:rPr lang="en-GB" altLang="en-US" smtClean="0"/>
              <a:pPr>
                <a:defRPr/>
              </a:pPr>
              <a:t>3</a:t>
            </a:fld>
            <a:endParaRPr lang="en-GB" altLang="en-US"/>
          </a:p>
        </p:txBody>
      </p:sp>
      <p:pic>
        <p:nvPicPr>
          <p:cNvPr id="4098" name="Picture 2" descr="Netflix - Simple English Wikipedia, the ...">
            <a:extLst>
              <a:ext uri="{FF2B5EF4-FFF2-40B4-BE49-F238E27FC236}">
                <a16:creationId xmlns:a16="http://schemas.microsoft.com/office/drawing/2014/main" id="{A59B3346-4A2D-1FA0-82FB-48A6F41ADD9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5100" y="4869160"/>
            <a:ext cx="1977613" cy="826380"/>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a:extLst>
              <a:ext uri="{FF2B5EF4-FFF2-40B4-BE49-F238E27FC236}">
                <a16:creationId xmlns:a16="http://schemas.microsoft.com/office/drawing/2014/main" id="{DCF33646-64FE-5562-6CB4-6151EB5C4F7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46719" y="4002117"/>
            <a:ext cx="706636" cy="871051"/>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6" descr="Tesla Black Logo transparent PNG - StickPNG">
            <a:extLst>
              <a:ext uri="{FF2B5EF4-FFF2-40B4-BE49-F238E27FC236}">
                <a16:creationId xmlns:a16="http://schemas.microsoft.com/office/drawing/2014/main" id="{79909DFD-6310-05D7-857A-765A1E0E68F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96336" y="4437642"/>
            <a:ext cx="963582" cy="994103"/>
          </a:xfrm>
          <a:prstGeom prst="rect">
            <a:avLst/>
          </a:prstGeom>
          <a:noFill/>
          <a:extLst>
            <a:ext uri="{909E8E84-426E-40DD-AFC4-6F175D3DCCD1}">
              <a14:hiddenFill xmlns:a14="http://schemas.microsoft.com/office/drawing/2010/main">
                <a:solidFill>
                  <a:srgbClr val="FFFFFF"/>
                </a:solidFill>
              </a14:hiddenFill>
            </a:ext>
          </a:extLst>
        </p:spPr>
      </p:pic>
      <p:pic>
        <p:nvPicPr>
          <p:cNvPr id="4104" name="Picture 8" descr="Sony Logo, symbol, meaning, history ...">
            <a:extLst>
              <a:ext uri="{FF2B5EF4-FFF2-40B4-BE49-F238E27FC236}">
                <a16:creationId xmlns:a16="http://schemas.microsoft.com/office/drawing/2014/main" id="{C1E28467-3BF5-3C9B-EF10-4446ABECF08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586905" y="4671408"/>
            <a:ext cx="1555448" cy="871051"/>
          </a:xfrm>
          <a:prstGeom prst="rect">
            <a:avLst/>
          </a:prstGeom>
          <a:noFill/>
          <a:extLst>
            <a:ext uri="{909E8E84-426E-40DD-AFC4-6F175D3DCCD1}">
              <a14:hiddenFill xmlns:a14="http://schemas.microsoft.com/office/drawing/2010/main">
                <a:solidFill>
                  <a:srgbClr val="FFFFFF"/>
                </a:solidFill>
              </a14:hiddenFill>
            </a:ext>
          </a:extLst>
        </p:spPr>
      </p:pic>
      <p:pic>
        <p:nvPicPr>
          <p:cNvPr id="4106" name="Picture 10">
            <a:extLst>
              <a:ext uri="{FF2B5EF4-FFF2-40B4-BE49-F238E27FC236}">
                <a16:creationId xmlns:a16="http://schemas.microsoft.com/office/drawing/2014/main" id="{4113B2E5-0369-67A6-7C38-74BB0F00E008}"/>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72000" y="3806891"/>
            <a:ext cx="2116460" cy="700060"/>
          </a:xfrm>
          <a:prstGeom prst="rect">
            <a:avLst/>
          </a:prstGeom>
          <a:noFill/>
          <a:extLst>
            <a:ext uri="{909E8E84-426E-40DD-AFC4-6F175D3DCCD1}">
              <a14:hiddenFill xmlns:a14="http://schemas.microsoft.com/office/drawing/2010/main">
                <a:solidFill>
                  <a:srgbClr val="FFFFFF"/>
                </a:solidFill>
              </a14:hiddenFill>
            </a:ext>
          </a:extLst>
        </p:spPr>
      </p:pic>
      <p:pic>
        <p:nvPicPr>
          <p:cNvPr id="4112" name="Picture 16" descr="Pepsi Logo History, symbol, meaning ...">
            <a:extLst>
              <a:ext uri="{FF2B5EF4-FFF2-40B4-BE49-F238E27FC236}">
                <a16:creationId xmlns:a16="http://schemas.microsoft.com/office/drawing/2014/main" id="{B69F78C9-EE36-6556-79BA-12F99EB6EFC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991344" y="4736464"/>
            <a:ext cx="1394231" cy="780769"/>
          </a:xfrm>
          <a:prstGeom prst="rect">
            <a:avLst/>
          </a:prstGeom>
          <a:noFill/>
          <a:extLst>
            <a:ext uri="{909E8E84-426E-40DD-AFC4-6F175D3DCCD1}">
              <a14:hiddenFill xmlns:a14="http://schemas.microsoft.com/office/drawing/2010/main">
                <a:solidFill>
                  <a:srgbClr val="FFFFFF"/>
                </a:solidFill>
              </a14:hiddenFill>
            </a:ext>
          </a:extLst>
        </p:spPr>
      </p:pic>
      <p:pic>
        <p:nvPicPr>
          <p:cNvPr id="4114" name="Picture 18" descr="Burger King Franchise Information ...">
            <a:extLst>
              <a:ext uri="{FF2B5EF4-FFF2-40B4-BE49-F238E27FC236}">
                <a16:creationId xmlns:a16="http://schemas.microsoft.com/office/drawing/2014/main" id="{192A4620-549C-11EE-57C5-9D2DB85BA6D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12390" y="4002117"/>
            <a:ext cx="1248420" cy="6564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3801755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49225B-AC3C-07C8-58D4-8CC57287A68F}"/>
              </a:ext>
            </a:extLst>
          </p:cNvPr>
          <p:cNvSpPr>
            <a:spLocks noGrp="1"/>
          </p:cNvSpPr>
          <p:nvPr>
            <p:ph type="title"/>
          </p:nvPr>
        </p:nvSpPr>
        <p:spPr/>
        <p:txBody>
          <a:bodyPr/>
          <a:lstStyle/>
          <a:p>
            <a:r>
              <a:rPr lang="en-GB" sz="3600" b="1" dirty="0"/>
              <a:t>Advantages and disadvantages of Pioneer</a:t>
            </a:r>
          </a:p>
        </p:txBody>
      </p:sp>
      <p:sp>
        <p:nvSpPr>
          <p:cNvPr id="3" name="Content Placeholder 2">
            <a:extLst>
              <a:ext uri="{FF2B5EF4-FFF2-40B4-BE49-F238E27FC236}">
                <a16:creationId xmlns:a16="http://schemas.microsoft.com/office/drawing/2014/main" id="{0765F5F8-CEAF-9446-1040-4CA4AAAAB4D4}"/>
              </a:ext>
            </a:extLst>
          </p:cNvPr>
          <p:cNvSpPr>
            <a:spLocks noGrp="1"/>
          </p:cNvSpPr>
          <p:nvPr>
            <p:ph idx="1"/>
          </p:nvPr>
        </p:nvSpPr>
        <p:spPr/>
        <p:txBody>
          <a:bodyPr/>
          <a:lstStyle/>
          <a:p>
            <a:pPr marL="0" indent="0" algn="l">
              <a:buNone/>
            </a:pPr>
            <a:r>
              <a:rPr lang="en-GB" sz="2800" b="0" i="0" u="none" strike="noStrike" dirty="0">
                <a:solidFill>
                  <a:srgbClr val="000000"/>
                </a:solidFill>
                <a:effectLst/>
              </a:rPr>
              <a:t>✅ </a:t>
            </a:r>
            <a:r>
              <a:rPr lang="en-GB" sz="2800" b="1" i="0" u="none" strike="noStrike" dirty="0">
                <a:solidFill>
                  <a:srgbClr val="000000"/>
                </a:solidFill>
                <a:effectLst/>
              </a:rPr>
              <a:t>Advantage:</a:t>
            </a:r>
            <a:r>
              <a:rPr lang="en-GB" sz="2800" b="0" i="0" u="none" strike="noStrike" dirty="0">
                <a:solidFill>
                  <a:srgbClr val="000000"/>
                </a:solidFill>
                <a:effectLst/>
              </a:rPr>
              <a:t> Pioneers can establish </a:t>
            </a:r>
            <a:r>
              <a:rPr lang="en-GB" sz="2800" b="1" i="0" u="none" strike="noStrike" dirty="0">
                <a:solidFill>
                  <a:srgbClr val="000000"/>
                </a:solidFill>
                <a:effectLst/>
              </a:rPr>
              <a:t>strong brand recognition and customer loyalty</a:t>
            </a:r>
            <a:r>
              <a:rPr lang="en-GB" sz="2800" b="0" i="0" u="none" strike="noStrike" dirty="0">
                <a:solidFill>
                  <a:srgbClr val="000000"/>
                </a:solidFill>
                <a:effectLst/>
              </a:rPr>
              <a:t>, giving them a long-term competitive edge.</a:t>
            </a:r>
          </a:p>
          <a:p>
            <a:pPr marL="0" indent="0" algn="l">
              <a:buNone/>
            </a:pPr>
            <a:r>
              <a:rPr lang="en-GB" sz="2800" b="0" i="0" u="none" strike="noStrike" dirty="0">
                <a:solidFill>
                  <a:srgbClr val="000000"/>
                </a:solidFill>
                <a:effectLst/>
              </a:rPr>
              <a:t>❌ </a:t>
            </a:r>
            <a:r>
              <a:rPr lang="en-GB" sz="2800" b="1" i="0" u="none" strike="noStrike" dirty="0">
                <a:solidFill>
                  <a:srgbClr val="000000"/>
                </a:solidFill>
                <a:effectLst/>
              </a:rPr>
              <a:t>Disadvantage:</a:t>
            </a:r>
            <a:r>
              <a:rPr lang="en-GB" sz="2800" b="0" i="0" u="none" strike="noStrike" dirty="0">
                <a:solidFill>
                  <a:srgbClr val="000000"/>
                </a:solidFill>
                <a:effectLst/>
              </a:rPr>
              <a:t> High </a:t>
            </a:r>
            <a:r>
              <a:rPr lang="en-GB" sz="2800" b="1" i="0" u="none" strike="noStrike" dirty="0">
                <a:solidFill>
                  <a:srgbClr val="000000"/>
                </a:solidFill>
                <a:effectLst/>
              </a:rPr>
              <a:t>R&amp;D costs and market uncertainty</a:t>
            </a:r>
            <a:r>
              <a:rPr lang="en-GB" sz="2800" b="0" i="0" u="none" strike="noStrike" dirty="0">
                <a:solidFill>
                  <a:srgbClr val="000000"/>
                </a:solidFill>
                <a:effectLst/>
              </a:rPr>
              <a:t> can lead to financial risks if the product fails.</a:t>
            </a:r>
          </a:p>
          <a:p>
            <a:endParaRPr lang="en-GB" dirty="0"/>
          </a:p>
        </p:txBody>
      </p:sp>
      <p:sp>
        <p:nvSpPr>
          <p:cNvPr id="4" name="Date Placeholder 3">
            <a:extLst>
              <a:ext uri="{FF2B5EF4-FFF2-40B4-BE49-F238E27FC236}">
                <a16:creationId xmlns:a16="http://schemas.microsoft.com/office/drawing/2014/main" id="{D6623ABA-DE90-8C9F-172D-EC234E480AEC}"/>
              </a:ext>
            </a:extLst>
          </p:cNvPr>
          <p:cNvSpPr>
            <a:spLocks noGrp="1"/>
          </p:cNvSpPr>
          <p:nvPr>
            <p:ph type="dt" sz="half" idx="10"/>
          </p:nvPr>
        </p:nvSpPr>
        <p:spPr/>
        <p:txBody>
          <a:bodyPr/>
          <a:lstStyle/>
          <a:p>
            <a:pPr>
              <a:defRPr/>
            </a:pPr>
            <a:fld id="{2303D31F-598B-47EE-BA37-93F097A3D676}" type="datetime1">
              <a:rPr lang="en-GB" altLang="en-US" smtClean="0"/>
              <a:pPr>
                <a:defRPr/>
              </a:pPr>
              <a:t>05/03/2025</a:t>
            </a:fld>
            <a:endParaRPr lang="en-GB" altLang="en-US"/>
          </a:p>
        </p:txBody>
      </p:sp>
      <p:sp>
        <p:nvSpPr>
          <p:cNvPr id="5" name="Slide Number Placeholder 4">
            <a:extLst>
              <a:ext uri="{FF2B5EF4-FFF2-40B4-BE49-F238E27FC236}">
                <a16:creationId xmlns:a16="http://schemas.microsoft.com/office/drawing/2014/main" id="{32415FD7-128B-DB07-6C44-91F8BD3B9CCB}"/>
              </a:ext>
            </a:extLst>
          </p:cNvPr>
          <p:cNvSpPr>
            <a:spLocks noGrp="1"/>
          </p:cNvSpPr>
          <p:nvPr>
            <p:ph type="sldNum" sz="quarter" idx="12"/>
          </p:nvPr>
        </p:nvSpPr>
        <p:spPr/>
        <p:txBody>
          <a:bodyPr/>
          <a:lstStyle/>
          <a:p>
            <a:pPr>
              <a:defRPr/>
            </a:pPr>
            <a:fld id="{6550E941-99E4-4403-A917-B30FF69A9617}" type="slidenum">
              <a:rPr lang="en-GB" altLang="en-US" smtClean="0"/>
              <a:pPr>
                <a:defRPr/>
              </a:pPr>
              <a:t>4</a:t>
            </a:fld>
            <a:endParaRPr lang="en-GB" altLang="en-US"/>
          </a:p>
        </p:txBody>
      </p:sp>
    </p:spTree>
    <p:extLst>
      <p:ext uri="{BB962C8B-B14F-4D97-AF65-F5344CB8AC3E}">
        <p14:creationId xmlns:p14="http://schemas.microsoft.com/office/powerpoint/2010/main" val="4833746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7B5C13-7C1F-5900-591F-0B322175037D}"/>
              </a:ext>
            </a:extLst>
          </p:cNvPr>
          <p:cNvSpPr>
            <a:spLocks noGrp="1"/>
          </p:cNvSpPr>
          <p:nvPr>
            <p:ph type="title"/>
          </p:nvPr>
        </p:nvSpPr>
        <p:spPr/>
        <p:txBody>
          <a:bodyPr/>
          <a:lstStyle/>
          <a:p>
            <a:r>
              <a:rPr lang="en-GB" sz="3600" b="1" dirty="0"/>
              <a:t>Advantages and Disadvantages of Follower</a:t>
            </a:r>
          </a:p>
        </p:txBody>
      </p:sp>
      <p:sp>
        <p:nvSpPr>
          <p:cNvPr id="3" name="Content Placeholder 2">
            <a:extLst>
              <a:ext uri="{FF2B5EF4-FFF2-40B4-BE49-F238E27FC236}">
                <a16:creationId xmlns:a16="http://schemas.microsoft.com/office/drawing/2014/main" id="{783F8FCE-3A99-D4C2-21AA-62D4EC929D8D}"/>
              </a:ext>
            </a:extLst>
          </p:cNvPr>
          <p:cNvSpPr>
            <a:spLocks noGrp="1"/>
          </p:cNvSpPr>
          <p:nvPr>
            <p:ph idx="1"/>
          </p:nvPr>
        </p:nvSpPr>
        <p:spPr/>
        <p:txBody>
          <a:bodyPr/>
          <a:lstStyle/>
          <a:p>
            <a:pPr marL="0" indent="0" algn="l">
              <a:buNone/>
            </a:pPr>
            <a:r>
              <a:rPr lang="en-GB" sz="2800" b="0" i="0" u="none" strike="noStrike" dirty="0">
                <a:solidFill>
                  <a:srgbClr val="000000"/>
                </a:solidFill>
                <a:effectLst/>
              </a:rPr>
              <a:t>✅ </a:t>
            </a:r>
            <a:r>
              <a:rPr lang="en-GB" sz="2800" b="1" i="0" u="none" strike="noStrike" dirty="0">
                <a:solidFill>
                  <a:srgbClr val="000000"/>
                </a:solidFill>
                <a:effectLst/>
              </a:rPr>
              <a:t>Advantage:</a:t>
            </a:r>
            <a:r>
              <a:rPr lang="en-GB" sz="2800" b="0" i="0" u="none" strike="noStrike" dirty="0">
                <a:solidFill>
                  <a:srgbClr val="000000"/>
                </a:solidFill>
                <a:effectLst/>
              </a:rPr>
              <a:t> Followers can </a:t>
            </a:r>
            <a:r>
              <a:rPr lang="en-GB" sz="2800" b="1" i="0" u="none" strike="noStrike" dirty="0">
                <a:solidFill>
                  <a:srgbClr val="000000"/>
                </a:solidFill>
                <a:effectLst/>
              </a:rPr>
              <a:t>learn from pioneers' mistakes</a:t>
            </a:r>
            <a:r>
              <a:rPr lang="en-GB" sz="2800" b="0" i="0" u="none" strike="noStrike" dirty="0">
                <a:solidFill>
                  <a:srgbClr val="000000"/>
                </a:solidFill>
                <a:effectLst/>
              </a:rPr>
              <a:t>, reducing risks and development costs while improving product offerings.</a:t>
            </a:r>
          </a:p>
          <a:p>
            <a:pPr marL="0" indent="0" algn="l">
              <a:buNone/>
            </a:pPr>
            <a:r>
              <a:rPr lang="en-GB" sz="2800" b="0" i="0" u="none" strike="noStrike" dirty="0">
                <a:solidFill>
                  <a:srgbClr val="000000"/>
                </a:solidFill>
                <a:effectLst/>
              </a:rPr>
              <a:t>❌ </a:t>
            </a:r>
            <a:r>
              <a:rPr lang="en-GB" sz="2800" b="1" i="0" u="none" strike="noStrike" dirty="0">
                <a:solidFill>
                  <a:srgbClr val="000000"/>
                </a:solidFill>
                <a:effectLst/>
              </a:rPr>
              <a:t>Disadvantage:</a:t>
            </a:r>
            <a:r>
              <a:rPr lang="en-GB" sz="2800" b="0" i="0" u="none" strike="noStrike" dirty="0">
                <a:solidFill>
                  <a:srgbClr val="000000"/>
                </a:solidFill>
                <a:effectLst/>
              </a:rPr>
              <a:t> They may struggle to </a:t>
            </a:r>
            <a:r>
              <a:rPr lang="en-GB" sz="2800" b="1" i="0" u="none" strike="noStrike" dirty="0">
                <a:solidFill>
                  <a:srgbClr val="000000"/>
                </a:solidFill>
                <a:effectLst/>
              </a:rPr>
              <a:t>gain market share</a:t>
            </a:r>
            <a:r>
              <a:rPr lang="en-GB" sz="2800" b="0" i="0" u="none" strike="noStrike" dirty="0">
                <a:solidFill>
                  <a:srgbClr val="000000"/>
                </a:solidFill>
                <a:effectLst/>
              </a:rPr>
              <a:t> against well-established pioneers with strong brand loyalty.</a:t>
            </a:r>
          </a:p>
          <a:p>
            <a:endParaRPr lang="en-GB" dirty="0"/>
          </a:p>
        </p:txBody>
      </p:sp>
      <p:sp>
        <p:nvSpPr>
          <p:cNvPr id="4" name="Date Placeholder 3">
            <a:extLst>
              <a:ext uri="{FF2B5EF4-FFF2-40B4-BE49-F238E27FC236}">
                <a16:creationId xmlns:a16="http://schemas.microsoft.com/office/drawing/2014/main" id="{228BD213-F6DC-5A64-C3C1-43860EF21DB5}"/>
              </a:ext>
            </a:extLst>
          </p:cNvPr>
          <p:cNvSpPr>
            <a:spLocks noGrp="1"/>
          </p:cNvSpPr>
          <p:nvPr>
            <p:ph type="dt" sz="half" idx="10"/>
          </p:nvPr>
        </p:nvSpPr>
        <p:spPr/>
        <p:txBody>
          <a:bodyPr/>
          <a:lstStyle/>
          <a:p>
            <a:pPr>
              <a:defRPr/>
            </a:pPr>
            <a:fld id="{2303D31F-598B-47EE-BA37-93F097A3D676}" type="datetime1">
              <a:rPr lang="en-GB" altLang="en-US" smtClean="0"/>
              <a:pPr>
                <a:defRPr/>
              </a:pPr>
              <a:t>05/03/2025</a:t>
            </a:fld>
            <a:endParaRPr lang="en-GB" altLang="en-US"/>
          </a:p>
        </p:txBody>
      </p:sp>
      <p:sp>
        <p:nvSpPr>
          <p:cNvPr id="5" name="Slide Number Placeholder 4">
            <a:extLst>
              <a:ext uri="{FF2B5EF4-FFF2-40B4-BE49-F238E27FC236}">
                <a16:creationId xmlns:a16="http://schemas.microsoft.com/office/drawing/2014/main" id="{2ACF9BAC-1969-6B30-298F-BE3ACCF66F3B}"/>
              </a:ext>
            </a:extLst>
          </p:cNvPr>
          <p:cNvSpPr>
            <a:spLocks noGrp="1"/>
          </p:cNvSpPr>
          <p:nvPr>
            <p:ph type="sldNum" sz="quarter" idx="12"/>
          </p:nvPr>
        </p:nvSpPr>
        <p:spPr/>
        <p:txBody>
          <a:bodyPr/>
          <a:lstStyle/>
          <a:p>
            <a:pPr>
              <a:defRPr/>
            </a:pPr>
            <a:fld id="{6550E941-99E4-4403-A917-B30FF69A9617}" type="slidenum">
              <a:rPr lang="en-GB" altLang="en-US" smtClean="0"/>
              <a:pPr>
                <a:defRPr/>
              </a:pPr>
              <a:t>5</a:t>
            </a:fld>
            <a:endParaRPr lang="en-GB" altLang="en-US"/>
          </a:p>
        </p:txBody>
      </p:sp>
    </p:spTree>
    <p:extLst>
      <p:ext uri="{BB962C8B-B14F-4D97-AF65-F5344CB8AC3E}">
        <p14:creationId xmlns:p14="http://schemas.microsoft.com/office/powerpoint/2010/main" val="99068105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964363-41C2-C8A2-8044-149D23D2A8EF}"/>
              </a:ext>
            </a:extLst>
          </p:cNvPr>
          <p:cNvSpPr>
            <a:spLocks noGrp="1"/>
          </p:cNvSpPr>
          <p:nvPr>
            <p:ph type="title"/>
          </p:nvPr>
        </p:nvSpPr>
        <p:spPr/>
        <p:txBody>
          <a:bodyPr/>
          <a:lstStyle/>
          <a:p>
            <a:r>
              <a:rPr lang="en-GB" sz="3600" b="1" dirty="0"/>
              <a:t>Introduction Stage </a:t>
            </a:r>
            <a:br>
              <a:rPr lang="en-GB" sz="3600" b="1" dirty="0"/>
            </a:br>
            <a:r>
              <a:rPr lang="en-GB" sz="3600" b="1" dirty="0"/>
              <a:t>(Pioneer Leads, Follower Observes)</a:t>
            </a:r>
          </a:p>
        </p:txBody>
      </p:sp>
      <p:sp>
        <p:nvSpPr>
          <p:cNvPr id="3" name="Content Placeholder 2">
            <a:extLst>
              <a:ext uri="{FF2B5EF4-FFF2-40B4-BE49-F238E27FC236}">
                <a16:creationId xmlns:a16="http://schemas.microsoft.com/office/drawing/2014/main" id="{F25E740E-7FE4-0832-480C-E711FF27CEA1}"/>
              </a:ext>
            </a:extLst>
          </p:cNvPr>
          <p:cNvSpPr>
            <a:spLocks noGrp="1"/>
          </p:cNvSpPr>
          <p:nvPr>
            <p:ph idx="1"/>
          </p:nvPr>
        </p:nvSpPr>
        <p:spPr/>
        <p:txBody>
          <a:bodyPr/>
          <a:lstStyle/>
          <a:p>
            <a:pPr algn="l"/>
            <a:r>
              <a:rPr lang="en-GB" sz="2400" b="1" i="0" u="none" strike="noStrike" dirty="0">
                <a:solidFill>
                  <a:srgbClr val="000000"/>
                </a:solidFill>
                <a:effectLst/>
              </a:rPr>
              <a:t>Pioneer</a:t>
            </a:r>
            <a:r>
              <a:rPr lang="en-GB" sz="2400" i="0" u="none" strike="noStrike" dirty="0">
                <a:solidFill>
                  <a:srgbClr val="000000"/>
                </a:solidFill>
                <a:effectLst/>
              </a:rPr>
              <a:t> is the first company to introduce a new product into the market. </a:t>
            </a:r>
            <a:r>
              <a:rPr lang="en-GB" sz="2400" b="1" i="0" u="none" strike="noStrike" dirty="0">
                <a:solidFill>
                  <a:srgbClr val="000000"/>
                </a:solidFill>
                <a:effectLst/>
              </a:rPr>
              <a:t>Example: </a:t>
            </a:r>
            <a:r>
              <a:rPr lang="en-GB" sz="2400" b="1" i="1" u="none" strike="noStrike" dirty="0">
                <a:solidFill>
                  <a:srgbClr val="000000"/>
                </a:solidFill>
                <a:effectLst/>
              </a:rPr>
              <a:t>Tesla (Electric Vehicles) -&gt;</a:t>
            </a:r>
            <a:r>
              <a:rPr lang="en-GB" sz="2400" b="1" dirty="0">
                <a:solidFill>
                  <a:srgbClr val="000000"/>
                </a:solidFill>
              </a:rPr>
              <a:t> </a:t>
            </a:r>
            <a:r>
              <a:rPr lang="en-GB" sz="2400" i="0" u="none" strike="noStrike" dirty="0">
                <a:solidFill>
                  <a:srgbClr val="000000"/>
                </a:solidFill>
                <a:effectLst/>
              </a:rPr>
              <a:t>First to popularise EVs with high-range batteries and self-driving tech.</a:t>
            </a:r>
          </a:p>
          <a:p>
            <a:pPr algn="l"/>
            <a:r>
              <a:rPr lang="en-GB" sz="2400" b="1" i="0" u="none" strike="noStrike" dirty="0">
                <a:solidFill>
                  <a:srgbClr val="000000"/>
                </a:solidFill>
                <a:effectLst/>
              </a:rPr>
              <a:t>Follower</a:t>
            </a:r>
            <a:r>
              <a:rPr lang="en-GB" sz="2400" i="0" u="none" strike="noStrike" dirty="0">
                <a:solidFill>
                  <a:srgbClr val="000000"/>
                </a:solidFill>
                <a:effectLst/>
              </a:rPr>
              <a:t> observes market trends before entering. </a:t>
            </a:r>
            <a:r>
              <a:rPr lang="en-GB" sz="2400" b="1" i="0" u="none" strike="noStrike" dirty="0">
                <a:solidFill>
                  <a:srgbClr val="000000"/>
                </a:solidFill>
                <a:effectLst/>
              </a:rPr>
              <a:t>Example: </a:t>
            </a:r>
            <a:r>
              <a:rPr lang="en-GB" sz="2400" b="1" i="1" u="none" strike="noStrike" dirty="0">
                <a:solidFill>
                  <a:srgbClr val="000000"/>
                </a:solidFill>
                <a:effectLst/>
              </a:rPr>
              <a:t>NIO (Chinese EV Brand) -&gt;</a:t>
            </a:r>
            <a:r>
              <a:rPr lang="en-GB" sz="2400" b="1" dirty="0">
                <a:solidFill>
                  <a:srgbClr val="000000"/>
                </a:solidFill>
              </a:rPr>
              <a:t> </a:t>
            </a:r>
            <a:r>
              <a:rPr lang="en-GB" sz="2400" i="0" u="none" strike="noStrike" dirty="0">
                <a:solidFill>
                  <a:srgbClr val="000000"/>
                </a:solidFill>
                <a:effectLst/>
              </a:rPr>
              <a:t>Entered the EV market after Tesla but targeted premium, tech-savvy consumers in China.</a:t>
            </a:r>
          </a:p>
          <a:p>
            <a:endParaRPr lang="en-GB" dirty="0"/>
          </a:p>
        </p:txBody>
      </p:sp>
      <p:sp>
        <p:nvSpPr>
          <p:cNvPr id="4" name="Date Placeholder 3">
            <a:extLst>
              <a:ext uri="{FF2B5EF4-FFF2-40B4-BE49-F238E27FC236}">
                <a16:creationId xmlns:a16="http://schemas.microsoft.com/office/drawing/2014/main" id="{8F99EE0C-FE2F-8940-9A29-62AB772E5396}"/>
              </a:ext>
            </a:extLst>
          </p:cNvPr>
          <p:cNvSpPr>
            <a:spLocks noGrp="1"/>
          </p:cNvSpPr>
          <p:nvPr>
            <p:ph type="dt" sz="half" idx="10"/>
          </p:nvPr>
        </p:nvSpPr>
        <p:spPr/>
        <p:txBody>
          <a:bodyPr/>
          <a:lstStyle/>
          <a:p>
            <a:pPr>
              <a:defRPr/>
            </a:pPr>
            <a:fld id="{2303D31F-598B-47EE-BA37-93F097A3D676}" type="datetime1">
              <a:rPr lang="en-GB" altLang="en-US" smtClean="0"/>
              <a:pPr>
                <a:defRPr/>
              </a:pPr>
              <a:t>05/03/2025</a:t>
            </a:fld>
            <a:endParaRPr lang="en-GB" altLang="en-US"/>
          </a:p>
        </p:txBody>
      </p:sp>
      <p:sp>
        <p:nvSpPr>
          <p:cNvPr id="5" name="Slide Number Placeholder 4">
            <a:extLst>
              <a:ext uri="{FF2B5EF4-FFF2-40B4-BE49-F238E27FC236}">
                <a16:creationId xmlns:a16="http://schemas.microsoft.com/office/drawing/2014/main" id="{0C675BD5-7CCF-ACA6-F22C-8F830C9CF986}"/>
              </a:ext>
            </a:extLst>
          </p:cNvPr>
          <p:cNvSpPr>
            <a:spLocks noGrp="1"/>
          </p:cNvSpPr>
          <p:nvPr>
            <p:ph type="sldNum" sz="quarter" idx="12"/>
          </p:nvPr>
        </p:nvSpPr>
        <p:spPr/>
        <p:txBody>
          <a:bodyPr/>
          <a:lstStyle/>
          <a:p>
            <a:pPr>
              <a:defRPr/>
            </a:pPr>
            <a:fld id="{6550E941-99E4-4403-A917-B30FF69A9617}" type="slidenum">
              <a:rPr lang="en-GB" altLang="en-US" smtClean="0"/>
              <a:pPr>
                <a:defRPr/>
              </a:pPr>
              <a:t>6</a:t>
            </a:fld>
            <a:endParaRPr lang="en-GB" altLang="en-US"/>
          </a:p>
        </p:txBody>
      </p:sp>
    </p:spTree>
    <p:extLst>
      <p:ext uri="{BB962C8B-B14F-4D97-AF65-F5344CB8AC3E}">
        <p14:creationId xmlns:p14="http://schemas.microsoft.com/office/powerpoint/2010/main" val="296907786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05D17E-47E9-2A40-4B8D-D465587CB755}"/>
              </a:ext>
            </a:extLst>
          </p:cNvPr>
          <p:cNvSpPr>
            <a:spLocks noGrp="1"/>
          </p:cNvSpPr>
          <p:nvPr>
            <p:ph type="title"/>
          </p:nvPr>
        </p:nvSpPr>
        <p:spPr/>
        <p:txBody>
          <a:bodyPr/>
          <a:lstStyle/>
          <a:p>
            <a:r>
              <a:rPr lang="en-GB" sz="3600" b="1" dirty="0"/>
              <a:t>Growth Stage </a:t>
            </a:r>
            <a:br>
              <a:rPr lang="en-GB" sz="3600" b="1" dirty="0"/>
            </a:br>
            <a:r>
              <a:rPr lang="en-GB" sz="3600" b="1" dirty="0"/>
              <a:t>(Pioneers Defend, Followers Attack)</a:t>
            </a:r>
          </a:p>
        </p:txBody>
      </p:sp>
      <p:sp>
        <p:nvSpPr>
          <p:cNvPr id="3" name="Content Placeholder 2">
            <a:extLst>
              <a:ext uri="{FF2B5EF4-FFF2-40B4-BE49-F238E27FC236}">
                <a16:creationId xmlns:a16="http://schemas.microsoft.com/office/drawing/2014/main" id="{ACB01834-9EC6-B940-A39E-2D03800DBCEE}"/>
              </a:ext>
            </a:extLst>
          </p:cNvPr>
          <p:cNvSpPr>
            <a:spLocks noGrp="1"/>
          </p:cNvSpPr>
          <p:nvPr>
            <p:ph idx="1"/>
          </p:nvPr>
        </p:nvSpPr>
        <p:spPr/>
        <p:txBody>
          <a:bodyPr/>
          <a:lstStyle/>
          <a:p>
            <a:pPr algn="l"/>
            <a:r>
              <a:rPr lang="en-GB" sz="2400" b="1" i="0" u="none" strike="noStrike" dirty="0">
                <a:solidFill>
                  <a:srgbClr val="000000"/>
                </a:solidFill>
                <a:effectLst/>
              </a:rPr>
              <a:t>Pioneer</a:t>
            </a:r>
            <a:r>
              <a:rPr lang="en-GB" sz="2400" i="0" u="none" strike="noStrike" dirty="0">
                <a:solidFill>
                  <a:srgbClr val="000000"/>
                </a:solidFill>
                <a:effectLst/>
              </a:rPr>
              <a:t> </a:t>
            </a:r>
            <a:r>
              <a:rPr lang="en-GB" sz="2400" dirty="0">
                <a:solidFill>
                  <a:srgbClr val="000000"/>
                </a:solidFill>
              </a:rPr>
              <a:t>f</a:t>
            </a:r>
            <a:r>
              <a:rPr lang="en-GB" sz="2400" i="0" u="none" strike="noStrike" dirty="0">
                <a:solidFill>
                  <a:srgbClr val="000000"/>
                </a:solidFill>
                <a:effectLst/>
              </a:rPr>
              <a:t>ocuses on expansion </a:t>
            </a:r>
            <a:r>
              <a:rPr lang="en-GB" sz="2400" dirty="0">
                <a:solidFill>
                  <a:srgbClr val="000000"/>
                </a:solidFill>
              </a:rPr>
              <a:t>and </a:t>
            </a:r>
            <a:r>
              <a:rPr lang="en-GB" sz="2400" i="0" u="none" strike="noStrike" dirty="0">
                <a:solidFill>
                  <a:srgbClr val="000000"/>
                </a:solidFill>
                <a:effectLst/>
              </a:rPr>
              <a:t>brand loyalty. Defends position using </a:t>
            </a:r>
            <a:r>
              <a:rPr lang="en-GB" sz="2400" b="1" i="0" u="none" strike="noStrike" dirty="0">
                <a:solidFill>
                  <a:srgbClr val="000000"/>
                </a:solidFill>
                <a:effectLst/>
              </a:rPr>
              <a:t>Fortress Strategy </a:t>
            </a:r>
            <a:r>
              <a:rPr lang="en-GB" sz="2400" i="0" u="none" strike="noStrike" dirty="0">
                <a:solidFill>
                  <a:srgbClr val="000000"/>
                </a:solidFill>
                <a:effectLst/>
              </a:rPr>
              <a:t>(strong branding, patents, and product improvements). </a:t>
            </a:r>
            <a:r>
              <a:rPr lang="en-GB" sz="2400" b="1" i="0" u="none" strike="noStrike" dirty="0">
                <a:solidFill>
                  <a:srgbClr val="000000"/>
                </a:solidFill>
                <a:effectLst/>
              </a:rPr>
              <a:t>Example: </a:t>
            </a:r>
            <a:r>
              <a:rPr lang="en-GB" sz="2400" i="1" u="none" strike="noStrike" dirty="0">
                <a:solidFill>
                  <a:srgbClr val="000000"/>
                </a:solidFill>
                <a:effectLst/>
              </a:rPr>
              <a:t>Apple iPhone -&gt; </a:t>
            </a:r>
            <a:r>
              <a:rPr lang="en-GB" sz="2400" i="0" u="none" strike="noStrike" dirty="0">
                <a:solidFill>
                  <a:srgbClr val="000000"/>
                </a:solidFill>
                <a:effectLst/>
              </a:rPr>
              <a:t>Introduced smartphones with a touchscreen </a:t>
            </a:r>
            <a:r>
              <a:rPr lang="en-GB" sz="2400" dirty="0">
                <a:solidFill>
                  <a:srgbClr val="000000"/>
                </a:solidFill>
              </a:rPr>
              <a:t>and e</a:t>
            </a:r>
            <a:r>
              <a:rPr lang="en-GB" sz="2400" i="0" u="none" strike="noStrike" dirty="0">
                <a:solidFill>
                  <a:srgbClr val="000000"/>
                </a:solidFill>
                <a:effectLst/>
              </a:rPr>
              <a:t>stablished a loyal user base &amp; strong ecosystem (App Store, iOS, iCloud).</a:t>
            </a:r>
          </a:p>
          <a:p>
            <a:pPr algn="l"/>
            <a:r>
              <a:rPr lang="en-GB" sz="2400" b="1" i="0" u="none" strike="noStrike" dirty="0">
                <a:solidFill>
                  <a:srgbClr val="000000"/>
                </a:solidFill>
                <a:effectLst/>
              </a:rPr>
              <a:t>Follower</a:t>
            </a:r>
            <a:r>
              <a:rPr lang="en-GB" sz="2400" i="0" u="none" strike="noStrike" dirty="0">
                <a:solidFill>
                  <a:srgbClr val="000000"/>
                </a:solidFill>
                <a:effectLst/>
              </a:rPr>
              <a:t> </a:t>
            </a:r>
            <a:r>
              <a:rPr lang="en-GB" sz="2400" dirty="0">
                <a:solidFill>
                  <a:srgbClr val="000000"/>
                </a:solidFill>
              </a:rPr>
              <a:t>u</a:t>
            </a:r>
            <a:r>
              <a:rPr lang="en-GB" sz="2400" i="0" u="none" strike="noStrike" dirty="0">
                <a:solidFill>
                  <a:srgbClr val="000000"/>
                </a:solidFill>
                <a:effectLst/>
              </a:rPr>
              <a:t>ses </a:t>
            </a:r>
            <a:r>
              <a:rPr lang="en-GB" sz="2400" b="1" i="0" u="none" strike="noStrike" dirty="0">
                <a:solidFill>
                  <a:srgbClr val="000000"/>
                </a:solidFill>
                <a:effectLst/>
              </a:rPr>
              <a:t>Attack Strategies </a:t>
            </a:r>
            <a:r>
              <a:rPr lang="en-GB" sz="2400" dirty="0">
                <a:solidFill>
                  <a:srgbClr val="000000"/>
                </a:solidFill>
              </a:rPr>
              <a:t>and i</a:t>
            </a:r>
            <a:r>
              <a:rPr lang="en-GB" sz="2400" i="0" u="none" strike="noStrike" dirty="0">
                <a:solidFill>
                  <a:srgbClr val="000000"/>
                </a:solidFill>
                <a:effectLst/>
              </a:rPr>
              <a:t>ntroduces a better, cheaper, or more accessible version of the pioneer’s product. </a:t>
            </a:r>
            <a:r>
              <a:rPr lang="en-GB" sz="2400" b="1" i="0" u="none" strike="noStrike" dirty="0">
                <a:solidFill>
                  <a:srgbClr val="000000"/>
                </a:solidFill>
                <a:effectLst/>
              </a:rPr>
              <a:t>Example: </a:t>
            </a:r>
            <a:r>
              <a:rPr lang="en-GB" sz="2400" i="1" u="none" strike="noStrike" dirty="0">
                <a:solidFill>
                  <a:srgbClr val="000000"/>
                </a:solidFill>
                <a:effectLst/>
              </a:rPr>
              <a:t>Samsung (Smartphones)</a:t>
            </a:r>
            <a:r>
              <a:rPr lang="en-GB" sz="2400" dirty="0">
                <a:solidFill>
                  <a:srgbClr val="000000"/>
                </a:solidFill>
              </a:rPr>
              <a:t> -&gt; e</a:t>
            </a:r>
            <a:r>
              <a:rPr lang="en-GB" sz="2400" i="0" u="none" strike="noStrike" dirty="0">
                <a:solidFill>
                  <a:srgbClr val="000000"/>
                </a:solidFill>
                <a:effectLst/>
              </a:rPr>
              <a:t>ntered after Apple’s iPhone but provided cheaper, customisable Android alternatives.</a:t>
            </a:r>
          </a:p>
          <a:p>
            <a:endParaRPr lang="en-GB" dirty="0"/>
          </a:p>
        </p:txBody>
      </p:sp>
      <p:sp>
        <p:nvSpPr>
          <p:cNvPr id="4" name="Date Placeholder 3">
            <a:extLst>
              <a:ext uri="{FF2B5EF4-FFF2-40B4-BE49-F238E27FC236}">
                <a16:creationId xmlns:a16="http://schemas.microsoft.com/office/drawing/2014/main" id="{12523F7F-8D77-DB12-CE0E-60624C6B36F7}"/>
              </a:ext>
            </a:extLst>
          </p:cNvPr>
          <p:cNvSpPr>
            <a:spLocks noGrp="1"/>
          </p:cNvSpPr>
          <p:nvPr>
            <p:ph type="dt" sz="half" idx="10"/>
          </p:nvPr>
        </p:nvSpPr>
        <p:spPr/>
        <p:txBody>
          <a:bodyPr/>
          <a:lstStyle/>
          <a:p>
            <a:pPr>
              <a:defRPr/>
            </a:pPr>
            <a:fld id="{2303D31F-598B-47EE-BA37-93F097A3D676}" type="datetime1">
              <a:rPr lang="en-GB" altLang="en-US" smtClean="0"/>
              <a:pPr>
                <a:defRPr/>
              </a:pPr>
              <a:t>05/03/2025</a:t>
            </a:fld>
            <a:endParaRPr lang="en-GB" altLang="en-US"/>
          </a:p>
        </p:txBody>
      </p:sp>
      <p:sp>
        <p:nvSpPr>
          <p:cNvPr id="5" name="Slide Number Placeholder 4">
            <a:extLst>
              <a:ext uri="{FF2B5EF4-FFF2-40B4-BE49-F238E27FC236}">
                <a16:creationId xmlns:a16="http://schemas.microsoft.com/office/drawing/2014/main" id="{89A037C5-8BA5-4FEA-79C3-D28BD6A0B639}"/>
              </a:ext>
            </a:extLst>
          </p:cNvPr>
          <p:cNvSpPr>
            <a:spLocks noGrp="1"/>
          </p:cNvSpPr>
          <p:nvPr>
            <p:ph type="sldNum" sz="quarter" idx="12"/>
          </p:nvPr>
        </p:nvSpPr>
        <p:spPr/>
        <p:txBody>
          <a:bodyPr/>
          <a:lstStyle/>
          <a:p>
            <a:pPr>
              <a:defRPr/>
            </a:pPr>
            <a:fld id="{6550E941-99E4-4403-A917-B30FF69A9617}" type="slidenum">
              <a:rPr lang="en-GB" altLang="en-US" smtClean="0"/>
              <a:pPr>
                <a:defRPr/>
              </a:pPr>
              <a:t>7</a:t>
            </a:fld>
            <a:endParaRPr lang="en-GB" altLang="en-US"/>
          </a:p>
        </p:txBody>
      </p:sp>
    </p:spTree>
    <p:extLst>
      <p:ext uri="{BB962C8B-B14F-4D97-AF65-F5344CB8AC3E}">
        <p14:creationId xmlns:p14="http://schemas.microsoft.com/office/powerpoint/2010/main" val="367649186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279F54-7214-52E2-5EF5-F74488FB3989}"/>
              </a:ext>
            </a:extLst>
          </p:cNvPr>
          <p:cNvSpPr>
            <a:spLocks noGrp="1"/>
          </p:cNvSpPr>
          <p:nvPr>
            <p:ph type="title"/>
          </p:nvPr>
        </p:nvSpPr>
        <p:spPr/>
        <p:txBody>
          <a:bodyPr/>
          <a:lstStyle/>
          <a:p>
            <a:r>
              <a:rPr lang="en-GB" sz="3600" b="1" dirty="0"/>
              <a:t>Maturity Stage (Pioneers Sustain, Followers Compete Aggressively)</a:t>
            </a:r>
          </a:p>
        </p:txBody>
      </p:sp>
      <p:sp>
        <p:nvSpPr>
          <p:cNvPr id="3" name="Content Placeholder 2">
            <a:extLst>
              <a:ext uri="{FF2B5EF4-FFF2-40B4-BE49-F238E27FC236}">
                <a16:creationId xmlns:a16="http://schemas.microsoft.com/office/drawing/2014/main" id="{C7ECE1D4-688D-19A1-D9C6-02EADEE862EC}"/>
              </a:ext>
            </a:extLst>
          </p:cNvPr>
          <p:cNvSpPr>
            <a:spLocks noGrp="1"/>
          </p:cNvSpPr>
          <p:nvPr>
            <p:ph idx="1"/>
          </p:nvPr>
        </p:nvSpPr>
        <p:spPr/>
        <p:txBody>
          <a:bodyPr/>
          <a:lstStyle/>
          <a:p>
            <a:pPr algn="l"/>
            <a:r>
              <a:rPr lang="en-GB" sz="2400" b="1" i="0" u="none" strike="noStrike" dirty="0">
                <a:solidFill>
                  <a:srgbClr val="000000"/>
                </a:solidFill>
                <a:effectLst/>
              </a:rPr>
              <a:t>Pioneer </a:t>
            </a:r>
            <a:r>
              <a:rPr lang="en-GB" sz="2400" dirty="0">
                <a:solidFill>
                  <a:srgbClr val="000000"/>
                </a:solidFill>
              </a:rPr>
              <a:t>s</a:t>
            </a:r>
            <a:r>
              <a:rPr lang="en-GB" sz="2400" b="0" i="0" u="none" strike="noStrike" dirty="0">
                <a:solidFill>
                  <a:srgbClr val="000000"/>
                </a:solidFill>
                <a:effectLst/>
              </a:rPr>
              <a:t>truggles with </a:t>
            </a:r>
            <a:r>
              <a:rPr lang="en-GB" sz="2400" b="1" i="0" u="none" strike="noStrike" dirty="0">
                <a:solidFill>
                  <a:srgbClr val="000000"/>
                </a:solidFill>
                <a:effectLst/>
              </a:rPr>
              <a:t>market saturation</a:t>
            </a:r>
            <a:r>
              <a:rPr lang="en-GB" sz="2400" b="0" i="0" u="none" strike="noStrike" dirty="0">
                <a:solidFill>
                  <a:srgbClr val="000000"/>
                </a:solidFill>
                <a:effectLst/>
              </a:rPr>
              <a:t> and fights competition. </a:t>
            </a:r>
            <a:r>
              <a:rPr lang="en-GB" sz="2400" b="1" i="0" u="none" strike="noStrike" dirty="0">
                <a:solidFill>
                  <a:srgbClr val="000000"/>
                </a:solidFill>
                <a:effectLst/>
              </a:rPr>
              <a:t>Example:</a:t>
            </a:r>
            <a:r>
              <a:rPr lang="en-GB" sz="2400" b="0" i="0" u="none" strike="noStrike" dirty="0">
                <a:solidFill>
                  <a:srgbClr val="000000"/>
                </a:solidFill>
                <a:effectLst/>
              </a:rPr>
              <a:t> </a:t>
            </a:r>
            <a:r>
              <a:rPr lang="en-GB" sz="2400" b="0" i="1" u="none" strike="noStrike" dirty="0">
                <a:solidFill>
                  <a:srgbClr val="000000"/>
                </a:solidFill>
                <a:effectLst/>
              </a:rPr>
              <a:t>McDonald's (Fast Food) -&gt;</a:t>
            </a:r>
            <a:r>
              <a:rPr lang="en-GB" sz="2400" dirty="0">
                <a:solidFill>
                  <a:srgbClr val="000000"/>
                </a:solidFill>
              </a:rPr>
              <a:t> s</a:t>
            </a:r>
            <a:r>
              <a:rPr lang="en-GB" sz="2400" b="0" i="0" u="none" strike="noStrike" dirty="0">
                <a:solidFill>
                  <a:srgbClr val="000000"/>
                </a:solidFill>
                <a:effectLst/>
              </a:rPr>
              <a:t>tarted as a pioneer in fast food. Expanded globally, diversified menu (McCafé, salads.</a:t>
            </a:r>
          </a:p>
          <a:p>
            <a:pPr algn="l"/>
            <a:r>
              <a:rPr lang="en-GB" sz="2400" b="1" i="0" u="none" strike="noStrike" dirty="0">
                <a:solidFill>
                  <a:srgbClr val="000000"/>
                </a:solidFill>
                <a:effectLst/>
              </a:rPr>
              <a:t>Follower:</a:t>
            </a:r>
            <a:r>
              <a:rPr lang="en-GB" sz="2400" dirty="0">
                <a:solidFill>
                  <a:srgbClr val="000000"/>
                </a:solidFill>
              </a:rPr>
              <a:t> </a:t>
            </a:r>
            <a:r>
              <a:rPr lang="en-GB" sz="2400" b="0" i="0" u="none" strike="noStrike" dirty="0">
                <a:solidFill>
                  <a:srgbClr val="000000"/>
                </a:solidFill>
                <a:effectLst/>
              </a:rPr>
              <a:t>Competes aggressively using </a:t>
            </a:r>
            <a:r>
              <a:rPr lang="en-GB" sz="2400" b="1" i="0" u="none" strike="noStrike" dirty="0">
                <a:solidFill>
                  <a:srgbClr val="000000"/>
                </a:solidFill>
                <a:effectLst/>
              </a:rPr>
              <a:t>pricing, marketing differentiation, and distribution</a:t>
            </a:r>
            <a:r>
              <a:rPr lang="en-GB" sz="2400" b="0" i="0" u="none" strike="noStrike" dirty="0">
                <a:solidFill>
                  <a:srgbClr val="000000"/>
                </a:solidFill>
                <a:effectLst/>
              </a:rPr>
              <a:t>. </a:t>
            </a:r>
            <a:r>
              <a:rPr lang="en-GB" sz="2400" b="1" i="0" u="none" strike="noStrike" dirty="0">
                <a:solidFill>
                  <a:srgbClr val="000000"/>
                </a:solidFill>
                <a:effectLst/>
              </a:rPr>
              <a:t>Example:</a:t>
            </a:r>
            <a:r>
              <a:rPr lang="en-GB" sz="2400" b="0" i="0" u="none" strike="noStrike" dirty="0">
                <a:solidFill>
                  <a:srgbClr val="000000"/>
                </a:solidFill>
                <a:effectLst/>
              </a:rPr>
              <a:t> </a:t>
            </a:r>
            <a:r>
              <a:rPr lang="en-GB" sz="2400" b="0" i="1" u="none" strike="noStrike" dirty="0">
                <a:solidFill>
                  <a:srgbClr val="000000"/>
                </a:solidFill>
                <a:effectLst/>
              </a:rPr>
              <a:t>Burger King (Fast Food)</a:t>
            </a:r>
            <a:r>
              <a:rPr lang="en-GB" sz="2400" dirty="0">
                <a:solidFill>
                  <a:srgbClr val="000000"/>
                </a:solidFill>
              </a:rPr>
              <a:t> -&gt; e</a:t>
            </a:r>
            <a:r>
              <a:rPr lang="en-GB" sz="2400" b="0" i="0" u="none" strike="noStrike" dirty="0">
                <a:solidFill>
                  <a:srgbClr val="000000"/>
                </a:solidFill>
                <a:effectLst/>
              </a:rPr>
              <a:t>ntered later than McDonald's but used </a:t>
            </a:r>
            <a:r>
              <a:rPr lang="en-GB" sz="2400" b="1" i="0" u="none" strike="noStrike" dirty="0">
                <a:solidFill>
                  <a:srgbClr val="000000"/>
                </a:solidFill>
                <a:effectLst/>
              </a:rPr>
              <a:t>aggressive marketing (Whopper vs. Big Mac rivalry)</a:t>
            </a:r>
            <a:r>
              <a:rPr lang="en-GB" sz="2400" b="0" i="0" u="none" strike="noStrike" dirty="0">
                <a:solidFill>
                  <a:srgbClr val="000000"/>
                </a:solidFill>
                <a:effectLst/>
              </a:rPr>
              <a:t>. Focused on </a:t>
            </a:r>
            <a:r>
              <a:rPr lang="en-GB" sz="2400" b="1" i="0" u="none" strike="noStrike" dirty="0">
                <a:solidFill>
                  <a:srgbClr val="000000"/>
                </a:solidFill>
                <a:effectLst/>
              </a:rPr>
              <a:t>"flame-grilled taste"</a:t>
            </a:r>
            <a:r>
              <a:rPr lang="en-GB" sz="2400" b="0" i="0" u="none" strike="noStrike" dirty="0">
                <a:solidFill>
                  <a:srgbClr val="000000"/>
                </a:solidFill>
                <a:effectLst/>
              </a:rPr>
              <a:t> as a </a:t>
            </a:r>
            <a:r>
              <a:rPr lang="en-GB" sz="2400" b="1" i="0" u="none" strike="noStrike" dirty="0">
                <a:solidFill>
                  <a:srgbClr val="000000"/>
                </a:solidFill>
                <a:effectLst/>
              </a:rPr>
              <a:t>differentiator</a:t>
            </a:r>
            <a:r>
              <a:rPr lang="en-GB" sz="2400" b="0" i="0" u="none" strike="noStrike" dirty="0">
                <a:solidFill>
                  <a:srgbClr val="000000"/>
                </a:solidFill>
                <a:effectLst/>
              </a:rPr>
              <a:t>.</a:t>
            </a:r>
          </a:p>
          <a:p>
            <a:endParaRPr lang="en-GB" dirty="0"/>
          </a:p>
        </p:txBody>
      </p:sp>
      <p:sp>
        <p:nvSpPr>
          <p:cNvPr id="4" name="Date Placeholder 3">
            <a:extLst>
              <a:ext uri="{FF2B5EF4-FFF2-40B4-BE49-F238E27FC236}">
                <a16:creationId xmlns:a16="http://schemas.microsoft.com/office/drawing/2014/main" id="{5D2EC3B8-0AF5-EEBB-C1F6-325F1D817F5A}"/>
              </a:ext>
            </a:extLst>
          </p:cNvPr>
          <p:cNvSpPr>
            <a:spLocks noGrp="1"/>
          </p:cNvSpPr>
          <p:nvPr>
            <p:ph type="dt" sz="half" idx="10"/>
          </p:nvPr>
        </p:nvSpPr>
        <p:spPr/>
        <p:txBody>
          <a:bodyPr/>
          <a:lstStyle/>
          <a:p>
            <a:pPr>
              <a:defRPr/>
            </a:pPr>
            <a:fld id="{2303D31F-598B-47EE-BA37-93F097A3D676}" type="datetime1">
              <a:rPr lang="en-GB" altLang="en-US" smtClean="0"/>
              <a:pPr>
                <a:defRPr/>
              </a:pPr>
              <a:t>05/03/2025</a:t>
            </a:fld>
            <a:endParaRPr lang="en-GB" altLang="en-US"/>
          </a:p>
        </p:txBody>
      </p:sp>
      <p:sp>
        <p:nvSpPr>
          <p:cNvPr id="5" name="Slide Number Placeholder 4">
            <a:extLst>
              <a:ext uri="{FF2B5EF4-FFF2-40B4-BE49-F238E27FC236}">
                <a16:creationId xmlns:a16="http://schemas.microsoft.com/office/drawing/2014/main" id="{549A2AA3-EFBB-A813-663C-787645DC057D}"/>
              </a:ext>
            </a:extLst>
          </p:cNvPr>
          <p:cNvSpPr>
            <a:spLocks noGrp="1"/>
          </p:cNvSpPr>
          <p:nvPr>
            <p:ph type="sldNum" sz="quarter" idx="12"/>
          </p:nvPr>
        </p:nvSpPr>
        <p:spPr/>
        <p:txBody>
          <a:bodyPr/>
          <a:lstStyle/>
          <a:p>
            <a:pPr>
              <a:defRPr/>
            </a:pPr>
            <a:fld id="{6550E941-99E4-4403-A917-B30FF69A9617}" type="slidenum">
              <a:rPr lang="en-GB" altLang="en-US" smtClean="0"/>
              <a:pPr>
                <a:defRPr/>
              </a:pPr>
              <a:t>8</a:t>
            </a:fld>
            <a:endParaRPr lang="en-GB" altLang="en-US"/>
          </a:p>
        </p:txBody>
      </p:sp>
    </p:spTree>
    <p:extLst>
      <p:ext uri="{BB962C8B-B14F-4D97-AF65-F5344CB8AC3E}">
        <p14:creationId xmlns:p14="http://schemas.microsoft.com/office/powerpoint/2010/main" val="115602673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C48A42-7AB8-F342-7011-688E6DDDC8E2}"/>
              </a:ext>
            </a:extLst>
          </p:cNvPr>
          <p:cNvSpPr>
            <a:spLocks noGrp="1"/>
          </p:cNvSpPr>
          <p:nvPr>
            <p:ph type="title"/>
          </p:nvPr>
        </p:nvSpPr>
        <p:spPr/>
        <p:txBody>
          <a:bodyPr/>
          <a:lstStyle/>
          <a:p>
            <a:r>
              <a:rPr lang="en-GB" sz="3600" b="1" i="0" u="none" strike="noStrike" dirty="0">
                <a:solidFill>
                  <a:srgbClr val="000000"/>
                </a:solidFill>
                <a:effectLst/>
                <a:latin typeface="+mn-lt"/>
              </a:rPr>
              <a:t>Decline Stage (Pioneers Harvest, Followers Niche or Exit)</a:t>
            </a:r>
            <a:endParaRPr lang="en-GB" sz="3600" b="1" dirty="0">
              <a:latin typeface="+mn-lt"/>
            </a:endParaRPr>
          </a:p>
        </p:txBody>
      </p:sp>
      <p:sp>
        <p:nvSpPr>
          <p:cNvPr id="3" name="Content Placeholder 2">
            <a:extLst>
              <a:ext uri="{FF2B5EF4-FFF2-40B4-BE49-F238E27FC236}">
                <a16:creationId xmlns:a16="http://schemas.microsoft.com/office/drawing/2014/main" id="{630A5AEF-F6FF-AE0C-B987-87F430F188B9}"/>
              </a:ext>
            </a:extLst>
          </p:cNvPr>
          <p:cNvSpPr>
            <a:spLocks noGrp="1"/>
          </p:cNvSpPr>
          <p:nvPr>
            <p:ph idx="1"/>
          </p:nvPr>
        </p:nvSpPr>
        <p:spPr/>
        <p:txBody>
          <a:bodyPr/>
          <a:lstStyle/>
          <a:p>
            <a:pPr algn="l"/>
            <a:r>
              <a:rPr lang="en-GB" sz="2400" b="1" i="0" u="none" strike="noStrike" dirty="0">
                <a:solidFill>
                  <a:srgbClr val="000000"/>
                </a:solidFill>
                <a:effectLst/>
              </a:rPr>
              <a:t>Pioneer:</a:t>
            </a:r>
            <a:r>
              <a:rPr lang="en-GB" sz="2400" b="1" dirty="0">
                <a:solidFill>
                  <a:srgbClr val="000000"/>
                </a:solidFill>
              </a:rPr>
              <a:t> </a:t>
            </a:r>
            <a:r>
              <a:rPr lang="en-GB" sz="2400" i="0" u="none" strike="noStrike" dirty="0">
                <a:solidFill>
                  <a:srgbClr val="000000"/>
                </a:solidFill>
                <a:effectLst/>
              </a:rPr>
              <a:t>If unable to revive demand, shifts to Harvesting Strategy (profit maximisation with minimal investment). </a:t>
            </a:r>
            <a:r>
              <a:rPr lang="en-GB" sz="2400" b="1" i="0" u="none" strike="noStrike" dirty="0">
                <a:solidFill>
                  <a:srgbClr val="000000"/>
                </a:solidFill>
                <a:effectLst/>
              </a:rPr>
              <a:t>Example: </a:t>
            </a:r>
            <a:r>
              <a:rPr lang="en-GB" sz="2400" i="1" u="none" strike="noStrike" dirty="0">
                <a:solidFill>
                  <a:srgbClr val="000000"/>
                </a:solidFill>
                <a:effectLst/>
              </a:rPr>
              <a:t>Kodak (Photography)</a:t>
            </a:r>
            <a:r>
              <a:rPr lang="en-GB" sz="2400" dirty="0">
                <a:solidFill>
                  <a:srgbClr val="000000"/>
                </a:solidFill>
              </a:rPr>
              <a:t> -&gt; </a:t>
            </a:r>
            <a:r>
              <a:rPr lang="en-GB" sz="2400" i="0" u="none" strike="noStrike" dirty="0">
                <a:solidFill>
                  <a:srgbClr val="000000"/>
                </a:solidFill>
                <a:effectLst/>
              </a:rPr>
              <a:t>Invented digital cameras but failed to adapt. Shifted to niche markets &amp; licensing patents.</a:t>
            </a:r>
          </a:p>
          <a:p>
            <a:pPr algn="l"/>
            <a:r>
              <a:rPr lang="en-GB" sz="2400" b="1" i="0" u="none" strike="noStrike" dirty="0">
                <a:solidFill>
                  <a:srgbClr val="000000"/>
                </a:solidFill>
                <a:effectLst/>
              </a:rPr>
              <a:t>Follower:</a:t>
            </a:r>
            <a:r>
              <a:rPr lang="en-GB" sz="2400" b="1" dirty="0">
                <a:solidFill>
                  <a:srgbClr val="000000"/>
                </a:solidFill>
              </a:rPr>
              <a:t> </a:t>
            </a:r>
            <a:r>
              <a:rPr lang="en-GB" sz="2400" i="0" u="none" strike="noStrike" dirty="0">
                <a:solidFill>
                  <a:srgbClr val="000000"/>
                </a:solidFill>
                <a:effectLst/>
              </a:rPr>
              <a:t>Some followers outlive pioneers by focusing on niche markets or introducing modernised versions. </a:t>
            </a:r>
            <a:r>
              <a:rPr lang="en-GB" sz="2400" b="1" i="0" u="none" strike="noStrike" dirty="0">
                <a:solidFill>
                  <a:srgbClr val="000000"/>
                </a:solidFill>
                <a:effectLst/>
              </a:rPr>
              <a:t>Example: </a:t>
            </a:r>
            <a:r>
              <a:rPr lang="en-GB" sz="2400" i="1" u="none" strike="noStrike" dirty="0">
                <a:solidFill>
                  <a:srgbClr val="000000"/>
                </a:solidFill>
                <a:effectLst/>
              </a:rPr>
              <a:t>Fujifilm (Photography)</a:t>
            </a:r>
            <a:r>
              <a:rPr lang="en-GB" sz="2400" dirty="0">
                <a:solidFill>
                  <a:srgbClr val="000000"/>
                </a:solidFill>
              </a:rPr>
              <a:t> -&gt; </a:t>
            </a:r>
            <a:r>
              <a:rPr lang="en-GB" sz="2400" i="0" u="none" strike="noStrike" dirty="0">
                <a:solidFill>
                  <a:srgbClr val="000000"/>
                </a:solidFill>
                <a:effectLst/>
              </a:rPr>
              <a:t>Survived after Kodak’s decline by diversifying into healthcare &amp; digital imaging.</a:t>
            </a:r>
          </a:p>
          <a:p>
            <a:endParaRPr lang="en-GB" dirty="0"/>
          </a:p>
        </p:txBody>
      </p:sp>
      <p:sp>
        <p:nvSpPr>
          <p:cNvPr id="4" name="Date Placeholder 3">
            <a:extLst>
              <a:ext uri="{FF2B5EF4-FFF2-40B4-BE49-F238E27FC236}">
                <a16:creationId xmlns:a16="http://schemas.microsoft.com/office/drawing/2014/main" id="{44557EA7-3405-9A5E-A863-55902374F83F}"/>
              </a:ext>
            </a:extLst>
          </p:cNvPr>
          <p:cNvSpPr>
            <a:spLocks noGrp="1"/>
          </p:cNvSpPr>
          <p:nvPr>
            <p:ph type="dt" sz="half" idx="10"/>
          </p:nvPr>
        </p:nvSpPr>
        <p:spPr/>
        <p:txBody>
          <a:bodyPr/>
          <a:lstStyle/>
          <a:p>
            <a:pPr>
              <a:defRPr/>
            </a:pPr>
            <a:fld id="{2303D31F-598B-47EE-BA37-93F097A3D676}" type="datetime1">
              <a:rPr lang="en-GB" altLang="en-US" smtClean="0"/>
              <a:pPr>
                <a:defRPr/>
              </a:pPr>
              <a:t>05/03/2025</a:t>
            </a:fld>
            <a:endParaRPr lang="en-GB" altLang="en-US"/>
          </a:p>
        </p:txBody>
      </p:sp>
      <p:sp>
        <p:nvSpPr>
          <p:cNvPr id="5" name="Slide Number Placeholder 4">
            <a:extLst>
              <a:ext uri="{FF2B5EF4-FFF2-40B4-BE49-F238E27FC236}">
                <a16:creationId xmlns:a16="http://schemas.microsoft.com/office/drawing/2014/main" id="{2E29BDED-3F70-0F97-5713-005AA6C51FDE}"/>
              </a:ext>
            </a:extLst>
          </p:cNvPr>
          <p:cNvSpPr>
            <a:spLocks noGrp="1"/>
          </p:cNvSpPr>
          <p:nvPr>
            <p:ph type="sldNum" sz="quarter" idx="12"/>
          </p:nvPr>
        </p:nvSpPr>
        <p:spPr/>
        <p:txBody>
          <a:bodyPr/>
          <a:lstStyle/>
          <a:p>
            <a:pPr>
              <a:defRPr/>
            </a:pPr>
            <a:fld id="{6550E941-99E4-4403-A917-B30FF69A9617}" type="slidenum">
              <a:rPr lang="en-GB" altLang="en-US" smtClean="0"/>
              <a:pPr>
                <a:defRPr/>
              </a:pPr>
              <a:t>9</a:t>
            </a:fld>
            <a:endParaRPr lang="en-GB" altLang="en-US"/>
          </a:p>
        </p:txBody>
      </p:sp>
    </p:spTree>
    <p:extLst>
      <p:ext uri="{BB962C8B-B14F-4D97-AF65-F5344CB8AC3E}">
        <p14:creationId xmlns:p14="http://schemas.microsoft.com/office/powerpoint/2010/main" val="29657133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6" name="Picture 6" descr="Effective Logo Design ...">
            <a:extLst>
              <a:ext uri="{FF2B5EF4-FFF2-40B4-BE49-F238E27FC236}">
                <a16:creationId xmlns:a16="http://schemas.microsoft.com/office/drawing/2014/main" id="{E0AA931C-37ED-12C1-2E18-F1F9C8F2B1BC}"/>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07504" y="136526"/>
            <a:ext cx="8928992" cy="5452714"/>
          </a:xfrm>
          <a:prstGeom prst="rect">
            <a:avLst/>
          </a:prstGeom>
          <a:solidFill>
            <a:srgbClr val="FFFFFF"/>
          </a:solidFill>
        </p:spPr>
      </p:pic>
      <p:sp>
        <p:nvSpPr>
          <p:cNvPr id="4" name="Date Placeholder 3">
            <a:extLst>
              <a:ext uri="{FF2B5EF4-FFF2-40B4-BE49-F238E27FC236}">
                <a16:creationId xmlns:a16="http://schemas.microsoft.com/office/drawing/2014/main" id="{F29D044C-B134-99F1-B0CE-523218E70B0C}"/>
              </a:ext>
            </a:extLst>
          </p:cNvPr>
          <p:cNvSpPr>
            <a:spLocks noGrp="1"/>
          </p:cNvSpPr>
          <p:nvPr>
            <p:ph type="dt" sz="half" idx="10"/>
          </p:nvPr>
        </p:nvSpPr>
        <p:spPr>
          <a:xfrm>
            <a:off x="250825" y="6524625"/>
            <a:ext cx="971550" cy="219075"/>
          </a:xfrm>
        </p:spPr>
        <p:txBody>
          <a:bodyPr anchor="ctr">
            <a:normAutofit/>
          </a:bodyPr>
          <a:lstStyle/>
          <a:p>
            <a:pPr>
              <a:lnSpc>
                <a:spcPct val="90000"/>
              </a:lnSpc>
              <a:spcAft>
                <a:spcPts val="600"/>
              </a:spcAft>
              <a:defRPr/>
            </a:pPr>
            <a:fld id="{2303D31F-598B-47EE-BA37-93F097A3D676}" type="datetime1">
              <a:rPr lang="en-GB" altLang="en-US" sz="900" smtClean="0"/>
              <a:pPr>
                <a:lnSpc>
                  <a:spcPct val="90000"/>
                </a:lnSpc>
                <a:spcAft>
                  <a:spcPts val="600"/>
                </a:spcAft>
                <a:defRPr/>
              </a:pPr>
              <a:t>05/03/2025</a:t>
            </a:fld>
            <a:endParaRPr lang="en-GB" altLang="en-US" sz="900"/>
          </a:p>
        </p:txBody>
      </p:sp>
      <p:sp>
        <p:nvSpPr>
          <p:cNvPr id="5" name="Slide Number Placeholder 4">
            <a:extLst>
              <a:ext uri="{FF2B5EF4-FFF2-40B4-BE49-F238E27FC236}">
                <a16:creationId xmlns:a16="http://schemas.microsoft.com/office/drawing/2014/main" id="{FFAC6C13-11E6-9B9D-2892-FAE67F94FAF8}"/>
              </a:ext>
            </a:extLst>
          </p:cNvPr>
          <p:cNvSpPr>
            <a:spLocks noGrp="1"/>
          </p:cNvSpPr>
          <p:nvPr>
            <p:ph type="sldNum" sz="quarter" idx="12"/>
          </p:nvPr>
        </p:nvSpPr>
        <p:spPr>
          <a:xfrm>
            <a:off x="7956550" y="6381750"/>
            <a:ext cx="730250" cy="339725"/>
          </a:xfrm>
        </p:spPr>
        <p:txBody>
          <a:bodyPr wrap="square" anchor="ctr">
            <a:normAutofit/>
          </a:bodyPr>
          <a:lstStyle/>
          <a:p>
            <a:pPr>
              <a:spcAft>
                <a:spcPts val="600"/>
              </a:spcAft>
              <a:defRPr/>
            </a:pPr>
            <a:fld id="{6550E941-99E4-4403-A917-B30FF69A9617}" type="slidenum">
              <a:rPr lang="en-GB" altLang="en-US" smtClean="0"/>
              <a:pPr>
                <a:spcAft>
                  <a:spcPts val="600"/>
                </a:spcAft>
                <a:defRPr/>
              </a:pPr>
              <a:t>10</a:t>
            </a:fld>
            <a:endParaRPr lang="en-GB" altLang="en-US"/>
          </a:p>
        </p:txBody>
      </p:sp>
    </p:spTree>
    <p:extLst>
      <p:ext uri="{BB962C8B-B14F-4D97-AF65-F5344CB8AC3E}">
        <p14:creationId xmlns:p14="http://schemas.microsoft.com/office/powerpoint/2010/main" val="367862855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8E5EAD-D7B2-0AE7-771A-A5145ECE6AEA}"/>
              </a:ext>
            </a:extLst>
          </p:cNvPr>
          <p:cNvSpPr>
            <a:spLocks noGrp="1"/>
          </p:cNvSpPr>
          <p:nvPr>
            <p:ph type="title"/>
          </p:nvPr>
        </p:nvSpPr>
        <p:spPr/>
        <p:txBody>
          <a:bodyPr/>
          <a:lstStyle/>
          <a:p>
            <a:r>
              <a:rPr lang="en-GB" sz="3600" b="1" i="0" u="none" strike="noStrike" dirty="0">
                <a:solidFill>
                  <a:srgbClr val="000000"/>
                </a:solidFill>
                <a:effectLst/>
                <a:latin typeface="+mn-lt"/>
              </a:rPr>
              <a:t>What is a Brand?</a:t>
            </a:r>
            <a:endParaRPr lang="en-GB" sz="3600" b="1" dirty="0">
              <a:latin typeface="+mn-lt"/>
            </a:endParaRPr>
          </a:p>
        </p:txBody>
      </p:sp>
      <p:sp>
        <p:nvSpPr>
          <p:cNvPr id="3" name="Content Placeholder 2">
            <a:extLst>
              <a:ext uri="{FF2B5EF4-FFF2-40B4-BE49-F238E27FC236}">
                <a16:creationId xmlns:a16="http://schemas.microsoft.com/office/drawing/2014/main" id="{DEE4A02A-6CE2-57A2-676E-F8845501FE25}"/>
              </a:ext>
            </a:extLst>
          </p:cNvPr>
          <p:cNvSpPr>
            <a:spLocks noGrp="1"/>
          </p:cNvSpPr>
          <p:nvPr>
            <p:ph idx="1"/>
          </p:nvPr>
        </p:nvSpPr>
        <p:spPr/>
        <p:txBody>
          <a:bodyPr/>
          <a:lstStyle/>
          <a:p>
            <a:r>
              <a:rPr lang="en-GB" sz="2800" b="0" i="0" u="none" strike="noStrike" dirty="0">
                <a:solidFill>
                  <a:srgbClr val="000000"/>
                </a:solidFill>
                <a:effectLst/>
              </a:rPr>
              <a:t>Some analysts consider brands to be a company's most lasting asset, surpassing the longevity of its individual products and facilities. </a:t>
            </a:r>
          </a:p>
          <a:p>
            <a:r>
              <a:rPr lang="en-GB" sz="2800" b="0" i="0" u="none" strike="noStrike" dirty="0">
                <a:solidFill>
                  <a:srgbClr val="000000"/>
                </a:solidFill>
                <a:effectLst/>
              </a:rPr>
              <a:t>A former McDonald's CEO once stated that even if all their assets, buildings, and equipment were wiped out by a natural disaster, they could swiftly secure funding to rebuild solely due to the strength and value of their brand.</a:t>
            </a:r>
            <a:endParaRPr lang="en-GB" sz="2800" dirty="0"/>
          </a:p>
        </p:txBody>
      </p:sp>
      <p:sp>
        <p:nvSpPr>
          <p:cNvPr id="4" name="Date Placeholder 3">
            <a:extLst>
              <a:ext uri="{FF2B5EF4-FFF2-40B4-BE49-F238E27FC236}">
                <a16:creationId xmlns:a16="http://schemas.microsoft.com/office/drawing/2014/main" id="{72BF9976-9D0F-EA76-C18D-D12F85C99F81}"/>
              </a:ext>
            </a:extLst>
          </p:cNvPr>
          <p:cNvSpPr>
            <a:spLocks noGrp="1"/>
          </p:cNvSpPr>
          <p:nvPr>
            <p:ph type="dt" sz="half" idx="10"/>
          </p:nvPr>
        </p:nvSpPr>
        <p:spPr/>
        <p:txBody>
          <a:bodyPr/>
          <a:lstStyle/>
          <a:p>
            <a:pPr>
              <a:defRPr/>
            </a:pPr>
            <a:fld id="{2303D31F-598B-47EE-BA37-93F097A3D676}" type="datetime1">
              <a:rPr lang="en-GB" altLang="en-US" smtClean="0"/>
              <a:pPr>
                <a:defRPr/>
              </a:pPr>
              <a:t>05/03/2025</a:t>
            </a:fld>
            <a:endParaRPr lang="en-GB" altLang="en-US"/>
          </a:p>
        </p:txBody>
      </p:sp>
      <p:sp>
        <p:nvSpPr>
          <p:cNvPr id="5" name="Slide Number Placeholder 4">
            <a:extLst>
              <a:ext uri="{FF2B5EF4-FFF2-40B4-BE49-F238E27FC236}">
                <a16:creationId xmlns:a16="http://schemas.microsoft.com/office/drawing/2014/main" id="{58BA0083-FCB3-0065-7C88-16F7C3E83B30}"/>
              </a:ext>
            </a:extLst>
          </p:cNvPr>
          <p:cNvSpPr>
            <a:spLocks noGrp="1"/>
          </p:cNvSpPr>
          <p:nvPr>
            <p:ph type="sldNum" sz="quarter" idx="12"/>
          </p:nvPr>
        </p:nvSpPr>
        <p:spPr/>
        <p:txBody>
          <a:bodyPr/>
          <a:lstStyle/>
          <a:p>
            <a:pPr>
              <a:defRPr/>
            </a:pPr>
            <a:fld id="{6550E941-99E4-4403-A917-B30FF69A9617}" type="slidenum">
              <a:rPr lang="en-GB" altLang="en-US" smtClean="0"/>
              <a:pPr>
                <a:defRPr/>
              </a:pPr>
              <a:t>11</a:t>
            </a:fld>
            <a:endParaRPr lang="en-GB" altLang="en-US"/>
          </a:p>
        </p:txBody>
      </p:sp>
    </p:spTree>
    <p:extLst>
      <p:ext uri="{BB962C8B-B14F-4D97-AF65-F5344CB8AC3E}">
        <p14:creationId xmlns:p14="http://schemas.microsoft.com/office/powerpoint/2010/main" val="264341859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60648"/>
            <a:ext cx="8229600" cy="1143000"/>
          </a:xfrm>
        </p:spPr>
        <p:txBody>
          <a:bodyPr>
            <a:normAutofit fontScale="90000"/>
          </a:bodyPr>
          <a:lstStyle/>
          <a:p>
            <a:br>
              <a:rPr lang="en-GB" dirty="0"/>
            </a:br>
            <a:r>
              <a:rPr lang="en-GB" sz="4000" b="1" dirty="0"/>
              <a:t>Brand</a:t>
            </a:r>
            <a:br>
              <a:rPr lang="en-GB" dirty="0"/>
            </a:br>
            <a:endParaRPr lang="en-GB" dirty="0"/>
          </a:p>
        </p:txBody>
      </p:sp>
      <p:sp>
        <p:nvSpPr>
          <p:cNvPr id="3" name="Content Placeholder 2"/>
          <p:cNvSpPr>
            <a:spLocks noGrp="1"/>
          </p:cNvSpPr>
          <p:nvPr>
            <p:ph idx="1"/>
          </p:nvPr>
        </p:nvSpPr>
        <p:spPr/>
        <p:txBody>
          <a:bodyPr/>
          <a:lstStyle/>
          <a:p>
            <a:r>
              <a:rPr lang="en-GB" sz="2800" b="0" i="0" u="none" strike="noStrike" dirty="0">
                <a:solidFill>
                  <a:srgbClr val="000000"/>
                </a:solidFill>
                <a:effectLst/>
              </a:rPr>
              <a:t>A brand is a unique </a:t>
            </a:r>
            <a:r>
              <a:rPr lang="en-GB" sz="2800" b="1" i="0" u="none" strike="noStrike" dirty="0">
                <a:solidFill>
                  <a:schemeClr val="accent1">
                    <a:lumMod val="75000"/>
                  </a:schemeClr>
                </a:solidFill>
                <a:effectLst/>
              </a:rPr>
              <a:t>design</a:t>
            </a:r>
            <a:r>
              <a:rPr lang="en-GB" sz="2800" b="0" i="0" u="none" strike="noStrike" dirty="0">
                <a:solidFill>
                  <a:srgbClr val="000000"/>
                </a:solidFill>
                <a:effectLst/>
              </a:rPr>
              <a:t>, </a:t>
            </a:r>
            <a:r>
              <a:rPr lang="en-GB" sz="2800" b="1" i="0" u="none" strike="noStrike" dirty="0">
                <a:solidFill>
                  <a:srgbClr val="FF0000"/>
                </a:solidFill>
                <a:effectLst/>
              </a:rPr>
              <a:t>sign</a:t>
            </a:r>
            <a:r>
              <a:rPr lang="en-GB" sz="2800" b="0" i="0" u="none" strike="noStrike" dirty="0">
                <a:solidFill>
                  <a:srgbClr val="000000"/>
                </a:solidFill>
                <a:effectLst/>
              </a:rPr>
              <a:t>, </a:t>
            </a:r>
            <a:r>
              <a:rPr lang="en-GB" sz="2800" b="1" i="0" u="none" strike="noStrike" dirty="0">
                <a:solidFill>
                  <a:srgbClr val="7030A0"/>
                </a:solidFill>
                <a:effectLst/>
              </a:rPr>
              <a:t>symbol</a:t>
            </a:r>
            <a:r>
              <a:rPr lang="en-GB" sz="2800" b="0" i="0" u="none" strike="noStrike" dirty="0">
                <a:solidFill>
                  <a:srgbClr val="000000"/>
                </a:solidFill>
                <a:effectLst/>
              </a:rPr>
              <a:t>, </a:t>
            </a:r>
            <a:r>
              <a:rPr lang="en-GB" sz="2800" b="1" i="0" u="none" strike="noStrike" dirty="0">
                <a:solidFill>
                  <a:srgbClr val="00B050"/>
                </a:solidFill>
                <a:effectLst/>
              </a:rPr>
              <a:t>word</a:t>
            </a:r>
            <a:r>
              <a:rPr lang="en-GB" sz="2800" b="0" i="0" u="none" strike="noStrike" dirty="0">
                <a:solidFill>
                  <a:srgbClr val="000000"/>
                </a:solidFill>
                <a:effectLst/>
              </a:rPr>
              <a:t>, or a combination of these elements used to create a distinct identity for a product, service, or organisation. </a:t>
            </a:r>
          </a:p>
          <a:p>
            <a:r>
              <a:rPr lang="en-GB" sz="2800" b="0" i="0" u="none" strike="noStrike" dirty="0">
                <a:solidFill>
                  <a:srgbClr val="000000"/>
                </a:solidFill>
                <a:effectLst/>
              </a:rPr>
              <a:t>It helps differentiate it from competitors and establishes a recognisable image and position in the market.</a:t>
            </a:r>
          </a:p>
          <a:p>
            <a:pPr algn="l"/>
            <a:r>
              <a:rPr lang="en-GB" sz="2800" b="1" i="0" u="none" strike="noStrike" dirty="0">
                <a:solidFill>
                  <a:srgbClr val="000000"/>
                </a:solidFill>
                <a:effectLst/>
              </a:rPr>
              <a:t>Is a brand limited to an organisation or a product?</a:t>
            </a:r>
          </a:p>
          <a:p>
            <a:endParaRPr lang="en-GB" dirty="0"/>
          </a:p>
        </p:txBody>
      </p:sp>
    </p:spTree>
    <p:extLst>
      <p:ext uri="{BB962C8B-B14F-4D97-AF65-F5344CB8AC3E}">
        <p14:creationId xmlns:p14="http://schemas.microsoft.com/office/powerpoint/2010/main" val="206165470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CF5E4C-E14D-76AF-FDFB-550C977CC9D6}"/>
              </a:ext>
            </a:extLst>
          </p:cNvPr>
          <p:cNvSpPr>
            <a:spLocks noGrp="1"/>
          </p:cNvSpPr>
          <p:nvPr>
            <p:ph type="title"/>
          </p:nvPr>
        </p:nvSpPr>
        <p:spPr/>
        <p:txBody>
          <a:bodyPr/>
          <a:lstStyle/>
          <a:p>
            <a:r>
              <a:rPr lang="en-GB" sz="3600" b="1" dirty="0"/>
              <a:t>Branding</a:t>
            </a:r>
          </a:p>
        </p:txBody>
      </p:sp>
      <p:sp>
        <p:nvSpPr>
          <p:cNvPr id="3" name="Content Placeholder 2">
            <a:extLst>
              <a:ext uri="{FF2B5EF4-FFF2-40B4-BE49-F238E27FC236}">
                <a16:creationId xmlns:a16="http://schemas.microsoft.com/office/drawing/2014/main" id="{3A08BBE2-ADC7-3BD8-8BE6-23873F6D9DAC}"/>
              </a:ext>
            </a:extLst>
          </p:cNvPr>
          <p:cNvSpPr>
            <a:spLocks noGrp="1"/>
          </p:cNvSpPr>
          <p:nvPr>
            <p:ph idx="1"/>
          </p:nvPr>
        </p:nvSpPr>
        <p:spPr/>
        <p:txBody>
          <a:bodyPr/>
          <a:lstStyle/>
          <a:p>
            <a:pPr fontAlgn="ctr"/>
            <a:r>
              <a:rPr lang="en-GB" sz="2800" dirty="0">
                <a:effectLst/>
              </a:rPr>
              <a:t>According to the Chartered Management Institute (CMI), "branding" refers to the process of establishing a </a:t>
            </a:r>
            <a:r>
              <a:rPr lang="en-GB" sz="2800" b="1" dirty="0">
                <a:effectLst/>
              </a:rPr>
              <a:t>distinct identity</a:t>
            </a:r>
            <a:r>
              <a:rPr lang="en-GB" sz="2800" dirty="0">
                <a:effectLst/>
              </a:rPr>
              <a:t> for a company or individual, encompassing their </a:t>
            </a:r>
            <a:r>
              <a:rPr lang="en-GB" sz="2800" b="1" dirty="0">
                <a:effectLst/>
              </a:rPr>
              <a:t>values</a:t>
            </a:r>
            <a:r>
              <a:rPr lang="en-GB" sz="2800" dirty="0">
                <a:effectLst/>
              </a:rPr>
              <a:t>, </a:t>
            </a:r>
            <a:r>
              <a:rPr lang="en-GB" sz="2800" b="1" dirty="0">
                <a:effectLst/>
              </a:rPr>
              <a:t>personality</a:t>
            </a:r>
            <a:r>
              <a:rPr lang="en-GB" sz="2800" dirty="0">
                <a:effectLst/>
              </a:rPr>
              <a:t>, and </a:t>
            </a:r>
            <a:r>
              <a:rPr lang="en-GB" sz="2800" b="1" dirty="0">
                <a:effectLst/>
              </a:rPr>
              <a:t>messaging</a:t>
            </a:r>
            <a:r>
              <a:rPr lang="en-GB" sz="2800" dirty="0">
                <a:effectLst/>
              </a:rPr>
              <a:t>, which is communicated through all interactions and helps differentiate them from competitors, essentially representing how they are perceived by their audience (2019). </a:t>
            </a:r>
          </a:p>
          <a:p>
            <a:br>
              <a:rPr lang="en-GB" dirty="0"/>
            </a:br>
            <a:endParaRPr lang="en-GB" dirty="0"/>
          </a:p>
        </p:txBody>
      </p:sp>
      <p:sp>
        <p:nvSpPr>
          <p:cNvPr id="4" name="Date Placeholder 3">
            <a:extLst>
              <a:ext uri="{FF2B5EF4-FFF2-40B4-BE49-F238E27FC236}">
                <a16:creationId xmlns:a16="http://schemas.microsoft.com/office/drawing/2014/main" id="{D10BFEA9-592D-EFA1-5FE6-D32F69780269}"/>
              </a:ext>
            </a:extLst>
          </p:cNvPr>
          <p:cNvSpPr>
            <a:spLocks noGrp="1"/>
          </p:cNvSpPr>
          <p:nvPr>
            <p:ph type="dt" sz="half" idx="10"/>
          </p:nvPr>
        </p:nvSpPr>
        <p:spPr/>
        <p:txBody>
          <a:bodyPr/>
          <a:lstStyle/>
          <a:p>
            <a:pPr>
              <a:defRPr/>
            </a:pPr>
            <a:fld id="{2303D31F-598B-47EE-BA37-93F097A3D676}" type="datetime1">
              <a:rPr lang="en-GB" altLang="en-US" smtClean="0"/>
              <a:pPr>
                <a:defRPr/>
              </a:pPr>
              <a:t>05/03/2025</a:t>
            </a:fld>
            <a:endParaRPr lang="en-GB" altLang="en-US"/>
          </a:p>
        </p:txBody>
      </p:sp>
      <p:sp>
        <p:nvSpPr>
          <p:cNvPr id="5" name="Slide Number Placeholder 4">
            <a:extLst>
              <a:ext uri="{FF2B5EF4-FFF2-40B4-BE49-F238E27FC236}">
                <a16:creationId xmlns:a16="http://schemas.microsoft.com/office/drawing/2014/main" id="{21836F04-2625-8E6C-29B5-0316352E1F13}"/>
              </a:ext>
            </a:extLst>
          </p:cNvPr>
          <p:cNvSpPr>
            <a:spLocks noGrp="1"/>
          </p:cNvSpPr>
          <p:nvPr>
            <p:ph type="sldNum" sz="quarter" idx="12"/>
          </p:nvPr>
        </p:nvSpPr>
        <p:spPr/>
        <p:txBody>
          <a:bodyPr/>
          <a:lstStyle/>
          <a:p>
            <a:pPr>
              <a:defRPr/>
            </a:pPr>
            <a:fld id="{6550E941-99E4-4403-A917-B30FF69A9617}" type="slidenum">
              <a:rPr lang="en-GB" altLang="en-US" smtClean="0"/>
              <a:pPr>
                <a:defRPr/>
              </a:pPr>
              <a:t>13</a:t>
            </a:fld>
            <a:endParaRPr lang="en-GB" altLang="en-US"/>
          </a:p>
        </p:txBody>
      </p:sp>
    </p:spTree>
    <p:extLst>
      <p:ext uri="{BB962C8B-B14F-4D97-AF65-F5344CB8AC3E}">
        <p14:creationId xmlns:p14="http://schemas.microsoft.com/office/powerpoint/2010/main" val="155579000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D1D0B8-E2D6-1308-1354-DD92AB0D4471}"/>
              </a:ext>
            </a:extLst>
          </p:cNvPr>
          <p:cNvSpPr>
            <a:spLocks noGrp="1"/>
          </p:cNvSpPr>
          <p:nvPr>
            <p:ph type="title"/>
          </p:nvPr>
        </p:nvSpPr>
        <p:spPr/>
        <p:txBody>
          <a:bodyPr/>
          <a:lstStyle/>
          <a:p>
            <a:r>
              <a:rPr lang="en-GB" sz="3600" b="1" dirty="0"/>
              <a:t>Importance of Brands to Consumers</a:t>
            </a:r>
          </a:p>
        </p:txBody>
      </p:sp>
      <p:sp>
        <p:nvSpPr>
          <p:cNvPr id="3" name="Content Placeholder 2">
            <a:extLst>
              <a:ext uri="{FF2B5EF4-FFF2-40B4-BE49-F238E27FC236}">
                <a16:creationId xmlns:a16="http://schemas.microsoft.com/office/drawing/2014/main" id="{02FDE2F2-4B73-1FD5-D846-98F9D4FE492A}"/>
              </a:ext>
            </a:extLst>
          </p:cNvPr>
          <p:cNvSpPr>
            <a:spLocks noGrp="1"/>
          </p:cNvSpPr>
          <p:nvPr>
            <p:ph idx="1"/>
          </p:nvPr>
        </p:nvSpPr>
        <p:spPr/>
        <p:txBody>
          <a:bodyPr/>
          <a:lstStyle/>
          <a:p>
            <a:r>
              <a:rPr lang="en-GB" sz="2800" b="0" i="0" u="none" strike="noStrike" dirty="0">
                <a:solidFill>
                  <a:srgbClr val="000000"/>
                </a:solidFill>
                <a:effectLst/>
              </a:rPr>
              <a:t>Brands serve as </a:t>
            </a:r>
            <a:r>
              <a:rPr lang="en-GB" sz="2800" b="1" i="0" u="none" strike="noStrike" dirty="0">
                <a:solidFill>
                  <a:srgbClr val="000000"/>
                </a:solidFill>
                <a:effectLst/>
              </a:rPr>
              <a:t>symbolic</a:t>
            </a:r>
            <a:r>
              <a:rPr lang="en-GB" sz="2800" b="0" i="0" u="none" strike="noStrike" dirty="0">
                <a:solidFill>
                  <a:srgbClr val="000000"/>
                </a:solidFill>
                <a:effectLst/>
              </a:rPr>
              <a:t> tools that help consumers meet both </a:t>
            </a:r>
            <a:r>
              <a:rPr lang="en-GB" sz="2800" b="1" i="0" u="none" strike="noStrike" dirty="0">
                <a:solidFill>
                  <a:srgbClr val="000000"/>
                </a:solidFill>
                <a:effectLst/>
              </a:rPr>
              <a:t>functional</a:t>
            </a:r>
            <a:r>
              <a:rPr lang="en-GB" sz="2800" b="0" i="0" u="none" strike="noStrike" dirty="0">
                <a:solidFill>
                  <a:srgbClr val="000000"/>
                </a:solidFill>
                <a:effectLst/>
              </a:rPr>
              <a:t> and emotional needs. </a:t>
            </a:r>
          </a:p>
          <a:p>
            <a:r>
              <a:rPr lang="en-GB" sz="2800" b="0" i="0" u="none" strike="noStrike" dirty="0">
                <a:solidFill>
                  <a:srgbClr val="000000"/>
                </a:solidFill>
                <a:effectLst/>
              </a:rPr>
              <a:t>Consumption is now meaning-based, allowing individuals to express their personality and values through a collection of brands rather than just a single product (Chaplin &amp; Lowrey, 2010; </a:t>
            </a:r>
            <a:r>
              <a:rPr lang="en-GB" sz="2800" b="0" i="0" u="none" strike="noStrike" dirty="0" err="1">
                <a:solidFill>
                  <a:srgbClr val="000000"/>
                </a:solidFill>
                <a:effectLst/>
              </a:rPr>
              <a:t>Lalaounis</a:t>
            </a:r>
            <a:r>
              <a:rPr lang="en-GB" sz="2800" b="0" i="0" u="none" strike="noStrike" dirty="0">
                <a:solidFill>
                  <a:srgbClr val="000000"/>
                </a:solidFill>
                <a:effectLst/>
              </a:rPr>
              <a:t>, 2020; Solomon, 1988).</a:t>
            </a:r>
            <a:endParaRPr lang="en-GB" dirty="0"/>
          </a:p>
        </p:txBody>
      </p:sp>
      <p:sp>
        <p:nvSpPr>
          <p:cNvPr id="4" name="Date Placeholder 3">
            <a:extLst>
              <a:ext uri="{FF2B5EF4-FFF2-40B4-BE49-F238E27FC236}">
                <a16:creationId xmlns:a16="http://schemas.microsoft.com/office/drawing/2014/main" id="{1E598CD2-0512-3B44-70D2-FEC4E5D3415E}"/>
              </a:ext>
            </a:extLst>
          </p:cNvPr>
          <p:cNvSpPr>
            <a:spLocks noGrp="1"/>
          </p:cNvSpPr>
          <p:nvPr>
            <p:ph type="dt" sz="half" idx="10"/>
          </p:nvPr>
        </p:nvSpPr>
        <p:spPr/>
        <p:txBody>
          <a:bodyPr/>
          <a:lstStyle/>
          <a:p>
            <a:pPr>
              <a:defRPr/>
            </a:pPr>
            <a:fld id="{2303D31F-598B-47EE-BA37-93F097A3D676}" type="datetime1">
              <a:rPr lang="en-GB" altLang="en-US" smtClean="0"/>
              <a:pPr>
                <a:defRPr/>
              </a:pPr>
              <a:t>05/03/2025</a:t>
            </a:fld>
            <a:endParaRPr lang="en-GB" altLang="en-US"/>
          </a:p>
        </p:txBody>
      </p:sp>
      <p:sp>
        <p:nvSpPr>
          <p:cNvPr id="5" name="Slide Number Placeholder 4">
            <a:extLst>
              <a:ext uri="{FF2B5EF4-FFF2-40B4-BE49-F238E27FC236}">
                <a16:creationId xmlns:a16="http://schemas.microsoft.com/office/drawing/2014/main" id="{4E932418-DC3F-8777-FBEA-2A8AAED34184}"/>
              </a:ext>
            </a:extLst>
          </p:cNvPr>
          <p:cNvSpPr>
            <a:spLocks noGrp="1"/>
          </p:cNvSpPr>
          <p:nvPr>
            <p:ph type="sldNum" sz="quarter" idx="12"/>
          </p:nvPr>
        </p:nvSpPr>
        <p:spPr/>
        <p:txBody>
          <a:bodyPr/>
          <a:lstStyle/>
          <a:p>
            <a:pPr>
              <a:defRPr/>
            </a:pPr>
            <a:fld id="{6550E941-99E4-4403-A917-B30FF69A9617}" type="slidenum">
              <a:rPr lang="en-GB" altLang="en-US" smtClean="0"/>
              <a:pPr>
                <a:defRPr/>
              </a:pPr>
              <a:t>14</a:t>
            </a:fld>
            <a:endParaRPr lang="en-GB" altLang="en-US"/>
          </a:p>
        </p:txBody>
      </p:sp>
    </p:spTree>
    <p:extLst>
      <p:ext uri="{BB962C8B-B14F-4D97-AF65-F5344CB8AC3E}">
        <p14:creationId xmlns:p14="http://schemas.microsoft.com/office/powerpoint/2010/main" val="124971447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D7F28F-0407-B17A-9CA6-77A28E2E9839}"/>
              </a:ext>
            </a:extLst>
          </p:cNvPr>
          <p:cNvSpPr>
            <a:spLocks noGrp="1"/>
          </p:cNvSpPr>
          <p:nvPr>
            <p:ph type="title"/>
          </p:nvPr>
        </p:nvSpPr>
        <p:spPr/>
        <p:txBody>
          <a:bodyPr/>
          <a:lstStyle/>
          <a:p>
            <a:r>
              <a:rPr lang="en-GB" sz="3600" b="1" dirty="0"/>
              <a:t>Importance of Brands to Organisations</a:t>
            </a:r>
          </a:p>
        </p:txBody>
      </p:sp>
      <p:sp>
        <p:nvSpPr>
          <p:cNvPr id="3" name="Content Placeholder 2">
            <a:extLst>
              <a:ext uri="{FF2B5EF4-FFF2-40B4-BE49-F238E27FC236}">
                <a16:creationId xmlns:a16="http://schemas.microsoft.com/office/drawing/2014/main" id="{C2A73B26-48DA-94C6-7903-DCF71B50B6B7}"/>
              </a:ext>
            </a:extLst>
          </p:cNvPr>
          <p:cNvSpPr>
            <a:spLocks noGrp="1"/>
          </p:cNvSpPr>
          <p:nvPr>
            <p:ph idx="1"/>
          </p:nvPr>
        </p:nvSpPr>
        <p:spPr/>
        <p:txBody>
          <a:bodyPr/>
          <a:lstStyle/>
          <a:p>
            <a:r>
              <a:rPr lang="en-GB" sz="2800" dirty="0"/>
              <a:t>Brands help organisations identify and track their products while also providing legal protection for unique features. </a:t>
            </a:r>
          </a:p>
          <a:p>
            <a:r>
              <a:rPr lang="en-GB" sz="2800" dirty="0"/>
              <a:t>They prevent competitors from using the same name, colours, or brand elements, as seen with legally protected brands like British Airways and EasyJet’s orange insignia.</a:t>
            </a:r>
          </a:p>
        </p:txBody>
      </p:sp>
      <p:sp>
        <p:nvSpPr>
          <p:cNvPr id="4" name="Date Placeholder 3">
            <a:extLst>
              <a:ext uri="{FF2B5EF4-FFF2-40B4-BE49-F238E27FC236}">
                <a16:creationId xmlns:a16="http://schemas.microsoft.com/office/drawing/2014/main" id="{B8A65518-DFB1-C9FB-DB06-2AD81B4068CE}"/>
              </a:ext>
            </a:extLst>
          </p:cNvPr>
          <p:cNvSpPr>
            <a:spLocks noGrp="1"/>
          </p:cNvSpPr>
          <p:nvPr>
            <p:ph type="dt" sz="half" idx="10"/>
          </p:nvPr>
        </p:nvSpPr>
        <p:spPr/>
        <p:txBody>
          <a:bodyPr/>
          <a:lstStyle/>
          <a:p>
            <a:pPr>
              <a:defRPr/>
            </a:pPr>
            <a:fld id="{2303D31F-598B-47EE-BA37-93F097A3D676}" type="datetime1">
              <a:rPr lang="en-GB" altLang="en-US" smtClean="0"/>
              <a:pPr>
                <a:defRPr/>
              </a:pPr>
              <a:t>05/03/2025</a:t>
            </a:fld>
            <a:endParaRPr lang="en-GB" altLang="en-US"/>
          </a:p>
        </p:txBody>
      </p:sp>
      <p:sp>
        <p:nvSpPr>
          <p:cNvPr id="5" name="Slide Number Placeholder 4">
            <a:extLst>
              <a:ext uri="{FF2B5EF4-FFF2-40B4-BE49-F238E27FC236}">
                <a16:creationId xmlns:a16="http://schemas.microsoft.com/office/drawing/2014/main" id="{E21905F0-23FF-594B-DBB5-8E750630A79A}"/>
              </a:ext>
            </a:extLst>
          </p:cNvPr>
          <p:cNvSpPr>
            <a:spLocks noGrp="1"/>
          </p:cNvSpPr>
          <p:nvPr>
            <p:ph type="sldNum" sz="quarter" idx="12"/>
          </p:nvPr>
        </p:nvSpPr>
        <p:spPr/>
        <p:txBody>
          <a:bodyPr/>
          <a:lstStyle/>
          <a:p>
            <a:pPr>
              <a:defRPr/>
            </a:pPr>
            <a:fld id="{6550E941-99E4-4403-A917-B30FF69A9617}" type="slidenum">
              <a:rPr lang="en-GB" altLang="en-US" smtClean="0"/>
              <a:pPr>
                <a:defRPr/>
              </a:pPr>
              <a:t>15</a:t>
            </a:fld>
            <a:endParaRPr lang="en-GB" altLang="en-US"/>
          </a:p>
        </p:txBody>
      </p:sp>
    </p:spTree>
    <p:extLst>
      <p:ext uri="{BB962C8B-B14F-4D97-AF65-F5344CB8AC3E}">
        <p14:creationId xmlns:p14="http://schemas.microsoft.com/office/powerpoint/2010/main" val="115380340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17D4D2-CB2E-5A0B-E942-3CE057586EFF}"/>
              </a:ext>
            </a:extLst>
          </p:cNvPr>
          <p:cNvSpPr>
            <a:spLocks noGrp="1"/>
          </p:cNvSpPr>
          <p:nvPr>
            <p:ph type="title"/>
          </p:nvPr>
        </p:nvSpPr>
        <p:spPr/>
        <p:txBody>
          <a:bodyPr/>
          <a:lstStyle/>
          <a:p>
            <a:r>
              <a:rPr lang="en-GB" sz="3600" b="1" i="0" u="none" strike="noStrike" dirty="0">
                <a:solidFill>
                  <a:srgbClr val="000000"/>
                </a:solidFill>
                <a:effectLst/>
                <a:latin typeface="+mn-lt"/>
              </a:rPr>
              <a:t>Brand Management</a:t>
            </a:r>
            <a:endParaRPr lang="en-GB" sz="3600" b="1" dirty="0">
              <a:latin typeface="+mn-lt"/>
            </a:endParaRPr>
          </a:p>
        </p:txBody>
      </p:sp>
      <p:sp>
        <p:nvSpPr>
          <p:cNvPr id="3" name="Content Placeholder 2">
            <a:extLst>
              <a:ext uri="{FF2B5EF4-FFF2-40B4-BE49-F238E27FC236}">
                <a16:creationId xmlns:a16="http://schemas.microsoft.com/office/drawing/2014/main" id="{1C953D42-AADF-62BB-A0AF-FDB442B31B75}"/>
              </a:ext>
            </a:extLst>
          </p:cNvPr>
          <p:cNvSpPr>
            <a:spLocks noGrp="1"/>
          </p:cNvSpPr>
          <p:nvPr>
            <p:ph idx="1"/>
          </p:nvPr>
        </p:nvSpPr>
        <p:spPr/>
        <p:txBody>
          <a:bodyPr/>
          <a:lstStyle/>
          <a:p>
            <a:r>
              <a:rPr lang="en-GB" sz="2800" b="1" i="0" u="none" strike="noStrike" dirty="0">
                <a:solidFill>
                  <a:srgbClr val="000000"/>
                </a:solidFill>
                <a:effectLst/>
              </a:rPr>
              <a:t>Brand management</a:t>
            </a:r>
            <a:r>
              <a:rPr lang="en-GB" sz="2800" b="0" i="0" u="none" strike="noStrike" dirty="0">
                <a:solidFill>
                  <a:srgbClr val="000000"/>
                </a:solidFill>
                <a:effectLst/>
              </a:rPr>
              <a:t> is the process of creating, maintaining, and improving a brand’s identity, reputation, and value over time. </a:t>
            </a:r>
          </a:p>
          <a:p>
            <a:r>
              <a:rPr lang="en-GB" sz="2800" b="0" i="0" u="none" strike="noStrike" dirty="0">
                <a:solidFill>
                  <a:srgbClr val="000000"/>
                </a:solidFill>
                <a:effectLst/>
              </a:rPr>
              <a:t>It involves strategies to shape consumer perceptions, build loyalty, and enhance brand equity. </a:t>
            </a:r>
          </a:p>
        </p:txBody>
      </p:sp>
      <p:sp>
        <p:nvSpPr>
          <p:cNvPr id="4" name="Date Placeholder 3">
            <a:extLst>
              <a:ext uri="{FF2B5EF4-FFF2-40B4-BE49-F238E27FC236}">
                <a16:creationId xmlns:a16="http://schemas.microsoft.com/office/drawing/2014/main" id="{CE351B6A-9216-714F-2C35-FDF11D2D9F02}"/>
              </a:ext>
            </a:extLst>
          </p:cNvPr>
          <p:cNvSpPr>
            <a:spLocks noGrp="1"/>
          </p:cNvSpPr>
          <p:nvPr>
            <p:ph type="dt" sz="half" idx="10"/>
          </p:nvPr>
        </p:nvSpPr>
        <p:spPr/>
        <p:txBody>
          <a:bodyPr/>
          <a:lstStyle/>
          <a:p>
            <a:pPr>
              <a:defRPr/>
            </a:pPr>
            <a:fld id="{2303D31F-598B-47EE-BA37-93F097A3D676}" type="datetime1">
              <a:rPr lang="en-GB" altLang="en-US" smtClean="0"/>
              <a:pPr>
                <a:defRPr/>
              </a:pPr>
              <a:t>05/03/2025</a:t>
            </a:fld>
            <a:endParaRPr lang="en-GB" altLang="en-US"/>
          </a:p>
        </p:txBody>
      </p:sp>
      <p:sp>
        <p:nvSpPr>
          <p:cNvPr id="5" name="Slide Number Placeholder 4">
            <a:extLst>
              <a:ext uri="{FF2B5EF4-FFF2-40B4-BE49-F238E27FC236}">
                <a16:creationId xmlns:a16="http://schemas.microsoft.com/office/drawing/2014/main" id="{571BFDFC-1D56-ACE5-274D-8BD8F1FB6992}"/>
              </a:ext>
            </a:extLst>
          </p:cNvPr>
          <p:cNvSpPr>
            <a:spLocks noGrp="1"/>
          </p:cNvSpPr>
          <p:nvPr>
            <p:ph type="sldNum" sz="quarter" idx="12"/>
          </p:nvPr>
        </p:nvSpPr>
        <p:spPr/>
        <p:txBody>
          <a:bodyPr/>
          <a:lstStyle/>
          <a:p>
            <a:pPr>
              <a:defRPr/>
            </a:pPr>
            <a:fld id="{6550E941-99E4-4403-A917-B30FF69A9617}" type="slidenum">
              <a:rPr lang="en-GB" altLang="en-US" smtClean="0"/>
              <a:pPr>
                <a:defRPr/>
              </a:pPr>
              <a:t>16</a:t>
            </a:fld>
            <a:endParaRPr lang="en-GB" altLang="en-US"/>
          </a:p>
        </p:txBody>
      </p:sp>
    </p:spTree>
    <p:extLst>
      <p:ext uri="{BB962C8B-B14F-4D97-AF65-F5344CB8AC3E}">
        <p14:creationId xmlns:p14="http://schemas.microsoft.com/office/powerpoint/2010/main" val="39947185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0A7185-D4DB-D1BF-4AA3-CEF765C88F2E}"/>
              </a:ext>
            </a:extLst>
          </p:cNvPr>
          <p:cNvSpPr>
            <a:spLocks noGrp="1"/>
          </p:cNvSpPr>
          <p:nvPr>
            <p:ph type="title"/>
          </p:nvPr>
        </p:nvSpPr>
        <p:spPr/>
        <p:txBody>
          <a:bodyPr/>
          <a:lstStyle/>
          <a:p>
            <a:r>
              <a:rPr lang="en-GB" sz="3600" b="1" dirty="0"/>
              <a:t>Quick research and Discussion</a:t>
            </a:r>
          </a:p>
        </p:txBody>
      </p:sp>
      <p:sp>
        <p:nvSpPr>
          <p:cNvPr id="3" name="Content Placeholder 2">
            <a:extLst>
              <a:ext uri="{FF2B5EF4-FFF2-40B4-BE49-F238E27FC236}">
                <a16:creationId xmlns:a16="http://schemas.microsoft.com/office/drawing/2014/main" id="{1050212D-BBA1-7568-14C0-C129FBED40D4}"/>
              </a:ext>
            </a:extLst>
          </p:cNvPr>
          <p:cNvSpPr>
            <a:spLocks noGrp="1"/>
          </p:cNvSpPr>
          <p:nvPr>
            <p:ph idx="1"/>
          </p:nvPr>
        </p:nvSpPr>
        <p:spPr/>
        <p:txBody>
          <a:bodyPr/>
          <a:lstStyle/>
          <a:p>
            <a:r>
              <a:rPr lang="en-GB" sz="2800" b="1" dirty="0"/>
              <a:t>BRAND IMAGE</a:t>
            </a:r>
          </a:p>
          <a:p>
            <a:r>
              <a:rPr lang="en-GB" sz="2800" b="1" dirty="0"/>
              <a:t>BRAND IDENTITY</a:t>
            </a:r>
          </a:p>
          <a:p>
            <a:r>
              <a:rPr lang="en-GB" sz="2800" b="1" dirty="0"/>
              <a:t>BRAND PROMISE</a:t>
            </a:r>
          </a:p>
          <a:p>
            <a:r>
              <a:rPr lang="en-GB" sz="2800" b="1" dirty="0"/>
              <a:t>BRAND KNOWLEDGE</a:t>
            </a:r>
          </a:p>
          <a:p>
            <a:r>
              <a:rPr lang="en-GB" sz="2800" b="1" dirty="0"/>
              <a:t>BRAND EQUITY</a:t>
            </a:r>
            <a:br>
              <a:rPr lang="en-GB" dirty="0"/>
            </a:br>
            <a:br>
              <a:rPr lang="en-GB" dirty="0"/>
            </a:br>
            <a:endParaRPr lang="en-GB" dirty="0"/>
          </a:p>
        </p:txBody>
      </p:sp>
      <p:sp>
        <p:nvSpPr>
          <p:cNvPr id="4" name="Date Placeholder 3">
            <a:extLst>
              <a:ext uri="{FF2B5EF4-FFF2-40B4-BE49-F238E27FC236}">
                <a16:creationId xmlns:a16="http://schemas.microsoft.com/office/drawing/2014/main" id="{440F22B3-720A-1626-FB97-9CAEA6748F91}"/>
              </a:ext>
            </a:extLst>
          </p:cNvPr>
          <p:cNvSpPr>
            <a:spLocks noGrp="1"/>
          </p:cNvSpPr>
          <p:nvPr>
            <p:ph type="dt" sz="half" idx="10"/>
          </p:nvPr>
        </p:nvSpPr>
        <p:spPr/>
        <p:txBody>
          <a:bodyPr/>
          <a:lstStyle/>
          <a:p>
            <a:pPr>
              <a:defRPr/>
            </a:pPr>
            <a:fld id="{2303D31F-598B-47EE-BA37-93F097A3D676}" type="datetime1">
              <a:rPr lang="en-GB" altLang="en-US" smtClean="0"/>
              <a:pPr>
                <a:defRPr/>
              </a:pPr>
              <a:t>05/03/2025</a:t>
            </a:fld>
            <a:endParaRPr lang="en-GB" altLang="en-US"/>
          </a:p>
        </p:txBody>
      </p:sp>
      <p:sp>
        <p:nvSpPr>
          <p:cNvPr id="5" name="Slide Number Placeholder 4">
            <a:extLst>
              <a:ext uri="{FF2B5EF4-FFF2-40B4-BE49-F238E27FC236}">
                <a16:creationId xmlns:a16="http://schemas.microsoft.com/office/drawing/2014/main" id="{D2CF62E5-6CA7-667F-E01F-E162C039242E}"/>
              </a:ext>
            </a:extLst>
          </p:cNvPr>
          <p:cNvSpPr>
            <a:spLocks noGrp="1"/>
          </p:cNvSpPr>
          <p:nvPr>
            <p:ph type="sldNum" sz="quarter" idx="12"/>
          </p:nvPr>
        </p:nvSpPr>
        <p:spPr/>
        <p:txBody>
          <a:bodyPr/>
          <a:lstStyle/>
          <a:p>
            <a:pPr>
              <a:defRPr/>
            </a:pPr>
            <a:fld id="{6550E941-99E4-4403-A917-B30FF69A9617}" type="slidenum">
              <a:rPr lang="en-GB" altLang="en-US" smtClean="0"/>
              <a:pPr>
                <a:defRPr/>
              </a:pPr>
              <a:t>17</a:t>
            </a:fld>
            <a:endParaRPr lang="en-GB" altLang="en-US"/>
          </a:p>
        </p:txBody>
      </p:sp>
    </p:spTree>
    <p:extLst>
      <p:ext uri="{BB962C8B-B14F-4D97-AF65-F5344CB8AC3E}">
        <p14:creationId xmlns:p14="http://schemas.microsoft.com/office/powerpoint/2010/main" val="341927405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180B02-0CED-E660-B8D5-BB5F25C9CF24}"/>
              </a:ext>
            </a:extLst>
          </p:cNvPr>
          <p:cNvSpPr>
            <a:spLocks noGrp="1"/>
          </p:cNvSpPr>
          <p:nvPr>
            <p:ph type="title"/>
          </p:nvPr>
        </p:nvSpPr>
        <p:spPr>
          <a:xfrm>
            <a:off x="457200" y="274638"/>
            <a:ext cx="8229600" cy="1143000"/>
          </a:xfrm>
        </p:spPr>
        <p:txBody>
          <a:bodyPr wrap="square" anchor="ctr">
            <a:normAutofit/>
          </a:bodyPr>
          <a:lstStyle/>
          <a:p>
            <a:r>
              <a:rPr lang="en-GB" sz="3600" b="1" dirty="0"/>
              <a:t>Brand Equity</a:t>
            </a:r>
          </a:p>
        </p:txBody>
      </p:sp>
      <p:sp>
        <p:nvSpPr>
          <p:cNvPr id="3" name="Content Placeholder 2">
            <a:extLst>
              <a:ext uri="{FF2B5EF4-FFF2-40B4-BE49-F238E27FC236}">
                <a16:creationId xmlns:a16="http://schemas.microsoft.com/office/drawing/2014/main" id="{26C4C9A8-B559-DF4D-B479-A221EA68F006}"/>
              </a:ext>
            </a:extLst>
          </p:cNvPr>
          <p:cNvSpPr>
            <a:spLocks noGrp="1"/>
          </p:cNvSpPr>
          <p:nvPr>
            <p:ph sz="half" idx="1"/>
          </p:nvPr>
        </p:nvSpPr>
        <p:spPr>
          <a:xfrm>
            <a:off x="457200" y="1600201"/>
            <a:ext cx="4834880" cy="3989040"/>
          </a:xfrm>
        </p:spPr>
        <p:txBody>
          <a:bodyPr wrap="square" anchor="t">
            <a:normAutofit/>
          </a:bodyPr>
          <a:lstStyle/>
          <a:p>
            <a:pPr>
              <a:lnSpc>
                <a:spcPct val="90000"/>
              </a:lnSpc>
            </a:pPr>
            <a:r>
              <a:rPr lang="en-GB" sz="2400" b="1" i="0" u="none" strike="noStrike" dirty="0">
                <a:effectLst/>
              </a:rPr>
              <a:t>Brand equity </a:t>
            </a:r>
            <a:r>
              <a:rPr lang="en-GB" sz="2400" b="0" i="0" u="none" strike="noStrike" dirty="0">
                <a:effectLst/>
              </a:rPr>
              <a:t>is the additional value a brand gives to a product or service beyond its inherent quality (Farquhar, 1989). Strong brand equity allows businesses to charge premium prices, reduce supplier costs, and increase profit margins, making the brand a key driver of financial returns (</a:t>
            </a:r>
            <a:r>
              <a:rPr lang="en-GB" sz="2400" dirty="0" err="1">
                <a:effectLst/>
              </a:rPr>
              <a:t>Lalaounis</a:t>
            </a:r>
            <a:r>
              <a:rPr lang="en-GB" sz="2400" dirty="0">
                <a:effectLst/>
              </a:rPr>
              <a:t>, 2020)</a:t>
            </a:r>
            <a:r>
              <a:rPr lang="en-GB" sz="2400" b="0" i="0" u="none" strike="noStrike" dirty="0">
                <a:effectLst/>
              </a:rPr>
              <a:t>.</a:t>
            </a:r>
            <a:endParaRPr lang="en-GB" sz="2400" dirty="0"/>
          </a:p>
        </p:txBody>
      </p:sp>
      <p:pic>
        <p:nvPicPr>
          <p:cNvPr id="7" name="Picture 6" descr="A couple of coffee cups with price tags&#10;&#10;Description automatically generated">
            <a:extLst>
              <a:ext uri="{FF2B5EF4-FFF2-40B4-BE49-F238E27FC236}">
                <a16:creationId xmlns:a16="http://schemas.microsoft.com/office/drawing/2014/main" id="{CE217596-74FF-3962-2071-AACF34207FF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825516" y="2208477"/>
            <a:ext cx="2890664" cy="2156627"/>
          </a:xfrm>
          <a:prstGeom prst="rect">
            <a:avLst/>
          </a:prstGeom>
          <a:noFill/>
        </p:spPr>
      </p:pic>
      <p:sp>
        <p:nvSpPr>
          <p:cNvPr id="4" name="Date Placeholder 3">
            <a:extLst>
              <a:ext uri="{FF2B5EF4-FFF2-40B4-BE49-F238E27FC236}">
                <a16:creationId xmlns:a16="http://schemas.microsoft.com/office/drawing/2014/main" id="{A8907FA6-8E55-53BE-62E3-CF773E74E280}"/>
              </a:ext>
            </a:extLst>
          </p:cNvPr>
          <p:cNvSpPr>
            <a:spLocks noGrp="1"/>
          </p:cNvSpPr>
          <p:nvPr>
            <p:ph type="dt" sz="half" idx="10"/>
          </p:nvPr>
        </p:nvSpPr>
        <p:spPr>
          <a:xfrm>
            <a:off x="250825" y="6524625"/>
            <a:ext cx="971550" cy="219075"/>
          </a:xfrm>
        </p:spPr>
        <p:txBody>
          <a:bodyPr anchor="ctr">
            <a:normAutofit/>
          </a:bodyPr>
          <a:lstStyle/>
          <a:p>
            <a:pPr>
              <a:lnSpc>
                <a:spcPct val="90000"/>
              </a:lnSpc>
              <a:spcAft>
                <a:spcPts val="600"/>
              </a:spcAft>
              <a:defRPr/>
            </a:pPr>
            <a:fld id="{2303D31F-598B-47EE-BA37-93F097A3D676}" type="datetime1">
              <a:rPr lang="en-GB" altLang="en-US" sz="900" smtClean="0"/>
              <a:pPr>
                <a:lnSpc>
                  <a:spcPct val="90000"/>
                </a:lnSpc>
                <a:spcAft>
                  <a:spcPts val="600"/>
                </a:spcAft>
                <a:defRPr/>
              </a:pPr>
              <a:t>05/03/2025</a:t>
            </a:fld>
            <a:endParaRPr lang="en-GB" altLang="en-US" sz="900"/>
          </a:p>
        </p:txBody>
      </p:sp>
      <p:sp>
        <p:nvSpPr>
          <p:cNvPr id="5" name="Slide Number Placeholder 4">
            <a:extLst>
              <a:ext uri="{FF2B5EF4-FFF2-40B4-BE49-F238E27FC236}">
                <a16:creationId xmlns:a16="http://schemas.microsoft.com/office/drawing/2014/main" id="{13843F5D-66CF-8CC0-2803-B1EC4FA22475}"/>
              </a:ext>
            </a:extLst>
          </p:cNvPr>
          <p:cNvSpPr>
            <a:spLocks noGrp="1"/>
          </p:cNvSpPr>
          <p:nvPr>
            <p:ph type="sldNum" sz="quarter" idx="11"/>
          </p:nvPr>
        </p:nvSpPr>
        <p:spPr>
          <a:xfrm>
            <a:off x="7956550" y="6381750"/>
            <a:ext cx="730250" cy="339725"/>
          </a:xfrm>
        </p:spPr>
        <p:txBody>
          <a:bodyPr wrap="square" anchor="ctr">
            <a:normAutofit/>
          </a:bodyPr>
          <a:lstStyle/>
          <a:p>
            <a:pPr>
              <a:spcAft>
                <a:spcPts val="600"/>
              </a:spcAft>
              <a:defRPr/>
            </a:pPr>
            <a:fld id="{6550E941-99E4-4403-A917-B30FF69A9617}" type="slidenum">
              <a:rPr lang="en-GB" altLang="en-US" smtClean="0"/>
              <a:pPr>
                <a:spcAft>
                  <a:spcPts val="600"/>
                </a:spcAft>
                <a:defRPr/>
              </a:pPr>
              <a:t>18</a:t>
            </a:fld>
            <a:endParaRPr lang="en-GB" altLang="en-US"/>
          </a:p>
        </p:txBody>
      </p:sp>
    </p:spTree>
    <p:extLst>
      <p:ext uri="{BB962C8B-B14F-4D97-AF65-F5344CB8AC3E}">
        <p14:creationId xmlns:p14="http://schemas.microsoft.com/office/powerpoint/2010/main" val="401689263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9C42A4-D668-1B75-7C64-2AD9D98278E0}"/>
              </a:ext>
            </a:extLst>
          </p:cNvPr>
          <p:cNvSpPr>
            <a:spLocks noGrp="1"/>
          </p:cNvSpPr>
          <p:nvPr>
            <p:ph type="title"/>
          </p:nvPr>
        </p:nvSpPr>
        <p:spPr/>
        <p:txBody>
          <a:bodyPr/>
          <a:lstStyle/>
          <a:p>
            <a:r>
              <a:rPr lang="en-GB" sz="3600" b="1" dirty="0"/>
              <a:t>Stages of Brand Development</a:t>
            </a:r>
          </a:p>
        </p:txBody>
      </p:sp>
      <p:pic>
        <p:nvPicPr>
          <p:cNvPr id="7" name="Content Placeholder 6" descr="A diagram of brand meaning&#10;&#10;Description automatically generated">
            <a:extLst>
              <a:ext uri="{FF2B5EF4-FFF2-40B4-BE49-F238E27FC236}">
                <a16:creationId xmlns:a16="http://schemas.microsoft.com/office/drawing/2014/main" id="{4524F0BA-08FE-3B3C-FF64-123D06530436}"/>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457200" y="1927687"/>
            <a:ext cx="8229600" cy="3261389"/>
          </a:xfrm>
        </p:spPr>
      </p:pic>
      <p:sp>
        <p:nvSpPr>
          <p:cNvPr id="4" name="Date Placeholder 3">
            <a:extLst>
              <a:ext uri="{FF2B5EF4-FFF2-40B4-BE49-F238E27FC236}">
                <a16:creationId xmlns:a16="http://schemas.microsoft.com/office/drawing/2014/main" id="{FD3B9211-1295-0D69-0FDD-62E01DE08341}"/>
              </a:ext>
            </a:extLst>
          </p:cNvPr>
          <p:cNvSpPr>
            <a:spLocks noGrp="1"/>
          </p:cNvSpPr>
          <p:nvPr>
            <p:ph type="dt" sz="half" idx="10"/>
          </p:nvPr>
        </p:nvSpPr>
        <p:spPr/>
        <p:txBody>
          <a:bodyPr/>
          <a:lstStyle/>
          <a:p>
            <a:pPr>
              <a:defRPr/>
            </a:pPr>
            <a:fld id="{2303D31F-598B-47EE-BA37-93F097A3D676}" type="datetime1">
              <a:rPr lang="en-GB" altLang="en-US" smtClean="0"/>
              <a:pPr>
                <a:defRPr/>
              </a:pPr>
              <a:t>05/03/2025</a:t>
            </a:fld>
            <a:endParaRPr lang="en-GB" altLang="en-US"/>
          </a:p>
        </p:txBody>
      </p:sp>
      <p:sp>
        <p:nvSpPr>
          <p:cNvPr id="5" name="Slide Number Placeholder 4">
            <a:extLst>
              <a:ext uri="{FF2B5EF4-FFF2-40B4-BE49-F238E27FC236}">
                <a16:creationId xmlns:a16="http://schemas.microsoft.com/office/drawing/2014/main" id="{0BA3FF49-21B3-E417-1388-D739D353DB16}"/>
              </a:ext>
            </a:extLst>
          </p:cNvPr>
          <p:cNvSpPr>
            <a:spLocks noGrp="1"/>
          </p:cNvSpPr>
          <p:nvPr>
            <p:ph type="sldNum" sz="quarter" idx="12"/>
          </p:nvPr>
        </p:nvSpPr>
        <p:spPr/>
        <p:txBody>
          <a:bodyPr/>
          <a:lstStyle/>
          <a:p>
            <a:pPr>
              <a:defRPr/>
            </a:pPr>
            <a:fld id="{6550E941-99E4-4403-A917-B30FF69A9617}" type="slidenum">
              <a:rPr lang="en-GB" altLang="en-US" smtClean="0"/>
              <a:pPr>
                <a:defRPr/>
              </a:pPr>
              <a:t>19</a:t>
            </a:fld>
            <a:endParaRPr lang="en-GB" altLang="en-US"/>
          </a:p>
        </p:txBody>
      </p:sp>
      <p:sp>
        <p:nvSpPr>
          <p:cNvPr id="8" name="TextBox 7">
            <a:extLst>
              <a:ext uri="{FF2B5EF4-FFF2-40B4-BE49-F238E27FC236}">
                <a16:creationId xmlns:a16="http://schemas.microsoft.com/office/drawing/2014/main" id="{10783755-213B-E20D-0FB8-72B3EDD41A7A}"/>
              </a:ext>
            </a:extLst>
          </p:cNvPr>
          <p:cNvSpPr txBox="1"/>
          <p:nvPr/>
        </p:nvSpPr>
        <p:spPr>
          <a:xfrm>
            <a:off x="3707904" y="5301208"/>
            <a:ext cx="2031325" cy="369332"/>
          </a:xfrm>
          <a:prstGeom prst="rect">
            <a:avLst/>
          </a:prstGeom>
          <a:noFill/>
        </p:spPr>
        <p:txBody>
          <a:bodyPr wrap="none" rtlCol="0">
            <a:spAutoFit/>
          </a:bodyPr>
          <a:lstStyle/>
          <a:p>
            <a:r>
              <a:rPr lang="en-GB" sz="1800" dirty="0">
                <a:effectLst/>
                <a:latin typeface="Arial" panose="020B0604020202020204" pitchFamily="34" charset="0"/>
                <a:cs typeface="Arial" panose="020B0604020202020204" pitchFamily="34" charset="0"/>
              </a:rPr>
              <a:t>(</a:t>
            </a:r>
            <a:r>
              <a:rPr lang="en-GB" sz="1800" dirty="0" err="1">
                <a:effectLst/>
                <a:latin typeface="Arial" panose="020B0604020202020204" pitchFamily="34" charset="0"/>
                <a:cs typeface="Arial" panose="020B0604020202020204" pitchFamily="34" charset="0"/>
              </a:rPr>
              <a:t>Lalaounis</a:t>
            </a:r>
            <a:r>
              <a:rPr lang="en-GB" sz="1800" dirty="0">
                <a:effectLst/>
                <a:latin typeface="Arial" panose="020B0604020202020204" pitchFamily="34" charset="0"/>
                <a:cs typeface="Arial" panose="020B0604020202020204" pitchFamily="34" charset="0"/>
              </a:rPr>
              <a:t>, 2020) </a:t>
            </a:r>
            <a:endParaRPr lang="en-GB" dirty="0"/>
          </a:p>
        </p:txBody>
      </p:sp>
    </p:spTree>
    <p:extLst>
      <p:ext uri="{BB962C8B-B14F-4D97-AF65-F5344CB8AC3E}">
        <p14:creationId xmlns:p14="http://schemas.microsoft.com/office/powerpoint/2010/main" val="26111125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4E3DA4-058A-D125-81F2-FAE2A2944CFE}"/>
              </a:ext>
            </a:extLst>
          </p:cNvPr>
          <p:cNvSpPr>
            <a:spLocks noGrp="1"/>
          </p:cNvSpPr>
          <p:nvPr>
            <p:ph type="title"/>
          </p:nvPr>
        </p:nvSpPr>
        <p:spPr/>
        <p:txBody>
          <a:bodyPr/>
          <a:lstStyle/>
          <a:p>
            <a:r>
              <a:rPr lang="en-GB" sz="3600" b="1" dirty="0"/>
              <a:t>Customer-based brand equity pyramid model</a:t>
            </a:r>
          </a:p>
        </p:txBody>
      </p:sp>
      <p:pic>
        <p:nvPicPr>
          <p:cNvPr id="7" name="Content Placeholder 6" descr="A diagram of brand's components&#10;&#10;Description automatically generated">
            <a:extLst>
              <a:ext uri="{FF2B5EF4-FFF2-40B4-BE49-F238E27FC236}">
                <a16:creationId xmlns:a16="http://schemas.microsoft.com/office/drawing/2014/main" id="{19D96CC9-7F5C-917C-53B1-EB664D1AC8C6}"/>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401837" y="1600200"/>
            <a:ext cx="6340325" cy="3916363"/>
          </a:xfrm>
        </p:spPr>
      </p:pic>
      <p:sp>
        <p:nvSpPr>
          <p:cNvPr id="4" name="Date Placeholder 3">
            <a:extLst>
              <a:ext uri="{FF2B5EF4-FFF2-40B4-BE49-F238E27FC236}">
                <a16:creationId xmlns:a16="http://schemas.microsoft.com/office/drawing/2014/main" id="{2860093D-14A0-55A9-EFAD-B174665B6606}"/>
              </a:ext>
            </a:extLst>
          </p:cNvPr>
          <p:cNvSpPr>
            <a:spLocks noGrp="1"/>
          </p:cNvSpPr>
          <p:nvPr>
            <p:ph type="dt" sz="half" idx="10"/>
          </p:nvPr>
        </p:nvSpPr>
        <p:spPr/>
        <p:txBody>
          <a:bodyPr/>
          <a:lstStyle/>
          <a:p>
            <a:pPr>
              <a:defRPr/>
            </a:pPr>
            <a:fld id="{2303D31F-598B-47EE-BA37-93F097A3D676}" type="datetime1">
              <a:rPr lang="en-GB" altLang="en-US" smtClean="0"/>
              <a:pPr>
                <a:defRPr/>
              </a:pPr>
              <a:t>05/03/2025</a:t>
            </a:fld>
            <a:endParaRPr lang="en-GB" altLang="en-US"/>
          </a:p>
        </p:txBody>
      </p:sp>
      <p:sp>
        <p:nvSpPr>
          <p:cNvPr id="5" name="Slide Number Placeholder 4">
            <a:extLst>
              <a:ext uri="{FF2B5EF4-FFF2-40B4-BE49-F238E27FC236}">
                <a16:creationId xmlns:a16="http://schemas.microsoft.com/office/drawing/2014/main" id="{85F229CF-9DFB-8B6A-9D07-59CF027CE49C}"/>
              </a:ext>
            </a:extLst>
          </p:cNvPr>
          <p:cNvSpPr>
            <a:spLocks noGrp="1"/>
          </p:cNvSpPr>
          <p:nvPr>
            <p:ph type="sldNum" sz="quarter" idx="12"/>
          </p:nvPr>
        </p:nvSpPr>
        <p:spPr/>
        <p:txBody>
          <a:bodyPr/>
          <a:lstStyle/>
          <a:p>
            <a:pPr>
              <a:defRPr/>
            </a:pPr>
            <a:fld id="{6550E941-99E4-4403-A917-B30FF69A9617}" type="slidenum">
              <a:rPr lang="en-GB" altLang="en-US" smtClean="0"/>
              <a:pPr>
                <a:defRPr/>
              </a:pPr>
              <a:t>20</a:t>
            </a:fld>
            <a:endParaRPr lang="en-GB" altLang="en-US"/>
          </a:p>
        </p:txBody>
      </p:sp>
      <p:sp>
        <p:nvSpPr>
          <p:cNvPr id="8" name="TextBox 7">
            <a:extLst>
              <a:ext uri="{FF2B5EF4-FFF2-40B4-BE49-F238E27FC236}">
                <a16:creationId xmlns:a16="http://schemas.microsoft.com/office/drawing/2014/main" id="{1ECBBF0B-61EF-F8A8-01D4-CCEA021D0941}"/>
              </a:ext>
            </a:extLst>
          </p:cNvPr>
          <p:cNvSpPr txBox="1"/>
          <p:nvPr/>
        </p:nvSpPr>
        <p:spPr>
          <a:xfrm>
            <a:off x="3707904" y="5373216"/>
            <a:ext cx="2031325" cy="369332"/>
          </a:xfrm>
          <a:prstGeom prst="rect">
            <a:avLst/>
          </a:prstGeom>
          <a:noFill/>
        </p:spPr>
        <p:txBody>
          <a:bodyPr wrap="none" rtlCol="0">
            <a:spAutoFit/>
          </a:bodyPr>
          <a:lstStyle/>
          <a:p>
            <a:r>
              <a:rPr lang="en-GB" sz="1800" dirty="0">
                <a:effectLst/>
                <a:latin typeface="Arial" panose="020B0604020202020204" pitchFamily="34" charset="0"/>
                <a:cs typeface="Arial" panose="020B0604020202020204" pitchFamily="34" charset="0"/>
              </a:rPr>
              <a:t>(</a:t>
            </a:r>
            <a:r>
              <a:rPr lang="en-GB" sz="1800" dirty="0" err="1">
                <a:effectLst/>
                <a:latin typeface="Arial" panose="020B0604020202020204" pitchFamily="34" charset="0"/>
                <a:cs typeface="Arial" panose="020B0604020202020204" pitchFamily="34" charset="0"/>
              </a:rPr>
              <a:t>Lalaounis</a:t>
            </a:r>
            <a:r>
              <a:rPr lang="en-GB" sz="1800" dirty="0">
                <a:effectLst/>
                <a:latin typeface="Arial" panose="020B0604020202020204" pitchFamily="34" charset="0"/>
                <a:cs typeface="Arial" panose="020B0604020202020204" pitchFamily="34" charset="0"/>
              </a:rPr>
              <a:t>, 2020) </a:t>
            </a:r>
            <a:endParaRPr lang="en-GB" dirty="0"/>
          </a:p>
        </p:txBody>
      </p:sp>
    </p:spTree>
    <p:extLst>
      <p:ext uri="{BB962C8B-B14F-4D97-AF65-F5344CB8AC3E}">
        <p14:creationId xmlns:p14="http://schemas.microsoft.com/office/powerpoint/2010/main" val="186371552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37DCB1-0AC8-CD6F-E252-EE2A91F0F37C}"/>
              </a:ext>
            </a:extLst>
          </p:cNvPr>
          <p:cNvSpPr>
            <a:spLocks noGrp="1"/>
          </p:cNvSpPr>
          <p:nvPr>
            <p:ph type="title"/>
          </p:nvPr>
        </p:nvSpPr>
        <p:spPr/>
        <p:txBody>
          <a:bodyPr/>
          <a:lstStyle/>
          <a:p>
            <a:r>
              <a:rPr lang="en-GB" sz="3600" b="1" dirty="0"/>
              <a:t>Brand Salience </a:t>
            </a:r>
            <a:br>
              <a:rPr lang="en-GB" sz="3600" b="1" dirty="0"/>
            </a:br>
            <a:r>
              <a:rPr lang="en-GB" sz="3600" b="1" dirty="0"/>
              <a:t>(Who are you?)</a:t>
            </a:r>
            <a:endParaRPr lang="en-GB" sz="3600" dirty="0"/>
          </a:p>
        </p:txBody>
      </p:sp>
      <p:sp>
        <p:nvSpPr>
          <p:cNvPr id="3" name="Content Placeholder 2">
            <a:extLst>
              <a:ext uri="{FF2B5EF4-FFF2-40B4-BE49-F238E27FC236}">
                <a16:creationId xmlns:a16="http://schemas.microsoft.com/office/drawing/2014/main" id="{3C1AA405-AB24-B8F4-733B-B73DB06F6FD6}"/>
              </a:ext>
            </a:extLst>
          </p:cNvPr>
          <p:cNvSpPr>
            <a:spLocks noGrp="1"/>
          </p:cNvSpPr>
          <p:nvPr>
            <p:ph idx="1"/>
          </p:nvPr>
        </p:nvSpPr>
        <p:spPr/>
        <p:txBody>
          <a:bodyPr/>
          <a:lstStyle/>
          <a:p>
            <a:r>
              <a:rPr lang="en-GB" sz="2800" b="1" dirty="0"/>
              <a:t>Brand salience </a:t>
            </a:r>
            <a:r>
              <a:rPr lang="en-GB" sz="2800" dirty="0"/>
              <a:t>is the first level in building brand equity, focusing on consumer awareness.</a:t>
            </a:r>
          </a:p>
          <a:p>
            <a:r>
              <a:rPr lang="en-GB" sz="2800" dirty="0"/>
              <a:t>To generate brand awareness, companies use a combination of </a:t>
            </a:r>
            <a:r>
              <a:rPr lang="en-GB" sz="2800" b="1" dirty="0"/>
              <a:t>Integrated Marketing Communications </a:t>
            </a:r>
            <a:r>
              <a:rPr lang="en-GB" sz="2800" dirty="0"/>
              <a:t>– traditional and digital marketing. </a:t>
            </a:r>
          </a:p>
          <a:p>
            <a:pPr algn="l">
              <a:buFont typeface="Arial" panose="020B0604020202020204" pitchFamily="34" charset="0"/>
              <a:buChar char="•"/>
            </a:pPr>
            <a:r>
              <a:rPr lang="en-GB" sz="2800" b="1" i="0" u="none" strike="noStrike" dirty="0">
                <a:solidFill>
                  <a:srgbClr val="000000"/>
                </a:solidFill>
                <a:effectLst/>
              </a:rPr>
              <a:t>Example:</a:t>
            </a:r>
            <a:r>
              <a:rPr lang="en-GB" sz="2800" b="0" i="0" u="none" strike="noStrike" dirty="0">
                <a:solidFill>
                  <a:srgbClr val="000000"/>
                </a:solidFill>
                <a:effectLst/>
              </a:rPr>
              <a:t> Coca-Cola’s red and white logo and McDonald's golden arches are instantly recognisable worldwide.</a:t>
            </a:r>
          </a:p>
          <a:p>
            <a:endParaRPr lang="en-GB" sz="2800" dirty="0"/>
          </a:p>
          <a:p>
            <a:endParaRPr lang="en-GB" dirty="0"/>
          </a:p>
        </p:txBody>
      </p:sp>
      <p:sp>
        <p:nvSpPr>
          <p:cNvPr id="4" name="Date Placeholder 3">
            <a:extLst>
              <a:ext uri="{FF2B5EF4-FFF2-40B4-BE49-F238E27FC236}">
                <a16:creationId xmlns:a16="http://schemas.microsoft.com/office/drawing/2014/main" id="{B262D44A-DBF2-F3A2-B8D9-D9CEEE7638DF}"/>
              </a:ext>
            </a:extLst>
          </p:cNvPr>
          <p:cNvSpPr>
            <a:spLocks noGrp="1"/>
          </p:cNvSpPr>
          <p:nvPr>
            <p:ph type="dt" sz="half" idx="10"/>
          </p:nvPr>
        </p:nvSpPr>
        <p:spPr/>
        <p:txBody>
          <a:bodyPr/>
          <a:lstStyle/>
          <a:p>
            <a:pPr>
              <a:defRPr/>
            </a:pPr>
            <a:fld id="{2303D31F-598B-47EE-BA37-93F097A3D676}" type="datetime1">
              <a:rPr lang="en-GB" altLang="en-US" smtClean="0"/>
              <a:pPr>
                <a:defRPr/>
              </a:pPr>
              <a:t>05/03/2025</a:t>
            </a:fld>
            <a:endParaRPr lang="en-GB" altLang="en-US"/>
          </a:p>
        </p:txBody>
      </p:sp>
      <p:sp>
        <p:nvSpPr>
          <p:cNvPr id="5" name="Slide Number Placeholder 4">
            <a:extLst>
              <a:ext uri="{FF2B5EF4-FFF2-40B4-BE49-F238E27FC236}">
                <a16:creationId xmlns:a16="http://schemas.microsoft.com/office/drawing/2014/main" id="{ED8DE6E5-69C4-A359-5C8C-39854E06AE8F}"/>
              </a:ext>
            </a:extLst>
          </p:cNvPr>
          <p:cNvSpPr>
            <a:spLocks noGrp="1"/>
          </p:cNvSpPr>
          <p:nvPr>
            <p:ph type="sldNum" sz="quarter" idx="12"/>
          </p:nvPr>
        </p:nvSpPr>
        <p:spPr/>
        <p:txBody>
          <a:bodyPr/>
          <a:lstStyle/>
          <a:p>
            <a:pPr>
              <a:defRPr/>
            </a:pPr>
            <a:fld id="{6550E941-99E4-4403-A917-B30FF69A9617}" type="slidenum">
              <a:rPr lang="en-GB" altLang="en-US" smtClean="0"/>
              <a:pPr>
                <a:defRPr/>
              </a:pPr>
              <a:t>21</a:t>
            </a:fld>
            <a:endParaRPr lang="en-GB" altLang="en-US"/>
          </a:p>
        </p:txBody>
      </p:sp>
      <p:pic>
        <p:nvPicPr>
          <p:cNvPr id="2050" name="Picture 2">
            <a:extLst>
              <a:ext uri="{FF2B5EF4-FFF2-40B4-BE49-F238E27FC236}">
                <a16:creationId xmlns:a16="http://schemas.microsoft.com/office/drawing/2014/main" id="{ECC1D432-EA61-5B03-6F3E-24CB56D4EAF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1146" y="348699"/>
            <a:ext cx="2011458" cy="632029"/>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McDonald's Logo and symbol, meaning ...">
            <a:extLst>
              <a:ext uri="{FF2B5EF4-FFF2-40B4-BE49-F238E27FC236}">
                <a16:creationId xmlns:a16="http://schemas.microsoft.com/office/drawing/2014/main" id="{38F22872-599A-C5EA-C7A6-C1EA3DA9F8C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36296" y="148745"/>
            <a:ext cx="1466914" cy="13183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8824340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20A45C-AFC6-D5E4-45EA-BA05299C7BDD}"/>
              </a:ext>
            </a:extLst>
          </p:cNvPr>
          <p:cNvSpPr>
            <a:spLocks noGrp="1"/>
          </p:cNvSpPr>
          <p:nvPr>
            <p:ph type="title"/>
          </p:nvPr>
        </p:nvSpPr>
        <p:spPr/>
        <p:txBody>
          <a:bodyPr/>
          <a:lstStyle/>
          <a:p>
            <a:r>
              <a:rPr lang="en-GB" sz="3600" b="1" dirty="0"/>
              <a:t>Brand Performance &amp; Brand Imagery (What are you?)</a:t>
            </a:r>
            <a:endParaRPr lang="en-GB" sz="3600" dirty="0"/>
          </a:p>
        </p:txBody>
      </p:sp>
      <p:sp>
        <p:nvSpPr>
          <p:cNvPr id="3" name="Content Placeholder 2">
            <a:extLst>
              <a:ext uri="{FF2B5EF4-FFF2-40B4-BE49-F238E27FC236}">
                <a16:creationId xmlns:a16="http://schemas.microsoft.com/office/drawing/2014/main" id="{F7602BAF-4CA0-96B2-AD97-FA3AF51EBA72}"/>
              </a:ext>
            </a:extLst>
          </p:cNvPr>
          <p:cNvSpPr>
            <a:spLocks noGrp="1"/>
          </p:cNvSpPr>
          <p:nvPr>
            <p:ph idx="1"/>
          </p:nvPr>
        </p:nvSpPr>
        <p:spPr/>
        <p:txBody>
          <a:bodyPr/>
          <a:lstStyle/>
          <a:p>
            <a:pPr>
              <a:buFont typeface="Arial" panose="020B0604020202020204" pitchFamily="34" charset="0"/>
              <a:buChar char="•"/>
            </a:pPr>
            <a:r>
              <a:rPr lang="en-GB" sz="2800" b="1" dirty="0"/>
              <a:t>Brand Performance:</a:t>
            </a:r>
            <a:r>
              <a:rPr lang="en-GB" sz="2800" dirty="0"/>
              <a:t> Functional aspects like product quality, reliability, and price.</a:t>
            </a:r>
          </a:p>
          <a:p>
            <a:pPr lvl="1">
              <a:buFont typeface="Arial" panose="020B0604020202020204" pitchFamily="34" charset="0"/>
              <a:buChar char="•"/>
            </a:pPr>
            <a:r>
              <a:rPr lang="en-GB" sz="2400" b="1" dirty="0"/>
              <a:t>Example:</a:t>
            </a:r>
            <a:r>
              <a:rPr lang="en-GB" sz="2400" dirty="0"/>
              <a:t> Tesla is known for high-performance electric cars with innovative technology.</a:t>
            </a:r>
          </a:p>
          <a:p>
            <a:pPr>
              <a:buFont typeface="Arial" panose="020B0604020202020204" pitchFamily="34" charset="0"/>
              <a:buChar char="•"/>
            </a:pPr>
            <a:r>
              <a:rPr lang="en-GB" sz="2800" b="1" dirty="0"/>
              <a:t>Brand Imagery:</a:t>
            </a:r>
            <a:r>
              <a:rPr lang="en-GB" sz="2800" dirty="0"/>
              <a:t> Emotional and psychological associations with the brand.</a:t>
            </a:r>
          </a:p>
          <a:p>
            <a:pPr lvl="1">
              <a:buFont typeface="Arial" panose="020B0604020202020204" pitchFamily="34" charset="0"/>
              <a:buChar char="•"/>
            </a:pPr>
            <a:r>
              <a:rPr lang="en-GB" sz="2400" b="1" dirty="0"/>
              <a:t>Example:</a:t>
            </a:r>
            <a:r>
              <a:rPr lang="en-GB" sz="2400" dirty="0"/>
              <a:t> Patagonia promotes an eco-conscious lifestyle through sustainability and environmental responsibility.</a:t>
            </a:r>
          </a:p>
          <a:p>
            <a:endParaRPr lang="en-GB" dirty="0"/>
          </a:p>
        </p:txBody>
      </p:sp>
      <p:sp>
        <p:nvSpPr>
          <p:cNvPr id="4" name="Date Placeholder 3">
            <a:extLst>
              <a:ext uri="{FF2B5EF4-FFF2-40B4-BE49-F238E27FC236}">
                <a16:creationId xmlns:a16="http://schemas.microsoft.com/office/drawing/2014/main" id="{4FA87E67-6679-A6FC-AAD5-A961E77B8B47}"/>
              </a:ext>
            </a:extLst>
          </p:cNvPr>
          <p:cNvSpPr>
            <a:spLocks noGrp="1"/>
          </p:cNvSpPr>
          <p:nvPr>
            <p:ph type="dt" sz="half" idx="10"/>
          </p:nvPr>
        </p:nvSpPr>
        <p:spPr/>
        <p:txBody>
          <a:bodyPr/>
          <a:lstStyle/>
          <a:p>
            <a:pPr>
              <a:defRPr/>
            </a:pPr>
            <a:fld id="{2303D31F-598B-47EE-BA37-93F097A3D676}" type="datetime1">
              <a:rPr lang="en-GB" altLang="en-US" smtClean="0"/>
              <a:pPr>
                <a:defRPr/>
              </a:pPr>
              <a:t>05/03/2025</a:t>
            </a:fld>
            <a:endParaRPr lang="en-GB" altLang="en-US"/>
          </a:p>
        </p:txBody>
      </p:sp>
      <p:sp>
        <p:nvSpPr>
          <p:cNvPr id="5" name="Slide Number Placeholder 4">
            <a:extLst>
              <a:ext uri="{FF2B5EF4-FFF2-40B4-BE49-F238E27FC236}">
                <a16:creationId xmlns:a16="http://schemas.microsoft.com/office/drawing/2014/main" id="{DF55C2F0-BEBB-AF58-15C6-AC30A3CFAB8A}"/>
              </a:ext>
            </a:extLst>
          </p:cNvPr>
          <p:cNvSpPr>
            <a:spLocks noGrp="1"/>
          </p:cNvSpPr>
          <p:nvPr>
            <p:ph type="sldNum" sz="quarter" idx="12"/>
          </p:nvPr>
        </p:nvSpPr>
        <p:spPr/>
        <p:txBody>
          <a:bodyPr/>
          <a:lstStyle/>
          <a:p>
            <a:pPr>
              <a:defRPr/>
            </a:pPr>
            <a:fld id="{6550E941-99E4-4403-A917-B30FF69A9617}" type="slidenum">
              <a:rPr lang="en-GB" altLang="en-US" smtClean="0"/>
              <a:pPr>
                <a:defRPr/>
              </a:pPr>
              <a:t>22</a:t>
            </a:fld>
            <a:endParaRPr lang="en-GB" altLang="en-US"/>
          </a:p>
        </p:txBody>
      </p:sp>
    </p:spTree>
    <p:extLst>
      <p:ext uri="{BB962C8B-B14F-4D97-AF65-F5344CB8AC3E}">
        <p14:creationId xmlns:p14="http://schemas.microsoft.com/office/powerpoint/2010/main" val="119100127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975EB1-1848-7B11-43A5-37ADEFB816EC}"/>
              </a:ext>
            </a:extLst>
          </p:cNvPr>
          <p:cNvSpPr>
            <a:spLocks noGrp="1"/>
          </p:cNvSpPr>
          <p:nvPr>
            <p:ph type="title"/>
          </p:nvPr>
        </p:nvSpPr>
        <p:spPr/>
        <p:txBody>
          <a:bodyPr/>
          <a:lstStyle/>
          <a:p>
            <a:r>
              <a:rPr lang="en-GB" sz="3600" b="1" dirty="0"/>
              <a:t>Consumer Judgments &amp; Consumer Feelings  (What about you?)</a:t>
            </a:r>
            <a:endParaRPr lang="en-GB" sz="3600" dirty="0"/>
          </a:p>
        </p:txBody>
      </p:sp>
      <p:sp>
        <p:nvSpPr>
          <p:cNvPr id="3" name="Content Placeholder 2">
            <a:extLst>
              <a:ext uri="{FF2B5EF4-FFF2-40B4-BE49-F238E27FC236}">
                <a16:creationId xmlns:a16="http://schemas.microsoft.com/office/drawing/2014/main" id="{236A9519-F1BE-08C6-00DA-8CA03AF72F65}"/>
              </a:ext>
            </a:extLst>
          </p:cNvPr>
          <p:cNvSpPr>
            <a:spLocks noGrp="1"/>
          </p:cNvSpPr>
          <p:nvPr>
            <p:ph idx="1"/>
          </p:nvPr>
        </p:nvSpPr>
        <p:spPr/>
        <p:txBody>
          <a:bodyPr/>
          <a:lstStyle/>
          <a:p>
            <a:pPr algn="l">
              <a:buFont typeface="Arial" panose="020B0604020202020204" pitchFamily="34" charset="0"/>
              <a:buChar char="•"/>
            </a:pPr>
            <a:r>
              <a:rPr lang="en-GB" sz="2800" b="1" i="0" u="none" strike="noStrike" dirty="0">
                <a:solidFill>
                  <a:srgbClr val="000000"/>
                </a:solidFill>
                <a:effectLst/>
              </a:rPr>
              <a:t>Consumer Judgments:</a:t>
            </a:r>
            <a:r>
              <a:rPr lang="en-GB" sz="2800" b="0" i="0" u="none" strike="noStrike" dirty="0">
                <a:solidFill>
                  <a:srgbClr val="000000"/>
                </a:solidFill>
                <a:effectLst/>
              </a:rPr>
              <a:t> Customers' personal opinions about a brand based on quality, credibility, relevance, and superiority.</a:t>
            </a:r>
          </a:p>
          <a:p>
            <a:pPr lvl="1">
              <a:buFont typeface="Arial" panose="020B0604020202020204" pitchFamily="34" charset="0"/>
              <a:buChar char="•"/>
            </a:pPr>
            <a:r>
              <a:rPr lang="en-GB" b="1" i="0" u="none" strike="noStrike" dirty="0">
                <a:solidFill>
                  <a:srgbClr val="000000"/>
                </a:solidFill>
                <a:effectLst/>
              </a:rPr>
              <a:t>Example:</a:t>
            </a:r>
            <a:r>
              <a:rPr lang="en-GB" b="0" i="0" u="none" strike="noStrike" dirty="0">
                <a:solidFill>
                  <a:srgbClr val="000000"/>
                </a:solidFill>
                <a:effectLst/>
              </a:rPr>
              <a:t> Apple is judged as innovative. </a:t>
            </a:r>
          </a:p>
          <a:p>
            <a:pPr algn="l">
              <a:buFont typeface="Arial" panose="020B0604020202020204" pitchFamily="34" charset="0"/>
              <a:buChar char="•"/>
            </a:pPr>
            <a:r>
              <a:rPr lang="en-GB" sz="2800" b="1" i="0" u="none" strike="noStrike" dirty="0">
                <a:solidFill>
                  <a:srgbClr val="000000"/>
                </a:solidFill>
                <a:effectLst/>
              </a:rPr>
              <a:t>Consumer Feelings:</a:t>
            </a:r>
            <a:r>
              <a:rPr lang="en-GB" sz="2800" b="0" i="0" u="none" strike="noStrike" dirty="0">
                <a:solidFill>
                  <a:srgbClr val="000000"/>
                </a:solidFill>
                <a:effectLst/>
              </a:rPr>
              <a:t> Emotional responses a brand evokes (e.g., joy, security, trust).</a:t>
            </a:r>
          </a:p>
          <a:p>
            <a:pPr lvl="1">
              <a:buFont typeface="Arial" panose="020B0604020202020204" pitchFamily="34" charset="0"/>
              <a:buChar char="•"/>
            </a:pPr>
            <a:r>
              <a:rPr lang="en-GB" b="1" i="0" u="none" strike="noStrike" dirty="0">
                <a:solidFill>
                  <a:srgbClr val="000000"/>
                </a:solidFill>
                <a:effectLst/>
              </a:rPr>
              <a:t>Example:</a:t>
            </a:r>
            <a:r>
              <a:rPr lang="en-GB" b="0" i="0" u="none" strike="noStrike" dirty="0">
                <a:solidFill>
                  <a:srgbClr val="000000"/>
                </a:solidFill>
                <a:effectLst/>
              </a:rPr>
              <a:t> Disney creates a feeling of nostalgia and happiness.</a:t>
            </a:r>
          </a:p>
          <a:p>
            <a:endParaRPr lang="en-GB" dirty="0"/>
          </a:p>
        </p:txBody>
      </p:sp>
      <p:sp>
        <p:nvSpPr>
          <p:cNvPr id="4" name="Date Placeholder 3">
            <a:extLst>
              <a:ext uri="{FF2B5EF4-FFF2-40B4-BE49-F238E27FC236}">
                <a16:creationId xmlns:a16="http://schemas.microsoft.com/office/drawing/2014/main" id="{C016D559-BB1D-9FE1-9DBE-EE2C693E3D9E}"/>
              </a:ext>
            </a:extLst>
          </p:cNvPr>
          <p:cNvSpPr>
            <a:spLocks noGrp="1"/>
          </p:cNvSpPr>
          <p:nvPr>
            <p:ph type="dt" sz="half" idx="10"/>
          </p:nvPr>
        </p:nvSpPr>
        <p:spPr/>
        <p:txBody>
          <a:bodyPr/>
          <a:lstStyle/>
          <a:p>
            <a:pPr>
              <a:defRPr/>
            </a:pPr>
            <a:fld id="{2303D31F-598B-47EE-BA37-93F097A3D676}" type="datetime1">
              <a:rPr lang="en-GB" altLang="en-US" smtClean="0"/>
              <a:pPr>
                <a:defRPr/>
              </a:pPr>
              <a:t>05/03/2025</a:t>
            </a:fld>
            <a:endParaRPr lang="en-GB" altLang="en-US"/>
          </a:p>
        </p:txBody>
      </p:sp>
      <p:sp>
        <p:nvSpPr>
          <p:cNvPr id="5" name="Slide Number Placeholder 4">
            <a:extLst>
              <a:ext uri="{FF2B5EF4-FFF2-40B4-BE49-F238E27FC236}">
                <a16:creationId xmlns:a16="http://schemas.microsoft.com/office/drawing/2014/main" id="{8EBB0529-6041-2BB6-634A-44D975C7BDFA}"/>
              </a:ext>
            </a:extLst>
          </p:cNvPr>
          <p:cNvSpPr>
            <a:spLocks noGrp="1"/>
          </p:cNvSpPr>
          <p:nvPr>
            <p:ph type="sldNum" sz="quarter" idx="12"/>
          </p:nvPr>
        </p:nvSpPr>
        <p:spPr/>
        <p:txBody>
          <a:bodyPr/>
          <a:lstStyle/>
          <a:p>
            <a:pPr>
              <a:defRPr/>
            </a:pPr>
            <a:fld id="{6550E941-99E4-4403-A917-B30FF69A9617}" type="slidenum">
              <a:rPr lang="en-GB" altLang="en-US" smtClean="0"/>
              <a:pPr>
                <a:defRPr/>
              </a:pPr>
              <a:t>23</a:t>
            </a:fld>
            <a:endParaRPr lang="en-GB" altLang="en-US"/>
          </a:p>
        </p:txBody>
      </p:sp>
    </p:spTree>
    <p:extLst>
      <p:ext uri="{BB962C8B-B14F-4D97-AF65-F5344CB8AC3E}">
        <p14:creationId xmlns:p14="http://schemas.microsoft.com/office/powerpoint/2010/main" val="217630666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79A97E-0617-086B-6ED0-8B7A464B40CE}"/>
              </a:ext>
            </a:extLst>
          </p:cNvPr>
          <p:cNvSpPr>
            <a:spLocks noGrp="1"/>
          </p:cNvSpPr>
          <p:nvPr>
            <p:ph type="title"/>
          </p:nvPr>
        </p:nvSpPr>
        <p:spPr/>
        <p:txBody>
          <a:bodyPr/>
          <a:lstStyle/>
          <a:p>
            <a:r>
              <a:rPr lang="en-GB" sz="3600" b="1" i="0" u="none" strike="noStrike" dirty="0">
                <a:solidFill>
                  <a:srgbClr val="000000"/>
                </a:solidFill>
                <a:effectLst/>
              </a:rPr>
              <a:t>Brand Resonance </a:t>
            </a:r>
            <a:br>
              <a:rPr lang="en-GB" sz="3600" b="1" i="0" u="none" strike="noStrike" dirty="0">
                <a:solidFill>
                  <a:srgbClr val="000000"/>
                </a:solidFill>
                <a:effectLst/>
              </a:rPr>
            </a:br>
            <a:r>
              <a:rPr lang="en-GB" sz="3600" b="1" i="0" u="none" strike="noStrike" dirty="0">
                <a:solidFill>
                  <a:srgbClr val="000000"/>
                </a:solidFill>
                <a:effectLst/>
              </a:rPr>
              <a:t>(What about you and me?)</a:t>
            </a:r>
            <a:endParaRPr lang="en-GB" dirty="0"/>
          </a:p>
        </p:txBody>
      </p:sp>
      <p:sp>
        <p:nvSpPr>
          <p:cNvPr id="3" name="Content Placeholder 2">
            <a:extLst>
              <a:ext uri="{FF2B5EF4-FFF2-40B4-BE49-F238E27FC236}">
                <a16:creationId xmlns:a16="http://schemas.microsoft.com/office/drawing/2014/main" id="{C1438BF9-4F6B-D8F1-AF6A-A14A770811EF}"/>
              </a:ext>
            </a:extLst>
          </p:cNvPr>
          <p:cNvSpPr>
            <a:spLocks noGrp="1"/>
          </p:cNvSpPr>
          <p:nvPr>
            <p:ph idx="1"/>
          </p:nvPr>
        </p:nvSpPr>
        <p:spPr/>
        <p:txBody>
          <a:bodyPr/>
          <a:lstStyle/>
          <a:p>
            <a:pPr algn="l">
              <a:buFont typeface="Arial" panose="020B0604020202020204" pitchFamily="34" charset="0"/>
              <a:buChar char="•"/>
            </a:pPr>
            <a:r>
              <a:rPr lang="en-GB" sz="2800" b="0" i="0" u="none" strike="noStrike" dirty="0">
                <a:solidFill>
                  <a:srgbClr val="000000"/>
                </a:solidFill>
                <a:effectLst/>
              </a:rPr>
              <a:t>This is the highest level, where customers feel a deep connection and loyalty.</a:t>
            </a:r>
          </a:p>
          <a:p>
            <a:pPr algn="l">
              <a:buFont typeface="Arial" panose="020B0604020202020204" pitchFamily="34" charset="0"/>
              <a:buChar char="•"/>
            </a:pPr>
            <a:r>
              <a:rPr lang="en-GB" sz="2800" b="1" i="0" u="none" strike="noStrike" dirty="0">
                <a:solidFill>
                  <a:srgbClr val="000000"/>
                </a:solidFill>
                <a:effectLst/>
              </a:rPr>
              <a:t>Example:</a:t>
            </a:r>
            <a:r>
              <a:rPr lang="en-GB" sz="2800" b="0" i="0" u="none" strike="noStrike" dirty="0">
                <a:solidFill>
                  <a:srgbClr val="000000"/>
                </a:solidFill>
                <a:effectLst/>
              </a:rPr>
              <a:t> Harley-Davidson riders form strong brand communities and remain fiercely loyal.</a:t>
            </a:r>
          </a:p>
          <a:p>
            <a:endParaRPr lang="en-GB" dirty="0"/>
          </a:p>
        </p:txBody>
      </p:sp>
      <p:sp>
        <p:nvSpPr>
          <p:cNvPr id="4" name="Date Placeholder 3">
            <a:extLst>
              <a:ext uri="{FF2B5EF4-FFF2-40B4-BE49-F238E27FC236}">
                <a16:creationId xmlns:a16="http://schemas.microsoft.com/office/drawing/2014/main" id="{F0317598-9888-FA9E-2474-CF30B242A8CE}"/>
              </a:ext>
            </a:extLst>
          </p:cNvPr>
          <p:cNvSpPr>
            <a:spLocks noGrp="1"/>
          </p:cNvSpPr>
          <p:nvPr>
            <p:ph type="dt" sz="half" idx="10"/>
          </p:nvPr>
        </p:nvSpPr>
        <p:spPr/>
        <p:txBody>
          <a:bodyPr/>
          <a:lstStyle/>
          <a:p>
            <a:pPr>
              <a:defRPr/>
            </a:pPr>
            <a:fld id="{2303D31F-598B-47EE-BA37-93F097A3D676}" type="datetime1">
              <a:rPr lang="en-GB" altLang="en-US" smtClean="0"/>
              <a:pPr>
                <a:defRPr/>
              </a:pPr>
              <a:t>05/03/2025</a:t>
            </a:fld>
            <a:endParaRPr lang="en-GB" altLang="en-US"/>
          </a:p>
        </p:txBody>
      </p:sp>
      <p:sp>
        <p:nvSpPr>
          <p:cNvPr id="5" name="Slide Number Placeholder 4">
            <a:extLst>
              <a:ext uri="{FF2B5EF4-FFF2-40B4-BE49-F238E27FC236}">
                <a16:creationId xmlns:a16="http://schemas.microsoft.com/office/drawing/2014/main" id="{9705B363-270A-AFDF-3A77-47717C810073}"/>
              </a:ext>
            </a:extLst>
          </p:cNvPr>
          <p:cNvSpPr>
            <a:spLocks noGrp="1"/>
          </p:cNvSpPr>
          <p:nvPr>
            <p:ph type="sldNum" sz="quarter" idx="12"/>
          </p:nvPr>
        </p:nvSpPr>
        <p:spPr/>
        <p:txBody>
          <a:bodyPr/>
          <a:lstStyle/>
          <a:p>
            <a:pPr>
              <a:defRPr/>
            </a:pPr>
            <a:fld id="{6550E941-99E4-4403-A917-B30FF69A9617}" type="slidenum">
              <a:rPr lang="en-GB" altLang="en-US" smtClean="0"/>
              <a:pPr>
                <a:defRPr/>
              </a:pPr>
              <a:t>24</a:t>
            </a:fld>
            <a:endParaRPr lang="en-GB" altLang="en-US"/>
          </a:p>
        </p:txBody>
      </p:sp>
      <p:pic>
        <p:nvPicPr>
          <p:cNvPr id="1026" name="Picture 2" descr="980+ Harley Group Stock Photos ...">
            <a:extLst>
              <a:ext uri="{FF2B5EF4-FFF2-40B4-BE49-F238E27FC236}">
                <a16:creationId xmlns:a16="http://schemas.microsoft.com/office/drawing/2014/main" id="{44AFE267-16AC-5D48-56BF-116711BA936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32040" y="3615502"/>
            <a:ext cx="3492500" cy="2054772"/>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The million-member Harley Owners Group">
            <a:extLst>
              <a:ext uri="{FF2B5EF4-FFF2-40B4-BE49-F238E27FC236}">
                <a16:creationId xmlns:a16="http://schemas.microsoft.com/office/drawing/2014/main" id="{34BE8429-D64C-2962-ECC5-9EC7D2F9A09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48370" y="3615502"/>
            <a:ext cx="3492500" cy="19782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2305379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286764-2CE5-4A17-42F2-D1624F53956A}"/>
            </a:ext>
          </a:extLst>
        </p:cNvPr>
        <p:cNvGrpSpPr/>
        <p:nvPr/>
      </p:nvGrpSpPr>
      <p:grpSpPr>
        <a:xfrm>
          <a:off x="0" y="0"/>
          <a:ext cx="0" cy="0"/>
          <a:chOff x="0" y="0"/>
          <a:chExt cx="0" cy="0"/>
        </a:xfrm>
      </p:grpSpPr>
      <p:sp>
        <p:nvSpPr>
          <p:cNvPr id="11" name="Title 1">
            <a:extLst>
              <a:ext uri="{FF2B5EF4-FFF2-40B4-BE49-F238E27FC236}">
                <a16:creationId xmlns:a16="http://schemas.microsoft.com/office/drawing/2014/main" id="{0F8F1C84-751F-9BAE-2789-9AE3935C2A01}"/>
              </a:ext>
            </a:extLst>
          </p:cNvPr>
          <p:cNvSpPr>
            <a:spLocks noGrp="1"/>
          </p:cNvSpPr>
          <p:nvPr>
            <p:ph type="title"/>
          </p:nvPr>
        </p:nvSpPr>
        <p:spPr>
          <a:xfrm>
            <a:off x="457200" y="274638"/>
            <a:ext cx="8229600" cy="1143000"/>
          </a:xfrm>
        </p:spPr>
        <p:txBody>
          <a:bodyPr/>
          <a:lstStyle/>
          <a:p>
            <a:r>
              <a:rPr lang="en-US" sz="3600" b="1" dirty="0"/>
              <a:t>Components of Brand Equity</a:t>
            </a:r>
          </a:p>
        </p:txBody>
      </p:sp>
      <p:sp>
        <p:nvSpPr>
          <p:cNvPr id="3" name="Content Placeholder 2">
            <a:extLst>
              <a:ext uri="{FF2B5EF4-FFF2-40B4-BE49-F238E27FC236}">
                <a16:creationId xmlns:a16="http://schemas.microsoft.com/office/drawing/2014/main" id="{55D64D54-199E-A674-D165-9BB5F1DA0562}"/>
              </a:ext>
            </a:extLst>
          </p:cNvPr>
          <p:cNvSpPr>
            <a:spLocks noGrp="1"/>
          </p:cNvSpPr>
          <p:nvPr>
            <p:ph sz="half" idx="1"/>
          </p:nvPr>
        </p:nvSpPr>
        <p:spPr>
          <a:xfrm>
            <a:off x="457200" y="1600201"/>
            <a:ext cx="4038600" cy="3989040"/>
          </a:xfrm>
        </p:spPr>
        <p:txBody>
          <a:bodyPr wrap="square" anchor="t">
            <a:normAutofit/>
          </a:bodyPr>
          <a:lstStyle/>
          <a:p>
            <a:pPr marL="0" indent="0">
              <a:lnSpc>
                <a:spcPct val="90000"/>
              </a:lnSpc>
              <a:buNone/>
            </a:pPr>
            <a:r>
              <a:rPr lang="en-GB" sz="2400" b="0" i="0" u="none" strike="noStrike" dirty="0">
                <a:effectLst/>
              </a:rPr>
              <a:t>Brand equity is formed where </a:t>
            </a:r>
            <a:r>
              <a:rPr lang="en-GB" sz="2400" b="1" i="0" u="none" strike="noStrike" dirty="0">
                <a:effectLst/>
              </a:rPr>
              <a:t>consumer perception, brand reputation (positive/negative effects), and resulting business value</a:t>
            </a:r>
            <a:r>
              <a:rPr lang="en-GB" sz="2400" b="0" i="0" u="none" strike="noStrike" dirty="0">
                <a:effectLst/>
              </a:rPr>
              <a:t> overlap. Strong brand equity results in </a:t>
            </a:r>
            <a:r>
              <a:rPr lang="en-GB" sz="2400" b="1" i="0" u="none" strike="noStrike" dirty="0">
                <a:effectLst/>
              </a:rPr>
              <a:t>customer trust, brand loyalty, and competitive advantage</a:t>
            </a:r>
            <a:r>
              <a:rPr lang="en-GB" sz="2400" b="0" i="0" u="none" strike="noStrike" dirty="0">
                <a:effectLst/>
              </a:rPr>
              <a:t>.</a:t>
            </a:r>
            <a:endParaRPr lang="en-GB" sz="2400" dirty="0"/>
          </a:p>
        </p:txBody>
      </p:sp>
      <p:pic>
        <p:nvPicPr>
          <p:cNvPr id="6" name="Picture 2" descr="Brand Equity: What Is It and How to Build It in 2023">
            <a:extLst>
              <a:ext uri="{FF2B5EF4-FFF2-40B4-BE49-F238E27FC236}">
                <a16:creationId xmlns:a16="http://schemas.microsoft.com/office/drawing/2014/main" id="{6538B976-475B-491B-A7FE-B7E1253E4AE7}"/>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tretch>
            <a:fillRect/>
          </a:stretch>
        </p:blipFill>
        <p:spPr bwMode="auto">
          <a:xfrm>
            <a:off x="4648200" y="1600201"/>
            <a:ext cx="4244280" cy="3845023"/>
          </a:xfrm>
          <a:prstGeom prst="rect">
            <a:avLst/>
          </a:prstGeom>
          <a:noFill/>
        </p:spPr>
      </p:pic>
      <p:sp>
        <p:nvSpPr>
          <p:cNvPr id="4" name="Date Placeholder 3">
            <a:extLst>
              <a:ext uri="{FF2B5EF4-FFF2-40B4-BE49-F238E27FC236}">
                <a16:creationId xmlns:a16="http://schemas.microsoft.com/office/drawing/2014/main" id="{16640072-E6CA-B667-8353-2D108A791DC0}"/>
              </a:ext>
            </a:extLst>
          </p:cNvPr>
          <p:cNvSpPr>
            <a:spLocks noGrp="1"/>
          </p:cNvSpPr>
          <p:nvPr>
            <p:ph type="dt" sz="half" idx="10"/>
          </p:nvPr>
        </p:nvSpPr>
        <p:spPr>
          <a:xfrm>
            <a:off x="250825" y="6524625"/>
            <a:ext cx="971550" cy="219075"/>
          </a:xfrm>
        </p:spPr>
        <p:txBody>
          <a:bodyPr anchor="ctr">
            <a:normAutofit/>
          </a:bodyPr>
          <a:lstStyle/>
          <a:p>
            <a:pPr>
              <a:lnSpc>
                <a:spcPct val="90000"/>
              </a:lnSpc>
              <a:spcAft>
                <a:spcPts val="600"/>
              </a:spcAft>
              <a:defRPr/>
            </a:pPr>
            <a:fld id="{2303D31F-598B-47EE-BA37-93F097A3D676}" type="datetime1">
              <a:rPr lang="en-GB" altLang="en-US" sz="900" smtClean="0"/>
              <a:pPr>
                <a:lnSpc>
                  <a:spcPct val="90000"/>
                </a:lnSpc>
                <a:spcAft>
                  <a:spcPts val="600"/>
                </a:spcAft>
                <a:defRPr/>
              </a:pPr>
              <a:t>05/03/2025</a:t>
            </a:fld>
            <a:endParaRPr lang="en-GB" altLang="en-US" sz="900"/>
          </a:p>
        </p:txBody>
      </p:sp>
      <p:sp>
        <p:nvSpPr>
          <p:cNvPr id="5" name="Slide Number Placeholder 4">
            <a:extLst>
              <a:ext uri="{FF2B5EF4-FFF2-40B4-BE49-F238E27FC236}">
                <a16:creationId xmlns:a16="http://schemas.microsoft.com/office/drawing/2014/main" id="{65B52532-65AF-6A88-31E4-BCA37C255040}"/>
              </a:ext>
            </a:extLst>
          </p:cNvPr>
          <p:cNvSpPr>
            <a:spLocks noGrp="1"/>
          </p:cNvSpPr>
          <p:nvPr>
            <p:ph type="sldNum" sz="quarter" idx="11"/>
          </p:nvPr>
        </p:nvSpPr>
        <p:spPr>
          <a:xfrm>
            <a:off x="7956550" y="6381750"/>
            <a:ext cx="730250" cy="339725"/>
          </a:xfrm>
        </p:spPr>
        <p:txBody>
          <a:bodyPr wrap="square" anchor="ctr">
            <a:normAutofit/>
          </a:bodyPr>
          <a:lstStyle/>
          <a:p>
            <a:pPr>
              <a:spcAft>
                <a:spcPts val="600"/>
              </a:spcAft>
              <a:defRPr/>
            </a:pPr>
            <a:fld id="{6550E941-99E4-4403-A917-B30FF69A9617}" type="slidenum">
              <a:rPr lang="en-GB" altLang="en-US" smtClean="0"/>
              <a:pPr>
                <a:spcAft>
                  <a:spcPts val="600"/>
                </a:spcAft>
                <a:defRPr/>
              </a:pPr>
              <a:t>25</a:t>
            </a:fld>
            <a:endParaRPr lang="en-GB" altLang="en-US"/>
          </a:p>
        </p:txBody>
      </p:sp>
    </p:spTree>
    <p:extLst>
      <p:ext uri="{BB962C8B-B14F-4D97-AF65-F5344CB8AC3E}">
        <p14:creationId xmlns:p14="http://schemas.microsoft.com/office/powerpoint/2010/main" val="139797505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881C7C-11A6-705C-B06B-CF91719D1DEF}"/>
              </a:ext>
            </a:extLst>
          </p:cNvPr>
          <p:cNvSpPr>
            <a:spLocks noGrp="1"/>
          </p:cNvSpPr>
          <p:nvPr>
            <p:ph type="title"/>
          </p:nvPr>
        </p:nvSpPr>
        <p:spPr/>
        <p:txBody>
          <a:bodyPr/>
          <a:lstStyle/>
          <a:p>
            <a:r>
              <a:rPr lang="en-GB" sz="3600" b="1" dirty="0"/>
              <a:t>Activity</a:t>
            </a:r>
          </a:p>
        </p:txBody>
      </p:sp>
      <p:sp>
        <p:nvSpPr>
          <p:cNvPr id="3" name="Content Placeholder 2">
            <a:extLst>
              <a:ext uri="{FF2B5EF4-FFF2-40B4-BE49-F238E27FC236}">
                <a16:creationId xmlns:a16="http://schemas.microsoft.com/office/drawing/2014/main" id="{50025627-8AFA-18FD-567C-13AC386EF50E}"/>
              </a:ext>
            </a:extLst>
          </p:cNvPr>
          <p:cNvSpPr>
            <a:spLocks noGrp="1"/>
          </p:cNvSpPr>
          <p:nvPr>
            <p:ph idx="1"/>
          </p:nvPr>
        </p:nvSpPr>
        <p:spPr/>
        <p:txBody>
          <a:bodyPr/>
          <a:lstStyle/>
          <a:p>
            <a:r>
              <a:rPr lang="en-GB" b="0" i="0" u="none" strike="noStrike" dirty="0">
                <a:solidFill>
                  <a:srgbClr val="000000"/>
                </a:solidFill>
                <a:effectLst/>
              </a:rPr>
              <a:t>In groups of 3-4, research and answer the following question.</a:t>
            </a:r>
          </a:p>
          <a:p>
            <a:r>
              <a:rPr lang="en-GB" b="0" i="0" u="none" strike="noStrike" dirty="0">
                <a:solidFill>
                  <a:srgbClr val="000000"/>
                </a:solidFill>
                <a:effectLst/>
              </a:rPr>
              <a:t>Should businesses prioritise being a pioneer or a follower in a competitive market, and what factors determine the success of each strategy?</a:t>
            </a:r>
            <a:endParaRPr lang="en-GB" dirty="0"/>
          </a:p>
        </p:txBody>
      </p:sp>
      <p:sp>
        <p:nvSpPr>
          <p:cNvPr id="4" name="Date Placeholder 3">
            <a:extLst>
              <a:ext uri="{FF2B5EF4-FFF2-40B4-BE49-F238E27FC236}">
                <a16:creationId xmlns:a16="http://schemas.microsoft.com/office/drawing/2014/main" id="{3E05CB31-DD14-617E-3E69-73E06877E865}"/>
              </a:ext>
            </a:extLst>
          </p:cNvPr>
          <p:cNvSpPr>
            <a:spLocks noGrp="1"/>
          </p:cNvSpPr>
          <p:nvPr>
            <p:ph type="dt" sz="half" idx="10"/>
          </p:nvPr>
        </p:nvSpPr>
        <p:spPr/>
        <p:txBody>
          <a:bodyPr/>
          <a:lstStyle/>
          <a:p>
            <a:pPr>
              <a:defRPr/>
            </a:pPr>
            <a:fld id="{2303D31F-598B-47EE-BA37-93F097A3D676}" type="datetime1">
              <a:rPr lang="en-GB" altLang="en-US" smtClean="0"/>
              <a:pPr>
                <a:defRPr/>
              </a:pPr>
              <a:t>05/03/2025</a:t>
            </a:fld>
            <a:endParaRPr lang="en-GB" altLang="en-US"/>
          </a:p>
        </p:txBody>
      </p:sp>
      <p:sp>
        <p:nvSpPr>
          <p:cNvPr id="5" name="Slide Number Placeholder 4">
            <a:extLst>
              <a:ext uri="{FF2B5EF4-FFF2-40B4-BE49-F238E27FC236}">
                <a16:creationId xmlns:a16="http://schemas.microsoft.com/office/drawing/2014/main" id="{19472205-AD96-468F-6816-D96B7BB45D30}"/>
              </a:ext>
            </a:extLst>
          </p:cNvPr>
          <p:cNvSpPr>
            <a:spLocks noGrp="1"/>
          </p:cNvSpPr>
          <p:nvPr>
            <p:ph type="sldNum" sz="quarter" idx="12"/>
          </p:nvPr>
        </p:nvSpPr>
        <p:spPr/>
        <p:txBody>
          <a:bodyPr/>
          <a:lstStyle/>
          <a:p>
            <a:pPr>
              <a:defRPr/>
            </a:pPr>
            <a:fld id="{6550E941-99E4-4403-A917-B30FF69A9617}" type="slidenum">
              <a:rPr lang="en-GB" altLang="en-US" smtClean="0"/>
              <a:pPr>
                <a:defRPr/>
              </a:pPr>
              <a:t>26</a:t>
            </a:fld>
            <a:endParaRPr lang="en-GB" altLang="en-US"/>
          </a:p>
        </p:txBody>
      </p:sp>
    </p:spTree>
    <p:extLst>
      <p:ext uri="{BB962C8B-B14F-4D97-AF65-F5344CB8AC3E}">
        <p14:creationId xmlns:p14="http://schemas.microsoft.com/office/powerpoint/2010/main" val="192810511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AF47A1-D1E4-4D41-D125-3EB4047727AC}"/>
              </a:ext>
            </a:extLst>
          </p:cNvPr>
          <p:cNvSpPr>
            <a:spLocks noGrp="1"/>
          </p:cNvSpPr>
          <p:nvPr>
            <p:ph type="title"/>
          </p:nvPr>
        </p:nvSpPr>
        <p:spPr/>
        <p:txBody>
          <a:bodyPr/>
          <a:lstStyle/>
          <a:p>
            <a:r>
              <a:rPr lang="en-GB" sz="3600" b="1" dirty="0"/>
              <a:t>Reference</a:t>
            </a:r>
          </a:p>
        </p:txBody>
      </p:sp>
      <p:sp>
        <p:nvSpPr>
          <p:cNvPr id="3" name="Content Placeholder 2">
            <a:extLst>
              <a:ext uri="{FF2B5EF4-FFF2-40B4-BE49-F238E27FC236}">
                <a16:creationId xmlns:a16="http://schemas.microsoft.com/office/drawing/2014/main" id="{40377D76-041D-9058-854F-B3B8584F1DB3}"/>
              </a:ext>
            </a:extLst>
          </p:cNvPr>
          <p:cNvSpPr>
            <a:spLocks noGrp="1"/>
          </p:cNvSpPr>
          <p:nvPr>
            <p:ph idx="1"/>
          </p:nvPr>
        </p:nvSpPr>
        <p:spPr/>
        <p:txBody>
          <a:bodyPr/>
          <a:lstStyle/>
          <a:p>
            <a:pPr marL="0" indent="0">
              <a:buNone/>
            </a:pPr>
            <a:r>
              <a:rPr lang="en-GB" sz="2000" dirty="0">
                <a:effectLst/>
                <a:cs typeface="Arial" panose="020B0604020202020204" pitchFamily="34" charset="0"/>
              </a:rPr>
              <a:t>CMI (2019) How to Build Your Personal brand. Available at: https://</a:t>
            </a:r>
            <a:r>
              <a:rPr lang="en-GB" sz="2000" dirty="0" err="1">
                <a:effectLst/>
                <a:cs typeface="Arial" panose="020B0604020202020204" pitchFamily="34" charset="0"/>
              </a:rPr>
              <a:t>www.managers.org.uk</a:t>
            </a:r>
            <a:r>
              <a:rPr lang="en-GB" sz="2000" dirty="0">
                <a:effectLst/>
                <a:cs typeface="Arial" panose="020B0604020202020204" pitchFamily="34" charset="0"/>
              </a:rPr>
              <a:t>/knowledge-and-insights/article/build-your-personal-brand/ (Accessed: 27/02/2025).</a:t>
            </a:r>
          </a:p>
          <a:p>
            <a:pPr marL="0" indent="0">
              <a:buNone/>
            </a:pPr>
            <a:r>
              <a:rPr lang="en-GB" sz="2000" dirty="0" err="1">
                <a:effectLst/>
                <a:cs typeface="Arial" panose="020B0604020202020204" pitchFamily="34" charset="0"/>
              </a:rPr>
              <a:t>Lalaounis</a:t>
            </a:r>
            <a:r>
              <a:rPr lang="en-GB" sz="2000" dirty="0">
                <a:effectLst/>
                <a:cs typeface="Arial" panose="020B0604020202020204" pitchFamily="34" charset="0"/>
              </a:rPr>
              <a:t>, S.T. (2020) Strategic Brand Management and Development: Creating and Marketing Successful Brands. 1st </a:t>
            </a:r>
            <a:r>
              <a:rPr lang="en-GB" sz="2000" dirty="0" err="1">
                <a:effectLst/>
                <a:cs typeface="Arial" panose="020B0604020202020204" pitchFamily="34" charset="0"/>
              </a:rPr>
              <a:t>edn</a:t>
            </a:r>
            <a:r>
              <a:rPr lang="en-GB" sz="2000" dirty="0">
                <a:effectLst/>
                <a:cs typeface="Arial" panose="020B0604020202020204" pitchFamily="34" charset="0"/>
              </a:rPr>
              <a:t>. United Kingdom: Routledge. Available at: </a:t>
            </a:r>
            <a:r>
              <a:rPr lang="en-GB" sz="2000" dirty="0">
                <a:effectLst/>
                <a:cs typeface="Arial" panose="020B0604020202020204" pitchFamily="34" charset="0"/>
                <a:hlinkClick r:id="rId2"/>
              </a:rPr>
              <a:t>https://doi.org/10.4324/9780429322556</a:t>
            </a:r>
            <a:r>
              <a:rPr lang="en-GB" sz="2000" dirty="0">
                <a:effectLst/>
                <a:cs typeface="Arial" panose="020B0604020202020204" pitchFamily="34" charset="0"/>
              </a:rPr>
              <a:t>.</a:t>
            </a:r>
          </a:p>
          <a:p>
            <a:pPr marL="0" indent="0">
              <a:buNone/>
            </a:pPr>
            <a:r>
              <a:rPr lang="en-GB" sz="2000" dirty="0">
                <a:effectLst/>
                <a:cs typeface="Arial" panose="020B0604020202020204" pitchFamily="34" charset="0"/>
              </a:rPr>
              <a:t>Kotler, P. et al. (2020) Principles of marketing. Eighth European Edition. Harlow ; Pearson.</a:t>
            </a:r>
          </a:p>
          <a:p>
            <a:endParaRPr lang="en-GB" dirty="0"/>
          </a:p>
        </p:txBody>
      </p:sp>
      <p:sp>
        <p:nvSpPr>
          <p:cNvPr id="4" name="Date Placeholder 3">
            <a:extLst>
              <a:ext uri="{FF2B5EF4-FFF2-40B4-BE49-F238E27FC236}">
                <a16:creationId xmlns:a16="http://schemas.microsoft.com/office/drawing/2014/main" id="{CAC0EF7A-2D3B-EA97-D4C9-17F007482B46}"/>
              </a:ext>
            </a:extLst>
          </p:cNvPr>
          <p:cNvSpPr>
            <a:spLocks noGrp="1"/>
          </p:cNvSpPr>
          <p:nvPr>
            <p:ph type="dt" sz="half" idx="10"/>
          </p:nvPr>
        </p:nvSpPr>
        <p:spPr/>
        <p:txBody>
          <a:bodyPr/>
          <a:lstStyle/>
          <a:p>
            <a:pPr>
              <a:defRPr/>
            </a:pPr>
            <a:fld id="{2303D31F-598B-47EE-BA37-93F097A3D676}" type="datetime1">
              <a:rPr lang="en-GB" altLang="en-US" smtClean="0"/>
              <a:pPr>
                <a:defRPr/>
              </a:pPr>
              <a:t>05/03/2025</a:t>
            </a:fld>
            <a:endParaRPr lang="en-GB" altLang="en-US"/>
          </a:p>
        </p:txBody>
      </p:sp>
      <p:sp>
        <p:nvSpPr>
          <p:cNvPr id="5" name="Slide Number Placeholder 4">
            <a:extLst>
              <a:ext uri="{FF2B5EF4-FFF2-40B4-BE49-F238E27FC236}">
                <a16:creationId xmlns:a16="http://schemas.microsoft.com/office/drawing/2014/main" id="{FFEE69EE-1A74-37DD-16ED-96CF48F7AA32}"/>
              </a:ext>
            </a:extLst>
          </p:cNvPr>
          <p:cNvSpPr>
            <a:spLocks noGrp="1"/>
          </p:cNvSpPr>
          <p:nvPr>
            <p:ph type="sldNum" sz="quarter" idx="12"/>
          </p:nvPr>
        </p:nvSpPr>
        <p:spPr/>
        <p:txBody>
          <a:bodyPr/>
          <a:lstStyle/>
          <a:p>
            <a:pPr>
              <a:defRPr/>
            </a:pPr>
            <a:fld id="{6550E941-99E4-4403-A917-B30FF69A9617}" type="slidenum">
              <a:rPr lang="en-GB" altLang="en-US" smtClean="0"/>
              <a:pPr>
                <a:defRPr/>
              </a:pPr>
              <a:t>27</a:t>
            </a:fld>
            <a:endParaRPr lang="en-GB" altLang="en-US"/>
          </a:p>
        </p:txBody>
      </p:sp>
    </p:spTree>
    <p:extLst>
      <p:ext uri="{BB962C8B-B14F-4D97-AF65-F5344CB8AC3E}">
        <p14:creationId xmlns:p14="http://schemas.microsoft.com/office/powerpoint/2010/main" val="3961355387"/>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PPT template</Template>
  <TotalTime>472</TotalTime>
  <Words>2346</Words>
  <Application>Microsoft Macintosh PowerPoint</Application>
  <PresentationFormat>On-screen Show (4:3)</PresentationFormat>
  <Paragraphs>193</Paragraphs>
  <Slides>27</Slides>
  <Notes>9</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27</vt:i4>
      </vt:variant>
    </vt:vector>
  </HeadingPairs>
  <TitlesOfParts>
    <vt:vector size="32" baseType="lpstr">
      <vt:lpstr>Arial</vt:lpstr>
      <vt:lpstr>Myriad Pro</vt:lpstr>
      <vt:lpstr>Noto serif</vt:lpstr>
      <vt:lpstr>Verdana</vt:lpstr>
      <vt:lpstr>20140311PresentationUWTSDTemplate</vt:lpstr>
      <vt:lpstr>Branding and  Brand Management LCMB7024              Week 4 – Session 1 </vt:lpstr>
      <vt:lpstr>Content of the Session</vt:lpstr>
      <vt:lpstr>Pioneer versus Follower</vt:lpstr>
      <vt:lpstr>Advantages and disadvantages of Pioneer</vt:lpstr>
      <vt:lpstr>Advantages and Disadvantages of Follower</vt:lpstr>
      <vt:lpstr>Introduction Stage  (Pioneer Leads, Follower Observes)</vt:lpstr>
      <vt:lpstr>Growth Stage  (Pioneers Defend, Followers Attack)</vt:lpstr>
      <vt:lpstr>Maturity Stage (Pioneers Sustain, Followers Compete Aggressively)</vt:lpstr>
      <vt:lpstr>Decline Stage (Pioneers Harvest, Followers Niche or Exit)</vt:lpstr>
      <vt:lpstr>PowerPoint Presentation</vt:lpstr>
      <vt:lpstr>What is a Brand?</vt:lpstr>
      <vt:lpstr> Brand </vt:lpstr>
      <vt:lpstr>Branding</vt:lpstr>
      <vt:lpstr>Importance of Brands to Consumers</vt:lpstr>
      <vt:lpstr>Importance of Brands to Organisations</vt:lpstr>
      <vt:lpstr>Brand Management</vt:lpstr>
      <vt:lpstr>Quick research and Discussion</vt:lpstr>
      <vt:lpstr>Brand Equity</vt:lpstr>
      <vt:lpstr>Stages of Brand Development</vt:lpstr>
      <vt:lpstr>Customer-based brand equity pyramid model</vt:lpstr>
      <vt:lpstr>Brand Salience  (Who are you?)</vt:lpstr>
      <vt:lpstr>Brand Performance &amp; Brand Imagery (What are you?)</vt:lpstr>
      <vt:lpstr>Consumer Judgments &amp; Consumer Feelings  (What about you?)</vt:lpstr>
      <vt:lpstr>Brand Resonance  (What about you and me?)</vt:lpstr>
      <vt:lpstr>Components of Brand Equity</vt:lpstr>
      <vt:lpstr>Activity</vt:lpstr>
      <vt:lpstr>Reference</vt:lpstr>
    </vt:vector>
  </TitlesOfParts>
  <Company>University of Wales Lampeter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Personal Management Skills I</dc:title>
  <dc:creator>Venus</dc:creator>
  <cp:lastModifiedBy>Laila Maazouz</cp:lastModifiedBy>
  <cp:revision>176</cp:revision>
  <cp:lastPrinted>2022-03-08T18:23:15Z</cp:lastPrinted>
  <dcterms:created xsi:type="dcterms:W3CDTF">2002-10-07T19:43:58Z</dcterms:created>
  <dcterms:modified xsi:type="dcterms:W3CDTF">2025-03-05T11:09:23Z</dcterms:modified>
</cp:coreProperties>
</file>