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358" r:id="rId2"/>
    <p:sldId id="357" r:id="rId3"/>
    <p:sldId id="351" r:id="rId4"/>
    <p:sldId id="354" r:id="rId5"/>
    <p:sldId id="356" r:id="rId6"/>
    <p:sldId id="256" r:id="rId7"/>
    <p:sldId id="257" r:id="rId8"/>
    <p:sldId id="359" r:id="rId9"/>
    <p:sldId id="360" r:id="rId10"/>
    <p:sldId id="259"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3548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582"/>
  </p:normalViewPr>
  <p:slideViewPr>
    <p:cSldViewPr snapToGrid="0">
      <p:cViewPr varScale="1">
        <p:scale>
          <a:sx n="120" d="100"/>
          <a:sy n="120" d="100"/>
        </p:scale>
        <p:origin x="256" y="176"/>
      </p:cViewPr>
      <p:guideLst/>
    </p:cSldViewPr>
  </p:slideViewPr>
  <p:notesTextViewPr>
    <p:cViewPr>
      <p:scale>
        <a:sx n="1" d="1"/>
        <a:sy n="1" d="1"/>
      </p:scale>
      <p:origin x="0" y="0"/>
    </p:cViewPr>
  </p:notesTextViewPr>
  <p:notesViewPr>
    <p:cSldViewPr snapToGrid="0">
      <p:cViewPr varScale="1">
        <p:scale>
          <a:sx n="96" d="100"/>
          <a:sy n="96" d="100"/>
        </p:scale>
        <p:origin x="368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accent2_1" csCatId="accent2" phldr="1"/>
      <dgm:spPr/>
      <dgm:t>
        <a:bodyPr/>
        <a:lstStyle/>
        <a:p>
          <a:endParaRPr lang="en-US"/>
        </a:p>
      </dgm:t>
    </dgm:pt>
    <dgm:pt modelId="{4259F840-24E7-476F-9F30-482E46395856}">
      <dgm:prSet phldrT="[Text]" phldr="0"/>
      <dgm:spPr>
        <a:solidFill>
          <a:srgbClr val="FFC000"/>
        </a:solidFill>
        <a:ln w="19050">
          <a:solidFill>
            <a:schemeClr val="bg1">
              <a:alpha val="95293"/>
            </a:schemeClr>
          </a:solidFill>
        </a:ln>
      </dgm:spPr>
      <dgm:t>
        <a:bodyPr/>
        <a:lstStyle/>
        <a:p>
          <a:r>
            <a:rPr lang="en-US" b="1" dirty="0">
              <a:solidFill>
                <a:srgbClr val="035489"/>
              </a:solidFill>
            </a:rPr>
            <a:t>Retirement age</a:t>
          </a:r>
        </a:p>
      </dgm:t>
    </dgm:pt>
    <dgm:pt modelId="{FCE8068D-7E50-4749-A8D0-ADEDAC5637B3}" type="parTrans" cxnId="{42EE41D1-3C16-4937-BB38-B076896C09A0}">
      <dgm:prSet/>
      <dgm:spPr/>
      <dgm:t>
        <a:bodyPr/>
        <a:lstStyle/>
        <a:p>
          <a:endParaRPr lang="en-US"/>
        </a:p>
      </dgm:t>
    </dgm:pt>
    <dgm:pt modelId="{DCC444A4-F20A-48F5-A61E-47BFFF185A57}" type="sibTrans" cxnId="{42EE41D1-3C16-4937-BB38-B076896C09A0}">
      <dgm:prSet/>
      <dgm:spPr/>
      <dgm:t>
        <a:bodyPr/>
        <a:lstStyle/>
        <a:p>
          <a:endParaRPr lang="en-US"/>
        </a:p>
      </dgm:t>
    </dgm:pt>
    <dgm:pt modelId="{B54C8F6C-BE1E-4EAB-B7A0-48DE01FFAA36}">
      <dgm:prSet phldrT="[Text]" custT="1"/>
      <dgm:spPr/>
      <dgm:t>
        <a:bodyPr/>
        <a:lstStyle/>
        <a:p>
          <a:r>
            <a:rPr lang="en-GB" sz="1600" b="1" dirty="0">
              <a:solidFill>
                <a:schemeClr val="bg1"/>
              </a:solidFill>
              <a:effectLst/>
              <a:latin typeface="+mn-lt"/>
              <a:ea typeface="Calibri" panose="020F0502020204030204" pitchFamily="34" charset="0"/>
            </a:rPr>
            <a:t>In China, the retirement age is 60 for men and 55 for women.</a:t>
          </a:r>
          <a:endParaRPr lang="en-US" sz="1600" b="1" dirty="0">
            <a:solidFill>
              <a:schemeClr val="bg1"/>
            </a:solidFill>
            <a:latin typeface="+mn-lt"/>
          </a:endParaRPr>
        </a:p>
      </dgm:t>
    </dgm:pt>
    <dgm:pt modelId="{8DE7CD45-B7C0-432E-B819-6A7D97E31315}" type="parTrans" cxnId="{770CA1CC-3DDD-451E-AE83-A71CA570260C}">
      <dgm:prSet/>
      <dgm:spPr/>
      <dgm:t>
        <a:bodyPr/>
        <a:lstStyle/>
        <a:p>
          <a:endParaRPr lang="en-US"/>
        </a:p>
      </dgm:t>
    </dgm:pt>
    <dgm:pt modelId="{C33B8BEF-A818-4A2F-A99A-E2B29895E184}" type="sibTrans" cxnId="{770CA1CC-3DDD-451E-AE83-A71CA570260C}">
      <dgm:prSet/>
      <dgm:spPr/>
      <dgm:t>
        <a:bodyPr/>
        <a:lstStyle/>
        <a:p>
          <a:endParaRPr lang="en-US"/>
        </a:p>
      </dgm:t>
    </dgm:pt>
    <dgm:pt modelId="{E4033A39-DCC4-4038-9562-AEDDBBB37A99}">
      <dgm:prSet phldrT="[Text]" phldr="0"/>
      <dgm:spPr>
        <a:solidFill>
          <a:srgbClr val="FFC000"/>
        </a:solidFill>
        <a:ln w="19050">
          <a:solidFill>
            <a:schemeClr val="bg1">
              <a:alpha val="94870"/>
            </a:schemeClr>
          </a:solidFill>
        </a:ln>
      </dgm:spPr>
      <dgm:t>
        <a:bodyPr/>
        <a:lstStyle/>
        <a:p>
          <a:r>
            <a:rPr lang="en-GB" b="1" dirty="0">
              <a:solidFill>
                <a:srgbClr val="035489"/>
              </a:solidFill>
              <a:effectLst/>
              <a:ea typeface="Calibri" panose="020F0502020204030204" pitchFamily="34" charset="0"/>
              <a:cs typeface="Times New Roman" panose="02020603050405020304" pitchFamily="18" charset="0"/>
            </a:rPr>
            <a:t>Termination of employment</a:t>
          </a:r>
          <a:endParaRPr lang="en-US" dirty="0">
            <a:solidFill>
              <a:srgbClr val="035489"/>
            </a:solidFill>
          </a:endParaRPr>
        </a:p>
      </dgm:t>
    </dgm:pt>
    <dgm:pt modelId="{048EEAE6-78BA-4B00-B7BB-9C22DBB1E8F4}" type="parTrans" cxnId="{32EF2862-2950-4DF8-BEA8-CD19460CCA31}">
      <dgm:prSet/>
      <dgm:spPr/>
      <dgm:t>
        <a:bodyPr/>
        <a:lstStyle/>
        <a:p>
          <a:endParaRPr lang="en-US"/>
        </a:p>
      </dgm:t>
    </dgm:pt>
    <dgm:pt modelId="{80AB0E5B-0C58-465D-A545-5B21133D2849}" type="sibTrans" cxnId="{32EF2862-2950-4DF8-BEA8-CD19460CCA31}">
      <dgm:prSet/>
      <dgm:spPr/>
      <dgm:t>
        <a:bodyPr/>
        <a:lstStyle/>
        <a:p>
          <a:endParaRPr lang="en-US"/>
        </a:p>
      </dgm:t>
    </dgm:pt>
    <dgm:pt modelId="{A4C0B4E4-70AD-4901-9E3F-7EA25DD6DAA1}">
      <dgm:prSet phldrT="[Text]" custT="1"/>
      <dgm:spPr/>
      <dgm:t>
        <a:bodyPr/>
        <a:lstStyle/>
        <a:p>
          <a:r>
            <a:rPr lang="en-GB" sz="1600" b="1" dirty="0">
              <a:solidFill>
                <a:schemeClr val="bg1"/>
              </a:solidFill>
              <a:effectLst/>
              <a:latin typeface="+mn-lt"/>
              <a:ea typeface="Calibri" panose="020F0502020204030204" pitchFamily="34" charset="0"/>
              <a:cs typeface="Times New Roman" panose="02020603050405020304" pitchFamily="18" charset="0"/>
            </a:rPr>
            <a:t>In China, employers are required to provide a valid reason for terminating an employee's contract, and severance pay may be required. </a:t>
          </a:r>
          <a:endParaRPr lang="en-US" sz="1600" b="1" dirty="0">
            <a:solidFill>
              <a:schemeClr val="bg1"/>
            </a:solidFill>
            <a:latin typeface="+mn-lt"/>
          </a:endParaRPr>
        </a:p>
      </dgm:t>
    </dgm:pt>
    <dgm:pt modelId="{701D9033-BAD3-4299-933F-A47AFDC2ECD0}" type="parTrans" cxnId="{5E74CB62-E52E-4CEE-8AA1-9812BFC0D67E}">
      <dgm:prSet/>
      <dgm:spPr/>
      <dgm:t>
        <a:bodyPr/>
        <a:lstStyle/>
        <a:p>
          <a:endParaRPr lang="en-US"/>
        </a:p>
      </dgm:t>
    </dgm:pt>
    <dgm:pt modelId="{657DB10D-2517-48AA-B970-6D815DBD4123}" type="sibTrans" cxnId="{5E74CB62-E52E-4CEE-8AA1-9812BFC0D67E}">
      <dgm:prSet/>
      <dgm:spPr/>
      <dgm:t>
        <a:bodyPr/>
        <a:lstStyle/>
        <a:p>
          <a:endParaRPr lang="en-US"/>
        </a:p>
      </dgm:t>
    </dgm:pt>
    <dgm:pt modelId="{87BF7896-20EA-4E8F-B6F4-A34EC5C9CB50}">
      <dgm:prSet phldrT="[Text]" phldr="0"/>
      <dgm:spPr>
        <a:solidFill>
          <a:srgbClr val="FFC000"/>
        </a:solidFill>
        <a:ln w="19050">
          <a:solidFill>
            <a:schemeClr val="bg1">
              <a:alpha val="94762"/>
            </a:schemeClr>
          </a:solidFill>
        </a:ln>
      </dgm:spPr>
      <dgm:t>
        <a:bodyPr/>
        <a:lstStyle/>
        <a:p>
          <a:r>
            <a:rPr lang="en-US" b="1" dirty="0">
              <a:solidFill>
                <a:srgbClr val="035489"/>
              </a:solidFill>
            </a:rPr>
            <a:t>Working hours</a:t>
          </a:r>
        </a:p>
      </dgm:t>
    </dgm:pt>
    <dgm:pt modelId="{05E47BA5-F724-4AEE-9B5B-401F18E028E6}" type="parTrans" cxnId="{92330C11-C197-4512-BDA4-8D8A69AF7D1C}">
      <dgm:prSet/>
      <dgm:spPr/>
      <dgm:t>
        <a:bodyPr/>
        <a:lstStyle/>
        <a:p>
          <a:endParaRPr lang="en-US"/>
        </a:p>
      </dgm:t>
    </dgm:pt>
    <dgm:pt modelId="{D63CE73E-35DE-48C3-8753-7648BC953C0D}" type="sibTrans" cxnId="{92330C11-C197-4512-BDA4-8D8A69AF7D1C}">
      <dgm:prSet/>
      <dgm:spPr/>
      <dgm:t>
        <a:bodyPr/>
        <a:lstStyle/>
        <a:p>
          <a:endParaRPr lang="en-US"/>
        </a:p>
      </dgm:t>
    </dgm:pt>
    <dgm:pt modelId="{43CBB0A2-9D75-4264-8A30-3E8974B40658}">
      <dgm:prSet phldrT="[Text]" custT="1"/>
      <dgm:spPr/>
      <dgm:t>
        <a:bodyPr/>
        <a:lstStyle/>
        <a:p>
          <a:r>
            <a:rPr lang="en-GB" sz="1600" b="1" dirty="0">
              <a:solidFill>
                <a:schemeClr val="bg1"/>
              </a:solidFill>
              <a:effectLst/>
              <a:latin typeface="+mn-lt"/>
              <a:ea typeface="Calibri" panose="020F0502020204030204" pitchFamily="34" charset="0"/>
            </a:rPr>
            <a:t>In China, the standard work week is 44 hours, with a maximum of 36 hours per month. </a:t>
          </a:r>
          <a:endParaRPr lang="en-US" sz="1600" b="1" dirty="0">
            <a:solidFill>
              <a:schemeClr val="bg1"/>
            </a:solidFill>
            <a:latin typeface="+mn-lt"/>
          </a:endParaRPr>
        </a:p>
      </dgm:t>
    </dgm:pt>
    <dgm:pt modelId="{F806E590-5F8E-48A1-96AC-9E738290D2ED}" type="parTrans" cxnId="{4D2DF581-8128-4440-9E51-29109DC6ED52}">
      <dgm:prSet/>
      <dgm:spPr/>
      <dgm:t>
        <a:bodyPr/>
        <a:lstStyle/>
        <a:p>
          <a:endParaRPr lang="en-US"/>
        </a:p>
      </dgm:t>
    </dgm:pt>
    <dgm:pt modelId="{20F77EFB-335C-4BC3-AD95-8421EDF343E6}" type="sibTrans" cxnId="{4D2DF581-8128-4440-9E51-29109DC6ED52}">
      <dgm:prSet/>
      <dgm:spPr/>
      <dgm:t>
        <a:bodyPr/>
        <a:lstStyle/>
        <a:p>
          <a:endParaRPr lang="en-US"/>
        </a:p>
      </dgm:t>
    </dgm:pt>
    <dgm:pt modelId="{A7CDC0A0-37ED-4541-9D30-6EACCC64D153}">
      <dgm:prSet phldrT="[Text]"/>
      <dgm:spPr>
        <a:solidFill>
          <a:srgbClr val="FFC000"/>
        </a:solidFill>
        <a:ln w="19050">
          <a:solidFill>
            <a:schemeClr val="bg1">
              <a:alpha val="95000"/>
            </a:schemeClr>
          </a:solidFill>
        </a:ln>
      </dgm:spPr>
      <dgm:t>
        <a:bodyPr/>
        <a:lstStyle/>
        <a:p>
          <a:r>
            <a:rPr lang="en-US" b="1" i="1" dirty="0">
              <a:solidFill>
                <a:srgbClr val="035489"/>
              </a:solidFill>
            </a:rPr>
            <a:t>Income tax</a:t>
          </a:r>
        </a:p>
      </dgm:t>
    </dgm:pt>
    <dgm:pt modelId="{0DF3523A-5D4E-41B3-BA2A-5350B5A0FD31}" type="parTrans" cxnId="{E29AD611-AFCA-4ED1-BA8C-8DB76219900B}">
      <dgm:prSet/>
      <dgm:spPr/>
      <dgm:t>
        <a:bodyPr/>
        <a:lstStyle/>
        <a:p>
          <a:endParaRPr lang="en-US"/>
        </a:p>
      </dgm:t>
    </dgm:pt>
    <dgm:pt modelId="{BE9B53E5-AFFC-48B7-AA22-78CE446ED862}" type="sibTrans" cxnId="{E29AD611-AFCA-4ED1-BA8C-8DB76219900B}">
      <dgm:prSet/>
      <dgm:spPr/>
      <dgm:t>
        <a:bodyPr/>
        <a:lstStyle/>
        <a:p>
          <a:endParaRPr lang="en-US"/>
        </a:p>
      </dgm:t>
    </dgm:pt>
    <dgm:pt modelId="{578AB26B-B976-4DDA-86DB-88B8AE35D344}">
      <dgm:prSet custT="1"/>
      <dgm:spPr/>
      <dgm:t>
        <a:bodyPr/>
        <a:lstStyle/>
        <a:p>
          <a:r>
            <a:rPr lang="en-GB" sz="1600" b="1" dirty="0">
              <a:solidFill>
                <a:schemeClr val="bg1"/>
              </a:solidFill>
              <a:effectLst/>
              <a:latin typeface="+mn-lt"/>
              <a:ea typeface="Times New Roman" panose="02020603050405020304" pitchFamily="18" charset="0"/>
            </a:rPr>
            <a:t>In China, individual income tax rates range from 3% to 45%. </a:t>
          </a:r>
          <a:endParaRPr lang="en-US" sz="1600" b="1" dirty="0">
            <a:solidFill>
              <a:schemeClr val="bg1"/>
            </a:solidFill>
            <a:latin typeface="+mn-lt"/>
          </a:endParaRPr>
        </a:p>
      </dgm:t>
    </dgm:pt>
    <dgm:pt modelId="{C80A7879-E789-45A2-973E-75DEFC031913}" type="parTrans" cxnId="{9B37AD2B-44EB-43A8-BD9C-53C0158BF704}">
      <dgm:prSet/>
      <dgm:spPr/>
      <dgm:t>
        <a:bodyPr/>
        <a:lstStyle/>
        <a:p>
          <a:endParaRPr lang="en-US"/>
        </a:p>
      </dgm:t>
    </dgm:pt>
    <dgm:pt modelId="{3B47DA5D-3F0A-4783-9C6E-6519E10B5FB4}" type="sibTrans" cxnId="{9B37AD2B-44EB-43A8-BD9C-53C0158BF704}">
      <dgm:prSet/>
      <dgm:spPr/>
      <dgm:t>
        <a:bodyPr/>
        <a:lstStyle/>
        <a:p>
          <a:endParaRPr lang="en-US"/>
        </a:p>
      </dgm:t>
    </dgm:pt>
    <dgm:pt modelId="{4AE31123-5C94-4D75-BAC9-CA06C84C8DC6}">
      <dgm:prSet/>
      <dgm:spPr>
        <a:solidFill>
          <a:srgbClr val="FFC000"/>
        </a:solidFill>
        <a:ln w="19050">
          <a:solidFill>
            <a:schemeClr val="bg1">
              <a:alpha val="95000"/>
            </a:schemeClr>
          </a:solidFill>
        </a:ln>
      </dgm:spPr>
      <dgm:t>
        <a:bodyPr/>
        <a:lstStyle/>
        <a:p>
          <a:r>
            <a:rPr lang="en-GB" b="1" i="1" dirty="0" err="1">
              <a:solidFill>
                <a:srgbClr val="035489"/>
              </a:solidFill>
              <a:effectLst/>
              <a:ea typeface="Calibri" panose="020F0502020204030204" pitchFamily="34" charset="0"/>
            </a:rPr>
            <a:t>Labor</a:t>
          </a:r>
          <a:r>
            <a:rPr lang="en-GB" b="1" i="1" dirty="0">
              <a:solidFill>
                <a:srgbClr val="035489"/>
              </a:solidFill>
              <a:effectLst/>
              <a:ea typeface="Calibri" panose="020F0502020204030204" pitchFamily="34" charset="0"/>
            </a:rPr>
            <a:t> law</a:t>
          </a:r>
          <a:endParaRPr lang="en-US" dirty="0">
            <a:solidFill>
              <a:srgbClr val="035489"/>
            </a:solidFill>
          </a:endParaRPr>
        </a:p>
      </dgm:t>
    </dgm:pt>
    <dgm:pt modelId="{4ED6150B-CF1F-48A4-8309-5AAE97920EED}" type="parTrans" cxnId="{A58C0FD4-5591-4059-A6D4-92D6AC3A5801}">
      <dgm:prSet/>
      <dgm:spPr/>
      <dgm:t>
        <a:bodyPr/>
        <a:lstStyle/>
        <a:p>
          <a:endParaRPr lang="en-US"/>
        </a:p>
      </dgm:t>
    </dgm:pt>
    <dgm:pt modelId="{BE7D12D9-1AB1-410C-B9EC-14EA2CF4968D}" type="sibTrans" cxnId="{A58C0FD4-5591-4059-A6D4-92D6AC3A5801}">
      <dgm:prSet/>
      <dgm:spPr/>
      <dgm:t>
        <a:bodyPr/>
        <a:lstStyle/>
        <a:p>
          <a:endParaRPr lang="en-US"/>
        </a:p>
      </dgm:t>
    </dgm:pt>
    <dgm:pt modelId="{980DE574-72B4-4C85-BC8E-FF479903B3B4}">
      <dgm:prSet custT="1"/>
      <dgm:spPr/>
      <dgm:t>
        <a:bodyPr/>
        <a:lstStyle/>
        <a:p>
          <a:r>
            <a:rPr lang="en-GB" sz="1600" b="1" i="0" dirty="0">
              <a:solidFill>
                <a:schemeClr val="bg1"/>
              </a:solidFill>
              <a:latin typeface="+mn-lt"/>
              <a:cs typeface="Times New Roman" panose="02020603050405020304" pitchFamily="18" charset="0"/>
            </a:rPr>
            <a:t>In China mandating at least 98 days </a:t>
          </a:r>
        </a:p>
        <a:p>
          <a:r>
            <a:rPr lang="en-GB" sz="1600" b="1" i="0" dirty="0">
              <a:solidFill>
                <a:srgbClr val="FFC000"/>
              </a:solidFill>
              <a:latin typeface="+mn-lt"/>
              <a:cs typeface="Times New Roman" panose="02020603050405020304" pitchFamily="18" charset="0"/>
            </a:rPr>
            <a:t>In the UK mandating at least 52 weeks</a:t>
          </a:r>
          <a:endParaRPr lang="en-US" sz="1600" b="1" dirty="0">
            <a:solidFill>
              <a:srgbClr val="FFC000"/>
            </a:solidFill>
            <a:latin typeface="+mn-lt"/>
            <a:cs typeface="Times New Roman" panose="02020603050405020304" pitchFamily="18" charset="0"/>
          </a:endParaRPr>
        </a:p>
      </dgm:t>
    </dgm:pt>
    <dgm:pt modelId="{86621D55-0B9E-422E-B206-6FF436701A08}" type="parTrans" cxnId="{F0D544ED-46A4-4048-9A51-B27804975D80}">
      <dgm:prSet/>
      <dgm:spPr/>
      <dgm:t>
        <a:bodyPr/>
        <a:lstStyle/>
        <a:p>
          <a:endParaRPr lang="en-US"/>
        </a:p>
      </dgm:t>
    </dgm:pt>
    <dgm:pt modelId="{E8828558-B45C-48B0-B9DA-E6D2C17696CE}" type="sibTrans" cxnId="{F0D544ED-46A4-4048-9A51-B27804975D80}">
      <dgm:prSet/>
      <dgm:spPr/>
      <dgm:t>
        <a:bodyPr/>
        <a:lstStyle/>
        <a:p>
          <a:endParaRPr lang="en-US"/>
        </a:p>
      </dgm:t>
    </dgm:pt>
    <dgm:pt modelId="{BA9218BD-A8BE-4996-92B6-76DCC22BA59E}">
      <dgm:prSet custT="1"/>
      <dgm:spPr/>
      <dgm:t>
        <a:bodyPr/>
        <a:lstStyle/>
        <a:p>
          <a:r>
            <a:rPr lang="en-GB" sz="1600" b="1" dirty="0">
              <a:solidFill>
                <a:srgbClr val="FFC000"/>
              </a:solidFill>
              <a:effectLst/>
              <a:latin typeface="+mn-lt"/>
              <a:ea typeface="Calibri" panose="020F0502020204030204" pitchFamily="34" charset="0"/>
            </a:rPr>
            <a:t>In the UK retirement age is of 67</a:t>
          </a:r>
          <a:r>
            <a:rPr lang="en-GB" sz="1600" dirty="0">
              <a:effectLst/>
              <a:latin typeface="+mn-lt"/>
              <a:ea typeface="Calibri" panose="020F0502020204030204" pitchFamily="34" charset="0"/>
            </a:rPr>
            <a:t>. </a:t>
          </a:r>
          <a:endParaRPr lang="en-US" sz="1600" dirty="0">
            <a:latin typeface="+mn-lt"/>
          </a:endParaRPr>
        </a:p>
      </dgm:t>
    </dgm:pt>
    <dgm:pt modelId="{85B375BB-A9E3-4D1B-A0A8-916EA6A137AF}" type="parTrans" cxnId="{7A3EFAA4-F0A0-4FDE-873F-83A5DE6E8000}">
      <dgm:prSet/>
      <dgm:spPr/>
      <dgm:t>
        <a:bodyPr/>
        <a:lstStyle/>
        <a:p>
          <a:endParaRPr lang="en-GB"/>
        </a:p>
      </dgm:t>
    </dgm:pt>
    <dgm:pt modelId="{8CA3ACC0-0CC7-442B-AE5E-600CF059440D}" type="sibTrans" cxnId="{7A3EFAA4-F0A0-4FDE-873F-83A5DE6E8000}">
      <dgm:prSet/>
      <dgm:spPr/>
      <dgm:t>
        <a:bodyPr/>
        <a:lstStyle/>
        <a:p>
          <a:endParaRPr lang="en-GB"/>
        </a:p>
      </dgm:t>
    </dgm:pt>
    <dgm:pt modelId="{737E390B-10F8-4BEF-BBD4-AE2D0BE61217}">
      <dgm:prSet custT="1"/>
      <dgm:spPr/>
      <dgm:t>
        <a:bodyPr/>
        <a:lstStyle/>
        <a:p>
          <a:r>
            <a:rPr lang="en-GB" sz="1600" b="1" dirty="0">
              <a:solidFill>
                <a:srgbClr val="FFC000"/>
              </a:solidFill>
              <a:effectLst/>
              <a:latin typeface="+mn-lt"/>
              <a:ea typeface="Calibri" panose="020F0502020204030204" pitchFamily="34" charset="0"/>
            </a:rPr>
            <a:t>In the UK, the standard work week is 40 hours, with a maximum of 48 hours per week</a:t>
          </a:r>
          <a:endParaRPr lang="en-GB" sz="1600" b="1" dirty="0">
            <a:solidFill>
              <a:srgbClr val="FFC000"/>
            </a:solidFill>
            <a:latin typeface="+mn-lt"/>
          </a:endParaRPr>
        </a:p>
      </dgm:t>
    </dgm:pt>
    <dgm:pt modelId="{88389DCC-8372-4349-9A6B-9F852F8A5C54}" type="parTrans" cxnId="{7E736E2C-8671-41BF-A2CA-FB4C809CAEC6}">
      <dgm:prSet/>
      <dgm:spPr/>
      <dgm:t>
        <a:bodyPr/>
        <a:lstStyle/>
        <a:p>
          <a:endParaRPr lang="en-GB"/>
        </a:p>
      </dgm:t>
    </dgm:pt>
    <dgm:pt modelId="{D5925EF6-3C98-42BE-8D28-43CBEE7E7BB4}" type="sibTrans" cxnId="{7E736E2C-8671-41BF-A2CA-FB4C809CAEC6}">
      <dgm:prSet/>
      <dgm:spPr/>
      <dgm:t>
        <a:bodyPr/>
        <a:lstStyle/>
        <a:p>
          <a:endParaRPr lang="en-GB"/>
        </a:p>
      </dgm:t>
    </dgm:pt>
    <dgm:pt modelId="{10947646-03F3-430F-B2FB-05E62B778820}">
      <dgm:prSet custT="1"/>
      <dgm:spPr/>
      <dgm:t>
        <a:bodyPr/>
        <a:lstStyle/>
        <a:p>
          <a:r>
            <a:rPr lang="en-GB" sz="1600" b="1" dirty="0">
              <a:solidFill>
                <a:srgbClr val="FFC000"/>
              </a:solidFill>
              <a:effectLst/>
              <a:latin typeface="+mn-lt"/>
              <a:ea typeface="Calibri" panose="020F0502020204030204" pitchFamily="34" charset="0"/>
              <a:cs typeface="Times New Roman" panose="02020603050405020304" pitchFamily="18" charset="0"/>
            </a:rPr>
            <a:t>In the UK, employers must provide a notice</a:t>
          </a:r>
          <a:r>
            <a:rPr lang="en-GB" sz="1600" dirty="0">
              <a:solidFill>
                <a:srgbClr val="FFC000"/>
              </a:solidFill>
              <a:effectLst/>
              <a:latin typeface="+mn-lt"/>
              <a:ea typeface="Calibri" panose="020F0502020204030204" pitchFamily="34" charset="0"/>
              <a:cs typeface="Times New Roman" panose="02020603050405020304" pitchFamily="18" charset="0"/>
            </a:rPr>
            <a:t>.</a:t>
          </a:r>
        </a:p>
      </dgm:t>
    </dgm:pt>
    <dgm:pt modelId="{E0E3B80F-C4D6-4A91-8049-3484EDE2FC06}" type="parTrans" cxnId="{70B93571-26EC-4DFA-A53F-1064BFC55C9A}">
      <dgm:prSet/>
      <dgm:spPr/>
      <dgm:t>
        <a:bodyPr/>
        <a:lstStyle/>
        <a:p>
          <a:endParaRPr lang="en-GB"/>
        </a:p>
      </dgm:t>
    </dgm:pt>
    <dgm:pt modelId="{DA6E00A3-8C37-446D-8947-0EABCE1E721C}" type="sibTrans" cxnId="{70B93571-26EC-4DFA-A53F-1064BFC55C9A}">
      <dgm:prSet/>
      <dgm:spPr/>
      <dgm:t>
        <a:bodyPr/>
        <a:lstStyle/>
        <a:p>
          <a:endParaRPr lang="en-GB"/>
        </a:p>
      </dgm:t>
    </dgm:pt>
    <dgm:pt modelId="{C2F3E7FE-F9CA-4ECB-A550-F4C7F6AA23C0}">
      <dgm:prSet custT="1"/>
      <dgm:spPr/>
      <dgm:t>
        <a:bodyPr/>
        <a:lstStyle/>
        <a:p>
          <a:r>
            <a:rPr lang="en-GB" sz="1600" b="1" dirty="0">
              <a:solidFill>
                <a:srgbClr val="FFC000"/>
              </a:solidFill>
              <a:effectLst/>
              <a:latin typeface="+mn-lt"/>
              <a:ea typeface="Times New Roman" panose="02020603050405020304" pitchFamily="18" charset="0"/>
            </a:rPr>
            <a:t>In the UK, the personal income tax rates range from 20% to 45%.</a:t>
          </a:r>
          <a:endParaRPr lang="en-GB" sz="1600" b="1" dirty="0">
            <a:solidFill>
              <a:srgbClr val="FFC000"/>
            </a:solidFill>
            <a:latin typeface="+mn-lt"/>
          </a:endParaRPr>
        </a:p>
      </dgm:t>
    </dgm:pt>
    <dgm:pt modelId="{50BB75A5-A86F-471C-9BC0-EEF26A332616}" type="parTrans" cxnId="{B19C1EA7-1257-4737-8F0E-048046A6EBAF}">
      <dgm:prSet/>
      <dgm:spPr/>
      <dgm:t>
        <a:bodyPr/>
        <a:lstStyle/>
        <a:p>
          <a:endParaRPr lang="en-GB"/>
        </a:p>
      </dgm:t>
    </dgm:pt>
    <dgm:pt modelId="{95046526-C988-4FF9-A369-519DA84818C1}" type="sibTrans" cxnId="{B19C1EA7-1257-4737-8F0E-048046A6EBAF}">
      <dgm:prSet/>
      <dgm:spPr/>
      <dgm:t>
        <a:bodyPr/>
        <a:lstStyle/>
        <a:p>
          <a:endParaRPr lang="en-GB"/>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custLinFactNeighborX="0" custLinFactNeighborY="142">
        <dgm:presLayoutVars>
          <dgm:chMax val="1"/>
          <dgm:chPref val="1"/>
          <dgm:bulletEnabled val="1"/>
        </dgm:presLayoutVars>
      </dgm:prSet>
      <dgm:spPr>
        <a:prstGeom prst="rect">
          <a:avLst/>
        </a:prstGeom>
      </dgm:spPr>
    </dgm:pt>
    <dgm:pt modelId="{45A02F84-C6CB-43F5-AEE4-3EA66C2BD25F}" type="pres">
      <dgm:prSet presAssocID="{4259F840-24E7-476F-9F30-482E46395856}" presName="Childtext1" presStyleLbl="revTx" presStyleIdx="0" presStyleCnt="5" custScaleX="103591">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12700" cap="flat" cmpd="sng" algn="ctr">
          <a:solidFill>
            <a:schemeClr val="accent1"/>
          </a:solidFill>
          <a:prstDash val="dash"/>
          <a:miter lim="800000"/>
        </a:ln>
        <a:effectLst/>
      </dgm:spPr>
    </dgm:pt>
    <dgm:pt modelId="{049FDBD0-77FE-49D1-A275-A272C8C5E426}" type="pres">
      <dgm:prSet presAssocID="{4259F840-24E7-476F-9F30-482E46395856}" presName="ConnectLineEnd1" presStyleLbl="lnNode1" presStyleIdx="0" presStyleCnt="5"/>
      <dgm:spPr>
        <a:ln>
          <a:solidFill>
            <a:schemeClr val="accent1"/>
          </a:solidFill>
        </a:ln>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custLinFactNeighborX="1096" custLinFactNeighborY="142">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custScaleX="115277">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12700" cap="flat" cmpd="sng" algn="ctr">
          <a:solidFill>
            <a:schemeClr val="accent1"/>
          </a:solidFill>
          <a:prstDash val="dash"/>
          <a:miter lim="800000"/>
        </a:ln>
        <a:effectLst/>
      </dgm:spPr>
    </dgm:pt>
    <dgm:pt modelId="{4797FB61-2602-4A58-81E6-6F133DB1E419}" type="pres">
      <dgm:prSet presAssocID="{E4033A39-DCC4-4038-9562-AEDDBBB37A99}" presName="ConnectLineEnd1" presStyleLbl="lnNode1" presStyleIdx="1" presStyleCnt="5"/>
      <dgm:spPr>
        <a:ln>
          <a:solidFill>
            <a:schemeClr val="accent1"/>
          </a:solidFill>
        </a:ln>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custLinFactNeighborX="-1096" custLinFactNeighborY="142">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12700" cap="flat" cmpd="sng" algn="ctr">
          <a:solidFill>
            <a:schemeClr val="accent1"/>
          </a:solidFill>
          <a:prstDash val="dash"/>
          <a:miter lim="800000"/>
        </a:ln>
        <a:effectLst/>
      </dgm:spPr>
    </dgm:pt>
    <dgm:pt modelId="{07CCF286-8B46-4A20-ACAC-84BA2D6EFBBC}" type="pres">
      <dgm:prSet presAssocID="{87BF7896-20EA-4E8F-B6F4-A34EC5C9CB50}" presName="ConnectLineEnd1" presStyleLbl="lnNode1" presStyleIdx="2" presStyleCnt="5"/>
      <dgm:spPr>
        <a:ln>
          <a:solidFill>
            <a:schemeClr val="accent1"/>
          </a:solidFill>
        </a:ln>
      </dgm:spPr>
    </dgm:pt>
    <dgm:pt modelId="{4624FC32-5405-42B1-B5CC-DF0659852A58}" type="pres">
      <dgm:prSet presAssocID="{87BF7896-20EA-4E8F-B6F4-A34EC5C9CB50}" presName="EmptyPane1" presStyleCnt="0"/>
      <dgm:spPr/>
    </dgm:pt>
    <dgm:pt modelId="{606E8DE6-ABEA-43DE-BBCE-0108696A779C}" type="pres">
      <dgm:prSet presAssocID="{D63CE73E-35DE-48C3-8753-7648BC953C0D}" presName="spaceBetweenRectangles1" presStyleCnt="0"/>
      <dgm:spPr/>
    </dgm:pt>
    <dgm:pt modelId="{E896E360-BE9B-4A3E-949E-62B921663EE0}" type="pres">
      <dgm:prSet presAssocID="{A7CDC0A0-37ED-4541-9D30-6EACCC64D153}" presName="composite1" presStyleCnt="0"/>
      <dgm:spPr/>
    </dgm:pt>
    <dgm:pt modelId="{78FE19EA-4645-4685-B34C-8F5CD87776F9}" type="pres">
      <dgm:prSet presAssocID="{A7CDC0A0-37ED-4541-9D30-6EACCC64D153}" presName="parent1" presStyleLbl="alignNode1" presStyleIdx="3" presStyleCnt="5">
        <dgm:presLayoutVars>
          <dgm:chMax val="1"/>
          <dgm:chPref val="1"/>
          <dgm:bulletEnabled val="1"/>
        </dgm:presLayoutVars>
      </dgm:prSet>
      <dgm:spPr/>
    </dgm:pt>
    <dgm:pt modelId="{139112CF-2D39-42EE-891C-0083207461B9}" type="pres">
      <dgm:prSet presAssocID="{A7CDC0A0-37ED-4541-9D30-6EACCC64D153}" presName="Childtext1" presStyleLbl="revTx" presStyleIdx="3" presStyleCnt="5" custScaleX="108932">
        <dgm:presLayoutVars>
          <dgm:bulletEnabled val="1"/>
        </dgm:presLayoutVars>
      </dgm:prSet>
      <dgm:spPr/>
    </dgm:pt>
    <dgm:pt modelId="{77F4B106-3024-45B0-AFF6-7F979B9C3A36}" type="pres">
      <dgm:prSet presAssocID="{A7CDC0A0-37ED-4541-9D30-6EACCC64D153}" presName="ConnectLine1" presStyleLbl="sibTrans1D1" presStyleIdx="3" presStyleCnt="5"/>
      <dgm:spPr>
        <a:noFill/>
        <a:ln w="12700" cap="flat" cmpd="sng" algn="ctr">
          <a:solidFill>
            <a:schemeClr val="accent1"/>
          </a:solidFill>
          <a:prstDash val="dash"/>
          <a:miter lim="800000"/>
        </a:ln>
        <a:effectLst/>
      </dgm:spPr>
    </dgm:pt>
    <dgm:pt modelId="{F25FAD6C-8A0D-4069-8068-7179F2F1DD6A}" type="pres">
      <dgm:prSet presAssocID="{A7CDC0A0-37ED-4541-9D30-6EACCC64D153}" presName="ConnectLineEnd1" presStyleLbl="lnNode1" presStyleIdx="3" presStyleCnt="5"/>
      <dgm:spPr>
        <a:ln>
          <a:solidFill>
            <a:schemeClr val="accent1"/>
          </a:solidFill>
        </a:ln>
      </dgm:spPr>
    </dgm:pt>
    <dgm:pt modelId="{84FE2FE4-D40C-4216-B7C9-9DC9E4F51100}" type="pres">
      <dgm:prSet presAssocID="{A7CDC0A0-37ED-4541-9D30-6EACCC64D153}" presName="EmptyPane1" presStyleCnt="0"/>
      <dgm:spPr/>
    </dgm:pt>
    <dgm:pt modelId="{B4BD4E6B-6912-4D83-B698-AE20A0F7A128}" type="pres">
      <dgm:prSet presAssocID="{BE9B53E5-AFFC-48B7-AA22-78CE446ED862}" presName="spaceBetweenRectangles1" presStyleCnt="0"/>
      <dgm:spPr/>
    </dgm:pt>
    <dgm:pt modelId="{2E988091-6B73-4731-8C05-D194CA8BBB4F}" type="pres">
      <dgm:prSet presAssocID="{4AE31123-5C94-4D75-BAC9-CA06C84C8DC6}" presName="composite1" presStyleCnt="0"/>
      <dgm:spPr/>
    </dgm:pt>
    <dgm:pt modelId="{E5E04958-DBB8-437D-A42B-34F9065427D6}" type="pres">
      <dgm:prSet presAssocID="{4AE31123-5C94-4D75-BAC9-CA06C84C8DC6}" presName="parent1" presStyleLbl="alignNode1" presStyleIdx="4" presStyleCnt="5" custLinFactNeighborY="142">
        <dgm:presLayoutVars>
          <dgm:chMax val="1"/>
          <dgm:chPref val="1"/>
          <dgm:bulletEnabled val="1"/>
        </dgm:presLayoutVars>
      </dgm:prSet>
      <dgm:spPr>
        <a:prstGeom prst="rect">
          <a:avLst/>
        </a:prstGeom>
      </dgm:spPr>
    </dgm:pt>
    <dgm:pt modelId="{8C198BB9-63E3-4779-957E-759CB6F76EBE}" type="pres">
      <dgm:prSet presAssocID="{4AE31123-5C94-4D75-BAC9-CA06C84C8DC6}" presName="Childtext1" presStyleLbl="revTx" presStyleIdx="4" presStyleCnt="5" custScaleX="90142">
        <dgm:presLayoutVars>
          <dgm:bulletEnabled val="1"/>
        </dgm:presLayoutVars>
      </dgm:prSet>
      <dgm:spPr/>
    </dgm:pt>
    <dgm:pt modelId="{83F6BE64-5DBB-417F-AE78-C58DA4F844E7}" type="pres">
      <dgm:prSet presAssocID="{4AE31123-5C94-4D75-BAC9-CA06C84C8DC6}" presName="ConnectLine1" presStyleLbl="sibTrans1D1" presStyleIdx="4" presStyleCnt="5"/>
      <dgm:spPr>
        <a:noFill/>
        <a:ln w="12700" cap="flat" cmpd="sng" algn="ctr">
          <a:solidFill>
            <a:schemeClr val="accent1"/>
          </a:solidFill>
          <a:prstDash val="dash"/>
          <a:miter lim="800000"/>
        </a:ln>
        <a:effectLst/>
      </dgm:spPr>
    </dgm:pt>
    <dgm:pt modelId="{9207E872-7F0A-42D7-BF44-1633D7505CE5}" type="pres">
      <dgm:prSet presAssocID="{4AE31123-5C94-4D75-BAC9-CA06C84C8DC6}" presName="ConnectLineEnd1" presStyleLbl="lnNode1" presStyleIdx="4" presStyleCnt="5"/>
      <dgm:spPr>
        <a:ln>
          <a:solidFill>
            <a:schemeClr val="accent1"/>
          </a:solidFill>
        </a:ln>
      </dgm:spPr>
    </dgm:pt>
    <dgm:pt modelId="{E1605811-BD64-44CF-AB95-FEF941D93C8B}" type="pres">
      <dgm:prSet presAssocID="{4AE31123-5C94-4D75-BAC9-CA06C84C8DC6}" presName="EmptyPane1" presStyleCnt="0"/>
      <dgm:spPr/>
    </dgm:pt>
  </dgm:ptLst>
  <dgm:cxnLst>
    <dgm:cxn modelId="{D007A808-D4BD-431C-B56B-5A966209F757}" type="presOf" srcId="{BA9218BD-A8BE-4996-92B6-76DCC22BA59E}" destId="{45A02F84-C6CB-43F5-AEE4-3EA66C2BD25F}" srcOrd="0" destOrd="1" presId="urn:microsoft.com/office/officeart/2016/7/layout/RoundedRectangleTimeline"/>
    <dgm:cxn modelId="{0943B00B-58A1-4FF5-9E44-5C479145B02B}" type="presOf" srcId="{87BF7896-20EA-4E8F-B6F4-A34EC5C9CB50}" destId="{9D82041D-873A-4600-A9C7-C0A0ADFB138B}"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E29AD611-AFCA-4ED1-BA8C-8DB76219900B}" srcId="{E5B2E815-0D19-41DC-B01B-4D608769620A}" destId="{A7CDC0A0-37ED-4541-9D30-6EACCC64D153}" srcOrd="3" destOrd="0" parTransId="{0DF3523A-5D4E-41B3-BA2A-5350B5A0FD31}" sibTransId="{BE9B53E5-AFFC-48B7-AA22-78CE446ED862}"/>
    <dgm:cxn modelId="{B8E0FC1C-943D-4F17-A14D-E34E05B0DD33}" type="presOf" srcId="{980DE574-72B4-4C85-BC8E-FF479903B3B4}" destId="{8C198BB9-63E3-4779-957E-759CB6F76EBE}" srcOrd="0" destOrd="0" presId="urn:microsoft.com/office/officeart/2016/7/layout/RoundedRectangleTimeline"/>
    <dgm:cxn modelId="{396A441F-F6BC-4A18-A219-74973327BAEC}" type="presOf" srcId="{C2F3E7FE-F9CA-4ECB-A550-F4C7F6AA23C0}" destId="{139112CF-2D39-42EE-891C-0083207461B9}" srcOrd="0" destOrd="1" presId="urn:microsoft.com/office/officeart/2016/7/layout/RoundedRectangleTimeline"/>
    <dgm:cxn modelId="{1F6CD027-22D2-4F54-A39B-E5B9E0F69DD4}" type="presOf" srcId="{737E390B-10F8-4BEF-BBD4-AE2D0BE61217}" destId="{80CDBBF8-C6B4-4166-87C1-DC9120CC7586}" srcOrd="0" destOrd="1" presId="urn:microsoft.com/office/officeart/2016/7/layout/RoundedRectangleTimeline"/>
    <dgm:cxn modelId="{9B37AD2B-44EB-43A8-BD9C-53C0158BF704}" srcId="{A7CDC0A0-37ED-4541-9D30-6EACCC64D153}" destId="{578AB26B-B976-4DDA-86DB-88B8AE35D344}" srcOrd="0" destOrd="0" parTransId="{C80A7879-E789-45A2-973E-75DEFC031913}" sibTransId="{3B47DA5D-3F0A-4783-9C6E-6519E10B5FB4}"/>
    <dgm:cxn modelId="{7E736E2C-8671-41BF-A2CA-FB4C809CAEC6}" srcId="{87BF7896-20EA-4E8F-B6F4-A34EC5C9CB50}" destId="{737E390B-10F8-4BEF-BBD4-AE2D0BE61217}" srcOrd="1" destOrd="0" parTransId="{88389DCC-8372-4349-9A6B-9F852F8A5C54}" sibTransId="{D5925EF6-3C98-42BE-8D28-43CBEE7E7BB4}"/>
    <dgm:cxn modelId="{C464F060-426F-4DB3-899E-0980C00FE28B}" type="presOf" srcId="{4AE31123-5C94-4D75-BAC9-CA06C84C8DC6}" destId="{E5E04958-DBB8-437D-A42B-34F9065427D6}"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70B93571-26EC-4DFA-A53F-1064BFC55C9A}" srcId="{E4033A39-DCC4-4038-9562-AEDDBBB37A99}" destId="{10947646-03F3-430F-B2FB-05E62B778820}" srcOrd="1" destOrd="0" parTransId="{E0E3B80F-C4D6-4A91-8049-3484EDE2FC06}" sibTransId="{DA6E00A3-8C37-446D-8947-0EABCE1E721C}"/>
    <dgm:cxn modelId="{4D2DF581-8128-4440-9E51-29109DC6ED52}" srcId="{87BF7896-20EA-4E8F-B6F4-A34EC5C9CB50}" destId="{43CBB0A2-9D75-4264-8A30-3E8974B40658}" srcOrd="0" destOrd="0" parTransId="{F806E590-5F8E-48A1-96AC-9E738290D2ED}" sibTransId="{20F77EFB-335C-4BC3-AD95-8421EDF343E6}"/>
    <dgm:cxn modelId="{958FAF8F-A77F-4AE4-A72A-8E643FA277FD}" type="presOf" srcId="{B54C8F6C-BE1E-4EAB-B7A0-48DE01FFAA36}" destId="{45A02F84-C6CB-43F5-AEE4-3EA66C2BD25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CAF19795-26FD-4CD9-8E3B-7E7899F5E3D0}" type="presOf" srcId="{4259F840-24E7-476F-9F30-482E46395856}" destId="{E088D226-49D7-4C30-90DC-CA1755D98829}" srcOrd="0" destOrd="0" presId="urn:microsoft.com/office/officeart/2016/7/layout/RoundedRectangleTimeline"/>
    <dgm:cxn modelId="{AC2FC1A2-CF44-4033-8AAE-31C98C976AAD}" type="presOf" srcId="{E4033A39-DCC4-4038-9562-AEDDBBB37A99}" destId="{539615E2-3277-4D8E-8484-FF5088C8BF01}" srcOrd="0" destOrd="0" presId="urn:microsoft.com/office/officeart/2016/7/layout/RoundedRectangleTimeline"/>
    <dgm:cxn modelId="{7A3EFAA4-F0A0-4FDE-873F-83A5DE6E8000}" srcId="{4259F840-24E7-476F-9F30-482E46395856}" destId="{BA9218BD-A8BE-4996-92B6-76DCC22BA59E}" srcOrd="1" destOrd="0" parTransId="{85B375BB-A9E3-4D1B-A0A8-916EA6A137AF}" sibTransId="{8CA3ACC0-0CC7-442B-AE5E-600CF059440D}"/>
    <dgm:cxn modelId="{B19C1EA7-1257-4737-8F0E-048046A6EBAF}" srcId="{A7CDC0A0-37ED-4541-9D30-6EACCC64D153}" destId="{C2F3E7FE-F9CA-4ECB-A550-F4C7F6AA23C0}" srcOrd="1" destOrd="0" parTransId="{50BB75A5-A86F-471C-9BC0-EEF26A332616}" sibTransId="{95046526-C988-4FF9-A369-519DA84818C1}"/>
    <dgm:cxn modelId="{86A79BB1-0BEB-486E-8270-F748982AAF54}" type="presOf" srcId="{10947646-03F3-430F-B2FB-05E62B778820}" destId="{FEBD3C2A-A340-470A-A475-AE614EA07678}" srcOrd="0" destOrd="1" presId="urn:microsoft.com/office/officeart/2016/7/layout/RoundedRectangleTimeline"/>
    <dgm:cxn modelId="{941106B6-136C-474C-97D6-48D5BA0F2412}" type="presOf" srcId="{A4C0B4E4-70AD-4901-9E3F-7EA25DD6DAA1}" destId="{FEBD3C2A-A340-470A-A475-AE614EA07678}" srcOrd="0" destOrd="0" presId="urn:microsoft.com/office/officeart/2016/7/layout/RoundedRectangleTimeline"/>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A58C0FD4-5591-4059-A6D4-92D6AC3A5801}" srcId="{E5B2E815-0D19-41DC-B01B-4D608769620A}" destId="{4AE31123-5C94-4D75-BAC9-CA06C84C8DC6}" srcOrd="4" destOrd="0" parTransId="{4ED6150B-CF1F-48A4-8309-5AAE97920EED}" sibTransId="{BE7D12D9-1AB1-410C-B9EC-14EA2CF4968D}"/>
    <dgm:cxn modelId="{1C9101DC-1481-4690-96BA-7FC8972F8DE6}" type="presOf" srcId="{578AB26B-B976-4DDA-86DB-88B8AE35D344}" destId="{139112CF-2D39-42EE-891C-0083207461B9}" srcOrd="0" destOrd="0" presId="urn:microsoft.com/office/officeart/2016/7/layout/RoundedRectangleTimeline"/>
    <dgm:cxn modelId="{F0D544ED-46A4-4048-9A51-B27804975D80}" srcId="{4AE31123-5C94-4D75-BAC9-CA06C84C8DC6}" destId="{980DE574-72B4-4C85-BC8E-FF479903B3B4}" srcOrd="0" destOrd="0" parTransId="{86621D55-0B9E-422E-B206-6FF436701A08}" sibTransId="{E8828558-B45C-48B0-B9DA-E6D2C17696CE}"/>
    <dgm:cxn modelId="{0CA390ED-20D0-4931-9ED2-39898E967B4E}" type="presOf" srcId="{43CBB0A2-9D75-4264-8A30-3E8974B40658}" destId="{80CDBBF8-C6B4-4166-87C1-DC9120CC7586}" srcOrd="0" destOrd="0" presId="urn:microsoft.com/office/officeart/2016/7/layout/RoundedRectangleTimeline"/>
    <dgm:cxn modelId="{FA0CD0F8-4532-47F0-BD1B-364E78550D84}" type="presOf" srcId="{A7CDC0A0-37ED-4541-9D30-6EACCC64D153}" destId="{78FE19EA-4645-4685-B34C-8F5CD87776F9}" srcOrd="0" destOrd="0" presId="urn:microsoft.com/office/officeart/2016/7/layout/RoundedRectangleTimeline"/>
    <dgm:cxn modelId="{5354664C-1324-42A2-8E0C-8A734126CEDC}" type="presParOf" srcId="{196C9F68-3606-4282-A4C6-4485F1280B5F}" destId="{68D8AC18-502F-4825-B069-75605ADB3A40}" srcOrd="0" destOrd="0" presId="urn:microsoft.com/office/officeart/2016/7/layout/RoundedRectangleTimeline"/>
    <dgm:cxn modelId="{6348195D-50D8-4550-9B41-00B3DA9EB427}" type="presParOf" srcId="{68D8AC18-502F-4825-B069-75605ADB3A40}" destId="{E088D226-49D7-4C30-90DC-CA1755D98829}" srcOrd="0" destOrd="0" presId="urn:microsoft.com/office/officeart/2016/7/layout/RoundedRectangleTimeline"/>
    <dgm:cxn modelId="{C6708436-4913-4A18-9057-022E1E45D775}" type="presParOf" srcId="{68D8AC18-502F-4825-B069-75605ADB3A40}" destId="{45A02F84-C6CB-43F5-AEE4-3EA66C2BD25F}" srcOrd="1" destOrd="0" presId="urn:microsoft.com/office/officeart/2016/7/layout/RoundedRectangleTimeline"/>
    <dgm:cxn modelId="{5B4CF8B4-5862-4F3D-A120-627665A45E68}" type="presParOf" srcId="{68D8AC18-502F-4825-B069-75605ADB3A40}" destId="{6BA46904-CB7C-4538-BD49-D3891EF19552}" srcOrd="2" destOrd="0" presId="urn:microsoft.com/office/officeart/2016/7/layout/RoundedRectangleTimeline"/>
    <dgm:cxn modelId="{FFB4B971-221D-492E-BC0D-36F39758451A}" type="presParOf" srcId="{68D8AC18-502F-4825-B069-75605ADB3A40}" destId="{049FDBD0-77FE-49D1-A275-A272C8C5E426}" srcOrd="3" destOrd="0" presId="urn:microsoft.com/office/officeart/2016/7/layout/RoundedRectangleTimeline"/>
    <dgm:cxn modelId="{7B503000-2C47-4DD5-B24B-D6052C4C3CDE}" type="presParOf" srcId="{68D8AC18-502F-4825-B069-75605ADB3A40}" destId="{CB26EA94-33BB-4F98-9E1E-2237D4831263}" srcOrd="4" destOrd="0" presId="urn:microsoft.com/office/officeart/2016/7/layout/RoundedRectangleTimeline"/>
    <dgm:cxn modelId="{DE78CEF1-BE43-4E5A-9C91-92F8289167D0}" type="presParOf" srcId="{196C9F68-3606-4282-A4C6-4485F1280B5F}" destId="{606F1DBF-510E-4065-ACCB-3EBDA85CFB92}" srcOrd="1" destOrd="0" presId="urn:microsoft.com/office/officeart/2016/7/layout/RoundedRectangleTimeline"/>
    <dgm:cxn modelId="{74F95C78-3813-45AA-932B-C94A3B7513CB}" type="presParOf" srcId="{196C9F68-3606-4282-A4C6-4485F1280B5F}" destId="{07989479-D1A2-4D15-AA3A-B0CFFB9F91D9}" srcOrd="2" destOrd="0" presId="urn:microsoft.com/office/officeart/2016/7/layout/RoundedRectangleTimeline"/>
    <dgm:cxn modelId="{78714377-12E6-4F42-93F8-20E6C58A5CEA}" type="presParOf" srcId="{07989479-D1A2-4D15-AA3A-B0CFFB9F91D9}" destId="{539615E2-3277-4D8E-8484-FF5088C8BF01}" srcOrd="0" destOrd="0" presId="urn:microsoft.com/office/officeart/2016/7/layout/RoundedRectangleTimeline"/>
    <dgm:cxn modelId="{B18F6382-7271-4A16-839E-8201B423722C}" type="presParOf" srcId="{07989479-D1A2-4D15-AA3A-B0CFFB9F91D9}" destId="{FEBD3C2A-A340-470A-A475-AE614EA07678}" srcOrd="1" destOrd="0" presId="urn:microsoft.com/office/officeart/2016/7/layout/RoundedRectangleTimeline"/>
    <dgm:cxn modelId="{1FCB7BE4-0603-4EFE-8008-2BFEFE000DC7}" type="presParOf" srcId="{07989479-D1A2-4D15-AA3A-B0CFFB9F91D9}" destId="{080474C8-0FEA-4FD1-97F1-0978CFB4A37F}" srcOrd="2" destOrd="0" presId="urn:microsoft.com/office/officeart/2016/7/layout/RoundedRectangleTimeline"/>
    <dgm:cxn modelId="{FFACD6D5-3CE9-42AD-947E-A78AEF95B8FB}" type="presParOf" srcId="{07989479-D1A2-4D15-AA3A-B0CFFB9F91D9}" destId="{4797FB61-2602-4A58-81E6-6F133DB1E419}" srcOrd="3" destOrd="0" presId="urn:microsoft.com/office/officeart/2016/7/layout/RoundedRectangleTimeline"/>
    <dgm:cxn modelId="{BC46BA3B-AC60-4702-8307-9F913CF4B658}" type="presParOf" srcId="{07989479-D1A2-4D15-AA3A-B0CFFB9F91D9}" destId="{3ADF0AE3-D759-4F4F-8135-572855211847}" srcOrd="4" destOrd="0" presId="urn:microsoft.com/office/officeart/2016/7/layout/RoundedRectangleTimeline"/>
    <dgm:cxn modelId="{C4C49063-100B-4191-B846-2AFDB1730073}" type="presParOf" srcId="{196C9F68-3606-4282-A4C6-4485F1280B5F}" destId="{B0CD7A53-7149-45F2-83E8-36717D7878A1}" srcOrd="3" destOrd="0" presId="urn:microsoft.com/office/officeart/2016/7/layout/RoundedRectangleTimeline"/>
    <dgm:cxn modelId="{46F7084B-A873-4467-94F4-3AD8C57AA15B}" type="presParOf" srcId="{196C9F68-3606-4282-A4C6-4485F1280B5F}" destId="{FB379A6E-C0F9-420B-90FC-2785E757E6AE}" srcOrd="4" destOrd="0" presId="urn:microsoft.com/office/officeart/2016/7/layout/RoundedRectangleTimeline"/>
    <dgm:cxn modelId="{57342C4D-7AF4-4D0C-AB41-7215FDB8FE71}" type="presParOf" srcId="{FB379A6E-C0F9-420B-90FC-2785E757E6AE}" destId="{9D82041D-873A-4600-A9C7-C0A0ADFB138B}" srcOrd="0" destOrd="0" presId="urn:microsoft.com/office/officeart/2016/7/layout/RoundedRectangleTimeline"/>
    <dgm:cxn modelId="{30E8D157-1732-4DB0-8B12-69814E347461}" type="presParOf" srcId="{FB379A6E-C0F9-420B-90FC-2785E757E6AE}" destId="{80CDBBF8-C6B4-4166-87C1-DC9120CC7586}" srcOrd="1" destOrd="0" presId="urn:microsoft.com/office/officeart/2016/7/layout/RoundedRectangleTimeline"/>
    <dgm:cxn modelId="{7E25EDCE-0445-4BA4-987C-8BE2C213576D}" type="presParOf" srcId="{FB379A6E-C0F9-420B-90FC-2785E757E6AE}" destId="{89759DE5-9F8A-470E-A6D8-F13BB4DEE93D}" srcOrd="2" destOrd="0" presId="urn:microsoft.com/office/officeart/2016/7/layout/RoundedRectangleTimeline"/>
    <dgm:cxn modelId="{94CDA7E7-E9EA-4F04-A2A9-1FEA663F463A}" type="presParOf" srcId="{FB379A6E-C0F9-420B-90FC-2785E757E6AE}" destId="{07CCF286-8B46-4A20-ACAC-84BA2D6EFBBC}" srcOrd="3" destOrd="0" presId="urn:microsoft.com/office/officeart/2016/7/layout/RoundedRectangleTimeline"/>
    <dgm:cxn modelId="{2EF8748D-BCF1-428A-92FE-83430C7C7B7A}" type="presParOf" srcId="{FB379A6E-C0F9-420B-90FC-2785E757E6AE}" destId="{4624FC32-5405-42B1-B5CC-DF0659852A58}" srcOrd="4" destOrd="0" presId="urn:microsoft.com/office/officeart/2016/7/layout/RoundedRectangleTimeline"/>
    <dgm:cxn modelId="{1085D78C-4CB8-4898-BA0E-65F68902FB91}" type="presParOf" srcId="{196C9F68-3606-4282-A4C6-4485F1280B5F}" destId="{606E8DE6-ABEA-43DE-BBCE-0108696A779C}" srcOrd="5" destOrd="0" presId="urn:microsoft.com/office/officeart/2016/7/layout/RoundedRectangleTimeline"/>
    <dgm:cxn modelId="{8E31466D-7761-4DA5-89D3-F28CCDA46A13}" type="presParOf" srcId="{196C9F68-3606-4282-A4C6-4485F1280B5F}" destId="{E896E360-BE9B-4A3E-949E-62B921663EE0}" srcOrd="6" destOrd="0" presId="urn:microsoft.com/office/officeart/2016/7/layout/RoundedRectangleTimeline"/>
    <dgm:cxn modelId="{B4EA6ED7-ACC1-4C59-9C67-6E84D16B94C1}" type="presParOf" srcId="{E896E360-BE9B-4A3E-949E-62B921663EE0}" destId="{78FE19EA-4645-4685-B34C-8F5CD87776F9}" srcOrd="0" destOrd="0" presId="urn:microsoft.com/office/officeart/2016/7/layout/RoundedRectangleTimeline"/>
    <dgm:cxn modelId="{2665B984-1FE5-4961-908F-CE2629E4EEF3}" type="presParOf" srcId="{E896E360-BE9B-4A3E-949E-62B921663EE0}" destId="{139112CF-2D39-42EE-891C-0083207461B9}" srcOrd="1" destOrd="0" presId="urn:microsoft.com/office/officeart/2016/7/layout/RoundedRectangleTimeline"/>
    <dgm:cxn modelId="{391C71AE-351B-4968-B8A2-3BC587B4EA0A}" type="presParOf" srcId="{E896E360-BE9B-4A3E-949E-62B921663EE0}" destId="{77F4B106-3024-45B0-AFF6-7F979B9C3A36}" srcOrd="2" destOrd="0" presId="urn:microsoft.com/office/officeart/2016/7/layout/RoundedRectangleTimeline"/>
    <dgm:cxn modelId="{258E9E13-CEF8-4600-A897-37B57CFC3727}" type="presParOf" srcId="{E896E360-BE9B-4A3E-949E-62B921663EE0}" destId="{F25FAD6C-8A0D-4069-8068-7179F2F1DD6A}" srcOrd="3" destOrd="0" presId="urn:microsoft.com/office/officeart/2016/7/layout/RoundedRectangleTimeline"/>
    <dgm:cxn modelId="{80E7D957-B240-4626-A857-F4BDA3D2AAEA}" type="presParOf" srcId="{E896E360-BE9B-4A3E-949E-62B921663EE0}" destId="{84FE2FE4-D40C-4216-B7C9-9DC9E4F51100}" srcOrd="4" destOrd="0" presId="urn:microsoft.com/office/officeart/2016/7/layout/RoundedRectangleTimeline"/>
    <dgm:cxn modelId="{6F8DE496-558C-4CDE-B36B-7E7AE5F4DF27}" type="presParOf" srcId="{196C9F68-3606-4282-A4C6-4485F1280B5F}" destId="{B4BD4E6B-6912-4D83-B698-AE20A0F7A128}" srcOrd="7" destOrd="0" presId="urn:microsoft.com/office/officeart/2016/7/layout/RoundedRectangleTimeline"/>
    <dgm:cxn modelId="{4879CF29-EF81-4CF2-B3DE-108A83840F8C}" type="presParOf" srcId="{196C9F68-3606-4282-A4C6-4485F1280B5F}" destId="{2E988091-6B73-4731-8C05-D194CA8BBB4F}" srcOrd="8" destOrd="0" presId="urn:microsoft.com/office/officeart/2016/7/layout/RoundedRectangleTimeline"/>
    <dgm:cxn modelId="{9B98DAEB-21FC-4C41-94AE-075F39D259C8}" type="presParOf" srcId="{2E988091-6B73-4731-8C05-D194CA8BBB4F}" destId="{E5E04958-DBB8-437D-A42B-34F9065427D6}" srcOrd="0" destOrd="0" presId="urn:microsoft.com/office/officeart/2016/7/layout/RoundedRectangleTimeline"/>
    <dgm:cxn modelId="{B826B88E-682B-46C0-906F-2A1779A3547C}" type="presParOf" srcId="{2E988091-6B73-4731-8C05-D194CA8BBB4F}" destId="{8C198BB9-63E3-4779-957E-759CB6F76EBE}" srcOrd="1" destOrd="0" presId="urn:microsoft.com/office/officeart/2016/7/layout/RoundedRectangleTimeline"/>
    <dgm:cxn modelId="{9BE52AC1-A82D-44A3-9416-1618832F238E}" type="presParOf" srcId="{2E988091-6B73-4731-8C05-D194CA8BBB4F}" destId="{83F6BE64-5DBB-417F-AE78-C58DA4F844E7}" srcOrd="2" destOrd="0" presId="urn:microsoft.com/office/officeart/2016/7/layout/RoundedRectangleTimeline"/>
    <dgm:cxn modelId="{F976B98B-8BE3-4057-B304-A928B959F467}" type="presParOf" srcId="{2E988091-6B73-4731-8C05-D194CA8BBB4F}" destId="{9207E872-7F0A-42D7-BF44-1633D7505CE5}" srcOrd="3" destOrd="0" presId="urn:microsoft.com/office/officeart/2016/7/layout/RoundedRectangleTimeline"/>
    <dgm:cxn modelId="{66CC3CD7-0AAD-4C06-BEC0-5296D5C1F882}" type="presParOf" srcId="{2E988091-6B73-4731-8C05-D194CA8BBB4F}" destId="{E1605811-BD64-44CF-AB95-FEF941D93C8B}" srcOrd="4" destOrd="0" presId="urn:microsoft.com/office/officeart/2016/7/layout/RoundedRectangleTimeline"/>
  </dgm:cxnLst>
  <dgm:bg>
    <a:solidFill>
      <a:srgbClr val="035489"/>
    </a:solidFill>
  </dgm:bg>
  <dgm:whole>
    <a:ln>
      <a:solidFill>
        <a:schemeClr val="bg1">
          <a:alpha val="83669"/>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369282" y="2314720"/>
          <a:ext cx="658484" cy="1957269"/>
        </a:xfrm>
        <a:prstGeom prst="rect">
          <a:avLst/>
        </a:prstGeom>
        <a:solidFill>
          <a:srgbClr val="FFC000"/>
        </a:solidFill>
        <a:ln w="19050" cap="flat" cmpd="sng" algn="ctr">
          <a:solidFill>
            <a:schemeClr val="bg1">
              <a:alpha val="95293"/>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b="1" kern="1200" dirty="0">
              <a:solidFill>
                <a:srgbClr val="035489"/>
              </a:solidFill>
            </a:rPr>
            <a:t>Retirement age</a:t>
          </a:r>
        </a:p>
      </dsp:txBody>
      <dsp:txXfrm rot="5400000">
        <a:off x="719890" y="2964112"/>
        <a:ext cx="1957269" cy="658484"/>
      </dsp:txXfrm>
    </dsp:sp>
    <dsp:sp modelId="{45A02F84-C6CB-43F5-AEE4-3EA66C2BD25F}">
      <dsp:nvSpPr>
        <dsp:cNvPr id="0" name=""/>
        <dsp:cNvSpPr/>
      </dsp:nvSpPr>
      <dsp:spPr>
        <a:xfrm>
          <a:off x="8894" y="0"/>
          <a:ext cx="3379258" cy="2304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21920" numCol="1" spcCol="1270" anchor="b" anchorCtr="1">
          <a:noAutofit/>
        </a:bodyPr>
        <a:lstStyle/>
        <a:p>
          <a:pPr marL="0" lvl="0" indent="0" algn="ctr" defTabSz="711200">
            <a:lnSpc>
              <a:spcPct val="90000"/>
            </a:lnSpc>
            <a:spcBef>
              <a:spcPct val="0"/>
            </a:spcBef>
            <a:spcAft>
              <a:spcPct val="35000"/>
            </a:spcAft>
            <a:buNone/>
          </a:pPr>
          <a:r>
            <a:rPr lang="en-GB" sz="1600" b="1" kern="1200" dirty="0">
              <a:solidFill>
                <a:schemeClr val="bg1"/>
              </a:solidFill>
              <a:effectLst/>
              <a:latin typeface="+mn-lt"/>
              <a:ea typeface="Calibri" panose="020F0502020204030204" pitchFamily="34" charset="0"/>
            </a:rPr>
            <a:t>In China, the retirement age is 60 for men and 55 for women.</a:t>
          </a:r>
          <a:endParaRPr lang="en-US" sz="1600" b="1" kern="1200" dirty="0">
            <a:solidFill>
              <a:schemeClr val="bg1"/>
            </a:solidFill>
            <a:latin typeface="+mn-lt"/>
          </a:endParaRPr>
        </a:p>
        <a:p>
          <a:pPr marL="0" lvl="0" indent="0" algn="ctr" defTabSz="711200">
            <a:lnSpc>
              <a:spcPct val="90000"/>
            </a:lnSpc>
            <a:spcBef>
              <a:spcPct val="0"/>
            </a:spcBef>
            <a:spcAft>
              <a:spcPct val="35000"/>
            </a:spcAft>
            <a:buNone/>
          </a:pPr>
          <a:r>
            <a:rPr lang="en-GB" sz="1600" b="1" kern="1200" dirty="0">
              <a:solidFill>
                <a:srgbClr val="FFC000"/>
              </a:solidFill>
              <a:effectLst/>
              <a:latin typeface="+mn-lt"/>
              <a:ea typeface="Calibri" panose="020F0502020204030204" pitchFamily="34" charset="0"/>
            </a:rPr>
            <a:t>In the UK retirement age is of 67</a:t>
          </a:r>
          <a:r>
            <a:rPr lang="en-GB" sz="1600" kern="1200" dirty="0">
              <a:effectLst/>
              <a:latin typeface="+mn-lt"/>
              <a:ea typeface="Calibri" panose="020F0502020204030204" pitchFamily="34" charset="0"/>
            </a:rPr>
            <a:t>. </a:t>
          </a:r>
          <a:endParaRPr lang="en-US" sz="1600" kern="1200" dirty="0">
            <a:latin typeface="+mn-lt"/>
          </a:endParaRPr>
        </a:p>
      </dsp:txBody>
      <dsp:txXfrm>
        <a:off x="8894" y="0"/>
        <a:ext cx="3379258" cy="2304694"/>
      </dsp:txXfrm>
    </dsp:sp>
    <dsp:sp modelId="{6BA46904-CB7C-4538-BD49-D3891EF19552}">
      <dsp:nvSpPr>
        <dsp:cNvPr id="0" name=""/>
        <dsp:cNvSpPr/>
      </dsp:nvSpPr>
      <dsp:spPr>
        <a:xfrm>
          <a:off x="1698524" y="2436390"/>
          <a:ext cx="0" cy="526787"/>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632675" y="2304694"/>
          <a:ext cx="131696" cy="13169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3006358" y="2964113"/>
          <a:ext cx="1957269" cy="658484"/>
        </a:xfrm>
        <a:prstGeom prst="rect">
          <a:avLst/>
        </a:prstGeom>
        <a:solidFill>
          <a:srgbClr val="FFC000"/>
        </a:solidFill>
        <a:ln w="19050" cap="flat" cmpd="sng" algn="ctr">
          <a:solidFill>
            <a:schemeClr val="bg1">
              <a:alpha val="9487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GB" sz="1500" b="1" kern="1200" dirty="0">
              <a:solidFill>
                <a:srgbClr val="035489"/>
              </a:solidFill>
              <a:effectLst/>
              <a:ea typeface="Calibri" panose="020F0502020204030204" pitchFamily="34" charset="0"/>
              <a:cs typeface="Times New Roman" panose="02020603050405020304" pitchFamily="18" charset="0"/>
            </a:rPr>
            <a:t>Termination of employment</a:t>
          </a:r>
          <a:endParaRPr lang="en-US" sz="1500" kern="1200" dirty="0">
            <a:solidFill>
              <a:srgbClr val="035489"/>
            </a:solidFill>
          </a:endParaRPr>
        </a:p>
      </dsp:txBody>
      <dsp:txXfrm>
        <a:off x="3006358" y="2964113"/>
        <a:ext cx="1957269" cy="658484"/>
      </dsp:txXfrm>
    </dsp:sp>
    <dsp:sp modelId="{FEBD3C2A-A340-470A-A475-AE614EA07678}">
      <dsp:nvSpPr>
        <dsp:cNvPr id="0" name=""/>
        <dsp:cNvSpPr/>
      </dsp:nvSpPr>
      <dsp:spPr>
        <a:xfrm>
          <a:off x="2083306" y="4280146"/>
          <a:ext cx="3760469" cy="2304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1920" rIns="0" bIns="0" numCol="1" spcCol="1270" anchor="t" anchorCtr="1">
          <a:noAutofit/>
        </a:bodyPr>
        <a:lstStyle/>
        <a:p>
          <a:pPr marL="0" lvl="0" indent="0" algn="ctr" defTabSz="711200">
            <a:lnSpc>
              <a:spcPct val="90000"/>
            </a:lnSpc>
            <a:spcBef>
              <a:spcPct val="0"/>
            </a:spcBef>
            <a:spcAft>
              <a:spcPct val="35000"/>
            </a:spcAft>
            <a:buNone/>
          </a:pPr>
          <a:r>
            <a:rPr lang="en-GB" sz="1600" b="1" kern="1200" dirty="0">
              <a:solidFill>
                <a:schemeClr val="bg1"/>
              </a:solidFill>
              <a:effectLst/>
              <a:latin typeface="+mn-lt"/>
              <a:ea typeface="Calibri" panose="020F0502020204030204" pitchFamily="34" charset="0"/>
              <a:cs typeface="Times New Roman" panose="02020603050405020304" pitchFamily="18" charset="0"/>
            </a:rPr>
            <a:t>In China, employers are required to provide a valid reason for terminating an employee's contract, and severance pay may be required. </a:t>
          </a:r>
          <a:endParaRPr lang="en-US" sz="1600" b="1" kern="1200" dirty="0">
            <a:solidFill>
              <a:schemeClr val="bg1"/>
            </a:solidFill>
            <a:latin typeface="+mn-lt"/>
          </a:endParaRPr>
        </a:p>
        <a:p>
          <a:pPr marL="0" lvl="0" indent="0" algn="ctr" defTabSz="711200">
            <a:lnSpc>
              <a:spcPct val="90000"/>
            </a:lnSpc>
            <a:spcBef>
              <a:spcPct val="0"/>
            </a:spcBef>
            <a:spcAft>
              <a:spcPct val="35000"/>
            </a:spcAft>
            <a:buNone/>
          </a:pPr>
          <a:r>
            <a:rPr lang="en-GB" sz="1600" b="1" kern="1200" dirty="0">
              <a:solidFill>
                <a:srgbClr val="FFC000"/>
              </a:solidFill>
              <a:effectLst/>
              <a:latin typeface="+mn-lt"/>
              <a:ea typeface="Calibri" panose="020F0502020204030204" pitchFamily="34" charset="0"/>
              <a:cs typeface="Times New Roman" panose="02020603050405020304" pitchFamily="18" charset="0"/>
            </a:rPr>
            <a:t>In the UK, employers must provide a notice</a:t>
          </a:r>
          <a:r>
            <a:rPr lang="en-GB" sz="1600" kern="1200" dirty="0">
              <a:solidFill>
                <a:srgbClr val="FFC000"/>
              </a:solidFill>
              <a:effectLst/>
              <a:latin typeface="+mn-lt"/>
              <a:ea typeface="Calibri" panose="020F0502020204030204" pitchFamily="34" charset="0"/>
              <a:cs typeface="Times New Roman" panose="02020603050405020304" pitchFamily="18" charset="0"/>
            </a:rPr>
            <a:t>.</a:t>
          </a:r>
        </a:p>
      </dsp:txBody>
      <dsp:txXfrm>
        <a:off x="2083306" y="4280146"/>
        <a:ext cx="3760469" cy="2304694"/>
      </dsp:txXfrm>
    </dsp:sp>
    <dsp:sp modelId="{080474C8-0FEA-4FD1-97F1-0978CFB4A37F}">
      <dsp:nvSpPr>
        <dsp:cNvPr id="0" name=""/>
        <dsp:cNvSpPr/>
      </dsp:nvSpPr>
      <dsp:spPr>
        <a:xfrm>
          <a:off x="3963541" y="3621662"/>
          <a:ext cx="0" cy="526787"/>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897693" y="4148449"/>
          <a:ext cx="131696" cy="13169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5169901" y="2964113"/>
          <a:ext cx="1957269" cy="658484"/>
        </a:xfrm>
        <a:prstGeom prst="rect">
          <a:avLst/>
        </a:prstGeom>
        <a:solidFill>
          <a:srgbClr val="FFC000"/>
        </a:solidFill>
        <a:ln w="19050" cap="flat" cmpd="sng" algn="ctr">
          <a:solidFill>
            <a:schemeClr val="bg1">
              <a:alpha val="94762"/>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b="1" kern="1200" dirty="0">
              <a:solidFill>
                <a:srgbClr val="035489"/>
              </a:solidFill>
            </a:rPr>
            <a:t>Working hours</a:t>
          </a:r>
        </a:p>
      </dsp:txBody>
      <dsp:txXfrm>
        <a:off x="5169901" y="2964113"/>
        <a:ext cx="1957269" cy="658484"/>
      </dsp:txXfrm>
    </dsp:sp>
    <dsp:sp modelId="{80CDBBF8-C6B4-4166-87C1-DC9120CC7586}">
      <dsp:nvSpPr>
        <dsp:cNvPr id="0" name=""/>
        <dsp:cNvSpPr/>
      </dsp:nvSpPr>
      <dsp:spPr>
        <a:xfrm>
          <a:off x="4538930" y="0"/>
          <a:ext cx="3262116" cy="2304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21920" numCol="1" spcCol="1270" anchor="b" anchorCtr="1">
          <a:noAutofit/>
        </a:bodyPr>
        <a:lstStyle/>
        <a:p>
          <a:pPr marL="0" lvl="0" indent="0" algn="ctr" defTabSz="711200">
            <a:lnSpc>
              <a:spcPct val="90000"/>
            </a:lnSpc>
            <a:spcBef>
              <a:spcPct val="0"/>
            </a:spcBef>
            <a:spcAft>
              <a:spcPct val="35000"/>
            </a:spcAft>
            <a:buNone/>
          </a:pPr>
          <a:r>
            <a:rPr lang="en-GB" sz="1600" b="1" kern="1200" dirty="0">
              <a:solidFill>
                <a:schemeClr val="bg1"/>
              </a:solidFill>
              <a:effectLst/>
              <a:latin typeface="+mn-lt"/>
              <a:ea typeface="Calibri" panose="020F0502020204030204" pitchFamily="34" charset="0"/>
            </a:rPr>
            <a:t>In China, the standard work week is 44 hours, with a maximum of 36 hours per month. </a:t>
          </a:r>
          <a:endParaRPr lang="en-US" sz="1600" b="1" kern="1200" dirty="0">
            <a:solidFill>
              <a:schemeClr val="bg1"/>
            </a:solidFill>
            <a:latin typeface="+mn-lt"/>
          </a:endParaRPr>
        </a:p>
        <a:p>
          <a:pPr marL="0" lvl="0" indent="0" algn="ctr" defTabSz="711200">
            <a:lnSpc>
              <a:spcPct val="90000"/>
            </a:lnSpc>
            <a:spcBef>
              <a:spcPct val="0"/>
            </a:spcBef>
            <a:spcAft>
              <a:spcPct val="35000"/>
            </a:spcAft>
            <a:buNone/>
          </a:pPr>
          <a:r>
            <a:rPr lang="en-GB" sz="1600" b="1" kern="1200" dirty="0">
              <a:solidFill>
                <a:srgbClr val="FFC000"/>
              </a:solidFill>
              <a:effectLst/>
              <a:latin typeface="+mn-lt"/>
              <a:ea typeface="Calibri" panose="020F0502020204030204" pitchFamily="34" charset="0"/>
            </a:rPr>
            <a:t>In the UK, the standard work week is 40 hours, with a maximum of 48 hours per week</a:t>
          </a:r>
          <a:endParaRPr lang="en-GB" sz="1600" b="1" kern="1200" dirty="0">
            <a:solidFill>
              <a:srgbClr val="FFC000"/>
            </a:solidFill>
            <a:latin typeface="+mn-lt"/>
          </a:endParaRPr>
        </a:p>
      </dsp:txBody>
      <dsp:txXfrm>
        <a:off x="4538930" y="0"/>
        <a:ext cx="3262116" cy="2304694"/>
      </dsp:txXfrm>
    </dsp:sp>
    <dsp:sp modelId="{89759DE5-9F8A-470E-A6D8-F13BB4DEE93D}">
      <dsp:nvSpPr>
        <dsp:cNvPr id="0" name=""/>
        <dsp:cNvSpPr/>
      </dsp:nvSpPr>
      <dsp:spPr>
        <a:xfrm>
          <a:off x="6169988" y="2436390"/>
          <a:ext cx="0" cy="526787"/>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6104140" y="2304694"/>
          <a:ext cx="131696" cy="13169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E19EA-4645-4685-B34C-8F5CD87776F9}">
      <dsp:nvSpPr>
        <dsp:cNvPr id="0" name=""/>
        <dsp:cNvSpPr/>
      </dsp:nvSpPr>
      <dsp:spPr>
        <a:xfrm>
          <a:off x="7294309" y="2963177"/>
          <a:ext cx="1957269" cy="658484"/>
        </a:xfrm>
        <a:prstGeom prst="rect">
          <a:avLst/>
        </a:prstGeom>
        <a:solidFill>
          <a:srgbClr val="FFC000"/>
        </a:solidFill>
        <a:ln w="19050" cap="flat" cmpd="sng" algn="ctr">
          <a:solidFill>
            <a:schemeClr val="bg1">
              <a:alpha val="9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US" sz="1500" b="1" i="1" kern="1200" dirty="0">
              <a:solidFill>
                <a:srgbClr val="035489"/>
              </a:solidFill>
            </a:rPr>
            <a:t>Income tax</a:t>
          </a:r>
        </a:p>
      </dsp:txBody>
      <dsp:txXfrm>
        <a:off x="7294309" y="2963177"/>
        <a:ext cx="1957269" cy="658484"/>
      </dsp:txXfrm>
    </dsp:sp>
    <dsp:sp modelId="{139112CF-2D39-42EE-891C-0083207461B9}">
      <dsp:nvSpPr>
        <dsp:cNvPr id="0" name=""/>
        <dsp:cNvSpPr/>
      </dsp:nvSpPr>
      <dsp:spPr>
        <a:xfrm>
          <a:off x="6496200" y="4280146"/>
          <a:ext cx="3553488" cy="2304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21920" rIns="0" bIns="0" numCol="1" spcCol="1270" anchor="t" anchorCtr="1">
          <a:noAutofit/>
        </a:bodyPr>
        <a:lstStyle/>
        <a:p>
          <a:pPr marL="0" lvl="0" indent="0" algn="ctr" defTabSz="711200">
            <a:lnSpc>
              <a:spcPct val="90000"/>
            </a:lnSpc>
            <a:spcBef>
              <a:spcPct val="0"/>
            </a:spcBef>
            <a:spcAft>
              <a:spcPct val="35000"/>
            </a:spcAft>
            <a:buNone/>
          </a:pPr>
          <a:r>
            <a:rPr lang="en-GB" sz="1600" b="1" kern="1200" dirty="0">
              <a:solidFill>
                <a:schemeClr val="bg1"/>
              </a:solidFill>
              <a:effectLst/>
              <a:latin typeface="+mn-lt"/>
              <a:ea typeface="Times New Roman" panose="02020603050405020304" pitchFamily="18" charset="0"/>
            </a:rPr>
            <a:t>In China, individual income tax rates range from 3% to 45%. </a:t>
          </a:r>
          <a:endParaRPr lang="en-US" sz="1600" b="1" kern="1200" dirty="0">
            <a:solidFill>
              <a:schemeClr val="bg1"/>
            </a:solidFill>
            <a:latin typeface="+mn-lt"/>
          </a:endParaRPr>
        </a:p>
        <a:p>
          <a:pPr marL="0" lvl="0" indent="0" algn="ctr" defTabSz="711200">
            <a:lnSpc>
              <a:spcPct val="90000"/>
            </a:lnSpc>
            <a:spcBef>
              <a:spcPct val="0"/>
            </a:spcBef>
            <a:spcAft>
              <a:spcPct val="35000"/>
            </a:spcAft>
            <a:buNone/>
          </a:pPr>
          <a:r>
            <a:rPr lang="en-GB" sz="1600" b="1" kern="1200" dirty="0">
              <a:solidFill>
                <a:srgbClr val="FFC000"/>
              </a:solidFill>
              <a:effectLst/>
              <a:latin typeface="+mn-lt"/>
              <a:ea typeface="Times New Roman" panose="02020603050405020304" pitchFamily="18" charset="0"/>
            </a:rPr>
            <a:t>In the UK, the personal income tax rates range from 20% to 45%.</a:t>
          </a:r>
          <a:endParaRPr lang="en-GB" sz="1600" b="1" kern="1200" dirty="0">
            <a:solidFill>
              <a:srgbClr val="FFC000"/>
            </a:solidFill>
            <a:latin typeface="+mn-lt"/>
          </a:endParaRPr>
        </a:p>
      </dsp:txBody>
      <dsp:txXfrm>
        <a:off x="6496200" y="4280146"/>
        <a:ext cx="3553488" cy="2304694"/>
      </dsp:txXfrm>
    </dsp:sp>
    <dsp:sp modelId="{77F4B106-3024-45B0-AFF6-7F979B9C3A36}">
      <dsp:nvSpPr>
        <dsp:cNvPr id="0" name=""/>
        <dsp:cNvSpPr/>
      </dsp:nvSpPr>
      <dsp:spPr>
        <a:xfrm>
          <a:off x="8272944" y="3621662"/>
          <a:ext cx="0" cy="526787"/>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F25FAD6C-8A0D-4069-8068-7179F2F1DD6A}">
      <dsp:nvSpPr>
        <dsp:cNvPr id="0" name=""/>
        <dsp:cNvSpPr/>
      </dsp:nvSpPr>
      <dsp:spPr>
        <a:xfrm>
          <a:off x="8207095" y="4148449"/>
          <a:ext cx="131696" cy="13169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E04958-DBB8-437D-A42B-34F9065427D6}">
      <dsp:nvSpPr>
        <dsp:cNvPr id="0" name=""/>
        <dsp:cNvSpPr/>
      </dsp:nvSpPr>
      <dsp:spPr>
        <a:xfrm rot="5400000">
          <a:off x="10046658" y="2314720"/>
          <a:ext cx="658484" cy="1957269"/>
        </a:xfrm>
        <a:prstGeom prst="rect">
          <a:avLst/>
        </a:prstGeom>
        <a:solidFill>
          <a:srgbClr val="FFC000"/>
        </a:solidFill>
        <a:ln w="19050" cap="flat" cmpd="sng" algn="ctr">
          <a:solidFill>
            <a:schemeClr val="bg1">
              <a:alpha val="9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1">
          <a:noAutofit/>
        </a:bodyPr>
        <a:lstStyle/>
        <a:p>
          <a:pPr marL="0" lvl="0" indent="0" algn="ctr" defTabSz="666750">
            <a:lnSpc>
              <a:spcPct val="90000"/>
            </a:lnSpc>
            <a:spcBef>
              <a:spcPct val="0"/>
            </a:spcBef>
            <a:spcAft>
              <a:spcPct val="35000"/>
            </a:spcAft>
            <a:buNone/>
          </a:pPr>
          <a:r>
            <a:rPr lang="en-GB" sz="1500" b="1" i="1" kern="1200" dirty="0" err="1">
              <a:solidFill>
                <a:srgbClr val="035489"/>
              </a:solidFill>
              <a:effectLst/>
              <a:ea typeface="Calibri" panose="020F0502020204030204" pitchFamily="34" charset="0"/>
            </a:rPr>
            <a:t>Labor</a:t>
          </a:r>
          <a:r>
            <a:rPr lang="en-GB" sz="1500" b="1" i="1" kern="1200" dirty="0">
              <a:solidFill>
                <a:srgbClr val="035489"/>
              </a:solidFill>
              <a:effectLst/>
              <a:ea typeface="Calibri" panose="020F0502020204030204" pitchFamily="34" charset="0"/>
            </a:rPr>
            <a:t> law</a:t>
          </a:r>
          <a:endParaRPr lang="en-US" sz="1500" kern="1200" dirty="0">
            <a:solidFill>
              <a:srgbClr val="035489"/>
            </a:solidFill>
          </a:endParaRPr>
        </a:p>
      </dsp:txBody>
      <dsp:txXfrm rot="-5400000">
        <a:off x="9397266" y="2964112"/>
        <a:ext cx="1957269" cy="658484"/>
      </dsp:txXfrm>
    </dsp:sp>
    <dsp:sp modelId="{8C198BB9-63E3-4779-957E-759CB6F76EBE}">
      <dsp:nvSpPr>
        <dsp:cNvPr id="0" name=""/>
        <dsp:cNvSpPr/>
      </dsp:nvSpPr>
      <dsp:spPr>
        <a:xfrm>
          <a:off x="8905631" y="0"/>
          <a:ext cx="2940536" cy="2304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21920" numCol="1" spcCol="1270" anchor="b" anchorCtr="1">
          <a:noAutofit/>
        </a:bodyPr>
        <a:lstStyle/>
        <a:p>
          <a:pPr marL="0" lvl="0" indent="0" algn="ctr" defTabSz="711200">
            <a:lnSpc>
              <a:spcPct val="90000"/>
            </a:lnSpc>
            <a:spcBef>
              <a:spcPct val="0"/>
            </a:spcBef>
            <a:spcAft>
              <a:spcPct val="35000"/>
            </a:spcAft>
            <a:buNone/>
          </a:pPr>
          <a:r>
            <a:rPr lang="en-GB" sz="1600" b="1" i="0" kern="1200" dirty="0">
              <a:solidFill>
                <a:schemeClr val="bg1"/>
              </a:solidFill>
              <a:latin typeface="+mn-lt"/>
              <a:cs typeface="Times New Roman" panose="02020603050405020304" pitchFamily="18" charset="0"/>
            </a:rPr>
            <a:t>In China mandating at least 98 days </a:t>
          </a:r>
        </a:p>
        <a:p>
          <a:pPr marL="0" lvl="0" indent="0" algn="ctr" defTabSz="711200">
            <a:lnSpc>
              <a:spcPct val="90000"/>
            </a:lnSpc>
            <a:spcBef>
              <a:spcPct val="0"/>
            </a:spcBef>
            <a:spcAft>
              <a:spcPct val="35000"/>
            </a:spcAft>
            <a:buNone/>
          </a:pPr>
          <a:r>
            <a:rPr lang="en-GB" sz="1600" b="1" i="0" kern="1200" dirty="0">
              <a:solidFill>
                <a:srgbClr val="FFC000"/>
              </a:solidFill>
              <a:latin typeface="+mn-lt"/>
              <a:cs typeface="Times New Roman" panose="02020603050405020304" pitchFamily="18" charset="0"/>
            </a:rPr>
            <a:t>In the UK mandating at least 52 weeks</a:t>
          </a:r>
          <a:endParaRPr lang="en-US" sz="1600" b="1" kern="1200" dirty="0">
            <a:solidFill>
              <a:srgbClr val="FFC000"/>
            </a:solidFill>
            <a:latin typeface="+mn-lt"/>
            <a:cs typeface="Times New Roman" panose="02020603050405020304" pitchFamily="18" charset="0"/>
          </a:endParaRPr>
        </a:p>
      </dsp:txBody>
      <dsp:txXfrm>
        <a:off x="8905631" y="0"/>
        <a:ext cx="2940536" cy="2304694"/>
      </dsp:txXfrm>
    </dsp:sp>
    <dsp:sp modelId="{83F6BE64-5DBB-417F-AE78-C58DA4F844E7}">
      <dsp:nvSpPr>
        <dsp:cNvPr id="0" name=""/>
        <dsp:cNvSpPr/>
      </dsp:nvSpPr>
      <dsp:spPr>
        <a:xfrm>
          <a:off x="10375900" y="2436390"/>
          <a:ext cx="0" cy="526787"/>
        </a:xfrm>
        <a:prstGeom prst="line">
          <a:avLst/>
        </a:prstGeom>
        <a:noFill/>
        <a:ln w="12700" cap="flat" cmpd="sng" algn="ctr">
          <a:solidFill>
            <a:schemeClr val="accent1"/>
          </a:solidFill>
          <a:prstDash val="dash"/>
          <a:miter lim="800000"/>
        </a:ln>
        <a:effectLst/>
      </dsp:spPr>
      <dsp:style>
        <a:lnRef idx="1">
          <a:scrgbClr r="0" g="0" b="0"/>
        </a:lnRef>
        <a:fillRef idx="0">
          <a:scrgbClr r="0" g="0" b="0"/>
        </a:fillRef>
        <a:effectRef idx="0">
          <a:scrgbClr r="0" g="0" b="0"/>
        </a:effectRef>
        <a:fontRef idx="minor"/>
      </dsp:style>
    </dsp:sp>
    <dsp:sp modelId="{9207E872-7F0A-42D7-BF44-1633D7505CE5}">
      <dsp:nvSpPr>
        <dsp:cNvPr id="0" name=""/>
        <dsp:cNvSpPr/>
      </dsp:nvSpPr>
      <dsp:spPr>
        <a:xfrm>
          <a:off x="10310051" y="2304694"/>
          <a:ext cx="131696" cy="131696"/>
        </a:xfrm>
        <a:prstGeom prst="ellipse">
          <a:avLst/>
        </a:prstGeom>
        <a:solidFill>
          <a:schemeClr val="lt1">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88E7D-C87F-294C-8EAD-692653F54333}" type="datetimeFigureOut">
              <a:rPr lang="en-US" smtClean="0"/>
              <a:t>3/30/23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3353D-03D2-E844-9536-2F6B9A149361}" type="slidenum">
              <a:rPr lang="en-US" smtClean="0"/>
              <a:t>‹#›</a:t>
            </a:fld>
            <a:endParaRPr lang="en-US"/>
          </a:p>
        </p:txBody>
      </p:sp>
    </p:spTree>
    <p:extLst>
      <p:ext uri="{BB962C8B-B14F-4D97-AF65-F5344CB8AC3E}">
        <p14:creationId xmlns:p14="http://schemas.microsoft.com/office/powerpoint/2010/main" val="203105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948611-887A-46A5-B63E-16AA286D8B1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870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3353D-03D2-E844-9536-2F6B9A149361}" type="slidenum">
              <a:rPr lang="en-US" smtClean="0"/>
              <a:t>4</a:t>
            </a:fld>
            <a:endParaRPr lang="en-US"/>
          </a:p>
        </p:txBody>
      </p:sp>
    </p:spTree>
    <p:extLst>
      <p:ext uri="{BB962C8B-B14F-4D97-AF65-F5344CB8AC3E}">
        <p14:creationId xmlns:p14="http://schemas.microsoft.com/office/powerpoint/2010/main" val="1594881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5F6F3B-5405-44C5-B000-77179EACE7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094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6000"/>
              </a:lnSpc>
              <a:spcAft>
                <a:spcPts val="800"/>
              </a:spcAft>
            </a:pPr>
            <a:r>
              <a:rPr lang="en-GB" sz="1100" kern="150" dirty="0">
                <a:effectLst/>
                <a:latin typeface="Calibri" panose="020F0502020204030204" pitchFamily="34" charset="0"/>
                <a:ea typeface="Calibri" panose="020F0502020204030204" pitchFamily="34" charset="0"/>
                <a:cs typeface="Times New Roman" panose="02020603050405020304" pitchFamily="18" charset="0"/>
              </a:rPr>
              <a:t>The UK is known for its individualistic culture, which values personal freedom, independence, and self-expression. In contrast, China is known for its collectivistic culture, which prioritizes the needs of the group over those of the individual.</a:t>
            </a:r>
            <a:endParaRPr lang="en-GB" sz="1050" kern="1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BC4F640-05B7-48F5-B259-5B84B11A610B}" type="slidenum">
              <a:rPr lang="en-GB" smtClean="0"/>
              <a:t>8</a:t>
            </a:fld>
            <a:endParaRPr lang="en-GB"/>
          </a:p>
        </p:txBody>
      </p:sp>
    </p:spTree>
    <p:extLst>
      <p:ext uri="{BB962C8B-B14F-4D97-AF65-F5344CB8AC3E}">
        <p14:creationId xmlns:p14="http://schemas.microsoft.com/office/powerpoint/2010/main" val="344222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For example, highlighting the social benefits of enjoying baked goods with friends and family, rather than solely focusing on personal indulgence. </a:t>
            </a:r>
            <a:r>
              <a:rPr lang="en-GB" sz="1200" kern="15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Greegs</a:t>
            </a:r>
            <a: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 will also need to ensure that it adheres to strict schedules and demonstrates punctuality in all business dealings in order to establish trust and credibility with Chinese customers.</a:t>
            </a:r>
            <a:b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Overall, </a:t>
            </a:r>
            <a:r>
              <a:rPr lang="en-GB" sz="1200" kern="15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Greegs</a:t>
            </a:r>
            <a: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 has a lot to offer to  the Chinese market and with careful consideration of cultural differences and adaptation of their marketing strategies, they can successfully establish themselves as a popular bakery in China.</a:t>
            </a:r>
            <a:b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EBC4F640-05B7-48F5-B259-5B84B11A610B}" type="slidenum">
              <a:rPr lang="en-GB" smtClean="0"/>
              <a:t>9</a:t>
            </a:fld>
            <a:endParaRPr lang="en-GB"/>
          </a:p>
        </p:txBody>
      </p:sp>
    </p:spTree>
    <p:extLst>
      <p:ext uri="{BB962C8B-B14F-4D97-AF65-F5344CB8AC3E}">
        <p14:creationId xmlns:p14="http://schemas.microsoft.com/office/powerpoint/2010/main" val="1116939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Since China is a collectivistic culture, it would be wise for </a:t>
            </a:r>
            <a:r>
              <a:rPr lang="en-GB" sz="12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Greegs</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to adapt their marketing strategies to highlight the social benefits of enjoying baked goods with friends and family, rather than solely focusing on personal indulgence. This could include emphasizing the importance of sharing and bonding over food, and showcasing images of groups enjoying baked goods together.</a:t>
            </a:r>
            <a:b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2.</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As mentioned earlier, China places a high value on punctuality and adherence to schedules. Therefore, </a:t>
            </a:r>
            <a:r>
              <a:rPr lang="en-GB" sz="12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Greegs</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should ensure that they are always on time for business meetings, deliveries, and other appointments. They should also communicate clearly about their schedules and provide updates if there are any changes.</a:t>
            </a:r>
          </a:p>
          <a:p>
            <a:pPr marL="228600" indent="-228600">
              <a:buAutoNum type="arabicPeriod"/>
            </a:pPr>
            <a:r>
              <a:rPr lang="en-GB" sz="1200" kern="0" dirty="0">
                <a:solidFill>
                  <a:schemeClr val="tx1"/>
                </a:solidFill>
                <a:effectLst/>
                <a:latin typeface="Arial" panose="020B0604020202020204" pitchFamily="34" charset="0"/>
                <a:ea typeface="Calibri" panose="020F0502020204030204" pitchFamily="34" charset="0"/>
                <a:cs typeface="Arial" panose="020B0604020202020204" pitchFamily="34" charset="0"/>
              </a:rPr>
              <a:t>3.</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The Chinese market is highly competitive, and there are many bakeries that </a:t>
            </a:r>
            <a:r>
              <a:rPr lang="en-GB" sz="12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Greegs</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will be competing with. To stand out, </a:t>
            </a:r>
            <a:r>
              <a:rPr lang="en-GB" sz="1200" kern="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Greegs</a:t>
            </a:r>
            <a:r>
              <a:rPr lang="en-GB" sz="12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could consider offering unique products that appeal to the Chinese palate, such as mooncakes or pineapple buns. They could also incorporate traditional Chinese ingredients, such as red bean paste or lotus seed paste, into their baked goods to make them more appealing to Chinese customers.</a:t>
            </a:r>
            <a:b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br>
              <a:rPr lang="en-GB" sz="12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4" name="Slide Number Placeholder 3"/>
          <p:cNvSpPr>
            <a:spLocks noGrp="1"/>
          </p:cNvSpPr>
          <p:nvPr>
            <p:ph type="sldNum" sz="quarter" idx="5"/>
          </p:nvPr>
        </p:nvSpPr>
        <p:spPr/>
        <p:txBody>
          <a:bodyPr/>
          <a:lstStyle/>
          <a:p>
            <a:fld id="{EBC4F640-05B7-48F5-B259-5B84B11A610B}" type="slidenum">
              <a:rPr lang="en-GB" smtClean="0"/>
              <a:t>10</a:t>
            </a:fld>
            <a:endParaRPr lang="en-GB"/>
          </a:p>
        </p:txBody>
      </p:sp>
    </p:spTree>
    <p:extLst>
      <p:ext uri="{BB962C8B-B14F-4D97-AF65-F5344CB8AC3E}">
        <p14:creationId xmlns:p14="http://schemas.microsoft.com/office/powerpoint/2010/main" val="334363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633-9F88-5382-DA5B-E23F074A729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260964-BB2A-2E3D-A791-39F64A0FC3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DB763A9-6766-0A87-4EA2-F539C4188868}"/>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7CA8D2AD-892E-A56E-D4E9-D86FFE932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323F88-4520-9D6E-6A43-E8043E644F9B}"/>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389486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D51B8-39C4-E317-E914-F9F61D5145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4EEA9C-D38D-A8D5-333C-1F79928568E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BF0CE1-DF48-A31B-4C89-BA2313423EB2}"/>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51EEEC04-985C-C939-833C-78303F112D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E3BDEB-768D-BD04-9F07-1F2DF9A07999}"/>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824628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0D492-0437-113C-D5D7-3B4B67B5ACE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9951262-165A-39B8-79C1-8AE9B8FDC1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32A875-7DDE-50CB-6E23-892C62B27F14}"/>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9886D6DF-F63C-27E8-82A2-B60D1581B7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1A7424-976B-B9E9-D9EC-F18595DD9F21}"/>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1364454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32BC2-EC14-9936-0260-F8592A23A36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6B0B0E-DDDD-D76D-ABF8-DDDF342234D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EA8355D-07AB-5073-03F6-5A58AFC2D0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7268949-F1E7-438E-AF5D-529BE4E4EEAE}"/>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6" name="Footer Placeholder 5">
            <a:extLst>
              <a:ext uri="{FF2B5EF4-FFF2-40B4-BE49-F238E27FC236}">
                <a16:creationId xmlns:a16="http://schemas.microsoft.com/office/drawing/2014/main" id="{801B168C-BED7-BAB2-B377-6A47A86C65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A9196-9D31-09FE-FB92-D55C126E7CD1}"/>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2877692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2B963-4390-BF5F-1B16-1C63451722B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5E6E4B-769E-2476-765D-BC7D52A485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20C471-E347-11FD-8A7F-0AC6BEE064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7EF0B5C-1D9B-D6A2-8EF4-6211425A7A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60404C-5CC9-93DF-83BE-F7BD89FDDAA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32D71EB-439B-434A-2895-A653FFEE6295}"/>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8" name="Footer Placeholder 7">
            <a:extLst>
              <a:ext uri="{FF2B5EF4-FFF2-40B4-BE49-F238E27FC236}">
                <a16:creationId xmlns:a16="http://schemas.microsoft.com/office/drawing/2014/main" id="{80457DD9-66AA-B225-3DCF-2421E0125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FCD8294-C19A-05F0-F262-21B4E8811CA2}"/>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4245675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B436-FB4F-0F0D-7010-61FFA00A1C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1C83B69-7EF7-03AA-28CB-80C5037B924E}"/>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4" name="Footer Placeholder 3">
            <a:extLst>
              <a:ext uri="{FF2B5EF4-FFF2-40B4-BE49-F238E27FC236}">
                <a16:creationId xmlns:a16="http://schemas.microsoft.com/office/drawing/2014/main" id="{23AC49C3-D550-7FBA-536A-8637F31FF2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A23726-5F0F-78B9-B270-E3677323170E}"/>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20917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D0454F-EE0A-F7AC-18DC-E93E0A65EDF1}"/>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3" name="Footer Placeholder 2">
            <a:extLst>
              <a:ext uri="{FF2B5EF4-FFF2-40B4-BE49-F238E27FC236}">
                <a16:creationId xmlns:a16="http://schemas.microsoft.com/office/drawing/2014/main" id="{C814D452-5588-0FED-621B-4A3E4047D2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5061578-D888-AFD0-19C0-2023E346C869}"/>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980052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CE895-5CF3-D54F-ACAA-3721149D6B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85F5B5C-957F-B308-68ED-7341E00291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50996EE-DE50-8C60-2B4B-B05C76684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5A9DB9-04F6-9C24-B725-E948843A468A}"/>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6" name="Footer Placeholder 5">
            <a:extLst>
              <a:ext uri="{FF2B5EF4-FFF2-40B4-BE49-F238E27FC236}">
                <a16:creationId xmlns:a16="http://schemas.microsoft.com/office/drawing/2014/main" id="{4A705FC8-4997-81EB-EF40-6B823CF657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9D31D-170B-CEF8-8B27-5EE61DA676BE}"/>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2244987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BBAA8-7A47-BFB1-23F5-A68DF1222F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E44A6DE-756F-B2CB-D402-0839702E32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78B9912-62FD-B379-DDA0-92BC693029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0220F2-3688-9206-0D0C-CC78C1589EF2}"/>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6" name="Footer Placeholder 5">
            <a:extLst>
              <a:ext uri="{FF2B5EF4-FFF2-40B4-BE49-F238E27FC236}">
                <a16:creationId xmlns:a16="http://schemas.microsoft.com/office/drawing/2014/main" id="{9CAFF284-46BB-FBB5-3E82-8012270485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80F649-FE20-416B-A4E9-19195B0600DB}"/>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2542765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4409-B371-3646-B964-331454B2DDA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CF065C-B117-DDDF-A1F3-D823F348F5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C8FA80-29D6-71F8-2775-C48E254B8AA8}"/>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57B77AD6-9B6C-B90D-772B-5183012379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42C295-108D-C117-8A1C-317D1020E1A8}"/>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2826193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B006A4-6322-2C13-0C30-3C2A87E95B4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1B35CA-8238-5CB4-2B66-5D3219FA21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2BF235-C3FC-6494-00B8-C6129412B7DD}"/>
              </a:ext>
            </a:extLst>
          </p:cNvPr>
          <p:cNvSpPr>
            <a:spLocks noGrp="1"/>
          </p:cNvSpPr>
          <p:nvPr>
            <p:ph type="dt" sz="half" idx="10"/>
          </p:nvPr>
        </p:nvSpPr>
        <p:spPr/>
        <p:txBody>
          <a:body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31513AD0-C397-ADD6-A10E-67DE91573C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E4CA9-634D-39C3-DAD6-691ED9BC7E0C}"/>
              </a:ext>
            </a:extLst>
          </p:cNvPr>
          <p:cNvSpPr>
            <a:spLocks noGrp="1"/>
          </p:cNvSpPr>
          <p:nvPr>
            <p:ph type="sldNum" sz="quarter" idx="12"/>
          </p:nvPr>
        </p:nvSpPr>
        <p:spPr/>
        <p:txBody>
          <a:bodyPr/>
          <a:lstStyle/>
          <a:p>
            <a:fld id="{36FC1504-DF36-0642-9A7D-8E8773A0BD59}" type="slidenum">
              <a:rPr lang="en-US" smtClean="0"/>
              <a:t>‹#›</a:t>
            </a:fld>
            <a:endParaRPr lang="en-US"/>
          </a:p>
        </p:txBody>
      </p:sp>
    </p:spTree>
    <p:extLst>
      <p:ext uri="{BB962C8B-B14F-4D97-AF65-F5344CB8AC3E}">
        <p14:creationId xmlns:p14="http://schemas.microsoft.com/office/powerpoint/2010/main" val="3659683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90C7E02-2DBF-47FD-AFC3-449B26D6319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8" name="Rectangle 7">
            <a:extLst>
              <a:ext uri="{FF2B5EF4-FFF2-40B4-BE49-F238E27FC236}">
                <a16:creationId xmlns:a16="http://schemas.microsoft.com/office/drawing/2014/main" id="{EF69A493-0714-4818-8A3F-622C9B00FDE1}"/>
              </a:ext>
              <a:ext uri="{C183D7F6-B498-43B3-948B-1728B52AA6E4}">
                <adec:decorative xmlns:adec="http://schemas.microsoft.com/office/drawing/2017/decorative" val="1"/>
              </a:ext>
            </a:extLst>
          </p:cNvPr>
          <p:cNvSpPr/>
          <p:nvPr userDrawn="1"/>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9" name="Title 1">
            <a:extLst>
              <a:ext uri="{FF2B5EF4-FFF2-40B4-BE49-F238E27FC236}">
                <a16:creationId xmlns:a16="http://schemas.microsoft.com/office/drawing/2014/main" id="{06AD06C0-BCC7-4406-B2AB-9DB4A72F1140}"/>
              </a:ext>
            </a:extLst>
          </p:cNvPr>
          <p:cNvSpPr>
            <a:spLocks noGrp="1"/>
          </p:cNvSpPr>
          <p:nvPr>
            <p:ph type="title"/>
          </p:nvPr>
        </p:nvSpPr>
        <p:spPr>
          <a:xfrm>
            <a:off x="7131165" y="609601"/>
            <a:ext cx="4272537" cy="1216024"/>
          </a:xfrm>
        </p:spPr>
        <p:txBody>
          <a:bodyPr>
            <a:normAutofit/>
          </a:bodyPr>
          <a:lstStyle/>
          <a:p>
            <a:pPr algn="ctr"/>
            <a:r>
              <a:rPr lang="en-US"/>
              <a:t>Click to edit Master title style</a:t>
            </a:r>
            <a:endParaRPr lang="en-US" dirty="0"/>
          </a:p>
        </p:txBody>
      </p:sp>
      <p:sp>
        <p:nvSpPr>
          <p:cNvPr id="18" name="Picture Placeholder 17">
            <a:extLst>
              <a:ext uri="{FF2B5EF4-FFF2-40B4-BE49-F238E27FC236}">
                <a16:creationId xmlns:a16="http://schemas.microsoft.com/office/drawing/2014/main" id="{DE7B8B30-4CE9-482C-82CB-0FE02001277C}"/>
              </a:ext>
            </a:extLst>
          </p:cNvPr>
          <p:cNvSpPr>
            <a:spLocks noGrp="1"/>
          </p:cNvSpPr>
          <p:nvPr>
            <p:ph type="pic" sz="quarter" idx="13" hasCustomPrompt="1"/>
          </p:nvPr>
        </p:nvSpPr>
        <p:spPr>
          <a:xfrm>
            <a:off x="4" y="2"/>
            <a:ext cx="7037119" cy="6857999"/>
          </a:xfrm>
          <a:custGeom>
            <a:avLst/>
            <a:gdLst>
              <a:gd name="connsiteX0" fmla="*/ 0 w 7037119"/>
              <a:gd name="connsiteY0" fmla="*/ 0 h 6857999"/>
              <a:gd name="connsiteX1" fmla="*/ 6964192 w 7037119"/>
              <a:gd name="connsiteY1" fmla="*/ 0 h 6857999"/>
              <a:gd name="connsiteX2" fmla="*/ 6958160 w 7037119"/>
              <a:gd name="connsiteY2" fmla="*/ 70714 h 6857999"/>
              <a:gd name="connsiteX3" fmla="*/ 6922034 w 7037119"/>
              <a:gd name="connsiteY3" fmla="*/ 154825 h 6857999"/>
              <a:gd name="connsiteX4" fmla="*/ 6864029 w 7037119"/>
              <a:gd name="connsiteY4" fmla="*/ 301580 h 6857999"/>
              <a:gd name="connsiteX5" fmla="*/ 6842156 w 7037119"/>
              <a:gd name="connsiteY5" fmla="*/ 642469 h 6857999"/>
              <a:gd name="connsiteX6" fmla="*/ 6802087 w 7037119"/>
              <a:gd name="connsiteY6" fmla="*/ 818449 h 6857999"/>
              <a:gd name="connsiteX7" fmla="*/ 6798684 w 7037119"/>
              <a:gd name="connsiteY7" fmla="*/ 875396 h 6857999"/>
              <a:gd name="connsiteX8" fmla="*/ 6756983 w 7037119"/>
              <a:gd name="connsiteY8" fmla="*/ 952375 h 6857999"/>
              <a:gd name="connsiteX9" fmla="*/ 6758478 w 7037119"/>
              <a:gd name="connsiteY9" fmla="*/ 972424 h 6857999"/>
              <a:gd name="connsiteX10" fmla="*/ 6752651 w 7037119"/>
              <a:gd name="connsiteY10" fmla="*/ 996407 h 6857999"/>
              <a:gd name="connsiteX11" fmla="*/ 6716997 w 7037119"/>
              <a:gd name="connsiteY11" fmla="*/ 1091248 h 6857999"/>
              <a:gd name="connsiteX12" fmla="*/ 6657090 w 7037119"/>
              <a:gd name="connsiteY12" fmla="*/ 1307489 h 6857999"/>
              <a:gd name="connsiteX13" fmla="*/ 6508075 w 7037119"/>
              <a:gd name="connsiteY13" fmla="*/ 1709568 h 6857999"/>
              <a:gd name="connsiteX14" fmla="*/ 6462759 w 7037119"/>
              <a:gd name="connsiteY14" fmla="*/ 1811874 h 6857999"/>
              <a:gd name="connsiteX15" fmla="*/ 6383790 w 7037119"/>
              <a:gd name="connsiteY15" fmla="*/ 2228963 h 6857999"/>
              <a:gd name="connsiteX16" fmla="*/ 6369096 w 7037119"/>
              <a:gd name="connsiteY16" fmla="*/ 2404942 h 6857999"/>
              <a:gd name="connsiteX17" fmla="*/ 6365696 w 7037119"/>
              <a:gd name="connsiteY17" fmla="*/ 2461889 h 6857999"/>
              <a:gd name="connsiteX18" fmla="*/ 6323990 w 7037119"/>
              <a:gd name="connsiteY18" fmla="*/ 2538869 h 6857999"/>
              <a:gd name="connsiteX19" fmla="*/ 6299971 w 7037119"/>
              <a:gd name="connsiteY19" fmla="*/ 2852842 h 6857999"/>
              <a:gd name="connsiteX20" fmla="*/ 6305256 w 7037119"/>
              <a:gd name="connsiteY20" fmla="*/ 2965146 h 6857999"/>
              <a:gd name="connsiteX21" fmla="*/ 6297430 w 7037119"/>
              <a:gd name="connsiteY21" fmla="*/ 3010980 h 6857999"/>
              <a:gd name="connsiteX22" fmla="*/ 6301903 w 7037119"/>
              <a:gd name="connsiteY22" fmla="*/ 3017531 h 6857999"/>
              <a:gd name="connsiteX23" fmla="*/ 6312288 w 7037119"/>
              <a:gd name="connsiteY23" fmla="*/ 3141762 h 6857999"/>
              <a:gd name="connsiteX24" fmla="*/ 6317307 w 7037119"/>
              <a:gd name="connsiteY24" fmla="*/ 3167974 h 6857999"/>
              <a:gd name="connsiteX25" fmla="*/ 6319343 w 7037119"/>
              <a:gd name="connsiteY25" fmla="*/ 3170223 h 6857999"/>
              <a:gd name="connsiteX26" fmla="*/ 6388791 w 7037119"/>
              <a:gd name="connsiteY26" fmla="*/ 3425292 h 6857999"/>
              <a:gd name="connsiteX27" fmla="*/ 6473625 w 7037119"/>
              <a:gd name="connsiteY27" fmla="*/ 3778499 h 6857999"/>
              <a:gd name="connsiteX28" fmla="*/ 6488572 w 7037119"/>
              <a:gd name="connsiteY28" fmla="*/ 4010514 h 6857999"/>
              <a:gd name="connsiteX29" fmla="*/ 6542727 w 7037119"/>
              <a:gd name="connsiteY29" fmla="*/ 4142824 h 6857999"/>
              <a:gd name="connsiteX30" fmla="*/ 6574700 w 7037119"/>
              <a:gd name="connsiteY30" fmla="*/ 4253089 h 6857999"/>
              <a:gd name="connsiteX31" fmla="*/ 6630782 w 7037119"/>
              <a:gd name="connsiteY31" fmla="*/ 4495230 h 6857999"/>
              <a:gd name="connsiteX32" fmla="*/ 6657121 w 7037119"/>
              <a:gd name="connsiteY32" fmla="*/ 4592798 h 6857999"/>
              <a:gd name="connsiteX33" fmla="*/ 6675304 w 7037119"/>
              <a:gd name="connsiteY33" fmla="*/ 4625784 h 6857999"/>
              <a:gd name="connsiteX34" fmla="*/ 6695194 w 7037119"/>
              <a:gd name="connsiteY34" fmla="*/ 4674587 h 6857999"/>
              <a:gd name="connsiteX35" fmla="*/ 6694674 w 7037119"/>
              <a:gd name="connsiteY35" fmla="*/ 4706669 h 6857999"/>
              <a:gd name="connsiteX36" fmla="*/ 6696125 w 7037119"/>
              <a:gd name="connsiteY36" fmla="*/ 4712312 h 6857999"/>
              <a:gd name="connsiteX37" fmla="*/ 6683308 w 7037119"/>
              <a:gd name="connsiteY37" fmla="*/ 4752491 h 6857999"/>
              <a:gd name="connsiteX38" fmla="*/ 6662625 w 7037119"/>
              <a:gd name="connsiteY38" fmla="*/ 4924134 h 6857999"/>
              <a:gd name="connsiteX39" fmla="*/ 6666282 w 7037119"/>
              <a:gd name="connsiteY39" fmla="*/ 5049729 h 6857999"/>
              <a:gd name="connsiteX40" fmla="*/ 6674923 w 7037119"/>
              <a:gd name="connsiteY40" fmla="*/ 5092608 h 6857999"/>
              <a:gd name="connsiteX41" fmla="*/ 6688949 w 7037119"/>
              <a:gd name="connsiteY41" fmla="*/ 5164561 h 6857999"/>
              <a:gd name="connsiteX42" fmla="*/ 6713476 w 7037119"/>
              <a:gd name="connsiteY42" fmla="*/ 5227429 h 6857999"/>
              <a:gd name="connsiteX43" fmla="*/ 6699741 w 7037119"/>
              <a:gd name="connsiteY43" fmla="*/ 5295738 h 6857999"/>
              <a:gd name="connsiteX44" fmla="*/ 6698438 w 7037119"/>
              <a:gd name="connsiteY44" fmla="*/ 5353315 h 6857999"/>
              <a:gd name="connsiteX45" fmla="*/ 6705394 w 7037119"/>
              <a:gd name="connsiteY45" fmla="*/ 5356747 h 6857999"/>
              <a:gd name="connsiteX46" fmla="*/ 6705941 w 7037119"/>
              <a:gd name="connsiteY46" fmla="*/ 5364029 h 6857999"/>
              <a:gd name="connsiteX47" fmla="*/ 6698760 w 7037119"/>
              <a:gd name="connsiteY47" fmla="*/ 5369188 h 6857999"/>
              <a:gd name="connsiteX48" fmla="*/ 6674560 w 7037119"/>
              <a:gd name="connsiteY48" fmla="*/ 5465115 h 6857999"/>
              <a:gd name="connsiteX49" fmla="*/ 6698322 w 7037119"/>
              <a:gd name="connsiteY49" fmla="*/ 5543278 h 6857999"/>
              <a:gd name="connsiteX50" fmla="*/ 6673987 w 7037119"/>
              <a:gd name="connsiteY50" fmla="*/ 5606762 h 6857999"/>
              <a:gd name="connsiteX51" fmla="*/ 6665359 w 7037119"/>
              <a:gd name="connsiteY51" fmla="*/ 5656986 h 6857999"/>
              <a:gd name="connsiteX52" fmla="*/ 6718420 w 7037119"/>
              <a:gd name="connsiteY52" fmla="*/ 5747675 h 6857999"/>
              <a:gd name="connsiteX53" fmla="*/ 6786357 w 7037119"/>
              <a:gd name="connsiteY53" fmla="*/ 5797270 h 6857999"/>
              <a:gd name="connsiteX54" fmla="*/ 6834299 w 7037119"/>
              <a:gd name="connsiteY54" fmla="*/ 5897781 h 6857999"/>
              <a:gd name="connsiteX55" fmla="*/ 6848771 w 7037119"/>
              <a:gd name="connsiteY55" fmla="*/ 5936497 h 6857999"/>
              <a:gd name="connsiteX56" fmla="*/ 6883460 w 7037119"/>
              <a:gd name="connsiteY56" fmla="*/ 6064046 h 6857999"/>
              <a:gd name="connsiteX57" fmla="*/ 6896072 w 7037119"/>
              <a:gd name="connsiteY57" fmla="*/ 6107188 h 6857999"/>
              <a:gd name="connsiteX58" fmla="*/ 6980725 w 7037119"/>
              <a:gd name="connsiteY58" fmla="*/ 6197444 h 6857999"/>
              <a:gd name="connsiteX59" fmla="*/ 6999028 w 7037119"/>
              <a:gd name="connsiteY59" fmla="*/ 6288610 h 6857999"/>
              <a:gd name="connsiteX60" fmla="*/ 7021306 w 7037119"/>
              <a:gd name="connsiteY60" fmla="*/ 6426700 h 6857999"/>
              <a:gd name="connsiteX61" fmla="*/ 7033259 w 7037119"/>
              <a:gd name="connsiteY61" fmla="*/ 6489284 h 6857999"/>
              <a:gd name="connsiteX62" fmla="*/ 7037119 w 7037119"/>
              <a:gd name="connsiteY62" fmla="*/ 6501140 h 6857999"/>
              <a:gd name="connsiteX63" fmla="*/ 7037119 w 7037119"/>
              <a:gd name="connsiteY63" fmla="*/ 6557754 h 6857999"/>
              <a:gd name="connsiteX64" fmla="*/ 7031649 w 7037119"/>
              <a:gd name="connsiteY64" fmla="*/ 6569925 h 6857999"/>
              <a:gd name="connsiteX65" fmla="*/ 7011548 w 7037119"/>
              <a:gd name="connsiteY65" fmla="*/ 6615002 h 6857999"/>
              <a:gd name="connsiteX66" fmla="*/ 7021837 w 7037119"/>
              <a:gd name="connsiteY66" fmla="*/ 6743644 h 6857999"/>
              <a:gd name="connsiteX67" fmla="*/ 7006394 w 7037119"/>
              <a:gd name="connsiteY67" fmla="*/ 6856390 h 6857999"/>
              <a:gd name="connsiteX68" fmla="*/ 7037119 w 7037119"/>
              <a:gd name="connsiteY68" fmla="*/ 6856494 h 6857999"/>
              <a:gd name="connsiteX69" fmla="*/ 7037119 w 7037119"/>
              <a:gd name="connsiteY69" fmla="*/ 6857999 h 6857999"/>
              <a:gd name="connsiteX70" fmla="*/ 0 w 7037119"/>
              <a:gd name="connsiteY7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txBody>
          <a:bodyPr wrap="square">
            <a:noAutofit/>
          </a:bodyPr>
          <a:lstStyle>
            <a:lvl1pPr marL="0" indent="0" algn="ctr">
              <a:buNone/>
              <a:defRPr/>
            </a:lvl1pPr>
          </a:lstStyle>
          <a:p>
            <a:r>
              <a:rPr lang="en-US" dirty="0"/>
              <a:t>Click to add photo</a:t>
            </a:r>
          </a:p>
        </p:txBody>
      </p:sp>
      <p:sp>
        <p:nvSpPr>
          <p:cNvPr id="11" name="Content Placeholder 2">
            <a:extLst>
              <a:ext uri="{FF2B5EF4-FFF2-40B4-BE49-F238E27FC236}">
                <a16:creationId xmlns:a16="http://schemas.microsoft.com/office/drawing/2014/main" id="{E5B2D30B-E0D8-4FC4-B207-44EC56C67F34}"/>
              </a:ext>
            </a:extLst>
          </p:cNvPr>
          <p:cNvSpPr>
            <a:spLocks noGrp="1"/>
          </p:cNvSpPr>
          <p:nvPr>
            <p:ph idx="1"/>
          </p:nvPr>
        </p:nvSpPr>
        <p:spPr>
          <a:xfrm>
            <a:off x="7127630" y="2147356"/>
            <a:ext cx="4216071" cy="4107021"/>
          </a:xfrm>
        </p:spPr>
        <p:txBody>
          <a:bodyPr>
            <a:normAutofit/>
          </a:bodyPr>
          <a:lstStyle>
            <a:lvl1pPr marL="0" indent="0">
              <a:buNone/>
              <a:defRPr/>
            </a:lvl1pPr>
          </a:lstStyle>
          <a:p>
            <a:pPr lvl="0"/>
            <a:r>
              <a:rPr lang="en-US"/>
              <a:t>Click to edit Master text styles</a:t>
            </a:r>
          </a:p>
        </p:txBody>
      </p:sp>
      <p:sp>
        <p:nvSpPr>
          <p:cNvPr id="12" name="Footer Placeholder 4">
            <a:extLst>
              <a:ext uri="{FF2B5EF4-FFF2-40B4-BE49-F238E27FC236}">
                <a16:creationId xmlns:a16="http://schemas.microsoft.com/office/drawing/2014/main" id="{EA4A5BF6-A686-490A-B7BF-4BDDF8E8A509}"/>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3" name="Slide Number Placeholder 5">
            <a:extLst>
              <a:ext uri="{FF2B5EF4-FFF2-40B4-BE49-F238E27FC236}">
                <a16:creationId xmlns:a16="http://schemas.microsoft.com/office/drawing/2014/main" id="{6FF7F8B5-4E4A-4F26-8FBC-5745978EF65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8597759D-37D7-4D01-84AC-85221F725084}"/>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3263164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12B768B-1CCA-4C9E-89A3-B2060537A9BE}"/>
              </a:ext>
            </a:extLst>
          </p:cNvPr>
          <p:cNvSpPr>
            <a:spLocks noGrp="1"/>
          </p:cNvSpPr>
          <p:nvPr>
            <p:ph type="title"/>
          </p:nvPr>
        </p:nvSpPr>
        <p:spPr>
          <a:xfrm>
            <a:off x="1050879" y="609601"/>
            <a:ext cx="9505664" cy="1216024"/>
          </a:xfrm>
        </p:spPr>
        <p:txBody>
          <a:bodyPr/>
          <a:lstStyle/>
          <a:p>
            <a:r>
              <a:rPr lang="en-US"/>
              <a:t>Click to edit Master title style</a:t>
            </a:r>
            <a:endParaRPr lang="en-US" dirty="0"/>
          </a:p>
        </p:txBody>
      </p:sp>
      <p:sp>
        <p:nvSpPr>
          <p:cNvPr id="11" name="Footer Placeholder 4">
            <a:extLst>
              <a:ext uri="{FF2B5EF4-FFF2-40B4-BE49-F238E27FC236}">
                <a16:creationId xmlns:a16="http://schemas.microsoft.com/office/drawing/2014/main" id="{C46FD3DD-1EB2-4F34-8E3F-F82F905B2AE0}"/>
              </a:ext>
            </a:extLst>
          </p:cNvPr>
          <p:cNvSpPr>
            <a:spLocks noGrp="1"/>
          </p:cNvSpPr>
          <p:nvPr>
            <p:ph type="ftr" sz="quarter" idx="11"/>
          </p:nvPr>
        </p:nvSpPr>
        <p:spPr>
          <a:xfrm rot="5400000">
            <a:off x="10451592" y="1408176"/>
            <a:ext cx="2770499"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PRESENTATION TITLE</a:t>
            </a:r>
          </a:p>
        </p:txBody>
      </p:sp>
      <p:sp>
        <p:nvSpPr>
          <p:cNvPr id="12" name="Slide Number Placeholder 5">
            <a:extLst>
              <a:ext uri="{FF2B5EF4-FFF2-40B4-BE49-F238E27FC236}">
                <a16:creationId xmlns:a16="http://schemas.microsoft.com/office/drawing/2014/main" id="{A0C0BD9A-4487-48C7-BDEC-7D4CB82B9807}"/>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3" name="Date Placeholder 3">
            <a:extLst>
              <a:ext uri="{FF2B5EF4-FFF2-40B4-BE49-F238E27FC236}">
                <a16:creationId xmlns:a16="http://schemas.microsoft.com/office/drawing/2014/main" id="{7332CAAA-3861-4802-9014-F168D5F02137}"/>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
        <p:nvSpPr>
          <p:cNvPr id="3" name="Content Placeholder 2">
            <a:extLst>
              <a:ext uri="{FF2B5EF4-FFF2-40B4-BE49-F238E27FC236}">
                <a16:creationId xmlns:a16="http://schemas.microsoft.com/office/drawing/2014/main" id="{6B4427A1-6C19-4DD2-82B1-9562F270B883}"/>
              </a:ext>
            </a:extLst>
          </p:cNvPr>
          <p:cNvSpPr>
            <a:spLocks noGrp="1"/>
          </p:cNvSpPr>
          <p:nvPr>
            <p:ph sz="quarter" idx="13" hasCustomPrompt="1"/>
          </p:nvPr>
        </p:nvSpPr>
        <p:spPr>
          <a:xfrm>
            <a:off x="179388" y="1757363"/>
            <a:ext cx="10510837" cy="4351337"/>
          </a:xfrm>
        </p:spPr>
        <p:txBody>
          <a:bodyPr/>
          <a:lstStyle>
            <a:lvl1pPr>
              <a:defRPr/>
            </a:lvl1pPr>
          </a:lstStyle>
          <a:p>
            <a:pPr lvl="0"/>
            <a:r>
              <a:rPr lang="en-US" dirty="0"/>
              <a:t>Click to add content</a:t>
            </a:r>
          </a:p>
        </p:txBody>
      </p:sp>
    </p:spTree>
    <p:extLst>
      <p:ext uri="{BB962C8B-B14F-4D97-AF65-F5344CB8AC3E}">
        <p14:creationId xmlns:p14="http://schemas.microsoft.com/office/powerpoint/2010/main" val="145336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Content 2 Colum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5674CD2-0113-4C47-91D3-14BC669D469F}"/>
              </a:ext>
            </a:extLst>
          </p:cNvPr>
          <p:cNvSpPr>
            <a:spLocks noGrp="1"/>
          </p:cNvSpPr>
          <p:nvPr>
            <p:ph type="title"/>
          </p:nvPr>
        </p:nvSpPr>
        <p:spPr>
          <a:xfrm>
            <a:off x="1054681" y="609601"/>
            <a:ext cx="9810604" cy="422365"/>
          </a:xfrm>
        </p:spPr>
        <p:txBody>
          <a:bodyPr/>
          <a:lstStyle>
            <a:lvl1pPr algn="ctr">
              <a:defRPr/>
            </a:lvl1pPr>
          </a:lstStyle>
          <a:p>
            <a:pPr algn="ctr"/>
            <a:r>
              <a:rPr lang="en-US"/>
              <a:t>Click to edit Master title style</a:t>
            </a:r>
            <a:endParaRPr lang="en-US" dirty="0"/>
          </a:p>
        </p:txBody>
      </p:sp>
      <p:sp>
        <p:nvSpPr>
          <p:cNvPr id="13" name="Freeform: Shape 12">
            <a:extLst>
              <a:ext uri="{FF2B5EF4-FFF2-40B4-BE49-F238E27FC236}">
                <a16:creationId xmlns:a16="http://schemas.microsoft.com/office/drawing/2014/main" id="{E58C4B7E-8AD2-4DB7-8297-2C077FA87BBC}"/>
              </a:ext>
              <a:ext uri="{C183D7F6-B498-43B3-948B-1728B52AA6E4}">
                <adec:decorative xmlns:adec="http://schemas.microsoft.com/office/drawing/2017/decorative" val="1"/>
              </a:ext>
            </a:extLst>
          </p:cNvPr>
          <p:cNvSpPr/>
          <p:nvPr userDrawn="1"/>
        </p:nvSpPr>
        <p:spPr>
          <a:xfrm>
            <a:off x="0" y="6248399"/>
            <a:ext cx="12192000" cy="609602"/>
          </a:xfrm>
          <a:custGeom>
            <a:avLst/>
            <a:gdLst>
              <a:gd name="connsiteX0" fmla="*/ 5427496 w 12192000"/>
              <a:gd name="connsiteY0" fmla="*/ 48 h 843657"/>
              <a:gd name="connsiteX1" fmla="*/ 5725893 w 12192000"/>
              <a:gd name="connsiteY1" fmla="*/ 21789 h 843657"/>
              <a:gd name="connsiteX2" fmla="*/ 5843016 w 12192000"/>
              <a:gd name="connsiteY2" fmla="*/ 15229 h 843657"/>
              <a:gd name="connsiteX3" fmla="*/ 5846849 w 12192000"/>
              <a:gd name="connsiteY3" fmla="*/ 32983 h 843657"/>
              <a:gd name="connsiteX4" fmla="*/ 5899818 w 12192000"/>
              <a:gd name="connsiteY4" fmla="*/ 25502 h 843657"/>
              <a:gd name="connsiteX5" fmla="*/ 6034990 w 12192000"/>
              <a:gd name="connsiteY5" fmla="*/ 39501 h 843657"/>
              <a:gd name="connsiteX6" fmla="*/ 6231181 w 12192000"/>
              <a:gd name="connsiteY6" fmla="*/ 59432 h 843657"/>
              <a:gd name="connsiteX7" fmla="*/ 6336161 w 12192000"/>
              <a:gd name="connsiteY7" fmla="*/ 80469 h 843657"/>
              <a:gd name="connsiteX8" fmla="*/ 6424286 w 12192000"/>
              <a:gd name="connsiteY8" fmla="*/ 80202 h 843657"/>
              <a:gd name="connsiteX9" fmla="*/ 6498206 w 12192000"/>
              <a:gd name="connsiteY9" fmla="*/ 88921 h 843657"/>
              <a:gd name="connsiteX10" fmla="*/ 6524438 w 12192000"/>
              <a:gd name="connsiteY10" fmla="*/ 92235 h 843657"/>
              <a:gd name="connsiteX11" fmla="*/ 6528543 w 12192000"/>
              <a:gd name="connsiteY11" fmla="*/ 96055 h 843657"/>
              <a:gd name="connsiteX12" fmla="*/ 6550787 w 12192000"/>
              <a:gd name="connsiteY12" fmla="*/ 79748 h 843657"/>
              <a:gd name="connsiteX13" fmla="*/ 6638443 w 12192000"/>
              <a:gd name="connsiteY13" fmla="*/ 117301 h 843657"/>
              <a:gd name="connsiteX14" fmla="*/ 6639771 w 12192000"/>
              <a:gd name="connsiteY14" fmla="*/ 116273 h 843657"/>
              <a:gd name="connsiteX15" fmla="*/ 6733110 w 12192000"/>
              <a:gd name="connsiteY15" fmla="*/ 109431 h 843657"/>
              <a:gd name="connsiteX16" fmla="*/ 6823638 w 12192000"/>
              <a:gd name="connsiteY16" fmla="*/ 103653 h 843657"/>
              <a:gd name="connsiteX17" fmla="*/ 6834898 w 12192000"/>
              <a:gd name="connsiteY17" fmla="*/ 105044 h 843657"/>
              <a:gd name="connsiteX18" fmla="*/ 6835271 w 12192000"/>
              <a:gd name="connsiteY18" fmla="*/ 104811 h 843657"/>
              <a:gd name="connsiteX19" fmla="*/ 6847445 w 12192000"/>
              <a:gd name="connsiteY19" fmla="*/ 105763 h 843657"/>
              <a:gd name="connsiteX20" fmla="*/ 6855429 w 12192000"/>
              <a:gd name="connsiteY20" fmla="*/ 107584 h 843657"/>
              <a:gd name="connsiteX21" fmla="*/ 6923302 w 12192000"/>
              <a:gd name="connsiteY21" fmla="*/ 131290 h 843657"/>
              <a:gd name="connsiteX22" fmla="*/ 7046891 w 12192000"/>
              <a:gd name="connsiteY22" fmla="*/ 109264 h 843657"/>
              <a:gd name="connsiteX23" fmla="*/ 7233811 w 12192000"/>
              <a:gd name="connsiteY23" fmla="*/ 127598 h 843657"/>
              <a:gd name="connsiteX24" fmla="*/ 7371301 w 12192000"/>
              <a:gd name="connsiteY24" fmla="*/ 118421 h 843657"/>
              <a:gd name="connsiteX25" fmla="*/ 7574701 w 12192000"/>
              <a:gd name="connsiteY25" fmla="*/ 190435 h 843657"/>
              <a:gd name="connsiteX26" fmla="*/ 7580910 w 12192000"/>
              <a:gd name="connsiteY26" fmla="*/ 199699 h 843657"/>
              <a:gd name="connsiteX27" fmla="*/ 7592267 w 12192000"/>
              <a:gd name="connsiteY27" fmla="*/ 206716 h 843657"/>
              <a:gd name="connsiteX28" fmla="*/ 7594969 w 12192000"/>
              <a:gd name="connsiteY28" fmla="*/ 206552 h 843657"/>
              <a:gd name="connsiteX29" fmla="*/ 7612066 w 12192000"/>
              <a:gd name="connsiteY29" fmla="*/ 211669 h 843657"/>
              <a:gd name="connsiteX30" fmla="*/ 7613197 w 12192000"/>
              <a:gd name="connsiteY30" fmla="*/ 214836 h 843657"/>
              <a:gd name="connsiteX31" fmla="*/ 7624109 w 12192000"/>
              <a:gd name="connsiteY31" fmla="*/ 218987 h 843657"/>
              <a:gd name="connsiteX32" fmla="*/ 7643393 w 12192000"/>
              <a:gd name="connsiteY32" fmla="*/ 228895 h 843657"/>
              <a:gd name="connsiteX33" fmla="*/ 7649074 w 12192000"/>
              <a:gd name="connsiteY33" fmla="*/ 229127 h 843657"/>
              <a:gd name="connsiteX34" fmla="*/ 7681385 w 12192000"/>
              <a:gd name="connsiteY34" fmla="*/ 241546 h 843657"/>
              <a:gd name="connsiteX35" fmla="*/ 7682814 w 12192000"/>
              <a:gd name="connsiteY35" fmla="*/ 240947 h 843657"/>
              <a:gd name="connsiteX36" fmla="*/ 7696214 w 12192000"/>
              <a:gd name="connsiteY36" fmla="*/ 241085 h 843657"/>
              <a:gd name="connsiteX37" fmla="*/ 7819450 w 12192000"/>
              <a:gd name="connsiteY37" fmla="*/ 251097 h 843657"/>
              <a:gd name="connsiteX38" fmla="*/ 7826804 w 12192000"/>
              <a:gd name="connsiteY38" fmla="*/ 253271 h 843657"/>
              <a:gd name="connsiteX39" fmla="*/ 7827179 w 12192000"/>
              <a:gd name="connsiteY39" fmla="*/ 253144 h 843657"/>
              <a:gd name="connsiteX40" fmla="*/ 7835389 w 12192000"/>
              <a:gd name="connsiteY40" fmla="*/ 255095 h 843657"/>
              <a:gd name="connsiteX41" fmla="*/ 7840212 w 12192000"/>
              <a:gd name="connsiteY41" fmla="*/ 257235 h 843657"/>
              <a:gd name="connsiteX42" fmla="*/ 7854477 w 12192000"/>
              <a:gd name="connsiteY42" fmla="*/ 261452 h 843657"/>
              <a:gd name="connsiteX43" fmla="*/ 7925416 w 12192000"/>
              <a:gd name="connsiteY43" fmla="*/ 250871 h 843657"/>
              <a:gd name="connsiteX44" fmla="*/ 8027820 w 12192000"/>
              <a:gd name="connsiteY44" fmla="*/ 237431 h 843657"/>
              <a:gd name="connsiteX45" fmla="*/ 8082003 w 12192000"/>
              <a:gd name="connsiteY45" fmla="*/ 258480 h 843657"/>
              <a:gd name="connsiteX46" fmla="*/ 8258788 w 12192000"/>
              <a:gd name="connsiteY46" fmla="*/ 272192 h 843657"/>
              <a:gd name="connsiteX47" fmla="*/ 8292894 w 12192000"/>
              <a:gd name="connsiteY47" fmla="*/ 269919 h 843657"/>
              <a:gd name="connsiteX48" fmla="*/ 8297864 w 12192000"/>
              <a:gd name="connsiteY48" fmla="*/ 268332 h 843657"/>
              <a:gd name="connsiteX49" fmla="*/ 8304197 w 12192000"/>
              <a:gd name="connsiteY49" fmla="*/ 267834 h 843657"/>
              <a:gd name="connsiteX50" fmla="*/ 8320276 w 12192000"/>
              <a:gd name="connsiteY50" fmla="*/ 270133 h 843657"/>
              <a:gd name="connsiteX51" fmla="*/ 8326122 w 12192000"/>
              <a:gd name="connsiteY51" fmla="*/ 271603 h 843657"/>
              <a:gd name="connsiteX52" fmla="*/ 8335105 w 12192000"/>
              <a:gd name="connsiteY52" fmla="*/ 272466 h 843657"/>
              <a:gd name="connsiteX53" fmla="*/ 8335390 w 12192000"/>
              <a:gd name="connsiteY53" fmla="*/ 272295 h 843657"/>
              <a:gd name="connsiteX54" fmla="*/ 8383421 w 12192000"/>
              <a:gd name="connsiteY54" fmla="*/ 274638 h 843657"/>
              <a:gd name="connsiteX55" fmla="*/ 8443863 w 12192000"/>
              <a:gd name="connsiteY55" fmla="*/ 268710 h 843657"/>
              <a:gd name="connsiteX56" fmla="*/ 8467401 w 12192000"/>
              <a:gd name="connsiteY56" fmla="*/ 267736 h 843657"/>
              <a:gd name="connsiteX57" fmla="*/ 8480310 w 12192000"/>
              <a:gd name="connsiteY57" fmla="*/ 266190 h 843657"/>
              <a:gd name="connsiteX58" fmla="*/ 8481334 w 12192000"/>
              <a:gd name="connsiteY58" fmla="*/ 265430 h 843657"/>
              <a:gd name="connsiteX59" fmla="*/ 8519400 w 12192000"/>
              <a:gd name="connsiteY59" fmla="*/ 273417 h 843657"/>
              <a:gd name="connsiteX60" fmla="*/ 8673416 w 12192000"/>
              <a:gd name="connsiteY60" fmla="*/ 324197 h 843657"/>
              <a:gd name="connsiteX61" fmla="*/ 8915200 w 12192000"/>
              <a:gd name="connsiteY61" fmla="*/ 356781 h 843657"/>
              <a:gd name="connsiteX62" fmla="*/ 9059198 w 12192000"/>
              <a:gd name="connsiteY62" fmla="*/ 364924 h 843657"/>
              <a:gd name="connsiteX63" fmla="*/ 9178845 w 12192000"/>
              <a:gd name="connsiteY63" fmla="*/ 379331 h 843657"/>
              <a:gd name="connsiteX64" fmla="*/ 9291225 w 12192000"/>
              <a:gd name="connsiteY64" fmla="*/ 384156 h 843657"/>
              <a:gd name="connsiteX65" fmla="*/ 9370554 w 12192000"/>
              <a:gd name="connsiteY65" fmla="*/ 395218 h 843657"/>
              <a:gd name="connsiteX66" fmla="*/ 9413541 w 12192000"/>
              <a:gd name="connsiteY66" fmla="*/ 394032 h 843657"/>
              <a:gd name="connsiteX67" fmla="*/ 9457933 w 12192000"/>
              <a:gd name="connsiteY67" fmla="*/ 395525 h 843657"/>
              <a:gd name="connsiteX68" fmla="*/ 9592718 w 12192000"/>
              <a:gd name="connsiteY68" fmla="*/ 403735 h 843657"/>
              <a:gd name="connsiteX69" fmla="*/ 9668575 w 12192000"/>
              <a:gd name="connsiteY69" fmla="*/ 410688 h 843657"/>
              <a:gd name="connsiteX70" fmla="*/ 9715652 w 12192000"/>
              <a:gd name="connsiteY70" fmla="*/ 411123 h 843657"/>
              <a:gd name="connsiteX71" fmla="*/ 9777853 w 12192000"/>
              <a:gd name="connsiteY71" fmla="*/ 400831 h 843657"/>
              <a:gd name="connsiteX72" fmla="*/ 9851249 w 12192000"/>
              <a:gd name="connsiteY72" fmla="*/ 415333 h 843657"/>
              <a:gd name="connsiteX73" fmla="*/ 9976759 w 12192000"/>
              <a:gd name="connsiteY73" fmla="*/ 429768 h 843657"/>
              <a:gd name="connsiteX74" fmla="*/ 10190155 w 12192000"/>
              <a:gd name="connsiteY74" fmla="*/ 473343 h 843657"/>
              <a:gd name="connsiteX75" fmla="*/ 10283621 w 12192000"/>
              <a:gd name="connsiteY75" fmla="*/ 482672 h 843657"/>
              <a:gd name="connsiteX76" fmla="*/ 10363623 w 12192000"/>
              <a:gd name="connsiteY76" fmla="*/ 479281 h 843657"/>
              <a:gd name="connsiteX77" fmla="*/ 10418680 w 12192000"/>
              <a:gd name="connsiteY77" fmla="*/ 481335 h 843657"/>
              <a:gd name="connsiteX78" fmla="*/ 10476232 w 12192000"/>
              <a:gd name="connsiteY78" fmla="*/ 487929 h 843657"/>
              <a:gd name="connsiteX79" fmla="*/ 10477443 w 12192000"/>
              <a:gd name="connsiteY79" fmla="*/ 488348 h 843657"/>
              <a:gd name="connsiteX80" fmla="*/ 10478546 w 12192000"/>
              <a:gd name="connsiteY80" fmla="*/ 484593 h 843657"/>
              <a:gd name="connsiteX81" fmla="*/ 10522544 w 12192000"/>
              <a:gd name="connsiteY81" fmla="*/ 483599 h 843657"/>
              <a:gd name="connsiteX82" fmla="*/ 10525940 w 12192000"/>
              <a:gd name="connsiteY82" fmla="*/ 488575 h 843657"/>
              <a:gd name="connsiteX83" fmla="*/ 10527978 w 12192000"/>
              <a:gd name="connsiteY83" fmla="*/ 487468 h 843657"/>
              <a:gd name="connsiteX84" fmla="*/ 10551856 w 12192000"/>
              <a:gd name="connsiteY84" fmla="*/ 495400 h 843657"/>
              <a:gd name="connsiteX85" fmla="*/ 10651180 w 12192000"/>
              <a:gd name="connsiteY85" fmla="*/ 481776 h 843657"/>
              <a:gd name="connsiteX86" fmla="*/ 10692407 w 12192000"/>
              <a:gd name="connsiteY86" fmla="*/ 479535 h 843657"/>
              <a:gd name="connsiteX87" fmla="*/ 10805173 w 12192000"/>
              <a:gd name="connsiteY87" fmla="*/ 469286 h 843657"/>
              <a:gd name="connsiteX88" fmla="*/ 10918240 w 12192000"/>
              <a:gd name="connsiteY88" fmla="*/ 455873 h 843657"/>
              <a:gd name="connsiteX89" fmla="*/ 10985893 w 12192000"/>
              <a:gd name="connsiteY89" fmla="*/ 430155 h 843657"/>
              <a:gd name="connsiteX90" fmla="*/ 11078762 w 12192000"/>
              <a:gd name="connsiteY90" fmla="*/ 421051 h 843657"/>
              <a:gd name="connsiteX91" fmla="*/ 11113454 w 12192000"/>
              <a:gd name="connsiteY91" fmla="*/ 390853 h 843657"/>
              <a:gd name="connsiteX92" fmla="*/ 11262187 w 12192000"/>
              <a:gd name="connsiteY92" fmla="*/ 378634 h 843657"/>
              <a:gd name="connsiteX93" fmla="*/ 11357725 w 12192000"/>
              <a:gd name="connsiteY93" fmla="*/ 347628 h 843657"/>
              <a:gd name="connsiteX94" fmla="*/ 11514053 w 12192000"/>
              <a:gd name="connsiteY94" fmla="*/ 323566 h 843657"/>
              <a:gd name="connsiteX95" fmla="*/ 11560799 w 12192000"/>
              <a:gd name="connsiteY95" fmla="*/ 310945 h 843657"/>
              <a:gd name="connsiteX96" fmla="*/ 11555095 w 12192000"/>
              <a:gd name="connsiteY96" fmla="*/ 330247 h 843657"/>
              <a:gd name="connsiteX97" fmla="*/ 11601935 w 12192000"/>
              <a:gd name="connsiteY97" fmla="*/ 336765 h 843657"/>
              <a:gd name="connsiteX98" fmla="*/ 11689326 w 12192000"/>
              <a:gd name="connsiteY98" fmla="*/ 303103 h 843657"/>
              <a:gd name="connsiteX99" fmla="*/ 11889311 w 12192000"/>
              <a:gd name="connsiteY99" fmla="*/ 296043 h 843657"/>
              <a:gd name="connsiteX100" fmla="*/ 11894969 w 12192000"/>
              <a:gd name="connsiteY100" fmla="*/ 296953 h 843657"/>
              <a:gd name="connsiteX101" fmla="*/ 11890989 w 12192000"/>
              <a:gd name="connsiteY101" fmla="*/ 298008 h 843657"/>
              <a:gd name="connsiteX102" fmla="*/ 11895904 w 12192000"/>
              <a:gd name="connsiteY102" fmla="*/ 297102 h 843657"/>
              <a:gd name="connsiteX103" fmla="*/ 11894969 w 12192000"/>
              <a:gd name="connsiteY103" fmla="*/ 296953 h 843657"/>
              <a:gd name="connsiteX104" fmla="*/ 11896981 w 12192000"/>
              <a:gd name="connsiteY104" fmla="*/ 296418 h 843657"/>
              <a:gd name="connsiteX105" fmla="*/ 11931533 w 12192000"/>
              <a:gd name="connsiteY105" fmla="*/ 322577 h 843657"/>
              <a:gd name="connsiteX106" fmla="*/ 11970826 w 12192000"/>
              <a:gd name="connsiteY106" fmla="*/ 284547 h 843657"/>
              <a:gd name="connsiteX107" fmla="*/ 11998411 w 12192000"/>
              <a:gd name="connsiteY107" fmla="*/ 275459 h 843657"/>
              <a:gd name="connsiteX108" fmla="*/ 12070284 w 12192000"/>
              <a:gd name="connsiteY108" fmla="*/ 252823 h 843657"/>
              <a:gd name="connsiteX109" fmla="*/ 12149273 w 12192000"/>
              <a:gd name="connsiteY109" fmla="*/ 283340 h 843657"/>
              <a:gd name="connsiteX110" fmla="*/ 12192000 w 12192000"/>
              <a:gd name="connsiteY110" fmla="*/ 293933 h 843657"/>
              <a:gd name="connsiteX111" fmla="*/ 12192000 w 12192000"/>
              <a:gd name="connsiteY111" fmla="*/ 843657 h 843657"/>
              <a:gd name="connsiteX112" fmla="*/ 0 w 12192000"/>
              <a:gd name="connsiteY112" fmla="*/ 843657 h 843657"/>
              <a:gd name="connsiteX113" fmla="*/ 0 w 12192000"/>
              <a:gd name="connsiteY113" fmla="*/ 517671 h 843657"/>
              <a:gd name="connsiteX114" fmla="*/ 62970 w 12192000"/>
              <a:gd name="connsiteY114" fmla="*/ 497349 h 843657"/>
              <a:gd name="connsiteX115" fmla="*/ 163102 w 12192000"/>
              <a:gd name="connsiteY115" fmla="*/ 486965 h 843657"/>
              <a:gd name="connsiteX116" fmla="*/ 327347 w 12192000"/>
              <a:gd name="connsiteY116" fmla="*/ 474218 h 843657"/>
              <a:gd name="connsiteX117" fmla="*/ 616456 w 12192000"/>
              <a:gd name="connsiteY117" fmla="*/ 448171 h 843657"/>
              <a:gd name="connsiteX118" fmla="*/ 805377 w 12192000"/>
              <a:gd name="connsiteY118" fmla="*/ 441830 h 843657"/>
              <a:gd name="connsiteX119" fmla="*/ 937261 w 12192000"/>
              <a:gd name="connsiteY119" fmla="*/ 436268 h 843657"/>
              <a:gd name="connsiteX120" fmla="*/ 1139080 w 12192000"/>
              <a:gd name="connsiteY120" fmla="*/ 358865 h 843657"/>
              <a:gd name="connsiteX121" fmla="*/ 1319302 w 12192000"/>
              <a:gd name="connsiteY121" fmla="*/ 308917 h 843657"/>
              <a:gd name="connsiteX122" fmla="*/ 1385386 w 12192000"/>
              <a:gd name="connsiteY122" fmla="*/ 296402 h 843657"/>
              <a:gd name="connsiteX123" fmla="*/ 1404278 w 12192000"/>
              <a:gd name="connsiteY123" fmla="*/ 282186 h 843657"/>
              <a:gd name="connsiteX124" fmla="*/ 1431509 w 12192000"/>
              <a:gd name="connsiteY124" fmla="*/ 282637 h 843657"/>
              <a:gd name="connsiteX125" fmla="*/ 1479635 w 12192000"/>
              <a:gd name="connsiteY125" fmla="*/ 281452 h 843657"/>
              <a:gd name="connsiteX126" fmla="*/ 1522846 w 12192000"/>
              <a:gd name="connsiteY126" fmla="*/ 286636 h 843657"/>
              <a:gd name="connsiteX127" fmla="*/ 1744857 w 12192000"/>
              <a:gd name="connsiteY127" fmla="*/ 299498 h 843657"/>
              <a:gd name="connsiteX128" fmla="*/ 1800399 w 12192000"/>
              <a:gd name="connsiteY128" fmla="*/ 286471 h 843657"/>
              <a:gd name="connsiteX129" fmla="*/ 1829679 w 12192000"/>
              <a:gd name="connsiteY129" fmla="*/ 279899 h 843657"/>
              <a:gd name="connsiteX130" fmla="*/ 1848467 w 12192000"/>
              <a:gd name="connsiteY130" fmla="*/ 280085 h 843657"/>
              <a:gd name="connsiteX131" fmla="*/ 1919990 w 12192000"/>
              <a:gd name="connsiteY131" fmla="*/ 280551 h 843657"/>
              <a:gd name="connsiteX132" fmla="*/ 1947318 w 12192000"/>
              <a:gd name="connsiteY132" fmla="*/ 275157 h 843657"/>
              <a:gd name="connsiteX133" fmla="*/ 2052662 w 12192000"/>
              <a:gd name="connsiteY133" fmla="*/ 260377 h 843657"/>
              <a:gd name="connsiteX134" fmla="*/ 2142850 w 12192000"/>
              <a:gd name="connsiteY134" fmla="*/ 253103 h 843657"/>
              <a:gd name="connsiteX135" fmla="*/ 2207849 w 12192000"/>
              <a:gd name="connsiteY135" fmla="*/ 271590 h 843657"/>
              <a:gd name="connsiteX136" fmla="*/ 2213757 w 12192000"/>
              <a:gd name="connsiteY136" fmla="*/ 267429 h 843657"/>
              <a:gd name="connsiteX137" fmla="*/ 2258954 w 12192000"/>
              <a:gd name="connsiteY137" fmla="*/ 268589 h 843657"/>
              <a:gd name="connsiteX138" fmla="*/ 2416183 w 12192000"/>
              <a:gd name="connsiteY138" fmla="*/ 301325 h 843657"/>
              <a:gd name="connsiteX139" fmla="*/ 2504536 w 12192000"/>
              <a:gd name="connsiteY139" fmla="*/ 302799 h 843657"/>
              <a:gd name="connsiteX140" fmla="*/ 2536071 w 12192000"/>
              <a:gd name="connsiteY140" fmla="*/ 298698 h 843657"/>
              <a:gd name="connsiteX141" fmla="*/ 2588893 w 12192000"/>
              <a:gd name="connsiteY141" fmla="*/ 292112 h 843657"/>
              <a:gd name="connsiteX142" fmla="*/ 2628809 w 12192000"/>
              <a:gd name="connsiteY142" fmla="*/ 275805 h 843657"/>
              <a:gd name="connsiteX143" fmla="*/ 2672807 w 12192000"/>
              <a:gd name="connsiteY143" fmla="*/ 274811 h 843657"/>
              <a:gd name="connsiteX144" fmla="*/ 2682466 w 12192000"/>
              <a:gd name="connsiteY144" fmla="*/ 289307 h 843657"/>
              <a:gd name="connsiteX145" fmla="*/ 2801443 w 12192000"/>
              <a:gd name="connsiteY145" fmla="*/ 272988 h 843657"/>
              <a:gd name="connsiteX146" fmla="*/ 2842670 w 12192000"/>
              <a:gd name="connsiteY146" fmla="*/ 270747 h 843657"/>
              <a:gd name="connsiteX147" fmla="*/ 2955436 w 12192000"/>
              <a:gd name="connsiteY147" fmla="*/ 260498 h 843657"/>
              <a:gd name="connsiteX148" fmla="*/ 3068503 w 12192000"/>
              <a:gd name="connsiteY148" fmla="*/ 247085 h 843657"/>
              <a:gd name="connsiteX149" fmla="*/ 3136157 w 12192000"/>
              <a:gd name="connsiteY149" fmla="*/ 221367 h 843657"/>
              <a:gd name="connsiteX150" fmla="*/ 3229025 w 12192000"/>
              <a:gd name="connsiteY150" fmla="*/ 212263 h 843657"/>
              <a:gd name="connsiteX151" fmla="*/ 3263717 w 12192000"/>
              <a:gd name="connsiteY151" fmla="*/ 182064 h 843657"/>
              <a:gd name="connsiteX152" fmla="*/ 3412450 w 12192000"/>
              <a:gd name="connsiteY152" fmla="*/ 169845 h 843657"/>
              <a:gd name="connsiteX153" fmla="*/ 3507988 w 12192000"/>
              <a:gd name="connsiteY153" fmla="*/ 138840 h 843657"/>
              <a:gd name="connsiteX154" fmla="*/ 3664316 w 12192000"/>
              <a:gd name="connsiteY154" fmla="*/ 114777 h 843657"/>
              <a:gd name="connsiteX155" fmla="*/ 3711062 w 12192000"/>
              <a:gd name="connsiteY155" fmla="*/ 102156 h 843657"/>
              <a:gd name="connsiteX156" fmla="*/ 3705359 w 12192000"/>
              <a:gd name="connsiteY156" fmla="*/ 121458 h 843657"/>
              <a:gd name="connsiteX157" fmla="*/ 3752198 w 12192000"/>
              <a:gd name="connsiteY157" fmla="*/ 127977 h 843657"/>
              <a:gd name="connsiteX158" fmla="*/ 3839589 w 12192000"/>
              <a:gd name="connsiteY158" fmla="*/ 94314 h 843657"/>
              <a:gd name="connsiteX159" fmla="*/ 4039575 w 12192000"/>
              <a:gd name="connsiteY159" fmla="*/ 87255 h 843657"/>
              <a:gd name="connsiteX160" fmla="*/ 4045232 w 12192000"/>
              <a:gd name="connsiteY160" fmla="*/ 88164 h 843657"/>
              <a:gd name="connsiteX161" fmla="*/ 4041253 w 12192000"/>
              <a:gd name="connsiteY161" fmla="*/ 89220 h 843657"/>
              <a:gd name="connsiteX162" fmla="*/ 4046168 w 12192000"/>
              <a:gd name="connsiteY162" fmla="*/ 88314 h 843657"/>
              <a:gd name="connsiteX163" fmla="*/ 4045232 w 12192000"/>
              <a:gd name="connsiteY163" fmla="*/ 88164 h 843657"/>
              <a:gd name="connsiteX164" fmla="*/ 4047244 w 12192000"/>
              <a:gd name="connsiteY164" fmla="*/ 87630 h 843657"/>
              <a:gd name="connsiteX165" fmla="*/ 4081797 w 12192000"/>
              <a:gd name="connsiteY165" fmla="*/ 113788 h 843657"/>
              <a:gd name="connsiteX166" fmla="*/ 4121089 w 12192000"/>
              <a:gd name="connsiteY166" fmla="*/ 75758 h 843657"/>
              <a:gd name="connsiteX167" fmla="*/ 4148674 w 12192000"/>
              <a:gd name="connsiteY167" fmla="*/ 66671 h 843657"/>
              <a:gd name="connsiteX168" fmla="*/ 4220548 w 12192000"/>
              <a:gd name="connsiteY168" fmla="*/ 44035 h 843657"/>
              <a:gd name="connsiteX169" fmla="*/ 4354249 w 12192000"/>
              <a:gd name="connsiteY169" fmla="*/ 88116 h 843657"/>
              <a:gd name="connsiteX170" fmla="*/ 4549237 w 12192000"/>
              <a:gd name="connsiteY170" fmla="*/ 79806 h 843657"/>
              <a:gd name="connsiteX171" fmla="*/ 4796679 w 12192000"/>
              <a:gd name="connsiteY171" fmla="*/ 108111 h 843657"/>
              <a:gd name="connsiteX172" fmla="*/ 4928657 w 12192000"/>
              <a:gd name="connsiteY172" fmla="*/ 111604 h 843657"/>
              <a:gd name="connsiteX173" fmla="*/ 5136768 w 12192000"/>
              <a:gd name="connsiteY173" fmla="*/ 48267 h 843657"/>
              <a:gd name="connsiteX174" fmla="*/ 5320899 w 12192000"/>
              <a:gd name="connsiteY174" fmla="*/ 10821 h 843657"/>
              <a:gd name="connsiteX175" fmla="*/ 5427496 w 12192000"/>
              <a:gd name="connsiteY175" fmla="*/ 48 h 843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843657">
                <a:moveTo>
                  <a:pt x="5427496" y="48"/>
                </a:moveTo>
                <a:cubicBezTo>
                  <a:pt x="5539522" y="-1167"/>
                  <a:pt x="5660629" y="21238"/>
                  <a:pt x="5725893" y="21789"/>
                </a:cubicBezTo>
                <a:cubicBezTo>
                  <a:pt x="5728883" y="21092"/>
                  <a:pt x="5807017" y="20526"/>
                  <a:pt x="5843016" y="15229"/>
                </a:cubicBezTo>
                <a:lnTo>
                  <a:pt x="5846849" y="32983"/>
                </a:lnTo>
                <a:lnTo>
                  <a:pt x="5899818" y="25502"/>
                </a:lnTo>
                <a:cubicBezTo>
                  <a:pt x="5978576" y="29224"/>
                  <a:pt x="5979762" y="33846"/>
                  <a:pt x="6034990" y="39501"/>
                </a:cubicBezTo>
                <a:cubicBezTo>
                  <a:pt x="6090217" y="45155"/>
                  <a:pt x="6180985" y="52604"/>
                  <a:pt x="6231181" y="59432"/>
                </a:cubicBezTo>
                <a:cubicBezTo>
                  <a:pt x="6281376" y="66260"/>
                  <a:pt x="6255083" y="72671"/>
                  <a:pt x="6336161" y="80469"/>
                </a:cubicBezTo>
                <a:cubicBezTo>
                  <a:pt x="6367899" y="78809"/>
                  <a:pt x="6388398" y="79505"/>
                  <a:pt x="6424286" y="80202"/>
                </a:cubicBezTo>
                <a:lnTo>
                  <a:pt x="6498206" y="88921"/>
                </a:lnTo>
                <a:cubicBezTo>
                  <a:pt x="6511924" y="88197"/>
                  <a:pt x="6519540" y="89722"/>
                  <a:pt x="6524438" y="92235"/>
                </a:cubicBezTo>
                <a:lnTo>
                  <a:pt x="6528543" y="96055"/>
                </a:lnTo>
                <a:lnTo>
                  <a:pt x="6550787" y="79748"/>
                </a:lnTo>
                <a:lnTo>
                  <a:pt x="6638443" y="117301"/>
                </a:lnTo>
                <a:lnTo>
                  <a:pt x="6639771" y="116273"/>
                </a:lnTo>
                <a:cubicBezTo>
                  <a:pt x="6661612" y="112323"/>
                  <a:pt x="6702466" y="111534"/>
                  <a:pt x="6733110" y="109431"/>
                </a:cubicBezTo>
                <a:cubicBezTo>
                  <a:pt x="6750270" y="113134"/>
                  <a:pt x="6804803" y="100717"/>
                  <a:pt x="6823638" y="103653"/>
                </a:cubicBezTo>
                <a:lnTo>
                  <a:pt x="6834898" y="105044"/>
                </a:lnTo>
                <a:lnTo>
                  <a:pt x="6835271" y="104811"/>
                </a:lnTo>
                <a:cubicBezTo>
                  <a:pt x="6838034" y="104559"/>
                  <a:pt x="6841861" y="104809"/>
                  <a:pt x="6847445" y="105763"/>
                </a:cubicBezTo>
                <a:lnTo>
                  <a:pt x="6855429" y="107584"/>
                </a:lnTo>
                <a:lnTo>
                  <a:pt x="6923302" y="131290"/>
                </a:lnTo>
                <a:lnTo>
                  <a:pt x="7046891" y="109264"/>
                </a:lnTo>
                <a:cubicBezTo>
                  <a:pt x="7109198" y="115376"/>
                  <a:pt x="7163425" y="116966"/>
                  <a:pt x="7233811" y="127598"/>
                </a:cubicBezTo>
                <a:cubicBezTo>
                  <a:pt x="7295557" y="125883"/>
                  <a:pt x="7306408" y="101921"/>
                  <a:pt x="7371301" y="118421"/>
                </a:cubicBezTo>
                <a:cubicBezTo>
                  <a:pt x="7428238" y="129077"/>
                  <a:pt x="7510607" y="192508"/>
                  <a:pt x="7574701" y="190435"/>
                </a:cubicBezTo>
                <a:cubicBezTo>
                  <a:pt x="7575517" y="193901"/>
                  <a:pt x="7577730" y="196953"/>
                  <a:pt x="7580910" y="199699"/>
                </a:cubicBezTo>
                <a:lnTo>
                  <a:pt x="7592267" y="206716"/>
                </a:lnTo>
                <a:lnTo>
                  <a:pt x="7594969" y="206552"/>
                </a:lnTo>
                <a:cubicBezTo>
                  <a:pt x="7605059" y="207466"/>
                  <a:pt x="7609760" y="209355"/>
                  <a:pt x="7612066" y="211669"/>
                </a:cubicBezTo>
                <a:lnTo>
                  <a:pt x="7613197" y="214836"/>
                </a:lnTo>
                <a:lnTo>
                  <a:pt x="7624109" y="218987"/>
                </a:lnTo>
                <a:lnTo>
                  <a:pt x="7643393" y="228895"/>
                </a:lnTo>
                <a:lnTo>
                  <a:pt x="7649074" y="229127"/>
                </a:lnTo>
                <a:lnTo>
                  <a:pt x="7681385" y="241546"/>
                </a:lnTo>
                <a:lnTo>
                  <a:pt x="7682814" y="240947"/>
                </a:lnTo>
                <a:cubicBezTo>
                  <a:pt x="7686754" y="239889"/>
                  <a:pt x="7691050" y="239641"/>
                  <a:pt x="7696214" y="241085"/>
                </a:cubicBezTo>
                <a:lnTo>
                  <a:pt x="7819450" y="251097"/>
                </a:lnTo>
                <a:lnTo>
                  <a:pt x="7826804" y="253271"/>
                </a:lnTo>
                <a:lnTo>
                  <a:pt x="7827179" y="253144"/>
                </a:lnTo>
                <a:cubicBezTo>
                  <a:pt x="7829262" y="253251"/>
                  <a:pt x="7831866" y="253829"/>
                  <a:pt x="7835389" y="255095"/>
                </a:cubicBezTo>
                <a:lnTo>
                  <a:pt x="7840212" y="257235"/>
                </a:lnTo>
                <a:lnTo>
                  <a:pt x="7854477" y="261452"/>
                </a:lnTo>
                <a:lnTo>
                  <a:pt x="7925416" y="250871"/>
                </a:lnTo>
                <a:cubicBezTo>
                  <a:pt x="7968549" y="254776"/>
                  <a:pt x="7991532" y="223503"/>
                  <a:pt x="8027820" y="237431"/>
                </a:cubicBezTo>
                <a:cubicBezTo>
                  <a:pt x="8068225" y="241026"/>
                  <a:pt x="8049335" y="250837"/>
                  <a:pt x="8082003" y="258480"/>
                </a:cubicBezTo>
                <a:cubicBezTo>
                  <a:pt x="8118911" y="261016"/>
                  <a:pt x="8227791" y="271465"/>
                  <a:pt x="8258788" y="272192"/>
                </a:cubicBezTo>
                <a:cubicBezTo>
                  <a:pt x="8285356" y="257871"/>
                  <a:pt x="8284528" y="264250"/>
                  <a:pt x="8292894" y="269919"/>
                </a:cubicBezTo>
                <a:lnTo>
                  <a:pt x="8297864" y="268332"/>
                </a:lnTo>
                <a:lnTo>
                  <a:pt x="8304197" y="267834"/>
                </a:lnTo>
                <a:lnTo>
                  <a:pt x="8320276" y="270133"/>
                </a:lnTo>
                <a:lnTo>
                  <a:pt x="8326122" y="271603"/>
                </a:lnTo>
                <a:cubicBezTo>
                  <a:pt x="8330224" y="272389"/>
                  <a:pt x="8333047" y="272623"/>
                  <a:pt x="8335105" y="272466"/>
                </a:cubicBezTo>
                <a:lnTo>
                  <a:pt x="8335390" y="272295"/>
                </a:lnTo>
                <a:lnTo>
                  <a:pt x="8383421" y="274638"/>
                </a:lnTo>
                <a:cubicBezTo>
                  <a:pt x="8398105" y="264966"/>
                  <a:pt x="8442440" y="289516"/>
                  <a:pt x="8443863" y="268710"/>
                </a:cubicBezTo>
                <a:cubicBezTo>
                  <a:pt x="8461029" y="272153"/>
                  <a:pt x="8468950" y="281627"/>
                  <a:pt x="8467401" y="267736"/>
                </a:cubicBezTo>
                <a:cubicBezTo>
                  <a:pt x="8473175" y="268487"/>
                  <a:pt x="8477144" y="267709"/>
                  <a:pt x="8480310" y="266190"/>
                </a:cubicBezTo>
                <a:lnTo>
                  <a:pt x="8481334" y="265430"/>
                </a:lnTo>
                <a:lnTo>
                  <a:pt x="8519400" y="273417"/>
                </a:lnTo>
                <a:lnTo>
                  <a:pt x="8673416" y="324197"/>
                </a:lnTo>
                <a:cubicBezTo>
                  <a:pt x="8745894" y="327976"/>
                  <a:pt x="8849559" y="346603"/>
                  <a:pt x="8915200" y="356781"/>
                </a:cubicBezTo>
                <a:cubicBezTo>
                  <a:pt x="8932755" y="365773"/>
                  <a:pt x="9005876" y="371758"/>
                  <a:pt x="9059198" y="364924"/>
                </a:cubicBezTo>
                <a:lnTo>
                  <a:pt x="9178845" y="379331"/>
                </a:lnTo>
                <a:cubicBezTo>
                  <a:pt x="9219852" y="386336"/>
                  <a:pt x="9250133" y="384055"/>
                  <a:pt x="9291225" y="384156"/>
                </a:cubicBezTo>
                <a:cubicBezTo>
                  <a:pt x="9315636" y="387667"/>
                  <a:pt x="9329719" y="388016"/>
                  <a:pt x="9370554" y="395218"/>
                </a:cubicBezTo>
                <a:cubicBezTo>
                  <a:pt x="9378187" y="394560"/>
                  <a:pt x="9405932" y="395507"/>
                  <a:pt x="9413541" y="394032"/>
                </a:cubicBezTo>
                <a:lnTo>
                  <a:pt x="9457933" y="395525"/>
                </a:lnTo>
                <a:lnTo>
                  <a:pt x="9592718" y="403735"/>
                </a:lnTo>
                <a:cubicBezTo>
                  <a:pt x="9606379" y="409007"/>
                  <a:pt x="9655291" y="415471"/>
                  <a:pt x="9668575" y="410688"/>
                </a:cubicBezTo>
                <a:cubicBezTo>
                  <a:pt x="9679602" y="410798"/>
                  <a:pt x="9706602" y="416975"/>
                  <a:pt x="9715652" y="411123"/>
                </a:cubicBezTo>
                <a:cubicBezTo>
                  <a:pt x="9741103" y="416170"/>
                  <a:pt x="9768395" y="403710"/>
                  <a:pt x="9777853" y="400831"/>
                </a:cubicBezTo>
                <a:cubicBezTo>
                  <a:pt x="9805740" y="393796"/>
                  <a:pt x="9827401" y="416417"/>
                  <a:pt x="9851249" y="415333"/>
                </a:cubicBezTo>
                <a:cubicBezTo>
                  <a:pt x="9890629" y="418769"/>
                  <a:pt x="9948551" y="426335"/>
                  <a:pt x="9976759" y="429768"/>
                </a:cubicBezTo>
                <a:cubicBezTo>
                  <a:pt x="10039303" y="440942"/>
                  <a:pt x="10139010" y="464526"/>
                  <a:pt x="10190155" y="473343"/>
                </a:cubicBezTo>
                <a:cubicBezTo>
                  <a:pt x="10247801" y="482478"/>
                  <a:pt x="10217837" y="456410"/>
                  <a:pt x="10283621" y="482672"/>
                </a:cubicBezTo>
                <a:cubicBezTo>
                  <a:pt x="10314609" y="484053"/>
                  <a:pt x="10340423" y="481075"/>
                  <a:pt x="10363623" y="479281"/>
                </a:cubicBezTo>
                <a:cubicBezTo>
                  <a:pt x="10362575" y="468594"/>
                  <a:pt x="10390200" y="481546"/>
                  <a:pt x="10418680" y="481335"/>
                </a:cubicBezTo>
                <a:cubicBezTo>
                  <a:pt x="10435371" y="482382"/>
                  <a:pt x="10458706" y="485335"/>
                  <a:pt x="10476232" y="487929"/>
                </a:cubicBezTo>
                <a:lnTo>
                  <a:pt x="10477443" y="488348"/>
                </a:lnTo>
                <a:lnTo>
                  <a:pt x="10478546" y="484593"/>
                </a:lnTo>
                <a:cubicBezTo>
                  <a:pt x="10496869" y="473932"/>
                  <a:pt x="10504440" y="492791"/>
                  <a:pt x="10522544" y="483599"/>
                </a:cubicBezTo>
                <a:lnTo>
                  <a:pt x="10525940" y="488575"/>
                </a:lnTo>
                <a:lnTo>
                  <a:pt x="10527978" y="487468"/>
                </a:lnTo>
                <a:lnTo>
                  <a:pt x="10551856" y="495400"/>
                </a:lnTo>
                <a:lnTo>
                  <a:pt x="10651180" y="481776"/>
                </a:lnTo>
                <a:cubicBezTo>
                  <a:pt x="10666635" y="489439"/>
                  <a:pt x="10679569" y="486219"/>
                  <a:pt x="10692407" y="479535"/>
                </a:cubicBezTo>
                <a:cubicBezTo>
                  <a:pt x="10729215" y="482326"/>
                  <a:pt x="10763453" y="472539"/>
                  <a:pt x="10805173" y="469286"/>
                </a:cubicBezTo>
                <a:cubicBezTo>
                  <a:pt x="10849593" y="478609"/>
                  <a:pt x="10873661" y="459268"/>
                  <a:pt x="10918240" y="455873"/>
                </a:cubicBezTo>
                <a:cubicBezTo>
                  <a:pt x="10961126" y="475397"/>
                  <a:pt x="10948597" y="428686"/>
                  <a:pt x="10985893" y="430155"/>
                </a:cubicBezTo>
                <a:cubicBezTo>
                  <a:pt x="11045792" y="447988"/>
                  <a:pt x="10985190" y="414687"/>
                  <a:pt x="11078762" y="421051"/>
                </a:cubicBezTo>
                <a:cubicBezTo>
                  <a:pt x="11083925" y="424015"/>
                  <a:pt x="11114482" y="394913"/>
                  <a:pt x="11113454" y="390853"/>
                </a:cubicBezTo>
                <a:cubicBezTo>
                  <a:pt x="11133947" y="392405"/>
                  <a:pt x="11233066" y="373732"/>
                  <a:pt x="11262187" y="378634"/>
                </a:cubicBezTo>
                <a:cubicBezTo>
                  <a:pt x="11320092" y="367389"/>
                  <a:pt x="11316005" y="350805"/>
                  <a:pt x="11357725" y="347628"/>
                </a:cubicBezTo>
                <a:cubicBezTo>
                  <a:pt x="11394272" y="337523"/>
                  <a:pt x="11451549" y="336224"/>
                  <a:pt x="11514053" y="323566"/>
                </a:cubicBezTo>
                <a:lnTo>
                  <a:pt x="11560799" y="310945"/>
                </a:lnTo>
                <a:lnTo>
                  <a:pt x="11555095" y="330247"/>
                </a:lnTo>
                <a:cubicBezTo>
                  <a:pt x="11570115" y="329566"/>
                  <a:pt x="11599314" y="335563"/>
                  <a:pt x="11601935" y="336765"/>
                </a:cubicBezTo>
                <a:cubicBezTo>
                  <a:pt x="11636102" y="339048"/>
                  <a:pt x="11641430" y="309890"/>
                  <a:pt x="11689326" y="303103"/>
                </a:cubicBezTo>
                <a:cubicBezTo>
                  <a:pt x="11737222" y="296316"/>
                  <a:pt x="11853888" y="301002"/>
                  <a:pt x="11889311" y="296043"/>
                </a:cubicBezTo>
                <a:lnTo>
                  <a:pt x="11894969" y="296953"/>
                </a:lnTo>
                <a:lnTo>
                  <a:pt x="11890989" y="298008"/>
                </a:lnTo>
                <a:cubicBezTo>
                  <a:pt x="11892055" y="297992"/>
                  <a:pt x="11894939" y="297561"/>
                  <a:pt x="11895904" y="297102"/>
                </a:cubicBezTo>
                <a:lnTo>
                  <a:pt x="11894969" y="296953"/>
                </a:lnTo>
                <a:lnTo>
                  <a:pt x="11896981" y="296418"/>
                </a:lnTo>
                <a:cubicBezTo>
                  <a:pt x="11903286" y="295212"/>
                  <a:pt x="11910383" y="325786"/>
                  <a:pt x="11931533" y="322577"/>
                </a:cubicBezTo>
                <a:cubicBezTo>
                  <a:pt x="11942379" y="322584"/>
                  <a:pt x="11958231" y="288015"/>
                  <a:pt x="11970826" y="284547"/>
                </a:cubicBezTo>
                <a:lnTo>
                  <a:pt x="11998411" y="275459"/>
                </a:lnTo>
                <a:cubicBezTo>
                  <a:pt x="12014431" y="274432"/>
                  <a:pt x="12054264" y="253851"/>
                  <a:pt x="12070284" y="252823"/>
                </a:cubicBezTo>
                <a:cubicBezTo>
                  <a:pt x="12101953" y="269774"/>
                  <a:pt x="12127636" y="277970"/>
                  <a:pt x="12149273" y="283340"/>
                </a:cubicBezTo>
                <a:lnTo>
                  <a:pt x="12192000" y="293933"/>
                </a:lnTo>
                <a:lnTo>
                  <a:pt x="12192000" y="843657"/>
                </a:lnTo>
                <a:lnTo>
                  <a:pt x="0" y="843657"/>
                </a:lnTo>
                <a:lnTo>
                  <a:pt x="0" y="517671"/>
                </a:lnTo>
                <a:lnTo>
                  <a:pt x="62970" y="497349"/>
                </a:lnTo>
                <a:cubicBezTo>
                  <a:pt x="96818" y="489349"/>
                  <a:pt x="130274" y="485131"/>
                  <a:pt x="163102" y="486965"/>
                </a:cubicBezTo>
                <a:cubicBezTo>
                  <a:pt x="229273" y="516421"/>
                  <a:pt x="295464" y="465077"/>
                  <a:pt x="327347" y="474218"/>
                </a:cubicBezTo>
                <a:cubicBezTo>
                  <a:pt x="398278" y="461559"/>
                  <a:pt x="524389" y="465494"/>
                  <a:pt x="616456" y="448171"/>
                </a:cubicBezTo>
                <a:cubicBezTo>
                  <a:pt x="689761" y="448930"/>
                  <a:pt x="725233" y="436443"/>
                  <a:pt x="805377" y="441830"/>
                </a:cubicBezTo>
                <a:cubicBezTo>
                  <a:pt x="856514" y="450042"/>
                  <a:pt x="903636" y="447034"/>
                  <a:pt x="937261" y="436268"/>
                </a:cubicBezTo>
                <a:cubicBezTo>
                  <a:pt x="984382" y="427633"/>
                  <a:pt x="1086871" y="383843"/>
                  <a:pt x="1139080" y="358865"/>
                </a:cubicBezTo>
                <a:cubicBezTo>
                  <a:pt x="1171293" y="330806"/>
                  <a:pt x="1269341" y="356187"/>
                  <a:pt x="1319302" y="308917"/>
                </a:cubicBezTo>
                <a:cubicBezTo>
                  <a:pt x="1351293" y="315381"/>
                  <a:pt x="1370639" y="306651"/>
                  <a:pt x="1385386" y="296402"/>
                </a:cubicBezTo>
                <a:lnTo>
                  <a:pt x="1404278" y="282186"/>
                </a:lnTo>
                <a:lnTo>
                  <a:pt x="1431509" y="282637"/>
                </a:lnTo>
                <a:lnTo>
                  <a:pt x="1479635" y="281452"/>
                </a:lnTo>
                <a:lnTo>
                  <a:pt x="1522846" y="286636"/>
                </a:lnTo>
                <a:cubicBezTo>
                  <a:pt x="1607746" y="295741"/>
                  <a:pt x="1658262" y="297408"/>
                  <a:pt x="1744857" y="299498"/>
                </a:cubicBezTo>
                <a:cubicBezTo>
                  <a:pt x="1746802" y="298898"/>
                  <a:pt x="1772794" y="292779"/>
                  <a:pt x="1800399" y="286471"/>
                </a:cubicBezTo>
                <a:lnTo>
                  <a:pt x="1829679" y="279899"/>
                </a:lnTo>
                <a:lnTo>
                  <a:pt x="1848467" y="280085"/>
                </a:lnTo>
                <a:cubicBezTo>
                  <a:pt x="1862541" y="284929"/>
                  <a:pt x="1909246" y="287572"/>
                  <a:pt x="1919990" y="280551"/>
                </a:cubicBezTo>
                <a:cubicBezTo>
                  <a:pt x="1930120" y="279552"/>
                  <a:pt x="1940770" y="283009"/>
                  <a:pt x="1947318" y="275157"/>
                </a:cubicBezTo>
                <a:cubicBezTo>
                  <a:pt x="1969430" y="271795"/>
                  <a:pt x="2020074" y="264052"/>
                  <a:pt x="2052662" y="260377"/>
                </a:cubicBezTo>
                <a:cubicBezTo>
                  <a:pt x="2069011" y="271949"/>
                  <a:pt x="2098031" y="252728"/>
                  <a:pt x="2142850" y="253103"/>
                </a:cubicBezTo>
                <a:cubicBezTo>
                  <a:pt x="2160684" y="266415"/>
                  <a:pt x="2173071" y="253191"/>
                  <a:pt x="2207849" y="271590"/>
                </a:cubicBezTo>
                <a:cubicBezTo>
                  <a:pt x="2209481" y="270048"/>
                  <a:pt x="2211471" y="268648"/>
                  <a:pt x="2213757" y="267429"/>
                </a:cubicBezTo>
                <a:cubicBezTo>
                  <a:pt x="2227043" y="260354"/>
                  <a:pt x="2247279" y="260873"/>
                  <a:pt x="2258954" y="268589"/>
                </a:cubicBezTo>
                <a:cubicBezTo>
                  <a:pt x="2314759" y="293598"/>
                  <a:pt x="2367284" y="294725"/>
                  <a:pt x="2416183" y="301325"/>
                </a:cubicBezTo>
                <a:cubicBezTo>
                  <a:pt x="2471682" y="306236"/>
                  <a:pt x="2436502" y="278448"/>
                  <a:pt x="2504536" y="302799"/>
                </a:cubicBezTo>
                <a:cubicBezTo>
                  <a:pt x="2512619" y="293910"/>
                  <a:pt x="2521472" y="293787"/>
                  <a:pt x="2536071" y="298698"/>
                </a:cubicBezTo>
                <a:cubicBezTo>
                  <a:pt x="2563080" y="300400"/>
                  <a:pt x="2562424" y="277303"/>
                  <a:pt x="2588893" y="292112"/>
                </a:cubicBezTo>
                <a:cubicBezTo>
                  <a:pt x="2584764" y="279571"/>
                  <a:pt x="2640519" y="289099"/>
                  <a:pt x="2628809" y="275805"/>
                </a:cubicBezTo>
                <a:cubicBezTo>
                  <a:pt x="2647132" y="265144"/>
                  <a:pt x="2654703" y="284003"/>
                  <a:pt x="2672807" y="274811"/>
                </a:cubicBezTo>
                <a:cubicBezTo>
                  <a:pt x="2692689" y="273207"/>
                  <a:pt x="2660665" y="287642"/>
                  <a:pt x="2682466" y="289307"/>
                </a:cubicBezTo>
                <a:lnTo>
                  <a:pt x="2801443" y="272988"/>
                </a:lnTo>
                <a:cubicBezTo>
                  <a:pt x="2816898" y="280651"/>
                  <a:pt x="2829832" y="277431"/>
                  <a:pt x="2842670" y="270747"/>
                </a:cubicBezTo>
                <a:cubicBezTo>
                  <a:pt x="2879478" y="273538"/>
                  <a:pt x="2913716" y="263751"/>
                  <a:pt x="2955436" y="260498"/>
                </a:cubicBezTo>
                <a:cubicBezTo>
                  <a:pt x="2999857" y="269821"/>
                  <a:pt x="3023924" y="250480"/>
                  <a:pt x="3068503" y="247085"/>
                </a:cubicBezTo>
                <a:cubicBezTo>
                  <a:pt x="3111389" y="266609"/>
                  <a:pt x="3098860" y="219898"/>
                  <a:pt x="3136157" y="221367"/>
                </a:cubicBezTo>
                <a:cubicBezTo>
                  <a:pt x="3196055" y="239200"/>
                  <a:pt x="3135454" y="205899"/>
                  <a:pt x="3229025" y="212263"/>
                </a:cubicBezTo>
                <a:cubicBezTo>
                  <a:pt x="3234188" y="215227"/>
                  <a:pt x="3264745" y="186124"/>
                  <a:pt x="3263717" y="182064"/>
                </a:cubicBezTo>
                <a:cubicBezTo>
                  <a:pt x="3284210" y="183616"/>
                  <a:pt x="3383330" y="164943"/>
                  <a:pt x="3412450" y="169845"/>
                </a:cubicBezTo>
                <a:cubicBezTo>
                  <a:pt x="3470355" y="158600"/>
                  <a:pt x="3466269" y="142016"/>
                  <a:pt x="3507988" y="138840"/>
                </a:cubicBezTo>
                <a:cubicBezTo>
                  <a:pt x="3544535" y="128734"/>
                  <a:pt x="3601812" y="127435"/>
                  <a:pt x="3664316" y="114777"/>
                </a:cubicBezTo>
                <a:lnTo>
                  <a:pt x="3711062" y="102156"/>
                </a:lnTo>
                <a:lnTo>
                  <a:pt x="3705359" y="121458"/>
                </a:lnTo>
                <a:cubicBezTo>
                  <a:pt x="3720379" y="120778"/>
                  <a:pt x="3749577" y="126775"/>
                  <a:pt x="3752198" y="127977"/>
                </a:cubicBezTo>
                <a:cubicBezTo>
                  <a:pt x="3786365" y="130259"/>
                  <a:pt x="3791694" y="101101"/>
                  <a:pt x="3839589" y="94314"/>
                </a:cubicBezTo>
                <a:cubicBezTo>
                  <a:pt x="3887485" y="87527"/>
                  <a:pt x="4004152" y="92214"/>
                  <a:pt x="4039575" y="87255"/>
                </a:cubicBezTo>
                <a:lnTo>
                  <a:pt x="4045232" y="88164"/>
                </a:lnTo>
                <a:lnTo>
                  <a:pt x="4041253" y="89220"/>
                </a:lnTo>
                <a:cubicBezTo>
                  <a:pt x="4042318" y="89204"/>
                  <a:pt x="4045202" y="88772"/>
                  <a:pt x="4046168" y="88314"/>
                </a:cubicBezTo>
                <a:lnTo>
                  <a:pt x="4045232" y="88164"/>
                </a:lnTo>
                <a:lnTo>
                  <a:pt x="4047244" y="87630"/>
                </a:lnTo>
                <a:cubicBezTo>
                  <a:pt x="4053549" y="86424"/>
                  <a:pt x="4060647" y="116997"/>
                  <a:pt x="4081797" y="113788"/>
                </a:cubicBezTo>
                <a:cubicBezTo>
                  <a:pt x="4092642" y="113795"/>
                  <a:pt x="4108495" y="79226"/>
                  <a:pt x="4121089" y="75758"/>
                </a:cubicBezTo>
                <a:lnTo>
                  <a:pt x="4148674" y="66671"/>
                </a:lnTo>
                <a:cubicBezTo>
                  <a:pt x="4164695" y="65643"/>
                  <a:pt x="4204528" y="45062"/>
                  <a:pt x="4220548" y="44035"/>
                </a:cubicBezTo>
                <a:cubicBezTo>
                  <a:pt x="4283885" y="77935"/>
                  <a:pt x="4323280" y="76818"/>
                  <a:pt x="4354249" y="88116"/>
                </a:cubicBezTo>
                <a:cubicBezTo>
                  <a:pt x="4424521" y="97907"/>
                  <a:pt x="4455906" y="90768"/>
                  <a:pt x="4549237" y="79806"/>
                </a:cubicBezTo>
                <a:cubicBezTo>
                  <a:pt x="4622250" y="85587"/>
                  <a:pt x="4717263" y="97250"/>
                  <a:pt x="4796679" y="108111"/>
                </a:cubicBezTo>
                <a:cubicBezTo>
                  <a:pt x="4846927" y="119802"/>
                  <a:pt x="4894173" y="120032"/>
                  <a:pt x="4928657" y="111604"/>
                </a:cubicBezTo>
                <a:cubicBezTo>
                  <a:pt x="4976404" y="106223"/>
                  <a:pt x="5082489" y="69591"/>
                  <a:pt x="5136768" y="48267"/>
                </a:cubicBezTo>
                <a:cubicBezTo>
                  <a:pt x="5171389" y="22501"/>
                  <a:pt x="5266869" y="54523"/>
                  <a:pt x="5320899" y="10821"/>
                </a:cubicBezTo>
                <a:cubicBezTo>
                  <a:pt x="5353820" y="3483"/>
                  <a:pt x="5390152" y="453"/>
                  <a:pt x="5427496" y="4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embo"/>
              <a:ea typeface="+mn-ea"/>
              <a:cs typeface="+mn-cs"/>
            </a:endParaRPr>
          </a:p>
        </p:txBody>
      </p:sp>
      <p:sp>
        <p:nvSpPr>
          <p:cNvPr id="15" name="Text Placeholder 14">
            <a:extLst>
              <a:ext uri="{FF2B5EF4-FFF2-40B4-BE49-F238E27FC236}">
                <a16:creationId xmlns:a16="http://schemas.microsoft.com/office/drawing/2014/main" id="{FDBEDC39-0C40-4877-A8FE-73980FE6D05B}"/>
              </a:ext>
            </a:extLst>
          </p:cNvPr>
          <p:cNvSpPr>
            <a:spLocks noGrp="1"/>
          </p:cNvSpPr>
          <p:nvPr>
            <p:ph type="body" sz="quarter" idx="13" hasCustomPrompt="1"/>
          </p:nvPr>
        </p:nvSpPr>
        <p:spPr>
          <a:xfrm>
            <a:off x="1054890" y="1619250"/>
            <a:ext cx="4736448" cy="422365"/>
          </a:xfrm>
        </p:spPr>
        <p:txBody>
          <a:bodyPr>
            <a:normAutofit/>
          </a:bodyPr>
          <a:lstStyle>
            <a:lvl1pPr marL="0" indent="0" algn="l">
              <a:buNone/>
              <a:defRPr sz="2400" b="0" i="0"/>
            </a:lvl1pPr>
          </a:lstStyle>
          <a:p>
            <a:pPr lvl="0"/>
            <a:r>
              <a:rPr lang="en-US" dirty="0"/>
              <a:t>Click to add subtitle here </a:t>
            </a:r>
          </a:p>
        </p:txBody>
      </p:sp>
      <p:sp>
        <p:nvSpPr>
          <p:cNvPr id="18" name="Text Placeholder 17">
            <a:extLst>
              <a:ext uri="{FF2B5EF4-FFF2-40B4-BE49-F238E27FC236}">
                <a16:creationId xmlns:a16="http://schemas.microsoft.com/office/drawing/2014/main" id="{A2AC0395-26DE-46D5-86B5-74E575713D45}"/>
              </a:ext>
            </a:extLst>
          </p:cNvPr>
          <p:cNvSpPr>
            <a:spLocks noGrp="1"/>
          </p:cNvSpPr>
          <p:nvPr>
            <p:ph type="body" sz="quarter" idx="15" hasCustomPrompt="1"/>
          </p:nvPr>
        </p:nvSpPr>
        <p:spPr>
          <a:xfrm>
            <a:off x="1054682" y="2142535"/>
            <a:ext cx="4735966" cy="3748087"/>
          </a:xfrm>
        </p:spPr>
        <p:txBody>
          <a:bodyPr/>
          <a:lstStyle>
            <a:lvl1pPr>
              <a:defRPr/>
            </a:lvl1pPr>
          </a:lstStyle>
          <a:p>
            <a:pPr lvl="0"/>
            <a:r>
              <a:rPr lang="en-US" dirty="0"/>
              <a:t>Click to add text</a:t>
            </a:r>
          </a:p>
        </p:txBody>
      </p:sp>
      <p:sp>
        <p:nvSpPr>
          <p:cNvPr id="16" name="Text Placeholder 14">
            <a:extLst>
              <a:ext uri="{FF2B5EF4-FFF2-40B4-BE49-F238E27FC236}">
                <a16:creationId xmlns:a16="http://schemas.microsoft.com/office/drawing/2014/main" id="{DD04A74F-DEC1-4C2F-BA56-2223DDF66670}"/>
              </a:ext>
            </a:extLst>
          </p:cNvPr>
          <p:cNvSpPr>
            <a:spLocks noGrp="1"/>
          </p:cNvSpPr>
          <p:nvPr>
            <p:ph type="body" sz="quarter" idx="14" hasCustomPrompt="1"/>
          </p:nvPr>
        </p:nvSpPr>
        <p:spPr>
          <a:xfrm>
            <a:off x="6128839" y="1619249"/>
            <a:ext cx="4736447" cy="422365"/>
          </a:xfrm>
        </p:spPr>
        <p:txBody>
          <a:bodyPr>
            <a:normAutofit/>
          </a:bodyPr>
          <a:lstStyle>
            <a:lvl1pPr marL="0" indent="0" algn="l">
              <a:buNone/>
              <a:defRPr sz="2400" b="0"/>
            </a:lvl1pPr>
          </a:lstStyle>
          <a:p>
            <a:pPr lvl="0"/>
            <a:r>
              <a:rPr lang="en-US" dirty="0"/>
              <a:t>Click to add subtitle here </a:t>
            </a:r>
          </a:p>
        </p:txBody>
      </p:sp>
      <p:sp>
        <p:nvSpPr>
          <p:cNvPr id="19" name="Text Placeholder 17">
            <a:extLst>
              <a:ext uri="{FF2B5EF4-FFF2-40B4-BE49-F238E27FC236}">
                <a16:creationId xmlns:a16="http://schemas.microsoft.com/office/drawing/2014/main" id="{5C05E3C7-9158-43D2-9CE3-55BE738A7CB5}"/>
              </a:ext>
            </a:extLst>
          </p:cNvPr>
          <p:cNvSpPr>
            <a:spLocks noGrp="1"/>
          </p:cNvSpPr>
          <p:nvPr>
            <p:ph type="body" sz="quarter" idx="16" hasCustomPrompt="1"/>
          </p:nvPr>
        </p:nvSpPr>
        <p:spPr>
          <a:xfrm>
            <a:off x="6129319" y="2142534"/>
            <a:ext cx="4735966" cy="3748087"/>
          </a:xfrm>
        </p:spPr>
        <p:txBody>
          <a:bodyPr/>
          <a:lstStyle>
            <a:lvl1pPr>
              <a:defRPr/>
            </a:lvl1pPr>
          </a:lstStyle>
          <a:p>
            <a:pPr lvl="0"/>
            <a:r>
              <a:rPr lang="en-US" dirty="0"/>
              <a:t>Click to add text</a:t>
            </a:r>
          </a:p>
        </p:txBody>
      </p:sp>
      <p:sp>
        <p:nvSpPr>
          <p:cNvPr id="11" name="Footer Placeholder 4">
            <a:extLst>
              <a:ext uri="{FF2B5EF4-FFF2-40B4-BE49-F238E27FC236}">
                <a16:creationId xmlns:a16="http://schemas.microsoft.com/office/drawing/2014/main" id="{539C1417-80EF-4E64-9656-5EEF1E94C4D9}"/>
              </a:ext>
            </a:extLst>
          </p:cNvPr>
          <p:cNvSpPr>
            <a:spLocks noGrp="1"/>
          </p:cNvSpPr>
          <p:nvPr>
            <p:ph type="ftr" sz="quarter" idx="11"/>
          </p:nvPr>
        </p:nvSpPr>
        <p:spPr>
          <a:xfrm rot="5400000">
            <a:off x="10451592" y="1408176"/>
            <a:ext cx="2770499" cy="365125"/>
          </a:xfrm>
        </p:spPr>
        <p:txBody>
          <a:bodyPr/>
          <a:lstStyle>
            <a:lvl1pPr>
              <a:defRPr/>
            </a:lvl1pPr>
          </a:lstStyle>
          <a:p>
            <a:r>
              <a:rPr lang="en-US" dirty="0">
                <a:solidFill>
                  <a:prstClr val="black">
                    <a:lumMod val="85000"/>
                    <a:lumOff val="15000"/>
                  </a:prstClr>
                </a:solidFill>
              </a:rPr>
              <a:t>PRESENTATION TITLE</a:t>
            </a:r>
          </a:p>
        </p:txBody>
      </p:sp>
      <p:sp>
        <p:nvSpPr>
          <p:cNvPr id="12" name="Slide Number Placeholder 5">
            <a:extLst>
              <a:ext uri="{FF2B5EF4-FFF2-40B4-BE49-F238E27FC236}">
                <a16:creationId xmlns:a16="http://schemas.microsoft.com/office/drawing/2014/main" id="{523C6CB9-7FD6-4D73-82C8-320B10A2F3CA}"/>
              </a:ext>
            </a:extLst>
          </p:cNvPr>
          <p:cNvSpPr>
            <a:spLocks noGrp="1"/>
          </p:cNvSpPr>
          <p:nvPr>
            <p:ph type="sldNum" sz="quarter" idx="12"/>
          </p:nvPr>
        </p:nvSpPr>
        <p:spPr>
          <a:xfrm>
            <a:off x="11558016" y="3136392"/>
            <a:ext cx="545911" cy="580029"/>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4F66505-CBE9-4DDE-B6B8-8F5BDC18C943}" type="slidenum">
              <a:rPr kumimoji="0" lang="en-US" sz="1600" b="0" i="0" u="none" strike="noStrike" kern="1200" cap="none" spc="0" normalizeH="0" baseline="0" noProof="0" smtClean="0">
                <a:ln>
                  <a:noFill/>
                </a:ln>
                <a:solidFill>
                  <a:prstClr val="black">
                    <a:lumMod val="85000"/>
                    <a:lumOff val="15000"/>
                  </a:prstClr>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a:t>
            </a:fld>
            <a:endParaRPr kumimoji="0" lang="en-US" sz="1600" b="0" i="0" u="none" strike="noStrike" kern="1200" cap="none" spc="0" normalizeH="0" baseline="0" noProof="0" dirty="0">
              <a:ln>
                <a:noFill/>
              </a:ln>
              <a:solidFill>
                <a:prstClr val="black">
                  <a:lumMod val="85000"/>
                  <a:lumOff val="15000"/>
                </a:prstClr>
              </a:solidFill>
              <a:effectLst/>
              <a:uLnTx/>
              <a:uFillTx/>
              <a:latin typeface="Bembo"/>
              <a:ea typeface="+mn-ea"/>
              <a:cs typeface="+mn-cs"/>
            </a:endParaRPr>
          </a:p>
        </p:txBody>
      </p:sp>
      <p:sp>
        <p:nvSpPr>
          <p:cNvPr id="14" name="Date Placeholder 3">
            <a:extLst>
              <a:ext uri="{FF2B5EF4-FFF2-40B4-BE49-F238E27FC236}">
                <a16:creationId xmlns:a16="http://schemas.microsoft.com/office/drawing/2014/main" id="{57B47E85-DD05-4BF2-9AC7-35668D9BA751}"/>
              </a:ext>
            </a:extLst>
          </p:cNvPr>
          <p:cNvSpPr>
            <a:spLocks noGrp="1"/>
          </p:cNvSpPr>
          <p:nvPr>
            <p:ph type="dt" sz="half" idx="10"/>
          </p:nvPr>
        </p:nvSpPr>
        <p:spPr>
          <a:xfrm rot="5400000">
            <a:off x="10506456" y="5074920"/>
            <a:ext cx="2647667"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300" normalizeH="0" baseline="0" noProof="0" dirty="0">
                <a:ln>
                  <a:noFill/>
                </a:ln>
                <a:solidFill>
                  <a:prstClr val="black">
                    <a:lumMod val="85000"/>
                    <a:lumOff val="15000"/>
                  </a:prstClr>
                </a:solidFill>
                <a:effectLst/>
                <a:uLnTx/>
                <a:uFillTx/>
                <a:latin typeface="Bembo"/>
                <a:ea typeface="+mn-ea"/>
                <a:cs typeface="+mn-cs"/>
              </a:rPr>
              <a:t>20XX</a:t>
            </a:r>
          </a:p>
        </p:txBody>
      </p:sp>
    </p:spTree>
    <p:extLst>
      <p:ext uri="{BB962C8B-B14F-4D97-AF65-F5344CB8AC3E}">
        <p14:creationId xmlns:p14="http://schemas.microsoft.com/office/powerpoint/2010/main" val="42272898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50BAF6-0387-4A76-BA0A-501A229C344A}"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7EBB8F-DF1A-46AD-A751-02D646329DF8}" type="slidenum">
              <a:rPr lang="en-GB" smtClean="0"/>
              <a:t>‹#›</a:t>
            </a:fld>
            <a:endParaRPr lang="en-GB"/>
          </a:p>
        </p:txBody>
      </p:sp>
    </p:spTree>
    <p:extLst>
      <p:ext uri="{BB962C8B-B14F-4D97-AF65-F5344CB8AC3E}">
        <p14:creationId xmlns:p14="http://schemas.microsoft.com/office/powerpoint/2010/main" val="345357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548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811AD7-96B2-A41F-43F4-B8D1AEB03B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AC8B23-FF7B-CDFE-6449-85505EBA35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35EE0D-DB0B-3901-C3AF-B44FC4DCF2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FFD401-F0B4-8341-945D-D2C81EB14F23}" type="datetimeFigureOut">
              <a:rPr lang="en-US" smtClean="0"/>
              <a:t>3/30/23</a:t>
            </a:fld>
            <a:endParaRPr lang="en-US"/>
          </a:p>
        </p:txBody>
      </p:sp>
      <p:sp>
        <p:nvSpPr>
          <p:cNvPr id="5" name="Footer Placeholder 4">
            <a:extLst>
              <a:ext uri="{FF2B5EF4-FFF2-40B4-BE49-F238E27FC236}">
                <a16:creationId xmlns:a16="http://schemas.microsoft.com/office/drawing/2014/main" id="{7A0634A8-99B1-6A9B-93E3-52CE2C25B3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D79117-9070-F1B9-7472-70A4F3E50C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FC1504-DF36-0642-9A7D-8E8773A0BD59}" type="slidenum">
              <a:rPr lang="en-US" smtClean="0"/>
              <a:t>‹#›</a:t>
            </a:fld>
            <a:endParaRPr lang="en-US"/>
          </a:p>
        </p:txBody>
      </p:sp>
    </p:spTree>
    <p:extLst>
      <p:ext uri="{BB962C8B-B14F-4D97-AF65-F5344CB8AC3E}">
        <p14:creationId xmlns:p14="http://schemas.microsoft.com/office/powerpoint/2010/main" val="520616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signal.supchina.com/all-the-international-brands-that-have-apologized-to-china/" TargetMode="External"/><Relationship Id="rId2" Type="http://schemas.openxmlformats.org/officeDocument/2006/relationships/hyperlink" Target="https://www.hofstede-insights.com/country-comparison/china,the-uk/" TargetMode="External"/><Relationship Id="rId1" Type="http://schemas.openxmlformats.org/officeDocument/2006/relationships/slideLayout" Target="../slideLayouts/slideLayout2.xml"/><Relationship Id="rId5" Type="http://schemas.openxmlformats.org/officeDocument/2006/relationships/hyperlink" Target="https://www.theatlantic.com/technology/archive/2016/01/why-google-quit-china-and-why-its-heading-back/424482/" TargetMode="External"/><Relationship Id="rId4" Type="http://schemas.openxmlformats.org/officeDocument/2006/relationships/hyperlink" Target="https://www.statista.com/statistics/301477/greggs-stores-in-the-united-kingdom-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person walking out of a store&#10;&#10;Description automatically generated with low confidence">
            <a:extLst>
              <a:ext uri="{FF2B5EF4-FFF2-40B4-BE49-F238E27FC236}">
                <a16:creationId xmlns:a16="http://schemas.microsoft.com/office/drawing/2014/main" id="{B06A14BC-B7DA-C79D-532D-332828998549}"/>
              </a:ext>
            </a:extLst>
          </p:cNvPr>
          <p:cNvPicPr>
            <a:picLocks noGrp="1" noChangeAspect="1"/>
          </p:cNvPicPr>
          <p:nvPr>
            <p:ph type="pic" sz="quarter" idx="13"/>
          </p:nvPr>
        </p:nvPicPr>
        <p:blipFill>
          <a:blip r:embed="rId2"/>
          <a:srcRect t="1275" b="1275"/>
          <a:stretch>
            <a:fillRect/>
          </a:stretch>
        </p:blipFill>
        <p:spPr/>
      </p:pic>
      <p:sp>
        <p:nvSpPr>
          <p:cNvPr id="4" name="Content Placeholder 3">
            <a:extLst>
              <a:ext uri="{FF2B5EF4-FFF2-40B4-BE49-F238E27FC236}">
                <a16:creationId xmlns:a16="http://schemas.microsoft.com/office/drawing/2014/main" id="{28025302-6F83-B5A7-B878-5415BEF0EE03}"/>
              </a:ext>
            </a:extLst>
          </p:cNvPr>
          <p:cNvSpPr>
            <a:spLocks noGrp="1"/>
          </p:cNvSpPr>
          <p:nvPr>
            <p:ph idx="1"/>
          </p:nvPr>
        </p:nvSpPr>
        <p:spPr>
          <a:xfrm>
            <a:off x="7131163" y="2660261"/>
            <a:ext cx="4681896" cy="4107021"/>
          </a:xfrm>
        </p:spPr>
        <p:txBody>
          <a:bodyPr>
            <a:normAutofit/>
          </a:bodyPr>
          <a:lstStyle/>
          <a:p>
            <a:pPr marL="342900" indent="-342900">
              <a:buFont typeface="Arial" panose="020B0604020202020204" pitchFamily="34" charset="0"/>
              <a:buChar char="•"/>
            </a:pPr>
            <a:r>
              <a:rPr lang="en-US" sz="2400" b="1" dirty="0">
                <a:solidFill>
                  <a:schemeClr val="bg1"/>
                </a:solidFill>
              </a:rPr>
              <a:t>Maria </a:t>
            </a:r>
            <a:r>
              <a:rPr lang="en-US" sz="2400" b="1" dirty="0" err="1">
                <a:solidFill>
                  <a:schemeClr val="bg1"/>
                </a:solidFill>
              </a:rPr>
              <a:t>Boscanean</a:t>
            </a:r>
            <a:r>
              <a:rPr lang="en-US" sz="2400" b="1" dirty="0">
                <a:solidFill>
                  <a:schemeClr val="bg1"/>
                </a:solidFill>
              </a:rPr>
              <a:t> 2021937</a:t>
            </a:r>
          </a:p>
          <a:p>
            <a:pPr marL="342900" indent="-342900">
              <a:buFont typeface="Arial" panose="020B0604020202020204" pitchFamily="34" charset="0"/>
              <a:buChar char="•"/>
            </a:pPr>
            <a:r>
              <a:rPr lang="en-US" sz="2400" b="1" dirty="0">
                <a:solidFill>
                  <a:schemeClr val="bg1"/>
                </a:solidFill>
              </a:rPr>
              <a:t>Erika Massa 2011291</a:t>
            </a:r>
          </a:p>
          <a:p>
            <a:pPr marL="342900" indent="-342900">
              <a:buFont typeface="Arial" panose="020B0604020202020204" pitchFamily="34" charset="0"/>
              <a:buChar char="•"/>
            </a:pPr>
            <a:r>
              <a:rPr lang="en-US" sz="2400" b="1" dirty="0">
                <a:solidFill>
                  <a:schemeClr val="bg1"/>
                </a:solidFill>
              </a:rPr>
              <a:t>Adrian Iulian </a:t>
            </a:r>
            <a:r>
              <a:rPr lang="en-US" sz="2400" b="1" dirty="0" err="1">
                <a:solidFill>
                  <a:schemeClr val="bg1"/>
                </a:solidFill>
              </a:rPr>
              <a:t>Susanu</a:t>
            </a:r>
            <a:r>
              <a:rPr lang="en-US" sz="2400" b="1" dirty="0">
                <a:solidFill>
                  <a:schemeClr val="bg1"/>
                </a:solidFill>
              </a:rPr>
              <a:t> 2019938</a:t>
            </a:r>
          </a:p>
        </p:txBody>
      </p:sp>
      <p:sp>
        <p:nvSpPr>
          <p:cNvPr id="6" name="Slide Number Placeholder 5">
            <a:extLst>
              <a:ext uri="{FF2B5EF4-FFF2-40B4-BE49-F238E27FC236}">
                <a16:creationId xmlns:a16="http://schemas.microsoft.com/office/drawing/2014/main" id="{F79DDC24-DE95-E293-6EFE-ABB792753380}"/>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sp>
        <p:nvSpPr>
          <p:cNvPr id="8" name="Rectangle 7">
            <a:extLst>
              <a:ext uri="{FF2B5EF4-FFF2-40B4-BE49-F238E27FC236}">
                <a16:creationId xmlns:a16="http://schemas.microsoft.com/office/drawing/2014/main" id="{8D5624CF-37B3-4249-AD35-64524D6601B5}"/>
              </a:ext>
            </a:extLst>
          </p:cNvPr>
          <p:cNvSpPr/>
          <p:nvPr/>
        </p:nvSpPr>
        <p:spPr>
          <a:xfrm>
            <a:off x="7149902" y="90718"/>
            <a:ext cx="4178595" cy="2123658"/>
          </a:xfrm>
          <a:prstGeom prst="rect">
            <a:avLst/>
          </a:prstGeom>
          <a:noFill/>
        </p:spPr>
        <p:txBody>
          <a:bodyPr wrap="square" lIns="91440" tIns="45720" rIns="91440" bIns="45720">
            <a:spAutoFit/>
          </a:bodyPr>
          <a:lstStyle/>
          <a:p>
            <a:pPr algn="ctr"/>
            <a:r>
              <a:rPr lang="en-US" sz="44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International Business Communication</a:t>
            </a:r>
            <a:endParaRPr lang="en-US" sz="4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661919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sandwich and a cup of coffee&#10;&#10;Description automatically generated with low confidence">
            <a:extLst>
              <a:ext uri="{FF2B5EF4-FFF2-40B4-BE49-F238E27FC236}">
                <a16:creationId xmlns:a16="http://schemas.microsoft.com/office/drawing/2014/main" id="{B0CF625E-5302-8751-56BB-DFE7911293B2}"/>
              </a:ext>
            </a:extLst>
          </p:cNvPr>
          <p:cNvPicPr>
            <a:picLocks noGrp="1" noChangeAspect="1"/>
          </p:cNvPicPr>
          <p:nvPr>
            <p:ph type="pic" sz="quarter" idx="13"/>
          </p:nvPr>
        </p:nvPicPr>
        <p:blipFill>
          <a:blip r:embed="rId2"/>
          <a:srcRect l="16240" r="16240"/>
          <a:stretch>
            <a:fillRect/>
          </a:stretch>
        </p:blipFill>
        <p:spPr/>
      </p:pic>
      <p:sp>
        <p:nvSpPr>
          <p:cNvPr id="4" name="Content Placeholder 3">
            <a:extLst>
              <a:ext uri="{FF2B5EF4-FFF2-40B4-BE49-F238E27FC236}">
                <a16:creationId xmlns:a16="http://schemas.microsoft.com/office/drawing/2014/main" id="{6CD84235-06B0-D31B-C0F6-A324A8D76A78}"/>
              </a:ext>
            </a:extLst>
          </p:cNvPr>
          <p:cNvSpPr>
            <a:spLocks noGrp="1"/>
          </p:cNvSpPr>
          <p:nvPr>
            <p:ph idx="1"/>
          </p:nvPr>
        </p:nvSpPr>
        <p:spPr>
          <a:xfrm>
            <a:off x="7141403" y="1590738"/>
            <a:ext cx="4216071" cy="4107021"/>
          </a:xfrm>
        </p:spPr>
        <p:txBody>
          <a:bodyPr/>
          <a:lstStyle/>
          <a:p>
            <a:pPr marL="342900" indent="-342900">
              <a:buFont typeface="Arial" panose="020B0604020202020204" pitchFamily="34" charset="0"/>
              <a:buChar char="•"/>
            </a:pPr>
            <a:r>
              <a:rPr lang="en-GB" b="1" dirty="0">
                <a:solidFill>
                  <a:schemeClr val="bg1"/>
                </a:solidFill>
                <a:effectLst/>
                <a:ea typeface="Calibri" panose="020F0502020204030204" pitchFamily="34" charset="0"/>
              </a:rPr>
              <a:t>Chinese and UK culture differences</a:t>
            </a:r>
            <a:endParaRPr lang="en-US" b="1" dirty="0">
              <a:solidFill>
                <a:schemeClr val="bg1"/>
              </a:solidFill>
            </a:endParaRPr>
          </a:p>
          <a:p>
            <a:pPr marL="342900" indent="-342900">
              <a:buFont typeface="Arial" panose="020B0604020202020204" pitchFamily="34" charset="0"/>
              <a:buChar char="•"/>
            </a:pPr>
            <a:r>
              <a:rPr lang="en-US" b="1" dirty="0">
                <a:solidFill>
                  <a:schemeClr val="bg1"/>
                </a:solidFill>
              </a:rPr>
              <a:t>Joint venture</a:t>
            </a:r>
          </a:p>
          <a:p>
            <a:pPr marL="342900" indent="-342900">
              <a:buFont typeface="Arial" panose="020B0604020202020204" pitchFamily="34" charset="0"/>
              <a:buChar char="•"/>
            </a:pPr>
            <a:r>
              <a:rPr lang="en-US" b="1" dirty="0">
                <a:solidFill>
                  <a:schemeClr val="bg1"/>
                </a:solidFill>
              </a:rPr>
              <a:t>Cultural sensitivity in China</a:t>
            </a:r>
          </a:p>
          <a:p>
            <a:pPr marL="342900" indent="-342900">
              <a:buFont typeface="Arial" panose="020B0604020202020204" pitchFamily="34" charset="0"/>
              <a:buChar char="•"/>
            </a:pPr>
            <a:r>
              <a:rPr lang="en-US" b="1" dirty="0">
                <a:solidFill>
                  <a:schemeClr val="bg1"/>
                </a:solidFill>
              </a:rPr>
              <a:t>Hofstede</a:t>
            </a:r>
          </a:p>
          <a:p>
            <a:pPr marL="342900" indent="-342900">
              <a:buFont typeface="Arial" panose="020B0604020202020204" pitchFamily="34" charset="0"/>
              <a:buChar char="•"/>
            </a:pPr>
            <a:r>
              <a:rPr lang="en-US" b="1" dirty="0">
                <a:solidFill>
                  <a:schemeClr val="bg1"/>
                </a:solidFill>
              </a:rPr>
              <a:t>Recommendations</a:t>
            </a:r>
          </a:p>
          <a:p>
            <a:endParaRPr lang="en-US" dirty="0"/>
          </a:p>
        </p:txBody>
      </p:sp>
      <p:sp>
        <p:nvSpPr>
          <p:cNvPr id="2" name="Slide Number Placeholder 5">
            <a:extLst>
              <a:ext uri="{FF2B5EF4-FFF2-40B4-BE49-F238E27FC236}">
                <a16:creationId xmlns:a16="http://schemas.microsoft.com/office/drawing/2014/main" id="{1737E4FD-DF88-873A-9CCE-D2103FF9C4CF}"/>
              </a:ext>
            </a:extLst>
          </p:cNvPr>
          <p:cNvSpPr txBox="1">
            <a:spLocks/>
          </p:cNvSpPr>
          <p:nvPr/>
        </p:nvSpPr>
        <p:spPr>
          <a:xfrm>
            <a:off x="11600121" y="6337005"/>
            <a:ext cx="503806" cy="430277"/>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743D57DF-21C1-4455-B7C2-0ADA5F7438B1}" type="slidenum">
              <a:rPr lang="en-US" sz="1600" smtClean="0">
                <a:solidFill>
                  <a:schemeClr val="bg1"/>
                </a:solidFill>
                <a:latin typeface="Bembo"/>
              </a:rPr>
              <a:pPr algn="ctr">
                <a:defRPr/>
              </a:pPr>
              <a:t>2</a:t>
            </a:fld>
            <a:endParaRPr lang="en-US" sz="1600" dirty="0">
              <a:solidFill>
                <a:schemeClr val="bg1"/>
              </a:solidFill>
              <a:latin typeface="Bembo"/>
            </a:endParaRPr>
          </a:p>
        </p:txBody>
      </p:sp>
    </p:spTree>
    <p:extLst>
      <p:ext uri="{BB962C8B-B14F-4D97-AF65-F5344CB8AC3E}">
        <p14:creationId xmlns:p14="http://schemas.microsoft.com/office/powerpoint/2010/main" val="370587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A picture containing logo&#10;&#10;Description automatically generated">
            <a:extLst>
              <a:ext uri="{FF2B5EF4-FFF2-40B4-BE49-F238E27FC236}">
                <a16:creationId xmlns:a16="http://schemas.microsoft.com/office/drawing/2014/main" id="{5CB4EC88-892C-5FF6-837E-06CD7FCBEA30}"/>
              </a:ext>
            </a:extLst>
          </p:cNvPr>
          <p:cNvPicPr>
            <a:picLocks noGrp="1" noChangeAspect="1"/>
          </p:cNvPicPr>
          <p:nvPr>
            <p:ph type="pic" sz="quarter" idx="13"/>
          </p:nvPr>
        </p:nvPicPr>
        <p:blipFill>
          <a:blip r:embed="rId3"/>
          <a:srcRect t="1275" b="1275"/>
          <a:stretch>
            <a:fillRect/>
          </a:stretch>
        </p:blipFill>
        <p:spPr>
          <a:xfrm>
            <a:off x="0" y="0"/>
            <a:ext cx="6475484" cy="6911740"/>
          </a:xfrm>
        </p:spPr>
      </p:pic>
      <p:sp>
        <p:nvSpPr>
          <p:cNvPr id="12" name="Content Placeholder 11">
            <a:extLst>
              <a:ext uri="{FF2B5EF4-FFF2-40B4-BE49-F238E27FC236}">
                <a16:creationId xmlns:a16="http://schemas.microsoft.com/office/drawing/2014/main" id="{696F7679-B00E-4BE4-A073-3AC792312C83}"/>
              </a:ext>
            </a:extLst>
          </p:cNvPr>
          <p:cNvSpPr>
            <a:spLocks noGrp="1"/>
          </p:cNvSpPr>
          <p:nvPr>
            <p:ph idx="1"/>
          </p:nvPr>
        </p:nvSpPr>
        <p:spPr>
          <a:xfrm>
            <a:off x="6475484" y="1386959"/>
            <a:ext cx="5425440" cy="4527178"/>
          </a:xfrm>
        </p:spPr>
        <p:txBody>
          <a:bodyPr>
            <a:normAutofit/>
          </a:bodyPr>
          <a:lstStyle/>
          <a:p>
            <a:r>
              <a:rPr lang="en-GB" sz="2400" b="1" i="0" dirty="0">
                <a:solidFill>
                  <a:schemeClr val="bg1"/>
                </a:solidFill>
                <a:effectLst/>
                <a:latin typeface="Söhne"/>
              </a:rPr>
              <a:t>Greggs is a renowned bakery chain in the United Kingdom, serving up freshly baked goods for more than 80 years.</a:t>
            </a:r>
          </a:p>
          <a:p>
            <a:endParaRPr lang="en-GB" sz="2400" b="1" i="0" dirty="0">
              <a:solidFill>
                <a:schemeClr val="bg1"/>
              </a:solidFill>
              <a:effectLst/>
              <a:latin typeface="Söhne"/>
            </a:endParaRPr>
          </a:p>
          <a:p>
            <a:r>
              <a:rPr lang="en-GB" sz="2400" b="1" i="0" dirty="0">
                <a:solidFill>
                  <a:schemeClr val="bg1"/>
                </a:solidFill>
                <a:effectLst/>
                <a:latin typeface="Söhne"/>
              </a:rPr>
              <a:t>With over 2,000 locations across the country, Greggs has become a beloved fixture in British communities, known for its wide selection of high-quality, affordable baked goods and hot food items (Teller, 2020). </a:t>
            </a:r>
            <a:endParaRPr lang="en-GB" sz="2400" b="1" dirty="0">
              <a:solidFill>
                <a:schemeClr val="bg1"/>
              </a:solidFill>
              <a:latin typeface="Söhne"/>
            </a:endParaRPr>
          </a:p>
          <a:p>
            <a:endParaRPr lang="en-US" dirty="0"/>
          </a:p>
        </p:txBody>
      </p:sp>
      <p:sp>
        <p:nvSpPr>
          <p:cNvPr id="2" name="Slide Number Placeholder 5">
            <a:extLst>
              <a:ext uri="{FF2B5EF4-FFF2-40B4-BE49-F238E27FC236}">
                <a16:creationId xmlns:a16="http://schemas.microsoft.com/office/drawing/2014/main" id="{0C849492-F694-840B-6CA8-64E070109124}"/>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spTree>
    <p:extLst>
      <p:ext uri="{BB962C8B-B14F-4D97-AF65-F5344CB8AC3E}">
        <p14:creationId xmlns:p14="http://schemas.microsoft.com/office/powerpoint/2010/main" val="350674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C041702E-D7B9-78CB-817D-4F7323E5544A}"/>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graphicFrame>
        <p:nvGraphicFramePr>
          <p:cNvPr id="12" name="Content Placeholder 3">
            <a:extLst>
              <a:ext uri="{FF2B5EF4-FFF2-40B4-BE49-F238E27FC236}">
                <a16:creationId xmlns:a16="http://schemas.microsoft.com/office/drawing/2014/main" id="{8CC0CE0A-BE51-4A85-BDA6-93A8F777CC5E}"/>
              </a:ext>
              <a:ext uri="{C183D7F6-B498-43B3-948B-1728B52AA6E4}">
                <adec:decorative xmlns:adec="http://schemas.microsoft.com/office/drawing/2017/decorative" val="1"/>
              </a:ext>
            </a:extLst>
          </p:cNvPr>
          <p:cNvGraphicFramePr>
            <a:graphicFrameLocks noGrp="1"/>
          </p:cNvGraphicFramePr>
          <p:nvPr>
            <p:ph sz="quarter" idx="13"/>
            <p:extLst>
              <p:ext uri="{D42A27DB-BD31-4B8C-83A1-F6EECF244321}">
                <p14:modId xmlns:p14="http://schemas.microsoft.com/office/powerpoint/2010/main" val="2340549547"/>
              </p:ext>
            </p:extLst>
          </p:nvPr>
        </p:nvGraphicFramePr>
        <p:xfrm>
          <a:off x="88073" y="136580"/>
          <a:ext cx="12015853" cy="6584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348226F-ABBA-C073-20BA-9D0160E37FE5}"/>
              </a:ext>
            </a:extLst>
          </p:cNvPr>
          <p:cNvSpPr txBox="1"/>
          <p:nvPr/>
        </p:nvSpPr>
        <p:spPr>
          <a:xfrm>
            <a:off x="9707437" y="6382866"/>
            <a:ext cx="2144587" cy="338554"/>
          </a:xfrm>
          <a:prstGeom prst="rect">
            <a:avLst/>
          </a:prstGeom>
          <a:noFill/>
        </p:spPr>
        <p:txBody>
          <a:bodyPr wrap="square" rtlCol="0">
            <a:spAutoFit/>
          </a:bodyPr>
          <a:lstStyle/>
          <a:p>
            <a:r>
              <a:rPr lang="en-US" sz="1600" dirty="0">
                <a:solidFill>
                  <a:schemeClr val="bg1"/>
                </a:solidFill>
              </a:rPr>
              <a:t>(</a:t>
            </a:r>
            <a:r>
              <a:rPr lang="en-US" sz="1600" dirty="0" err="1">
                <a:solidFill>
                  <a:schemeClr val="bg1"/>
                </a:solidFill>
              </a:rPr>
              <a:t>Heymann</a:t>
            </a:r>
            <a:r>
              <a:rPr lang="en-US" sz="1600" dirty="0">
                <a:solidFill>
                  <a:schemeClr val="bg1"/>
                </a:solidFill>
              </a:rPr>
              <a:t> et al., 2016)</a:t>
            </a:r>
          </a:p>
        </p:txBody>
      </p:sp>
    </p:spTree>
    <p:extLst>
      <p:ext uri="{BB962C8B-B14F-4D97-AF65-F5344CB8AC3E}">
        <p14:creationId xmlns:p14="http://schemas.microsoft.com/office/powerpoint/2010/main" val="151075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23">
            <a:extLst>
              <a:ext uri="{FF2B5EF4-FFF2-40B4-BE49-F238E27FC236}">
                <a16:creationId xmlns:a16="http://schemas.microsoft.com/office/drawing/2014/main" id="{DC96F194-BA70-480D-8879-E6CC662453C1}"/>
              </a:ext>
            </a:extLst>
          </p:cNvPr>
          <p:cNvSpPr>
            <a:spLocks noGrp="1"/>
          </p:cNvSpPr>
          <p:nvPr>
            <p:ph type="body" sz="quarter" idx="13"/>
          </p:nvPr>
        </p:nvSpPr>
        <p:spPr/>
        <p:txBody>
          <a:bodyPr>
            <a:normAutofit/>
          </a:bodyPr>
          <a:lstStyle/>
          <a:p>
            <a:r>
              <a:rPr lang="en-GB" sz="1800" dirty="0">
                <a:effectLst/>
                <a:latin typeface="Times New Roman" panose="02020603050405020304" pitchFamily="18" charset="0"/>
                <a:ea typeface="Calibri" panose="020F0502020204030204" pitchFamily="34" charset="0"/>
              </a:rPr>
              <a:t> </a:t>
            </a:r>
            <a:endParaRPr lang="en-US" dirty="0"/>
          </a:p>
        </p:txBody>
      </p:sp>
      <p:sp>
        <p:nvSpPr>
          <p:cNvPr id="2" name="Rectangle 1">
            <a:extLst>
              <a:ext uri="{FF2B5EF4-FFF2-40B4-BE49-F238E27FC236}">
                <a16:creationId xmlns:a16="http://schemas.microsoft.com/office/drawing/2014/main" id="{479288BF-2B2D-6B01-2866-14F65CD6A488}"/>
              </a:ext>
            </a:extLst>
          </p:cNvPr>
          <p:cNvSpPr/>
          <p:nvPr/>
        </p:nvSpPr>
        <p:spPr>
          <a:xfrm>
            <a:off x="478219" y="1830432"/>
            <a:ext cx="2344104" cy="1015663"/>
          </a:xfrm>
          <a:prstGeom prst="rect">
            <a:avLst/>
          </a:prstGeom>
          <a:noFill/>
        </p:spPr>
        <p:txBody>
          <a:bodyPr wrap="none" lIns="91440" tIns="45720" rIns="91440" bIns="45720">
            <a:spAutoFit/>
          </a:bodyPr>
          <a:lstStyle/>
          <a:p>
            <a:pPr algn="ctr"/>
            <a:r>
              <a:rPr lang="en-US" sz="60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Greggs</a:t>
            </a:r>
          </a:p>
        </p:txBody>
      </p:sp>
      <p:sp>
        <p:nvSpPr>
          <p:cNvPr id="3" name="Rectangle 2">
            <a:extLst>
              <a:ext uri="{FF2B5EF4-FFF2-40B4-BE49-F238E27FC236}">
                <a16:creationId xmlns:a16="http://schemas.microsoft.com/office/drawing/2014/main" id="{BF8102A3-63A0-F855-9A26-EBD15D9F8F7F}"/>
              </a:ext>
            </a:extLst>
          </p:cNvPr>
          <p:cNvSpPr/>
          <p:nvPr/>
        </p:nvSpPr>
        <p:spPr>
          <a:xfrm>
            <a:off x="6589589" y="1830432"/>
            <a:ext cx="1859805" cy="1015663"/>
          </a:xfrm>
          <a:prstGeom prst="rect">
            <a:avLst/>
          </a:prstGeom>
          <a:noFill/>
        </p:spPr>
        <p:txBody>
          <a:bodyPr wrap="none" lIns="91440" tIns="45720" rIns="91440" bIns="45720">
            <a:spAutoFit/>
          </a:bodyPr>
          <a:lstStyle/>
          <a:p>
            <a:pPr algn="ctr"/>
            <a:r>
              <a:rPr lang="en-US" sz="6000" dirty="0" err="1">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Dicos</a:t>
            </a:r>
            <a:endParaRPr lang="en-US" sz="60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E714936F-BDB5-C84D-4D36-42E7A62199F4}"/>
              </a:ext>
            </a:extLst>
          </p:cNvPr>
          <p:cNvSpPr txBox="1"/>
          <p:nvPr/>
        </p:nvSpPr>
        <p:spPr>
          <a:xfrm>
            <a:off x="274399" y="3290017"/>
            <a:ext cx="4852524" cy="2677656"/>
          </a:xfrm>
          <a:prstGeom prst="rect">
            <a:avLst/>
          </a:prstGeom>
          <a:noFill/>
        </p:spPr>
        <p:txBody>
          <a:bodyPr wrap="square" rtlCol="0">
            <a:spAutoFit/>
          </a:bodyPr>
          <a:lstStyle/>
          <a:p>
            <a:pPr marL="457200" indent="-457200">
              <a:buFont typeface="Arial" panose="020B0604020202020204" pitchFamily="34" charset="0"/>
              <a:buChar char="•"/>
            </a:pPr>
            <a:r>
              <a:rPr lang="en-GB" sz="2400" b="1" dirty="0">
                <a:solidFill>
                  <a:schemeClr val="bg1"/>
                </a:solidFill>
                <a:effectLst/>
              </a:rPr>
              <a:t>Traditional British baked goods like sausage rolls and pasties</a:t>
            </a:r>
          </a:p>
          <a:p>
            <a:endParaRPr lang="en-GB" sz="2400" b="1" dirty="0">
              <a:solidFill>
                <a:schemeClr val="bg1"/>
              </a:solidFill>
              <a:effectLst/>
            </a:endParaRPr>
          </a:p>
          <a:p>
            <a:pPr marL="457200" indent="-457200">
              <a:buFont typeface="Arial" panose="020B0604020202020204" pitchFamily="34" charset="0"/>
              <a:buChar char="•"/>
            </a:pPr>
            <a:r>
              <a:rPr lang="en-GB" sz="2400" b="1" dirty="0">
                <a:solidFill>
                  <a:schemeClr val="bg1"/>
                </a:solidFill>
                <a:effectLst/>
              </a:rPr>
              <a:t>Offers a variety of halal-certified products to cater to its Muslim customers in the UK</a:t>
            </a:r>
          </a:p>
          <a:p>
            <a:endParaRPr lang="en-US" sz="2400" b="1" dirty="0">
              <a:solidFill>
                <a:schemeClr val="bg1"/>
              </a:solidFill>
            </a:endParaRPr>
          </a:p>
        </p:txBody>
      </p:sp>
      <p:sp>
        <p:nvSpPr>
          <p:cNvPr id="7" name="TextBox 6">
            <a:extLst>
              <a:ext uri="{FF2B5EF4-FFF2-40B4-BE49-F238E27FC236}">
                <a16:creationId xmlns:a16="http://schemas.microsoft.com/office/drawing/2014/main" id="{4EB625BE-A0A6-3462-A8B2-1C3680B489F1}"/>
              </a:ext>
            </a:extLst>
          </p:cNvPr>
          <p:cNvSpPr txBox="1"/>
          <p:nvPr/>
        </p:nvSpPr>
        <p:spPr>
          <a:xfrm>
            <a:off x="6229582" y="3290017"/>
            <a:ext cx="5622442" cy="3046988"/>
          </a:xfrm>
          <a:prstGeom prst="rect">
            <a:avLst/>
          </a:prstGeom>
          <a:noFill/>
        </p:spPr>
        <p:txBody>
          <a:bodyPr wrap="square" rtlCol="0">
            <a:spAutoFit/>
          </a:bodyPr>
          <a:lstStyle/>
          <a:p>
            <a:pPr marL="457200" indent="-457200">
              <a:buFont typeface="Arial" panose="020B0604020202020204" pitchFamily="34" charset="0"/>
              <a:buChar char="•"/>
            </a:pPr>
            <a:r>
              <a:rPr lang="en-GB" sz="2400" b="1" dirty="0">
                <a:solidFill>
                  <a:schemeClr val="bg1"/>
                </a:solidFill>
                <a:effectLst/>
              </a:rPr>
              <a:t>Rice burgers and congee (rice porridge) </a:t>
            </a:r>
          </a:p>
          <a:p>
            <a:endParaRPr lang="en-GB" sz="2400" b="1" dirty="0">
              <a:solidFill>
                <a:schemeClr val="bg1"/>
              </a:solidFill>
              <a:effectLst/>
            </a:endParaRPr>
          </a:p>
          <a:p>
            <a:pPr marL="457200" indent="-457200">
              <a:buFont typeface="Arial" panose="020B0604020202020204" pitchFamily="34" charset="0"/>
              <a:buChar char="•"/>
            </a:pPr>
            <a:r>
              <a:rPr lang="en-GB" sz="2400" b="1" dirty="0">
                <a:solidFill>
                  <a:schemeClr val="bg1"/>
                </a:solidFill>
                <a:effectLst/>
              </a:rPr>
              <a:t>Incorporated traditional Chinese </a:t>
            </a:r>
            <a:r>
              <a:rPr lang="en-GB" sz="2400" b="1" dirty="0" err="1">
                <a:solidFill>
                  <a:schemeClr val="bg1"/>
                </a:solidFill>
                <a:effectLst/>
              </a:rPr>
              <a:t>flavors</a:t>
            </a:r>
            <a:r>
              <a:rPr lang="en-GB" sz="2400" b="1" dirty="0">
                <a:solidFill>
                  <a:schemeClr val="bg1"/>
                </a:solidFill>
                <a:effectLst/>
              </a:rPr>
              <a:t> and ingredients into its menu to appeal to local tastes</a:t>
            </a:r>
          </a:p>
          <a:p>
            <a:pPr marL="457200" indent="-457200">
              <a:buFont typeface="Arial" panose="020B0604020202020204" pitchFamily="34" charset="0"/>
              <a:buChar char="•"/>
            </a:pPr>
            <a:endParaRPr lang="en-GB" sz="2400" b="1" dirty="0">
              <a:solidFill>
                <a:schemeClr val="bg1"/>
              </a:solidFill>
              <a:effectLst/>
            </a:endParaRPr>
          </a:p>
          <a:p>
            <a:endParaRPr lang="en-GB" sz="2400" b="1" dirty="0">
              <a:solidFill>
                <a:schemeClr val="bg1"/>
              </a:solidFill>
              <a:effectLst/>
            </a:endParaRPr>
          </a:p>
          <a:p>
            <a:endParaRPr lang="en-US" sz="2400" b="1" dirty="0">
              <a:solidFill>
                <a:schemeClr val="bg1"/>
              </a:solidFill>
            </a:endParaRPr>
          </a:p>
        </p:txBody>
      </p:sp>
      <p:sp>
        <p:nvSpPr>
          <p:cNvPr id="5" name="Slide Number Placeholder 5">
            <a:extLst>
              <a:ext uri="{FF2B5EF4-FFF2-40B4-BE49-F238E27FC236}">
                <a16:creationId xmlns:a16="http://schemas.microsoft.com/office/drawing/2014/main" id="{8FCD2B90-3AC0-0391-64EB-77D2A7FF66FC}"/>
              </a:ext>
            </a:extLst>
          </p:cNvPr>
          <p:cNvSpPr txBox="1">
            <a:spLocks/>
          </p:cNvSpPr>
          <p:nvPr/>
        </p:nvSpPr>
        <p:spPr>
          <a:xfrm>
            <a:off x="11600121" y="6337005"/>
            <a:ext cx="503806" cy="430277"/>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fld id="{743D57DF-21C1-4455-B7C2-0ADA5F7438B1}" type="slidenum">
              <a:rPr lang="en-US" sz="1600" smtClean="0">
                <a:solidFill>
                  <a:schemeClr val="bg1"/>
                </a:solidFill>
                <a:latin typeface="Bembo"/>
              </a:rPr>
              <a:pPr algn="ctr">
                <a:defRPr/>
              </a:pPr>
              <a:t>5</a:t>
            </a:fld>
            <a:endParaRPr lang="en-US" sz="1600" dirty="0">
              <a:solidFill>
                <a:schemeClr val="bg1"/>
              </a:solidFill>
              <a:latin typeface="Bembo"/>
            </a:endParaRPr>
          </a:p>
        </p:txBody>
      </p:sp>
      <p:pic>
        <p:nvPicPr>
          <p:cNvPr id="3074" name="Picture 2" descr="Greggs reveals limited menu and names Scottish branches opening TODAY ...">
            <a:extLst>
              <a:ext uri="{FF2B5EF4-FFF2-40B4-BE49-F238E27FC236}">
                <a16:creationId xmlns:a16="http://schemas.microsoft.com/office/drawing/2014/main" id="{CF159E5F-CB6B-4A51-A44C-3810A54CA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985" y="759917"/>
            <a:ext cx="2921054" cy="19058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德克士 - Picture of Dicos (MaWei), Fuzhou - TripAdvisor">
            <a:extLst>
              <a:ext uri="{FF2B5EF4-FFF2-40B4-BE49-F238E27FC236}">
                <a16:creationId xmlns:a16="http://schemas.microsoft.com/office/drawing/2014/main" id="{1A7C5CAF-B731-D7E5-B3F7-A3E5B67036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144" y="704279"/>
            <a:ext cx="2568232" cy="19238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7ADD49-ADA8-7FBF-D94C-F40853B5605A}"/>
              </a:ext>
            </a:extLst>
          </p:cNvPr>
          <p:cNvSpPr txBox="1"/>
          <p:nvPr/>
        </p:nvSpPr>
        <p:spPr>
          <a:xfrm>
            <a:off x="88074" y="90718"/>
            <a:ext cx="11937350" cy="6676564"/>
          </a:xfrm>
          <a:prstGeom prst="rect">
            <a:avLst/>
          </a:prstGeom>
          <a:noFill/>
          <a:ln cmpd="sng">
            <a:solidFill>
              <a:schemeClr val="bg1">
                <a:alpha val="88000"/>
              </a:schemeClr>
            </a:solidFill>
          </a:ln>
        </p:spPr>
        <p:txBody>
          <a:bodyPr wrap="square" rtlCol="0">
            <a:spAutoFit/>
          </a:bodyPr>
          <a:lstStyle/>
          <a:p>
            <a:endParaRPr lang="en-US" dirty="0"/>
          </a:p>
        </p:txBody>
      </p:sp>
    </p:spTree>
    <p:extLst>
      <p:ext uri="{BB962C8B-B14F-4D97-AF65-F5344CB8AC3E}">
        <p14:creationId xmlns:p14="http://schemas.microsoft.com/office/powerpoint/2010/main" val="2957902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267785-3A4F-E8F4-3D8F-89AADBCECB80}"/>
              </a:ext>
            </a:extLst>
          </p:cNvPr>
          <p:cNvSpPr txBox="1"/>
          <p:nvPr/>
        </p:nvSpPr>
        <p:spPr>
          <a:xfrm>
            <a:off x="0" y="0"/>
            <a:ext cx="11244263" cy="369332"/>
          </a:xfrm>
          <a:prstGeom prst="rect">
            <a:avLst/>
          </a:prstGeom>
        </p:spPr>
        <p:txBody>
          <a:bodyPr wrap="square" rtlCol="0">
            <a:spAutoFit/>
          </a:bodyPr>
          <a:lstStyle/>
          <a:p>
            <a:endParaRPr lang="en-US" dirty="0">
              <a:solidFill>
                <a:schemeClr val="accent1"/>
              </a:solidFill>
            </a:endParaRPr>
          </a:p>
        </p:txBody>
      </p:sp>
      <p:pic>
        <p:nvPicPr>
          <p:cNvPr id="1026" name="Picture 2" descr="Risultato immagine per greggs logo">
            <a:extLst>
              <a:ext uri="{FF2B5EF4-FFF2-40B4-BE49-F238E27FC236}">
                <a16:creationId xmlns:a16="http://schemas.microsoft.com/office/drawing/2014/main" id="{D62E3E86-849E-4F8E-9DAA-6D93F478EA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430"/>
            <a:ext cx="2449787" cy="137477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F3E5EEA-2017-9A0F-535A-2F30D36C78C6}"/>
              </a:ext>
            </a:extLst>
          </p:cNvPr>
          <p:cNvSpPr/>
          <p:nvPr/>
        </p:nvSpPr>
        <p:spPr>
          <a:xfrm>
            <a:off x="4163687" y="184666"/>
            <a:ext cx="4321825" cy="1015663"/>
          </a:xfrm>
          <a:prstGeom prst="rect">
            <a:avLst/>
          </a:prstGeom>
          <a:noFill/>
        </p:spPr>
        <p:txBody>
          <a:bodyPr wrap="none" lIns="91440" tIns="45720" rIns="91440" bIns="45720">
            <a:spAutoFit/>
          </a:bodyPr>
          <a:lstStyle/>
          <a:p>
            <a:pPr algn="ctr"/>
            <a:r>
              <a:rPr lang="en-US" sz="60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Joint Venture</a:t>
            </a:r>
          </a:p>
        </p:txBody>
      </p:sp>
      <p:sp>
        <p:nvSpPr>
          <p:cNvPr id="8" name="TextBox 7">
            <a:extLst>
              <a:ext uri="{FF2B5EF4-FFF2-40B4-BE49-F238E27FC236}">
                <a16:creationId xmlns:a16="http://schemas.microsoft.com/office/drawing/2014/main" id="{E374BD5B-A3BD-5F1C-A614-1FEA71E3B210}"/>
              </a:ext>
            </a:extLst>
          </p:cNvPr>
          <p:cNvSpPr txBox="1"/>
          <p:nvPr/>
        </p:nvSpPr>
        <p:spPr>
          <a:xfrm>
            <a:off x="1" y="1214795"/>
            <a:ext cx="11972924" cy="954107"/>
          </a:xfrm>
          <a:prstGeom prst="rect">
            <a:avLst/>
          </a:prstGeom>
          <a:noFill/>
        </p:spPr>
        <p:txBody>
          <a:bodyPr wrap="square" rtlCol="0">
            <a:spAutoFit/>
          </a:bodyPr>
          <a:lstStyle/>
          <a:p>
            <a:pPr algn="ctr"/>
            <a:r>
              <a:rPr lang="en-GB" sz="2800" b="1" kern="100" dirty="0">
                <a:solidFill>
                  <a:schemeClr val="bg1"/>
                </a:solidFill>
                <a:ea typeface="Calibri" panose="020F0502020204030204" pitchFamily="34" charset="0"/>
                <a:cs typeface="Times New Roman" panose="02020603050405020304" pitchFamily="18" charset="0"/>
              </a:rPr>
              <a:t>‘A</a:t>
            </a:r>
            <a:r>
              <a:rPr lang="en-GB" sz="2800" b="1" kern="100" dirty="0">
                <a:solidFill>
                  <a:schemeClr val="bg1"/>
                </a:solidFill>
                <a:effectLst/>
                <a:ea typeface="Calibri" panose="020F0502020204030204" pitchFamily="34" charset="0"/>
                <a:cs typeface="Times New Roman" panose="02020603050405020304" pitchFamily="18" charset="0"/>
              </a:rPr>
              <a:t> Joint Venture is a company that is jointly owned and operated by two or more firms’</a:t>
            </a:r>
            <a:endParaRPr lang="en-US" dirty="0"/>
          </a:p>
        </p:txBody>
      </p:sp>
      <p:sp>
        <p:nvSpPr>
          <p:cNvPr id="9" name="Rectangle 8">
            <a:extLst>
              <a:ext uri="{FF2B5EF4-FFF2-40B4-BE49-F238E27FC236}">
                <a16:creationId xmlns:a16="http://schemas.microsoft.com/office/drawing/2014/main" id="{5991F2CF-844B-20CC-C7D3-F4A2D58DB970}"/>
              </a:ext>
            </a:extLst>
          </p:cNvPr>
          <p:cNvSpPr/>
          <p:nvPr/>
        </p:nvSpPr>
        <p:spPr>
          <a:xfrm>
            <a:off x="463366" y="2312708"/>
            <a:ext cx="2833404" cy="769441"/>
          </a:xfrm>
          <a:prstGeom prst="rect">
            <a:avLst/>
          </a:prstGeom>
          <a:noFill/>
        </p:spPr>
        <p:txBody>
          <a:bodyPr wrap="none" lIns="91440" tIns="45720" rIns="91440" bIns="45720">
            <a:spAutoFit/>
          </a:bodyPr>
          <a:lstStyle/>
          <a:p>
            <a:pPr algn="ctr"/>
            <a:r>
              <a:rPr lang="en-US" sz="44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Advantages</a:t>
            </a:r>
            <a:endParaRPr lang="en-US" sz="4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a16="http://schemas.microsoft.com/office/drawing/2014/main" id="{F3298F96-B0E0-8286-651B-847E20E0D6AF}"/>
              </a:ext>
            </a:extLst>
          </p:cNvPr>
          <p:cNvSpPr/>
          <p:nvPr/>
        </p:nvSpPr>
        <p:spPr>
          <a:xfrm>
            <a:off x="4357895" y="2312708"/>
            <a:ext cx="3476209" cy="769441"/>
          </a:xfrm>
          <a:prstGeom prst="rect">
            <a:avLst/>
          </a:prstGeom>
          <a:noFill/>
        </p:spPr>
        <p:txBody>
          <a:bodyPr wrap="none" lIns="91440" tIns="45720" rIns="91440" bIns="45720">
            <a:spAutoFit/>
          </a:bodyPr>
          <a:lstStyle/>
          <a:p>
            <a:pPr algn="ctr"/>
            <a:r>
              <a:rPr lang="en-US" sz="4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Disadvantages</a:t>
            </a:r>
          </a:p>
        </p:txBody>
      </p:sp>
      <p:sp>
        <p:nvSpPr>
          <p:cNvPr id="11" name="Rectangle 10">
            <a:extLst>
              <a:ext uri="{FF2B5EF4-FFF2-40B4-BE49-F238E27FC236}">
                <a16:creationId xmlns:a16="http://schemas.microsoft.com/office/drawing/2014/main" id="{4BECC976-CB40-29B2-C854-6DFFA48DD604}"/>
              </a:ext>
            </a:extLst>
          </p:cNvPr>
          <p:cNvSpPr/>
          <p:nvPr/>
        </p:nvSpPr>
        <p:spPr>
          <a:xfrm>
            <a:off x="8895232" y="2318204"/>
            <a:ext cx="2620910" cy="769441"/>
          </a:xfrm>
          <a:prstGeom prst="rect">
            <a:avLst/>
          </a:prstGeom>
          <a:noFill/>
        </p:spPr>
        <p:txBody>
          <a:bodyPr wrap="none" lIns="91440" tIns="45720" rIns="91440" bIns="45720">
            <a:spAutoFit/>
          </a:bodyPr>
          <a:lstStyle/>
          <a:p>
            <a:pPr algn="ctr"/>
            <a:r>
              <a:rPr lang="en-US" sz="44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Resolution</a:t>
            </a:r>
            <a:endParaRPr lang="en-US" sz="4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sp>
        <p:nvSpPr>
          <p:cNvPr id="13" name="TextBox 12">
            <a:extLst>
              <a:ext uri="{FF2B5EF4-FFF2-40B4-BE49-F238E27FC236}">
                <a16:creationId xmlns:a16="http://schemas.microsoft.com/office/drawing/2014/main" id="{4382A98A-7831-3ED0-48E7-61150826E999}"/>
              </a:ext>
            </a:extLst>
          </p:cNvPr>
          <p:cNvSpPr txBox="1"/>
          <p:nvPr/>
        </p:nvSpPr>
        <p:spPr>
          <a:xfrm>
            <a:off x="219074" y="2998072"/>
            <a:ext cx="3944613" cy="1631216"/>
          </a:xfrm>
          <a:prstGeom prst="rect">
            <a:avLst/>
          </a:prstGeom>
          <a:noFill/>
        </p:spPr>
        <p:txBody>
          <a:bodyPr wrap="square" rtlCol="0">
            <a:spAutoFit/>
          </a:bodyPr>
          <a:lstStyle/>
          <a:p>
            <a:pPr algn="ctr"/>
            <a:r>
              <a:rPr lang="en-US" sz="2800" b="1" dirty="0">
                <a:solidFill>
                  <a:schemeClr val="bg1"/>
                </a:solidFill>
              </a:rPr>
              <a:t>DIVERSITY</a:t>
            </a:r>
          </a:p>
          <a:p>
            <a:pPr marL="457200" indent="-457200">
              <a:buFont typeface="Arial" panose="020B0604020202020204" pitchFamily="34" charset="0"/>
              <a:buChar char="•"/>
            </a:pPr>
            <a:r>
              <a:rPr lang="en-US" sz="2400" b="1" dirty="0">
                <a:solidFill>
                  <a:schemeClr val="bg1"/>
                </a:solidFill>
              </a:rPr>
              <a:t>International Expertise</a:t>
            </a:r>
          </a:p>
          <a:p>
            <a:pPr marL="457200" indent="-457200">
              <a:buFont typeface="Arial" panose="020B0604020202020204" pitchFamily="34" charset="0"/>
              <a:buChar char="•"/>
            </a:pPr>
            <a:r>
              <a:rPr lang="en-US" sz="2400" b="1" dirty="0">
                <a:solidFill>
                  <a:schemeClr val="bg1"/>
                </a:solidFill>
              </a:rPr>
              <a:t>Sharing skills</a:t>
            </a:r>
          </a:p>
          <a:p>
            <a:pPr marL="457200" indent="-457200">
              <a:buFont typeface="Arial" panose="020B0604020202020204" pitchFamily="34" charset="0"/>
              <a:buChar char="•"/>
            </a:pPr>
            <a:r>
              <a:rPr lang="en-GB" sz="2400" b="1" kern="0" dirty="0">
                <a:solidFill>
                  <a:schemeClr val="bg1"/>
                </a:solidFill>
                <a:ea typeface="Calibri" panose="020F0502020204030204" pitchFamily="34" charset="0"/>
                <a:cs typeface="Helvetica" pitchFamily="2" charset="0"/>
              </a:rPr>
              <a:t>I</a:t>
            </a:r>
            <a:r>
              <a:rPr lang="en-GB" sz="2400" b="1" kern="0" dirty="0">
                <a:solidFill>
                  <a:schemeClr val="bg1"/>
                </a:solidFill>
                <a:effectLst/>
                <a:ea typeface="Calibri" panose="020F0502020204030204" pitchFamily="34" charset="0"/>
                <a:cs typeface="Helvetica" pitchFamily="2" charset="0"/>
              </a:rPr>
              <a:t>nnovative partnerships</a:t>
            </a:r>
            <a:r>
              <a:rPr lang="en-GB" sz="2400" b="1" dirty="0">
                <a:solidFill>
                  <a:schemeClr val="bg1"/>
                </a:solidFill>
                <a:effectLst/>
              </a:rPr>
              <a:t> </a:t>
            </a:r>
            <a:endParaRPr lang="en-US" sz="2400" b="1" dirty="0">
              <a:solidFill>
                <a:schemeClr val="bg1"/>
              </a:solidFill>
            </a:endParaRPr>
          </a:p>
        </p:txBody>
      </p:sp>
      <p:sp>
        <p:nvSpPr>
          <p:cNvPr id="14" name="TextBox 13">
            <a:extLst>
              <a:ext uri="{FF2B5EF4-FFF2-40B4-BE49-F238E27FC236}">
                <a16:creationId xmlns:a16="http://schemas.microsoft.com/office/drawing/2014/main" id="{D323A136-1304-B51E-E59A-2A8628D0B3AB}"/>
              </a:ext>
            </a:extLst>
          </p:cNvPr>
          <p:cNvSpPr txBox="1"/>
          <p:nvPr/>
        </p:nvSpPr>
        <p:spPr>
          <a:xfrm>
            <a:off x="4014157" y="3073272"/>
            <a:ext cx="3819947" cy="3231654"/>
          </a:xfrm>
          <a:prstGeom prst="rect">
            <a:avLst/>
          </a:prstGeom>
          <a:noFill/>
        </p:spPr>
        <p:txBody>
          <a:bodyPr wrap="square" rtlCol="0">
            <a:spAutoFit/>
          </a:bodyPr>
          <a:lstStyle/>
          <a:p>
            <a:pPr algn="ctr"/>
            <a:r>
              <a:rPr lang="en-US" sz="2800" b="1" dirty="0">
                <a:solidFill>
                  <a:schemeClr val="bg1"/>
                </a:solidFill>
              </a:rPr>
              <a:t>DIVERSITY WITHOUT INCLUSION</a:t>
            </a:r>
          </a:p>
          <a:p>
            <a:pPr marL="457200" indent="-457200">
              <a:buFont typeface="Arial" panose="020B0604020202020204" pitchFamily="34" charset="0"/>
              <a:buChar char="•"/>
            </a:pPr>
            <a:r>
              <a:rPr lang="en-GB" sz="2400" b="1" kern="0" dirty="0">
                <a:solidFill>
                  <a:schemeClr val="bg1"/>
                </a:solidFill>
                <a:ea typeface="Calibri" panose="020F0502020204030204" pitchFamily="34" charset="0"/>
                <a:cs typeface="Helvetica" pitchFamily="2" charset="0"/>
              </a:rPr>
              <a:t>P</a:t>
            </a:r>
            <a:r>
              <a:rPr lang="en-GB" sz="2400" b="1" kern="0" dirty="0">
                <a:solidFill>
                  <a:schemeClr val="bg1"/>
                </a:solidFill>
                <a:effectLst/>
                <a:ea typeface="Calibri" panose="020F0502020204030204" pitchFamily="34" charset="0"/>
                <a:cs typeface="Helvetica" pitchFamily="2" charset="0"/>
              </a:rPr>
              <a:t>otentially creating division between co-workers and putting employee retention at risk.</a:t>
            </a:r>
            <a:endParaRPr lang="en-GB" sz="2400" b="1" kern="100" dirty="0">
              <a:solidFill>
                <a:schemeClr val="bg1"/>
              </a:solidFill>
              <a:effectLst/>
              <a:ea typeface="Calibri" panose="020F0502020204030204" pitchFamily="34" charset="0"/>
              <a:cs typeface="Times New Roman" panose="02020603050405020304" pitchFamily="18" charset="0"/>
            </a:endParaRPr>
          </a:p>
          <a:p>
            <a:pPr marL="457200" indent="-457200">
              <a:buFont typeface="Arial" panose="020B0604020202020204" pitchFamily="34" charset="0"/>
              <a:buChar char="•"/>
            </a:pPr>
            <a:endParaRPr lang="en-US" sz="2800" b="1" dirty="0">
              <a:solidFill>
                <a:schemeClr val="bg1"/>
              </a:solidFill>
            </a:endParaRPr>
          </a:p>
        </p:txBody>
      </p:sp>
      <p:sp>
        <p:nvSpPr>
          <p:cNvPr id="15" name="TextBox 14">
            <a:extLst>
              <a:ext uri="{FF2B5EF4-FFF2-40B4-BE49-F238E27FC236}">
                <a16:creationId xmlns:a16="http://schemas.microsoft.com/office/drawing/2014/main" id="{1A6A8F45-5EC3-29F6-3042-FC0C4505B98B}"/>
              </a:ext>
            </a:extLst>
          </p:cNvPr>
          <p:cNvSpPr txBox="1"/>
          <p:nvPr/>
        </p:nvSpPr>
        <p:spPr>
          <a:xfrm>
            <a:off x="8485512" y="3101675"/>
            <a:ext cx="3944613" cy="2000548"/>
          </a:xfrm>
          <a:prstGeom prst="rect">
            <a:avLst/>
          </a:prstGeom>
          <a:noFill/>
        </p:spPr>
        <p:txBody>
          <a:bodyPr wrap="square" rtlCol="0">
            <a:spAutoFit/>
          </a:bodyPr>
          <a:lstStyle/>
          <a:p>
            <a:pPr algn="ctr"/>
            <a:r>
              <a:rPr lang="en-US" sz="2800" b="1" dirty="0">
                <a:solidFill>
                  <a:schemeClr val="bg1"/>
                </a:solidFill>
              </a:rPr>
              <a:t>STRATEGIES</a:t>
            </a:r>
          </a:p>
          <a:p>
            <a:pPr marL="457200" indent="-457200">
              <a:buFont typeface="Arial" panose="020B0604020202020204" pitchFamily="34" charset="0"/>
              <a:buChar char="•"/>
            </a:pPr>
            <a:r>
              <a:rPr lang="en-US" sz="2400" b="1" dirty="0">
                <a:solidFill>
                  <a:schemeClr val="bg1"/>
                </a:solidFill>
              </a:rPr>
              <a:t>D&amp;I strategies</a:t>
            </a:r>
          </a:p>
          <a:p>
            <a:pPr marL="457200" indent="-457200">
              <a:buFont typeface="Arial" panose="020B0604020202020204" pitchFamily="34" charset="0"/>
              <a:buChar char="•"/>
            </a:pPr>
            <a:r>
              <a:rPr lang="en-GB" sz="2400" b="1" dirty="0">
                <a:solidFill>
                  <a:schemeClr val="bg1"/>
                </a:solidFill>
              </a:rPr>
              <a:t>Policy alignment</a:t>
            </a:r>
          </a:p>
          <a:p>
            <a:pPr marL="457200" indent="-457200">
              <a:buFont typeface="Arial" panose="020B0604020202020204" pitchFamily="34" charset="0"/>
              <a:buChar char="•"/>
            </a:pPr>
            <a:r>
              <a:rPr lang="en-GB" sz="2400" b="1" dirty="0">
                <a:solidFill>
                  <a:schemeClr val="bg1"/>
                </a:solidFill>
              </a:rPr>
              <a:t>Cultural Sensitivity</a:t>
            </a:r>
          </a:p>
          <a:p>
            <a:endParaRPr lang="en-US" sz="2400" b="1" dirty="0">
              <a:solidFill>
                <a:schemeClr val="bg1"/>
              </a:solidFill>
            </a:endParaRPr>
          </a:p>
        </p:txBody>
      </p:sp>
      <p:sp>
        <p:nvSpPr>
          <p:cNvPr id="17" name="TextBox 16">
            <a:extLst>
              <a:ext uri="{FF2B5EF4-FFF2-40B4-BE49-F238E27FC236}">
                <a16:creationId xmlns:a16="http://schemas.microsoft.com/office/drawing/2014/main" id="{FD82784B-4C54-FCD9-61B5-1C39BD7962C7}"/>
              </a:ext>
            </a:extLst>
          </p:cNvPr>
          <p:cNvSpPr txBox="1"/>
          <p:nvPr/>
        </p:nvSpPr>
        <p:spPr>
          <a:xfrm>
            <a:off x="9636287" y="6367477"/>
            <a:ext cx="3215951" cy="369332"/>
          </a:xfrm>
          <a:prstGeom prst="rect">
            <a:avLst/>
          </a:prstGeom>
          <a:noFill/>
        </p:spPr>
        <p:txBody>
          <a:bodyPr wrap="square" rtlCol="0">
            <a:spAutoFit/>
          </a:bodyPr>
          <a:lstStyle/>
          <a:p>
            <a:r>
              <a:rPr lang="en-US" dirty="0">
                <a:solidFill>
                  <a:schemeClr val="bg1"/>
                </a:solidFill>
              </a:rPr>
              <a:t>(Winkelman, 2005)</a:t>
            </a:r>
          </a:p>
        </p:txBody>
      </p:sp>
      <p:sp>
        <p:nvSpPr>
          <p:cNvPr id="18" name="TextBox 17">
            <a:extLst>
              <a:ext uri="{FF2B5EF4-FFF2-40B4-BE49-F238E27FC236}">
                <a16:creationId xmlns:a16="http://schemas.microsoft.com/office/drawing/2014/main" id="{D411F217-9A1F-F231-14C8-148892844170}"/>
              </a:ext>
            </a:extLst>
          </p:cNvPr>
          <p:cNvSpPr txBox="1"/>
          <p:nvPr/>
        </p:nvSpPr>
        <p:spPr>
          <a:xfrm>
            <a:off x="8496716" y="1757191"/>
            <a:ext cx="3476209" cy="369332"/>
          </a:xfrm>
          <a:prstGeom prst="rect">
            <a:avLst/>
          </a:prstGeom>
          <a:noFill/>
        </p:spPr>
        <p:txBody>
          <a:bodyPr wrap="square" rtlCol="0">
            <a:spAutoFit/>
          </a:bodyPr>
          <a:lstStyle/>
          <a:p>
            <a:r>
              <a:rPr lang="en-US" dirty="0">
                <a:solidFill>
                  <a:schemeClr val="bg1"/>
                </a:solidFill>
              </a:rPr>
              <a:t>(Bekaert and </a:t>
            </a:r>
            <a:r>
              <a:rPr lang="en-US" dirty="0" err="1">
                <a:solidFill>
                  <a:schemeClr val="bg1"/>
                </a:solidFill>
              </a:rPr>
              <a:t>Hodrick</a:t>
            </a:r>
            <a:r>
              <a:rPr lang="en-US" dirty="0">
                <a:solidFill>
                  <a:schemeClr val="bg1"/>
                </a:solidFill>
              </a:rPr>
              <a:t>, 2013, p.29)</a:t>
            </a:r>
          </a:p>
        </p:txBody>
      </p:sp>
      <p:sp>
        <p:nvSpPr>
          <p:cNvPr id="2" name="Slide Number Placeholder 5">
            <a:extLst>
              <a:ext uri="{FF2B5EF4-FFF2-40B4-BE49-F238E27FC236}">
                <a16:creationId xmlns:a16="http://schemas.microsoft.com/office/drawing/2014/main" id="{BF30603C-AF86-3622-1279-EA4180266D8F}"/>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sp>
        <p:nvSpPr>
          <p:cNvPr id="3" name="TextBox 2">
            <a:extLst>
              <a:ext uri="{FF2B5EF4-FFF2-40B4-BE49-F238E27FC236}">
                <a16:creationId xmlns:a16="http://schemas.microsoft.com/office/drawing/2014/main" id="{AB362202-115E-E08D-05A0-80974D831002}"/>
              </a:ext>
            </a:extLst>
          </p:cNvPr>
          <p:cNvSpPr txBox="1"/>
          <p:nvPr/>
        </p:nvSpPr>
        <p:spPr>
          <a:xfrm>
            <a:off x="88074" y="90718"/>
            <a:ext cx="11937350" cy="6676564"/>
          </a:xfrm>
          <a:prstGeom prst="rect">
            <a:avLst/>
          </a:prstGeom>
          <a:noFill/>
          <a:ln cmpd="sng">
            <a:solidFill>
              <a:schemeClr val="bg1">
                <a:alpha val="88000"/>
              </a:schemeClr>
            </a:solidFill>
          </a:ln>
        </p:spPr>
        <p:txBody>
          <a:bodyPr wrap="square" rtlCol="0">
            <a:spAutoFit/>
          </a:bodyPr>
          <a:lstStyle/>
          <a:p>
            <a:endParaRPr lang="en-US" dirty="0"/>
          </a:p>
        </p:txBody>
      </p:sp>
    </p:spTree>
    <p:extLst>
      <p:ext uri="{BB962C8B-B14F-4D97-AF65-F5344CB8AC3E}">
        <p14:creationId xmlns:p14="http://schemas.microsoft.com/office/powerpoint/2010/main" val="1246366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48E2C1E-8472-C6C0-1818-B9BE6A3980B7}"/>
              </a:ext>
            </a:extLst>
          </p:cNvPr>
          <p:cNvSpPr/>
          <p:nvPr/>
        </p:nvSpPr>
        <p:spPr>
          <a:xfrm>
            <a:off x="-258013" y="4547997"/>
            <a:ext cx="12492037" cy="2123658"/>
          </a:xfrm>
          <a:prstGeom prst="rect">
            <a:avLst/>
          </a:prstGeom>
          <a:noFill/>
        </p:spPr>
        <p:txBody>
          <a:bodyPr wrap="square" lIns="91440" tIns="45720" rIns="91440" bIns="45720">
            <a:spAutoFit/>
          </a:bodyPr>
          <a:lstStyle/>
          <a:p>
            <a:pPr algn="ctr"/>
            <a:r>
              <a:rPr lang="en-US" sz="40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Few Branded that failed cultural sensitivity in China</a:t>
            </a:r>
          </a:p>
          <a:p>
            <a:pPr algn="ctr"/>
            <a:endParaRPr lang="en-US" sz="44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a:p>
            <a:pPr algn="ctr"/>
            <a:endParaRPr lang="en-US" sz="4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pic>
        <p:nvPicPr>
          <p:cNvPr id="4" name="Picture 2" descr="Risultato immagine per greggs logo">
            <a:extLst>
              <a:ext uri="{FF2B5EF4-FFF2-40B4-BE49-F238E27FC236}">
                <a16:creationId xmlns:a16="http://schemas.microsoft.com/office/drawing/2014/main" id="{6E7BABA8-6AF4-20C3-06B8-21980C9133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430"/>
            <a:ext cx="2449787" cy="13747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92F51BC-134D-5EC0-053E-7A840B183808}"/>
              </a:ext>
            </a:extLst>
          </p:cNvPr>
          <p:cNvSpPr/>
          <p:nvPr/>
        </p:nvSpPr>
        <p:spPr>
          <a:xfrm>
            <a:off x="3618444" y="184666"/>
            <a:ext cx="5412314" cy="923330"/>
          </a:xfrm>
          <a:prstGeom prst="rect">
            <a:avLst/>
          </a:prstGeom>
          <a:noFill/>
        </p:spPr>
        <p:txBody>
          <a:bodyPr wrap="none" lIns="91440" tIns="45720" rIns="91440" bIns="45720">
            <a:spAutoFit/>
          </a:bodyPr>
          <a:lstStyle/>
          <a:p>
            <a:pPr algn="ctr"/>
            <a:r>
              <a:rPr lang="en-US" sz="540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Cultural Sensitivity</a:t>
            </a:r>
            <a:endParaRPr lang="en-US" sz="5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CEC76362-4307-2383-4EED-FABB06DD603D}"/>
              </a:ext>
            </a:extLst>
          </p:cNvPr>
          <p:cNvSpPr txBox="1"/>
          <p:nvPr/>
        </p:nvSpPr>
        <p:spPr>
          <a:xfrm>
            <a:off x="1" y="1214795"/>
            <a:ext cx="11972924" cy="1661993"/>
          </a:xfrm>
          <a:prstGeom prst="rect">
            <a:avLst/>
          </a:prstGeom>
          <a:noFill/>
        </p:spPr>
        <p:txBody>
          <a:bodyPr wrap="square" rtlCol="0">
            <a:spAutoFit/>
          </a:bodyPr>
          <a:lstStyle/>
          <a:p>
            <a:pPr algn="ctr"/>
            <a:r>
              <a:rPr lang="en-GB" sz="2800" b="1" kern="100" dirty="0">
                <a:solidFill>
                  <a:schemeClr val="bg1"/>
                </a:solidFill>
                <a:ea typeface="Calibri" panose="020F0502020204030204" pitchFamily="34" charset="0"/>
                <a:cs typeface="Times New Roman" panose="02020603050405020304" pitchFamily="18" charset="0"/>
              </a:rPr>
              <a:t>= </a:t>
            </a:r>
            <a:r>
              <a:rPr lang="en-GB" sz="2800" b="1" kern="100" dirty="0">
                <a:solidFill>
                  <a:schemeClr val="bg1"/>
                </a:solidFill>
                <a:effectLst/>
                <a:ea typeface="Calibri" panose="020F0502020204030204" pitchFamily="34" charset="0"/>
                <a:cs typeface="Times New Roman" panose="02020603050405020304" pitchFamily="18" charset="0"/>
              </a:rPr>
              <a:t>Cultural awareness</a:t>
            </a:r>
          </a:p>
          <a:p>
            <a:pPr algn="ctr"/>
            <a:r>
              <a:rPr lang="en-GB" sz="2800" b="1" kern="0" dirty="0">
                <a:solidFill>
                  <a:schemeClr val="bg1"/>
                </a:solidFill>
                <a:effectLst/>
                <a:ea typeface="Calibri" panose="020F0502020204030204" pitchFamily="34" charset="0"/>
                <a:cs typeface="Helvetica" pitchFamily="2" charset="0"/>
              </a:rPr>
              <a:t>Cultural sensitivity portrays an awareness of cultural differences and a response to them</a:t>
            </a:r>
            <a:endParaRPr lang="en-GB" sz="2800" b="1" kern="100" dirty="0">
              <a:solidFill>
                <a:schemeClr val="bg1"/>
              </a:solidFill>
              <a:effectLst/>
              <a:ea typeface="Calibri" panose="020F0502020204030204" pitchFamily="34" charset="0"/>
              <a:cs typeface="Times New Roman" panose="02020603050405020304" pitchFamily="18" charset="0"/>
            </a:endParaRPr>
          </a:p>
          <a:p>
            <a:pPr algn="ctr"/>
            <a:endParaRPr lang="en-US" dirty="0"/>
          </a:p>
        </p:txBody>
      </p:sp>
      <p:sp>
        <p:nvSpPr>
          <p:cNvPr id="8" name="Rectangle 7">
            <a:extLst>
              <a:ext uri="{FF2B5EF4-FFF2-40B4-BE49-F238E27FC236}">
                <a16:creationId xmlns:a16="http://schemas.microsoft.com/office/drawing/2014/main" id="{50EFC8BC-4E07-5EF2-A845-CCA4230D41F8}"/>
              </a:ext>
            </a:extLst>
          </p:cNvPr>
          <p:cNvSpPr/>
          <p:nvPr/>
        </p:nvSpPr>
        <p:spPr>
          <a:xfrm>
            <a:off x="573723" y="2876788"/>
            <a:ext cx="5804538" cy="707886"/>
          </a:xfrm>
          <a:prstGeom prst="rect">
            <a:avLst/>
          </a:prstGeom>
          <a:noFill/>
        </p:spPr>
        <p:txBody>
          <a:bodyPr wrap="none" lIns="91440" tIns="45720" rIns="91440" bIns="45720">
            <a:spAutoFit/>
          </a:bodyPr>
          <a:lstStyle/>
          <a:p>
            <a:pPr algn="ctr"/>
            <a:r>
              <a:rPr lang="en-US" sz="40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Politically sensitive content</a:t>
            </a:r>
          </a:p>
        </p:txBody>
      </p:sp>
      <p:sp>
        <p:nvSpPr>
          <p:cNvPr id="10" name="TextBox 9">
            <a:extLst>
              <a:ext uri="{FF2B5EF4-FFF2-40B4-BE49-F238E27FC236}">
                <a16:creationId xmlns:a16="http://schemas.microsoft.com/office/drawing/2014/main" id="{8D9129E1-50EA-4C1D-595C-E08E45A1461C}"/>
              </a:ext>
            </a:extLst>
          </p:cNvPr>
          <p:cNvSpPr txBox="1"/>
          <p:nvPr/>
        </p:nvSpPr>
        <p:spPr>
          <a:xfrm>
            <a:off x="347662" y="3646229"/>
            <a:ext cx="3944613" cy="830997"/>
          </a:xfrm>
          <a:prstGeom prst="rect">
            <a:avLst/>
          </a:prstGeom>
          <a:noFill/>
        </p:spPr>
        <p:txBody>
          <a:bodyPr wrap="square" rtlCol="0">
            <a:spAutoFit/>
          </a:bodyPr>
          <a:lstStyle/>
          <a:p>
            <a:pPr marL="457200" indent="-457200">
              <a:buFont typeface="Arial" panose="020B0604020202020204" pitchFamily="34" charset="0"/>
              <a:buChar char="•"/>
            </a:pPr>
            <a:r>
              <a:rPr lang="en-US" sz="2400" b="1" dirty="0">
                <a:solidFill>
                  <a:schemeClr val="bg1"/>
                </a:solidFill>
              </a:rPr>
              <a:t>Media Censorship</a:t>
            </a:r>
          </a:p>
          <a:p>
            <a:pPr marL="457200" indent="-457200">
              <a:buFont typeface="Arial" panose="020B0604020202020204" pitchFamily="34" charset="0"/>
              <a:buChar char="•"/>
            </a:pPr>
            <a:r>
              <a:rPr lang="en-GB" sz="2400" b="1" kern="0" dirty="0">
                <a:solidFill>
                  <a:schemeClr val="bg1"/>
                </a:solidFill>
              </a:rPr>
              <a:t>Territorial border</a:t>
            </a:r>
            <a:endParaRPr lang="en-US" sz="2400" b="1" dirty="0">
              <a:solidFill>
                <a:schemeClr val="bg1"/>
              </a:solidFill>
            </a:endParaRPr>
          </a:p>
        </p:txBody>
      </p:sp>
      <p:pic>
        <p:nvPicPr>
          <p:cNvPr id="2050" name="Picture 2">
            <a:extLst>
              <a:ext uri="{FF2B5EF4-FFF2-40B4-BE49-F238E27FC236}">
                <a16:creationId xmlns:a16="http://schemas.microsoft.com/office/drawing/2014/main" id="{3971A0D3-E084-57BD-D60D-24D505557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71986" y="5591670"/>
            <a:ext cx="1373331" cy="5952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0099628-2BE2-006F-169E-70372EA7FE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0014" y="5366944"/>
            <a:ext cx="1455978" cy="83099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7F847C32-B0D4-6B2D-49C4-3D3D1D55DB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85564" y="5246667"/>
            <a:ext cx="2060417" cy="83099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9C735542-3CE1-557F-4115-D13D4B47B90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96266" y="5308221"/>
            <a:ext cx="2060418" cy="85743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a:extLst>
              <a:ext uri="{FF2B5EF4-FFF2-40B4-BE49-F238E27FC236}">
                <a16:creationId xmlns:a16="http://schemas.microsoft.com/office/drawing/2014/main" id="{96F858FF-E9AB-B9C4-81F1-9689DE645C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32516" y="5561325"/>
            <a:ext cx="1434700" cy="60433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Google">
            <a:extLst>
              <a:ext uri="{FF2B5EF4-FFF2-40B4-BE49-F238E27FC236}">
                <a16:creationId xmlns:a16="http://schemas.microsoft.com/office/drawing/2014/main" id="{6DA241AB-78FA-449C-7F43-27CA668CBA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675" y="5479793"/>
            <a:ext cx="1601656" cy="541737"/>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BF47F83-4BA9-805D-386B-CD8D883E48FD}"/>
              </a:ext>
            </a:extLst>
          </p:cNvPr>
          <p:cNvSpPr txBox="1"/>
          <p:nvPr/>
        </p:nvSpPr>
        <p:spPr>
          <a:xfrm>
            <a:off x="8937007" y="6290273"/>
            <a:ext cx="2060418" cy="369332"/>
          </a:xfrm>
          <a:prstGeom prst="rect">
            <a:avLst/>
          </a:prstGeom>
          <a:noFill/>
        </p:spPr>
        <p:txBody>
          <a:bodyPr wrap="square" rtlCol="0">
            <a:spAutoFit/>
          </a:bodyPr>
          <a:lstStyle/>
          <a:p>
            <a:r>
              <a:rPr lang="en-US" dirty="0">
                <a:solidFill>
                  <a:schemeClr val="bg1"/>
                </a:solidFill>
              </a:rPr>
              <a:t>(</a:t>
            </a:r>
            <a:r>
              <a:rPr lang="en-US" dirty="0" err="1">
                <a:solidFill>
                  <a:schemeClr val="bg1"/>
                </a:solidFill>
              </a:rPr>
              <a:t>Niewenhuis</a:t>
            </a:r>
            <a:r>
              <a:rPr lang="en-US" dirty="0">
                <a:solidFill>
                  <a:schemeClr val="bg1"/>
                </a:solidFill>
              </a:rPr>
              <a:t>, 2019)</a:t>
            </a:r>
          </a:p>
        </p:txBody>
      </p:sp>
      <p:sp>
        <p:nvSpPr>
          <p:cNvPr id="19" name="TextBox 18">
            <a:extLst>
              <a:ext uri="{FF2B5EF4-FFF2-40B4-BE49-F238E27FC236}">
                <a16:creationId xmlns:a16="http://schemas.microsoft.com/office/drawing/2014/main" id="{FA72E7E5-32A3-A0F6-76FB-00D0C99582F1}"/>
              </a:ext>
            </a:extLst>
          </p:cNvPr>
          <p:cNvSpPr txBox="1"/>
          <p:nvPr/>
        </p:nvSpPr>
        <p:spPr>
          <a:xfrm>
            <a:off x="10100548" y="2479295"/>
            <a:ext cx="3215951" cy="369332"/>
          </a:xfrm>
          <a:prstGeom prst="rect">
            <a:avLst/>
          </a:prstGeom>
          <a:noFill/>
        </p:spPr>
        <p:txBody>
          <a:bodyPr wrap="square" rtlCol="0">
            <a:spAutoFit/>
          </a:bodyPr>
          <a:lstStyle/>
          <a:p>
            <a:r>
              <a:rPr lang="en-US" dirty="0">
                <a:solidFill>
                  <a:schemeClr val="bg1"/>
                </a:solidFill>
              </a:rPr>
              <a:t>(Winkelman, 2005)</a:t>
            </a:r>
          </a:p>
        </p:txBody>
      </p:sp>
      <p:sp>
        <p:nvSpPr>
          <p:cNvPr id="22" name="TextBox 21">
            <a:extLst>
              <a:ext uri="{FF2B5EF4-FFF2-40B4-BE49-F238E27FC236}">
                <a16:creationId xmlns:a16="http://schemas.microsoft.com/office/drawing/2014/main" id="{D4DCD40C-7365-28B0-1438-6CBC4E0D9497}"/>
              </a:ext>
            </a:extLst>
          </p:cNvPr>
          <p:cNvSpPr txBox="1"/>
          <p:nvPr/>
        </p:nvSpPr>
        <p:spPr>
          <a:xfrm>
            <a:off x="10100548" y="4289002"/>
            <a:ext cx="2060418" cy="369332"/>
          </a:xfrm>
          <a:prstGeom prst="rect">
            <a:avLst/>
          </a:prstGeom>
          <a:noFill/>
        </p:spPr>
        <p:txBody>
          <a:bodyPr wrap="square" rtlCol="0">
            <a:spAutoFit/>
          </a:bodyPr>
          <a:lstStyle/>
          <a:p>
            <a:r>
              <a:rPr lang="en-US" dirty="0">
                <a:solidFill>
                  <a:schemeClr val="bg1"/>
                </a:solidFill>
              </a:rPr>
              <a:t>(</a:t>
            </a:r>
            <a:r>
              <a:rPr lang="en-US" dirty="0" err="1">
                <a:solidFill>
                  <a:schemeClr val="bg1"/>
                </a:solidFill>
              </a:rPr>
              <a:t>Niewenhuis</a:t>
            </a:r>
            <a:r>
              <a:rPr lang="en-US" dirty="0">
                <a:solidFill>
                  <a:schemeClr val="bg1"/>
                </a:solidFill>
              </a:rPr>
              <a:t>, 2019)</a:t>
            </a:r>
          </a:p>
        </p:txBody>
      </p:sp>
      <p:sp>
        <p:nvSpPr>
          <p:cNvPr id="23" name="TextBox 22">
            <a:extLst>
              <a:ext uri="{FF2B5EF4-FFF2-40B4-BE49-F238E27FC236}">
                <a16:creationId xmlns:a16="http://schemas.microsoft.com/office/drawing/2014/main" id="{3E414A3A-0D7D-D708-62DE-620E5278C94E}"/>
              </a:ext>
            </a:extLst>
          </p:cNvPr>
          <p:cNvSpPr txBox="1"/>
          <p:nvPr/>
        </p:nvSpPr>
        <p:spPr>
          <a:xfrm>
            <a:off x="10086411" y="3796198"/>
            <a:ext cx="2060418" cy="369332"/>
          </a:xfrm>
          <a:prstGeom prst="rect">
            <a:avLst/>
          </a:prstGeom>
          <a:noFill/>
        </p:spPr>
        <p:txBody>
          <a:bodyPr wrap="square" rtlCol="0">
            <a:spAutoFit/>
          </a:bodyPr>
          <a:lstStyle/>
          <a:p>
            <a:r>
              <a:rPr lang="en-US" dirty="0">
                <a:solidFill>
                  <a:schemeClr val="bg1"/>
                </a:solidFill>
              </a:rPr>
              <a:t>(</a:t>
            </a:r>
            <a:r>
              <a:rPr lang="en-US" dirty="0" err="1">
                <a:solidFill>
                  <a:schemeClr val="bg1"/>
                </a:solidFill>
              </a:rPr>
              <a:t>Waddel</a:t>
            </a:r>
            <a:r>
              <a:rPr lang="en-US" dirty="0">
                <a:solidFill>
                  <a:schemeClr val="bg1"/>
                </a:solidFill>
              </a:rPr>
              <a:t>, 2016)</a:t>
            </a:r>
          </a:p>
        </p:txBody>
      </p:sp>
      <p:sp>
        <p:nvSpPr>
          <p:cNvPr id="2" name="Slide Number Placeholder 5">
            <a:extLst>
              <a:ext uri="{FF2B5EF4-FFF2-40B4-BE49-F238E27FC236}">
                <a16:creationId xmlns:a16="http://schemas.microsoft.com/office/drawing/2014/main" id="{A84F7ACF-085F-521A-647D-EB422D9235CB}"/>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sp>
        <p:nvSpPr>
          <p:cNvPr id="3" name="TextBox 2">
            <a:extLst>
              <a:ext uri="{FF2B5EF4-FFF2-40B4-BE49-F238E27FC236}">
                <a16:creationId xmlns:a16="http://schemas.microsoft.com/office/drawing/2014/main" id="{A3168517-D9A2-97DB-A800-C07AD11869D1}"/>
              </a:ext>
            </a:extLst>
          </p:cNvPr>
          <p:cNvSpPr txBox="1"/>
          <p:nvPr/>
        </p:nvSpPr>
        <p:spPr>
          <a:xfrm>
            <a:off x="88074" y="90718"/>
            <a:ext cx="11937350" cy="6676564"/>
          </a:xfrm>
          <a:prstGeom prst="rect">
            <a:avLst/>
          </a:prstGeom>
          <a:noFill/>
          <a:ln cmpd="sng">
            <a:solidFill>
              <a:schemeClr val="bg1">
                <a:alpha val="88000"/>
              </a:schemeClr>
            </a:solidFill>
          </a:ln>
        </p:spPr>
        <p:txBody>
          <a:bodyPr wrap="square" rtlCol="0">
            <a:spAutoFit/>
          </a:bodyPr>
          <a:lstStyle/>
          <a:p>
            <a:endParaRPr lang="en-US" dirty="0"/>
          </a:p>
        </p:txBody>
      </p:sp>
    </p:spTree>
    <p:extLst>
      <p:ext uri="{BB962C8B-B14F-4D97-AF65-F5344CB8AC3E}">
        <p14:creationId xmlns:p14="http://schemas.microsoft.com/office/powerpoint/2010/main" val="337011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587258-AC89-09F1-FB10-B9B6F0789092}"/>
              </a:ext>
            </a:extLst>
          </p:cNvPr>
          <p:cNvSpPr>
            <a:spLocks noGrp="1"/>
          </p:cNvSpPr>
          <p:nvPr>
            <p:ph type="body" idx="1"/>
          </p:nvPr>
        </p:nvSpPr>
        <p:spPr>
          <a:xfrm>
            <a:off x="0" y="1700879"/>
            <a:ext cx="5537545" cy="3689663"/>
          </a:xfrm>
        </p:spPr>
        <p:txBody>
          <a:bodyPr>
            <a:normAutofit/>
          </a:bodyPr>
          <a:lstStyle/>
          <a:p>
            <a:pPr marL="285750" indent="-285750">
              <a:buFont typeface="Arial" panose="020B0604020202020204" pitchFamily="34" charset="0"/>
              <a:buChar char="•"/>
            </a:pPr>
            <a:r>
              <a:rPr lang="en-GB" b="1" dirty="0">
                <a:solidFill>
                  <a:schemeClr val="bg1"/>
                </a:solidFill>
              </a:rPr>
              <a:t>C</a:t>
            </a:r>
            <a:r>
              <a:rPr lang="en-GB" b="1" dirty="0">
                <a:solidFill>
                  <a:schemeClr val="bg1"/>
                </a:solidFill>
                <a:effectLst/>
              </a:rPr>
              <a:t>ultural differences between the UK and China using Hofstede's cultural dimensions model. </a:t>
            </a:r>
          </a:p>
          <a:p>
            <a:pPr marL="285750" indent="-285750">
              <a:buFont typeface="Arial" panose="020B0604020202020204" pitchFamily="34" charset="0"/>
              <a:buChar char="•"/>
            </a:pPr>
            <a:r>
              <a:rPr lang="en-GB" b="1" dirty="0">
                <a:solidFill>
                  <a:schemeClr val="bg1"/>
                </a:solidFill>
                <a:effectLst/>
              </a:rPr>
              <a:t>Hofstede’s cultural dimensions theory is a structure for </a:t>
            </a:r>
            <a:r>
              <a:rPr lang="en-GB" b="1" dirty="0">
                <a:solidFill>
                  <a:schemeClr val="bg1"/>
                </a:solidFill>
              </a:rPr>
              <a:t>assessing</a:t>
            </a:r>
            <a:r>
              <a:rPr lang="en-GB" b="1" dirty="0">
                <a:solidFill>
                  <a:schemeClr val="bg1"/>
                </a:solidFill>
                <a:effectLst/>
              </a:rPr>
              <a:t> cultural </a:t>
            </a:r>
            <a:r>
              <a:rPr lang="en-GB" b="1" dirty="0">
                <a:solidFill>
                  <a:schemeClr val="bg1"/>
                </a:solidFill>
              </a:rPr>
              <a:t>characteristics</a:t>
            </a:r>
            <a:r>
              <a:rPr lang="en-GB" b="1" dirty="0">
                <a:solidFill>
                  <a:schemeClr val="bg1"/>
                </a:solidFill>
                <a:effectLst/>
              </a:rPr>
              <a:t> from a global prospective.</a:t>
            </a:r>
          </a:p>
          <a:p>
            <a:endParaRPr lang="en-GB" sz="1100" dirty="0">
              <a:latin typeface="Arial" panose="020B0604020202020204" pitchFamily="34" charset="0"/>
              <a:cs typeface="Arial" panose="020B0604020202020204" pitchFamily="34" charset="0"/>
            </a:endParaRPr>
          </a:p>
        </p:txBody>
      </p:sp>
      <p:sp>
        <p:nvSpPr>
          <p:cNvPr id="13" name="Slide Number Placeholder 5">
            <a:extLst>
              <a:ext uri="{FF2B5EF4-FFF2-40B4-BE49-F238E27FC236}">
                <a16:creationId xmlns:a16="http://schemas.microsoft.com/office/drawing/2014/main" id="{E6625243-875A-A4C0-5B19-6DED52505431}"/>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pic>
        <p:nvPicPr>
          <p:cNvPr id="8" name="Picture 7" descr="Chart, bar chart&#10;&#10;Description automatically generated">
            <a:extLst>
              <a:ext uri="{FF2B5EF4-FFF2-40B4-BE49-F238E27FC236}">
                <a16:creationId xmlns:a16="http://schemas.microsoft.com/office/drawing/2014/main" id="{4DACD970-F61C-C34E-6F8A-6012A3337E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8931" y="1844890"/>
            <a:ext cx="6123093" cy="4192959"/>
          </a:xfrm>
          <a:prstGeom prst="rect">
            <a:avLst/>
          </a:prstGeom>
        </p:spPr>
      </p:pic>
      <p:sp>
        <p:nvSpPr>
          <p:cNvPr id="3" name="Rectangle 2">
            <a:extLst>
              <a:ext uri="{FF2B5EF4-FFF2-40B4-BE49-F238E27FC236}">
                <a16:creationId xmlns:a16="http://schemas.microsoft.com/office/drawing/2014/main" id="{480E7C89-C51D-238A-1EAF-AD2D0DF7C69F}"/>
              </a:ext>
            </a:extLst>
          </p:cNvPr>
          <p:cNvSpPr/>
          <p:nvPr/>
        </p:nvSpPr>
        <p:spPr>
          <a:xfrm>
            <a:off x="92301" y="131219"/>
            <a:ext cx="11986285" cy="1569660"/>
          </a:xfrm>
          <a:prstGeom prst="rect">
            <a:avLst/>
          </a:prstGeom>
          <a:noFill/>
        </p:spPr>
        <p:txBody>
          <a:bodyPr wrap="square" lIns="91440" tIns="45720" rIns="91440" bIns="45720">
            <a:spAutoFit/>
          </a:bodyPr>
          <a:lstStyle/>
          <a:p>
            <a:pPr algn="ctr"/>
            <a:r>
              <a:rPr lang="en-US" sz="48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Hofstede cultural dimension between</a:t>
            </a:r>
          </a:p>
          <a:p>
            <a:pPr algn="ctr"/>
            <a:r>
              <a:rPr lang="en-US" sz="48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 China and UK</a:t>
            </a:r>
          </a:p>
        </p:txBody>
      </p:sp>
      <p:sp>
        <p:nvSpPr>
          <p:cNvPr id="14" name="TextBox 13">
            <a:extLst>
              <a:ext uri="{FF2B5EF4-FFF2-40B4-BE49-F238E27FC236}">
                <a16:creationId xmlns:a16="http://schemas.microsoft.com/office/drawing/2014/main" id="{ADE8CF21-7B60-5E4C-BE61-4D750D6B4130}"/>
              </a:ext>
            </a:extLst>
          </p:cNvPr>
          <p:cNvSpPr txBox="1"/>
          <p:nvPr/>
        </p:nvSpPr>
        <p:spPr>
          <a:xfrm>
            <a:off x="9764016" y="6012583"/>
            <a:ext cx="2630269" cy="338554"/>
          </a:xfrm>
          <a:prstGeom prst="rect">
            <a:avLst/>
          </a:prstGeom>
          <a:noFill/>
        </p:spPr>
        <p:txBody>
          <a:bodyPr wrap="square" rtlCol="0">
            <a:spAutoFit/>
          </a:bodyPr>
          <a:lstStyle/>
          <a:p>
            <a:r>
              <a:rPr lang="en-US" sz="1600" dirty="0">
                <a:solidFill>
                  <a:schemeClr val="bg1"/>
                </a:solidFill>
              </a:rPr>
              <a:t>(Hofstede Insight, 2022)</a:t>
            </a:r>
          </a:p>
        </p:txBody>
      </p:sp>
      <p:sp>
        <p:nvSpPr>
          <p:cNvPr id="2" name="TextBox 1">
            <a:extLst>
              <a:ext uri="{FF2B5EF4-FFF2-40B4-BE49-F238E27FC236}">
                <a16:creationId xmlns:a16="http://schemas.microsoft.com/office/drawing/2014/main" id="{7C5F7F8C-3550-5CFC-80C8-0D1D02D25600}"/>
              </a:ext>
            </a:extLst>
          </p:cNvPr>
          <p:cNvSpPr txBox="1"/>
          <p:nvPr/>
        </p:nvSpPr>
        <p:spPr>
          <a:xfrm>
            <a:off x="230155" y="4165720"/>
            <a:ext cx="2630269" cy="338554"/>
          </a:xfrm>
          <a:prstGeom prst="rect">
            <a:avLst/>
          </a:prstGeom>
          <a:noFill/>
        </p:spPr>
        <p:txBody>
          <a:bodyPr wrap="square" rtlCol="0">
            <a:spAutoFit/>
          </a:bodyPr>
          <a:lstStyle/>
          <a:p>
            <a:r>
              <a:rPr lang="en-US" sz="1600" dirty="0">
                <a:solidFill>
                  <a:schemeClr val="bg1"/>
                </a:solidFill>
              </a:rPr>
              <a:t>(Hofstede Insight, 2022)</a:t>
            </a:r>
          </a:p>
        </p:txBody>
      </p:sp>
      <p:sp>
        <p:nvSpPr>
          <p:cNvPr id="4" name="TextBox 3">
            <a:extLst>
              <a:ext uri="{FF2B5EF4-FFF2-40B4-BE49-F238E27FC236}">
                <a16:creationId xmlns:a16="http://schemas.microsoft.com/office/drawing/2014/main" id="{20F6B26E-829C-1239-B3E4-AE114FDC2B41}"/>
              </a:ext>
            </a:extLst>
          </p:cNvPr>
          <p:cNvSpPr txBox="1"/>
          <p:nvPr/>
        </p:nvSpPr>
        <p:spPr>
          <a:xfrm>
            <a:off x="39139" y="90718"/>
            <a:ext cx="11986285" cy="6676564"/>
          </a:xfrm>
          <a:prstGeom prst="rect">
            <a:avLst/>
          </a:prstGeom>
          <a:noFill/>
          <a:ln cmpd="sng">
            <a:solidFill>
              <a:schemeClr val="bg1">
                <a:alpha val="88000"/>
              </a:schemeClr>
            </a:solidFill>
          </a:ln>
        </p:spPr>
        <p:txBody>
          <a:bodyPr wrap="square" rtlCol="0">
            <a:spAutoFit/>
          </a:bodyPr>
          <a:lstStyle/>
          <a:p>
            <a:endParaRPr lang="en-US" dirty="0"/>
          </a:p>
        </p:txBody>
      </p:sp>
    </p:spTree>
    <p:extLst>
      <p:ext uri="{BB962C8B-B14F-4D97-AF65-F5344CB8AC3E}">
        <p14:creationId xmlns:p14="http://schemas.microsoft.com/office/powerpoint/2010/main" val="448900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35489"/>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01FC1E1-6ED6-01D7-212B-9685FACE2735}"/>
              </a:ext>
            </a:extLst>
          </p:cNvPr>
          <p:cNvSpPr txBox="1"/>
          <p:nvPr/>
        </p:nvSpPr>
        <p:spPr>
          <a:xfrm>
            <a:off x="278574" y="2497816"/>
            <a:ext cx="4243589" cy="3742214"/>
          </a:xfrm>
          <a:prstGeom prst="rect">
            <a:avLst/>
          </a:prstGeom>
        </p:spPr>
        <p:txBody>
          <a:bodyPr vert="horz" lIns="91440" tIns="45720" rIns="91440" bIns="45720" rtlCol="0">
            <a:normAutofit fontScale="85000" lnSpcReduction="10000"/>
          </a:bodyPr>
          <a:lstStyle/>
          <a:p>
            <a:pPr>
              <a:lnSpc>
                <a:spcPct val="90000"/>
              </a:lnSpc>
              <a:spcAft>
                <a:spcPts val="600"/>
              </a:spcAft>
            </a:pPr>
            <a:r>
              <a:rPr lang="en-US" b="1" dirty="0">
                <a:solidFill>
                  <a:schemeClr val="bg1"/>
                </a:solidFill>
              </a:rPr>
              <a:t>This can be seen in the way business is conducted in both countries.</a:t>
            </a:r>
          </a:p>
          <a:p>
            <a:pPr marL="457200" indent="-228600">
              <a:lnSpc>
                <a:spcPct val="90000"/>
              </a:lnSpc>
              <a:spcAft>
                <a:spcPts val="600"/>
              </a:spcAft>
              <a:buFont typeface="Arial" panose="020B0604020202020204" pitchFamily="34" charset="0"/>
              <a:buChar char="•"/>
            </a:pPr>
            <a:endParaRPr lang="en-US" b="1" dirty="0">
              <a:solidFill>
                <a:schemeClr val="bg1"/>
              </a:solidFill>
            </a:endParaRPr>
          </a:p>
          <a:p>
            <a:pPr marL="457200" indent="-228600">
              <a:lnSpc>
                <a:spcPct val="90000"/>
              </a:lnSpc>
              <a:spcAft>
                <a:spcPts val="600"/>
              </a:spcAft>
              <a:buFont typeface="Arial" panose="020B0604020202020204" pitchFamily="34" charset="0"/>
              <a:buChar char="•"/>
            </a:pPr>
            <a:r>
              <a:rPr lang="en-US" b="1" dirty="0">
                <a:solidFill>
                  <a:schemeClr val="bg1"/>
                </a:solidFill>
              </a:rPr>
              <a:t>In the UK, individual achievement and competitiveness are highly valued, whereas in China, cooperation and harmony within the group are more important. </a:t>
            </a:r>
          </a:p>
          <a:p>
            <a:pPr marL="457200" indent="-228600">
              <a:lnSpc>
                <a:spcPct val="90000"/>
              </a:lnSpc>
              <a:spcAft>
                <a:spcPts val="600"/>
              </a:spcAft>
              <a:buFont typeface="Arial" panose="020B0604020202020204" pitchFamily="34" charset="0"/>
              <a:buChar char="•"/>
            </a:pPr>
            <a:endParaRPr lang="en-US" b="1" dirty="0">
              <a:solidFill>
                <a:schemeClr val="bg1"/>
              </a:solidFill>
            </a:endParaRPr>
          </a:p>
          <a:p>
            <a:pPr marL="457200" indent="-228600">
              <a:lnSpc>
                <a:spcPct val="90000"/>
              </a:lnSpc>
              <a:spcAft>
                <a:spcPts val="600"/>
              </a:spcAft>
              <a:buFont typeface="Arial" panose="020B0604020202020204" pitchFamily="34" charset="0"/>
              <a:buChar char="•"/>
            </a:pPr>
            <a:r>
              <a:rPr lang="en-US" b="1" dirty="0">
                <a:solidFill>
                  <a:schemeClr val="bg1"/>
                </a:solidFill>
              </a:rPr>
              <a:t>UK tends to have a more relaxed approach to time management and punctuality, while China places a high value on punctuality and adherence to schedules.</a:t>
            </a:r>
          </a:p>
          <a:p>
            <a:pPr marL="228600">
              <a:lnSpc>
                <a:spcPct val="90000"/>
              </a:lnSpc>
              <a:spcAft>
                <a:spcPts val="600"/>
              </a:spcAft>
            </a:pPr>
            <a:endParaRPr lang="en-US" b="1" dirty="0">
              <a:solidFill>
                <a:schemeClr val="bg1"/>
              </a:solidFill>
            </a:endParaRPr>
          </a:p>
          <a:p>
            <a:pPr marL="457200" indent="-228600">
              <a:lnSpc>
                <a:spcPct val="90000"/>
              </a:lnSpc>
              <a:spcAft>
                <a:spcPts val="600"/>
              </a:spcAft>
              <a:buFont typeface="Arial" panose="020B0604020202020204" pitchFamily="34" charset="0"/>
              <a:buChar char="•"/>
            </a:pPr>
            <a:r>
              <a:rPr lang="en-US" b="1" dirty="0">
                <a:solidFill>
                  <a:schemeClr val="bg1"/>
                </a:solidFill>
              </a:rPr>
              <a:t>Understanding these cultural differences is crucial for Greggs to successfully enter the Chinese market.</a:t>
            </a:r>
            <a:br>
              <a:rPr lang="en-US" b="1" dirty="0">
                <a:solidFill>
                  <a:schemeClr val="bg1"/>
                </a:solidFill>
              </a:rPr>
            </a:br>
            <a:endParaRPr lang="en-US" b="1" dirty="0">
              <a:solidFill>
                <a:schemeClr val="bg1"/>
              </a:solidFill>
            </a:endParaRPr>
          </a:p>
          <a:p>
            <a:pPr marL="457200" indent="-228600">
              <a:lnSpc>
                <a:spcPct val="90000"/>
              </a:lnSpc>
              <a:spcAft>
                <a:spcPts val="600"/>
              </a:spcAft>
              <a:buFont typeface="Arial" panose="020B0604020202020204" pitchFamily="34" charset="0"/>
              <a:buChar char="•"/>
            </a:pPr>
            <a:endParaRPr lang="en-US" sz="1200" b="1" dirty="0"/>
          </a:p>
        </p:txBody>
      </p:sp>
      <p:pic>
        <p:nvPicPr>
          <p:cNvPr id="1030" name="Picture 6" descr="Chinese New Year Celebration Influenced By Economic Divide — And ...">
            <a:extLst>
              <a:ext uri="{FF2B5EF4-FFF2-40B4-BE49-F238E27FC236}">
                <a16:creationId xmlns:a16="http://schemas.microsoft.com/office/drawing/2014/main" id="{282E3390-7B9E-2CB2-A55A-C7E9398CC9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21" r="2324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DD1B734-01BE-F00F-9B65-337262B56EE9}"/>
              </a:ext>
            </a:extLst>
          </p:cNvPr>
          <p:cNvSpPr/>
          <p:nvPr/>
        </p:nvSpPr>
        <p:spPr>
          <a:xfrm>
            <a:off x="163739" y="0"/>
            <a:ext cx="5436962" cy="2308324"/>
          </a:xfrm>
          <a:prstGeom prst="rect">
            <a:avLst/>
          </a:prstGeom>
          <a:noFill/>
        </p:spPr>
        <p:txBody>
          <a:bodyPr wrap="square" lIns="91440" tIns="45720" rIns="91440" bIns="45720">
            <a:spAutoFit/>
          </a:bodyPr>
          <a:lstStyle/>
          <a:p>
            <a:pPr algn="ctr"/>
            <a:r>
              <a:rPr lang="en-US" sz="48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Hofstede cultural dimension between</a:t>
            </a:r>
          </a:p>
          <a:p>
            <a:pPr algn="ctr"/>
            <a:r>
              <a:rPr lang="en-US" sz="48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 China and UK</a:t>
            </a:r>
          </a:p>
        </p:txBody>
      </p:sp>
      <p:sp>
        <p:nvSpPr>
          <p:cNvPr id="12" name="Slide Number Placeholder 5">
            <a:extLst>
              <a:ext uri="{FF2B5EF4-FFF2-40B4-BE49-F238E27FC236}">
                <a16:creationId xmlns:a16="http://schemas.microsoft.com/office/drawing/2014/main" id="{156AE215-5AF2-400C-B052-A869CA690F9D}"/>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sp>
        <p:nvSpPr>
          <p:cNvPr id="2" name="TextBox 1">
            <a:extLst>
              <a:ext uri="{FF2B5EF4-FFF2-40B4-BE49-F238E27FC236}">
                <a16:creationId xmlns:a16="http://schemas.microsoft.com/office/drawing/2014/main" id="{5D9DA805-3301-6430-C92A-D6DF30AC82D4}"/>
              </a:ext>
            </a:extLst>
          </p:cNvPr>
          <p:cNvSpPr txBox="1"/>
          <p:nvPr/>
        </p:nvSpPr>
        <p:spPr>
          <a:xfrm>
            <a:off x="736993" y="6183116"/>
            <a:ext cx="2630269" cy="307777"/>
          </a:xfrm>
          <a:prstGeom prst="rect">
            <a:avLst/>
          </a:prstGeom>
          <a:noFill/>
        </p:spPr>
        <p:txBody>
          <a:bodyPr wrap="square" rtlCol="0">
            <a:spAutoFit/>
          </a:bodyPr>
          <a:lstStyle/>
          <a:p>
            <a:r>
              <a:rPr lang="en-US" sz="1400" dirty="0">
                <a:solidFill>
                  <a:schemeClr val="bg1"/>
                </a:solidFill>
              </a:rPr>
              <a:t>(Hofstede Insight, 2022)</a:t>
            </a:r>
          </a:p>
        </p:txBody>
      </p:sp>
    </p:spTree>
    <p:extLst>
      <p:ext uri="{BB962C8B-B14F-4D97-AF65-F5344CB8AC3E}">
        <p14:creationId xmlns:p14="http://schemas.microsoft.com/office/powerpoint/2010/main" val="309413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BFF1-9924-EF09-5FDA-97DDBBD599C5}"/>
              </a:ext>
            </a:extLst>
          </p:cNvPr>
          <p:cNvSpPr>
            <a:spLocks noGrp="1"/>
          </p:cNvSpPr>
          <p:nvPr>
            <p:ph type="title"/>
          </p:nvPr>
        </p:nvSpPr>
        <p:spPr>
          <a:xfrm>
            <a:off x="373380" y="609600"/>
            <a:ext cx="8900623" cy="6454140"/>
          </a:xfrm>
        </p:spPr>
        <p:txBody>
          <a:bodyPr>
            <a:normAutofit/>
          </a:bodyPr>
          <a:lstStyle/>
          <a:p>
            <a:pPr>
              <a:lnSpc>
                <a:spcPct val="106000"/>
              </a:lnSpc>
              <a:spcAft>
                <a:spcPts val="800"/>
              </a:spcAft>
            </a:pPr>
            <a:br>
              <a:rPr lang="en-GB" sz="24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800" kern="15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50" dirty="0">
                <a:effectLst/>
                <a:latin typeface="Calibri" panose="020F0502020204030204" pitchFamily="34" charset="0"/>
                <a:ea typeface="Calibri" panose="020F0502020204030204" pitchFamily="34" charset="0"/>
                <a:cs typeface="Times New Roman" panose="02020603050405020304" pitchFamily="18" charset="0"/>
              </a:rPr>
            </a:br>
            <a:endParaRPr lang="en-GB" sz="1100" dirty="0">
              <a:solidFill>
                <a:schemeClr val="tx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D0CE5CB-60C6-375A-82AB-2997AEA88AAF}"/>
              </a:ext>
            </a:extLst>
          </p:cNvPr>
          <p:cNvSpPr/>
          <p:nvPr/>
        </p:nvSpPr>
        <p:spPr>
          <a:xfrm>
            <a:off x="230213" y="280359"/>
            <a:ext cx="5171287" cy="923330"/>
          </a:xfrm>
          <a:prstGeom prst="rect">
            <a:avLst/>
          </a:prstGeom>
          <a:noFill/>
        </p:spPr>
        <p:txBody>
          <a:bodyPr wrap="none" lIns="91440" tIns="45720" rIns="91440" bIns="45720">
            <a:spAutoFit/>
          </a:bodyPr>
          <a:lstStyle/>
          <a:p>
            <a:pPr algn="ctr"/>
            <a:r>
              <a:rPr lang="en-US" sz="5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Recommendation</a:t>
            </a:r>
          </a:p>
        </p:txBody>
      </p:sp>
      <p:sp>
        <p:nvSpPr>
          <p:cNvPr id="4" name="Text Placeholder 5">
            <a:extLst>
              <a:ext uri="{FF2B5EF4-FFF2-40B4-BE49-F238E27FC236}">
                <a16:creationId xmlns:a16="http://schemas.microsoft.com/office/drawing/2014/main" id="{94794297-6ACB-253C-CA99-D898182306F5}"/>
              </a:ext>
            </a:extLst>
          </p:cNvPr>
          <p:cNvSpPr>
            <a:spLocks noGrp="1"/>
          </p:cNvSpPr>
          <p:nvPr>
            <p:ph type="body" idx="1"/>
          </p:nvPr>
        </p:nvSpPr>
        <p:spPr>
          <a:xfrm>
            <a:off x="149224" y="609600"/>
            <a:ext cx="5537545" cy="3689663"/>
          </a:xfrm>
        </p:spPr>
        <p:txBody>
          <a:bodyPr>
            <a:normAutofit/>
          </a:bodyPr>
          <a:lstStyle/>
          <a:p>
            <a:pPr marL="285750" indent="-285750">
              <a:buFont typeface="Arial" panose="020B0604020202020204" pitchFamily="34" charset="0"/>
              <a:buChar char="•"/>
            </a:pPr>
            <a:r>
              <a:rPr lang="en-GB" b="1" dirty="0">
                <a:solidFill>
                  <a:schemeClr val="bg1"/>
                </a:solidFill>
                <a:effectLst/>
              </a:rPr>
              <a:t>Adapting marketing strategies to align collectivistic values</a:t>
            </a:r>
          </a:p>
          <a:p>
            <a:pPr marL="285750" indent="-285750">
              <a:buFont typeface="Arial" panose="020B0604020202020204" pitchFamily="34" charset="0"/>
              <a:buChar char="•"/>
            </a:pPr>
            <a:r>
              <a:rPr lang="en-GB" b="1" dirty="0">
                <a:solidFill>
                  <a:schemeClr val="bg1"/>
                </a:solidFill>
                <a:effectLst/>
              </a:rPr>
              <a:t>Place a high value on punctuality and adherence to schedules </a:t>
            </a:r>
          </a:p>
          <a:p>
            <a:pPr marL="285750" indent="-285750">
              <a:buFont typeface="Arial" panose="020B0604020202020204" pitchFamily="34" charset="0"/>
              <a:buChar char="•"/>
            </a:pPr>
            <a:r>
              <a:rPr lang="en-GB" b="1" dirty="0">
                <a:solidFill>
                  <a:schemeClr val="bg1"/>
                </a:solidFill>
                <a:effectLst/>
              </a:rPr>
              <a:t>Offer unique products to stand out from competitors</a:t>
            </a:r>
            <a:br>
              <a:rPr lang="en-GB" b="1" dirty="0">
                <a:solidFill>
                  <a:schemeClr val="bg1"/>
                </a:solidFill>
                <a:effectLst/>
              </a:rPr>
            </a:br>
            <a:br>
              <a:rPr lang="en-GB" b="1" dirty="0">
                <a:solidFill>
                  <a:schemeClr val="bg1"/>
                </a:solidFill>
                <a:effectLst/>
              </a:rPr>
            </a:br>
            <a:endParaRPr lang="en-GB" sz="11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D947739-3BFF-09CA-5025-A93CCCAAD740}"/>
              </a:ext>
            </a:extLst>
          </p:cNvPr>
          <p:cNvSpPr/>
          <p:nvPr/>
        </p:nvSpPr>
        <p:spPr>
          <a:xfrm>
            <a:off x="4222762" y="3218490"/>
            <a:ext cx="3257623" cy="923330"/>
          </a:xfrm>
          <a:prstGeom prst="rect">
            <a:avLst/>
          </a:prstGeom>
          <a:noFill/>
        </p:spPr>
        <p:txBody>
          <a:bodyPr wrap="none" lIns="91440" tIns="45720" rIns="91440" bIns="45720">
            <a:spAutoFit/>
          </a:bodyPr>
          <a:lstStyle/>
          <a:p>
            <a:pPr algn="ctr"/>
            <a:r>
              <a:rPr lang="en-US" sz="54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Conclusion</a:t>
            </a:r>
          </a:p>
        </p:txBody>
      </p:sp>
      <p:sp>
        <p:nvSpPr>
          <p:cNvPr id="7" name="TextBox 6">
            <a:extLst>
              <a:ext uri="{FF2B5EF4-FFF2-40B4-BE49-F238E27FC236}">
                <a16:creationId xmlns:a16="http://schemas.microsoft.com/office/drawing/2014/main" id="{41A55074-7459-6428-900C-4C874E102D7D}"/>
              </a:ext>
            </a:extLst>
          </p:cNvPr>
          <p:cNvSpPr txBox="1"/>
          <p:nvPr/>
        </p:nvSpPr>
        <p:spPr>
          <a:xfrm>
            <a:off x="521491" y="4166795"/>
            <a:ext cx="11014835" cy="2339102"/>
          </a:xfrm>
          <a:prstGeom prst="rect">
            <a:avLst/>
          </a:prstGeom>
          <a:noFill/>
        </p:spPr>
        <p:txBody>
          <a:bodyPr wrap="square">
            <a:spAutoFit/>
          </a:bodyPr>
          <a:lstStyle/>
          <a:p>
            <a:r>
              <a:rPr lang="en-GB" sz="1800" b="1" kern="150" dirty="0">
                <a:solidFill>
                  <a:schemeClr val="bg1"/>
                </a:solidFill>
                <a:effectLst/>
                <a:latin typeface="Arial" panose="020B0604020202020204" pitchFamily="34" charset="0"/>
                <a:ea typeface="Calibri" panose="020F0502020204030204" pitchFamily="34" charset="0"/>
                <a:cs typeface="Arial" panose="020B0604020202020204" pitchFamily="34" charset="0"/>
              </a:rPr>
              <a:t>Greggs has established itself as a household name in the UK, but has yet to enter the Chinese market. With its scrumptious offerings and outstanding reputation, Greggs has the potential to be a huge success in China.</a:t>
            </a:r>
            <a:r>
              <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br>
              <a:rPr lang="en-GB" sz="28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In conclusion, Greggs has the potential to be a successful bakery in the Chinese market with its delicious offerings and outstanding reputation. </a:t>
            </a:r>
            <a:br>
              <a:rPr lang="en-GB" sz="1800"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1800" b="1" kern="15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lang="en-US" dirty="0"/>
          </a:p>
        </p:txBody>
      </p:sp>
      <p:sp>
        <p:nvSpPr>
          <p:cNvPr id="8" name="Slide Number Placeholder 5">
            <a:extLst>
              <a:ext uri="{FF2B5EF4-FFF2-40B4-BE49-F238E27FC236}">
                <a16:creationId xmlns:a16="http://schemas.microsoft.com/office/drawing/2014/main" id="{C3C208FF-723D-2853-B6D6-8A87FCD76D43}"/>
              </a:ext>
            </a:extLst>
          </p:cNvPr>
          <p:cNvSpPr>
            <a:spLocks noGrp="1"/>
          </p:cNvSpPr>
          <p:nvPr>
            <p:ph type="sldNum" sz="quarter" idx="12"/>
          </p:nvPr>
        </p:nvSpPr>
        <p:spPr>
          <a:xfrm>
            <a:off x="11600121" y="6337005"/>
            <a:ext cx="503806" cy="430277"/>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3D57DF-21C1-4455-B7C2-0ADA5F7438B1}" type="slidenum">
              <a:rPr kumimoji="0" lang="en-US" sz="1600" b="0" i="0" u="none" strike="noStrike" kern="1200" cap="none" spc="0" normalizeH="0" baseline="0" noProof="0" smtClean="0">
                <a:ln>
                  <a:noFill/>
                </a:ln>
                <a:solidFill>
                  <a:schemeClr val="bg1"/>
                </a:solidFill>
                <a:effectLst/>
                <a:uLnTx/>
                <a:uFillTx/>
                <a:latin typeface="Bemb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sz="1600" b="0" i="0" u="none" strike="noStrike" kern="1200" cap="none" spc="0" normalizeH="0" baseline="0" noProof="0" dirty="0">
              <a:ln>
                <a:noFill/>
              </a:ln>
              <a:solidFill>
                <a:schemeClr val="bg1"/>
              </a:solidFill>
              <a:effectLst/>
              <a:uLnTx/>
              <a:uFillTx/>
              <a:latin typeface="Bembo"/>
              <a:ea typeface="+mn-ea"/>
              <a:cs typeface="+mn-cs"/>
            </a:endParaRPr>
          </a:p>
        </p:txBody>
      </p:sp>
      <p:pic>
        <p:nvPicPr>
          <p:cNvPr id="2050" name="Picture 2" descr="Greggs reveals limited menu and names Scottish branches opening TODAY ...">
            <a:extLst>
              <a:ext uri="{FF2B5EF4-FFF2-40B4-BE49-F238E27FC236}">
                <a16:creationId xmlns:a16="http://schemas.microsoft.com/office/drawing/2014/main" id="{BF77E445-90E2-68C0-6378-C3D0CE1AD4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4236" y="314706"/>
            <a:ext cx="4359533" cy="284446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BF25F4-F3C5-3F9D-3BB5-DE4CA8CAA489}"/>
              </a:ext>
            </a:extLst>
          </p:cNvPr>
          <p:cNvSpPr txBox="1"/>
          <p:nvPr/>
        </p:nvSpPr>
        <p:spPr>
          <a:xfrm>
            <a:off x="521491" y="3090446"/>
            <a:ext cx="2630269" cy="338554"/>
          </a:xfrm>
          <a:prstGeom prst="rect">
            <a:avLst/>
          </a:prstGeom>
          <a:noFill/>
        </p:spPr>
        <p:txBody>
          <a:bodyPr wrap="square" rtlCol="0">
            <a:spAutoFit/>
          </a:bodyPr>
          <a:lstStyle/>
          <a:p>
            <a:r>
              <a:rPr lang="en-US" sz="1600" dirty="0">
                <a:solidFill>
                  <a:schemeClr val="bg1"/>
                </a:solidFill>
              </a:rPr>
              <a:t>(Fang, 2012)</a:t>
            </a:r>
          </a:p>
        </p:txBody>
      </p:sp>
      <p:sp>
        <p:nvSpPr>
          <p:cNvPr id="9" name="TextBox 8">
            <a:extLst>
              <a:ext uri="{FF2B5EF4-FFF2-40B4-BE49-F238E27FC236}">
                <a16:creationId xmlns:a16="http://schemas.microsoft.com/office/drawing/2014/main" id="{D80167E2-EEE9-A9E7-0133-1B263FB0BBD6}"/>
              </a:ext>
            </a:extLst>
          </p:cNvPr>
          <p:cNvSpPr txBox="1"/>
          <p:nvPr/>
        </p:nvSpPr>
        <p:spPr>
          <a:xfrm>
            <a:off x="88074" y="90718"/>
            <a:ext cx="11937350" cy="6676564"/>
          </a:xfrm>
          <a:prstGeom prst="rect">
            <a:avLst/>
          </a:prstGeom>
          <a:noFill/>
          <a:ln cmpd="sng">
            <a:solidFill>
              <a:schemeClr val="bg1">
                <a:alpha val="88000"/>
              </a:schemeClr>
            </a:solidFill>
          </a:ln>
        </p:spPr>
        <p:txBody>
          <a:bodyPr wrap="square" rtlCol="0">
            <a:spAutoFit/>
          </a:bodyPr>
          <a:lstStyle/>
          <a:p>
            <a:endParaRPr lang="en-US" dirty="0"/>
          </a:p>
        </p:txBody>
      </p:sp>
    </p:spTree>
    <p:extLst>
      <p:ext uri="{BB962C8B-B14F-4D97-AF65-F5344CB8AC3E}">
        <p14:creationId xmlns:p14="http://schemas.microsoft.com/office/powerpoint/2010/main" val="2800844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3F5FB2-B04F-D6EF-981E-6C986E9AC32E}"/>
              </a:ext>
            </a:extLst>
          </p:cNvPr>
          <p:cNvSpPr>
            <a:spLocks noGrp="1"/>
          </p:cNvSpPr>
          <p:nvPr>
            <p:ph type="title"/>
          </p:nvPr>
        </p:nvSpPr>
        <p:spPr>
          <a:xfrm>
            <a:off x="4308619" y="219372"/>
            <a:ext cx="3574761" cy="923330"/>
          </a:xfrm>
          <a:prstGeom prst="rect">
            <a:avLst/>
          </a:prstGeom>
          <a:noFill/>
        </p:spPr>
        <p:txBody>
          <a:bodyPr wrap="none" lIns="91440" tIns="45720" rIns="91440" bIns="45720">
            <a:spAutoFit/>
          </a:bodyPr>
          <a:lstStyle/>
          <a:p>
            <a:pPr algn="ctr"/>
            <a:r>
              <a:rPr lang="en-US" sz="6000" b="0" cap="none" spc="0" dirty="0">
                <a:ln w="0">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accent2"/>
                </a:solidFill>
                <a:effectLst>
                  <a:outerShdw blurRad="38100" dist="19050" dir="2700000" algn="tl" rotWithShape="0">
                    <a:schemeClr val="dk1">
                      <a:alpha val="40000"/>
                    </a:schemeClr>
                  </a:outerShdw>
                </a:effectLst>
              </a:rPr>
              <a:t>References</a:t>
            </a:r>
          </a:p>
        </p:txBody>
      </p:sp>
      <p:sp>
        <p:nvSpPr>
          <p:cNvPr id="3" name="Content Placeholder 2">
            <a:extLst>
              <a:ext uri="{FF2B5EF4-FFF2-40B4-BE49-F238E27FC236}">
                <a16:creationId xmlns:a16="http://schemas.microsoft.com/office/drawing/2014/main" id="{CFBB7677-364D-BDE3-1078-5D9CCCF6E91B}"/>
              </a:ext>
            </a:extLst>
          </p:cNvPr>
          <p:cNvSpPr>
            <a:spLocks noGrp="1"/>
          </p:cNvSpPr>
          <p:nvPr>
            <p:ph idx="1"/>
          </p:nvPr>
        </p:nvSpPr>
        <p:spPr>
          <a:xfrm>
            <a:off x="838200" y="1489571"/>
            <a:ext cx="10515600" cy="4687392"/>
          </a:xfrm>
        </p:spPr>
        <p:txBody>
          <a:bodyPr>
            <a:normAutofit/>
          </a:bodyPr>
          <a:lstStyle/>
          <a:p>
            <a:pPr>
              <a:buFontTx/>
              <a:buChar char="-"/>
            </a:pPr>
            <a:r>
              <a:rPr lang="en-GB" sz="1600" kern="100" dirty="0">
                <a:solidFill>
                  <a:schemeClr val="bg1"/>
                </a:solidFill>
                <a:effectLst/>
                <a:ea typeface="Calibri" panose="020F0502020204030204" pitchFamily="34" charset="0"/>
                <a:cs typeface="Times New Roman" panose="02020603050405020304" pitchFamily="18" charset="0"/>
              </a:rPr>
              <a:t>Bekaert, G.J. and </a:t>
            </a:r>
            <a:r>
              <a:rPr lang="en-GB" sz="1600" kern="100" dirty="0" err="1">
                <a:solidFill>
                  <a:schemeClr val="bg1"/>
                </a:solidFill>
                <a:effectLst/>
                <a:ea typeface="Calibri" panose="020F0502020204030204" pitchFamily="34" charset="0"/>
                <a:cs typeface="Times New Roman" panose="02020603050405020304" pitchFamily="18" charset="0"/>
              </a:rPr>
              <a:t>Hodrick</a:t>
            </a:r>
            <a:r>
              <a:rPr lang="en-GB" sz="1600" kern="100" dirty="0">
                <a:solidFill>
                  <a:schemeClr val="bg1"/>
                </a:solidFill>
                <a:effectLst/>
                <a:ea typeface="Calibri" panose="020F0502020204030204" pitchFamily="34" charset="0"/>
                <a:cs typeface="Times New Roman" panose="02020603050405020304" pitchFamily="18" charset="0"/>
              </a:rPr>
              <a:t>, R.J. (2013) </a:t>
            </a:r>
            <a:r>
              <a:rPr lang="en-GB" sz="1600" i="1" kern="100" dirty="0">
                <a:solidFill>
                  <a:schemeClr val="bg1"/>
                </a:solidFill>
                <a:effectLst/>
                <a:ea typeface="Calibri" panose="020F0502020204030204" pitchFamily="34" charset="0"/>
                <a:cs typeface="Times New Roman" panose="02020603050405020304" pitchFamily="18" charset="0"/>
              </a:rPr>
              <a:t>International financial management</a:t>
            </a:r>
            <a:r>
              <a:rPr lang="en-GB" sz="1600" kern="100" dirty="0">
                <a:solidFill>
                  <a:schemeClr val="bg1"/>
                </a:solidFill>
                <a:effectLst/>
                <a:ea typeface="Calibri" panose="020F0502020204030204" pitchFamily="34" charset="0"/>
                <a:cs typeface="Times New Roman" panose="02020603050405020304" pitchFamily="18" charset="0"/>
              </a:rPr>
              <a:t>. 2nd ed., international ed. Harlow. Pearson Education, p. 29.</a:t>
            </a:r>
          </a:p>
          <a:p>
            <a:pPr>
              <a:buFontTx/>
              <a:buChar char="-"/>
            </a:pPr>
            <a:r>
              <a:rPr lang="en-GB" sz="1600" u="none" strike="noStrike" dirty="0">
                <a:solidFill>
                  <a:schemeClr val="bg1"/>
                </a:solidFill>
                <a:effectLst/>
              </a:rPr>
              <a:t>Fang, T. (2012). </a:t>
            </a:r>
            <a:r>
              <a:rPr lang="en-GB" sz="1600" i="1" u="none" strike="noStrike" dirty="0">
                <a:solidFill>
                  <a:schemeClr val="bg1"/>
                </a:solidFill>
                <a:effectLst/>
              </a:rPr>
              <a:t>‘Yin Yang: A New Perspective on Culture</a:t>
            </a:r>
            <a:r>
              <a:rPr lang="en-GB" sz="1600" u="none" strike="noStrike" dirty="0">
                <a:solidFill>
                  <a:schemeClr val="bg1"/>
                </a:solidFill>
                <a:effectLst/>
              </a:rPr>
              <a:t>’. Management and organization review, 8(1), pp. 25–50</a:t>
            </a:r>
            <a:endParaRPr lang="en-GB" sz="1600" kern="100" dirty="0">
              <a:solidFill>
                <a:schemeClr val="bg1"/>
              </a:solidFill>
              <a:effectLst/>
              <a:ea typeface="Calibri" panose="020F0502020204030204" pitchFamily="34" charset="0"/>
              <a:cs typeface="Times New Roman" panose="02020603050405020304" pitchFamily="18" charset="0"/>
            </a:endParaRPr>
          </a:p>
          <a:p>
            <a:pPr>
              <a:buFontTx/>
              <a:buChar char="-"/>
            </a:pPr>
            <a:r>
              <a:rPr lang="en-GB" sz="1600" u="none" strike="noStrike" dirty="0" err="1">
                <a:solidFill>
                  <a:schemeClr val="bg1"/>
                </a:solidFill>
                <a:effectLst/>
              </a:rPr>
              <a:t>Heymann</a:t>
            </a:r>
            <a:r>
              <a:rPr lang="en-GB" sz="1600" u="none" strike="noStrike" dirty="0">
                <a:solidFill>
                  <a:schemeClr val="bg1"/>
                </a:solidFill>
                <a:effectLst/>
              </a:rPr>
              <a:t>, J., Earle, A., &amp; Hayes, J. (2016). The international handbook of gender and poverty: Concepts, research, policy. Edward Elgar Publishing.</a:t>
            </a:r>
          </a:p>
          <a:p>
            <a:pPr>
              <a:buFontTx/>
              <a:buChar char="-"/>
            </a:pPr>
            <a:r>
              <a:rPr lang="en-GB" sz="1600" dirty="0">
                <a:solidFill>
                  <a:schemeClr val="bg1"/>
                </a:solidFill>
              </a:rPr>
              <a:t>Hofstede Insights (2022). </a:t>
            </a:r>
            <a:r>
              <a:rPr lang="en-GB" sz="1600" i="1" dirty="0">
                <a:solidFill>
                  <a:schemeClr val="bg1"/>
                </a:solidFill>
              </a:rPr>
              <a:t>Country Comparison. </a:t>
            </a:r>
            <a:r>
              <a:rPr lang="en-GB" sz="1600" dirty="0">
                <a:solidFill>
                  <a:schemeClr val="bg1"/>
                </a:solidFill>
              </a:rPr>
              <a:t>[Online] Available at: </a:t>
            </a:r>
            <a:r>
              <a:rPr lang="en-GB" sz="1600" dirty="0">
                <a:solidFill>
                  <a:schemeClr val="bg1"/>
                </a:solidFill>
                <a:hlinkClick r:id="rId2"/>
              </a:rPr>
              <a:t>https://www.hofstede-insights.com/country-comparison/china,the-uk/</a:t>
            </a:r>
            <a:r>
              <a:rPr lang="en-GB" sz="1600" dirty="0">
                <a:solidFill>
                  <a:schemeClr val="bg1"/>
                </a:solidFill>
              </a:rPr>
              <a:t> [Accessed on 24</a:t>
            </a:r>
            <a:r>
              <a:rPr lang="en-GB" sz="1600" baseline="30000" dirty="0">
                <a:solidFill>
                  <a:schemeClr val="bg1"/>
                </a:solidFill>
              </a:rPr>
              <a:t>th</a:t>
            </a:r>
            <a:r>
              <a:rPr lang="en-GB" sz="1600" dirty="0">
                <a:solidFill>
                  <a:schemeClr val="bg1"/>
                </a:solidFill>
              </a:rPr>
              <a:t> March 2023]</a:t>
            </a:r>
          </a:p>
          <a:p>
            <a:pPr>
              <a:buFontTx/>
              <a:buChar char="-"/>
            </a:pPr>
            <a:r>
              <a:rPr lang="en-GB" sz="1600" kern="100" dirty="0" err="1">
                <a:solidFill>
                  <a:schemeClr val="bg1"/>
                </a:solidFill>
                <a:ea typeface="Calibri" panose="020F0502020204030204" pitchFamily="34" charset="0"/>
                <a:cs typeface="Times New Roman" panose="02020603050405020304" pitchFamily="18" charset="0"/>
              </a:rPr>
              <a:t>Niewenhuis</a:t>
            </a:r>
            <a:r>
              <a:rPr lang="en-GB" sz="1600" kern="100" dirty="0">
                <a:solidFill>
                  <a:schemeClr val="bg1"/>
                </a:solidFill>
                <a:ea typeface="Calibri" panose="020F0502020204030204" pitchFamily="34" charset="0"/>
                <a:cs typeface="Times New Roman" panose="02020603050405020304" pitchFamily="18" charset="0"/>
              </a:rPr>
              <a:t>, L. (2019). </a:t>
            </a:r>
            <a:r>
              <a:rPr lang="en-GB" sz="1600" i="1" kern="100" dirty="0">
                <a:solidFill>
                  <a:schemeClr val="bg1"/>
                </a:solidFill>
                <a:ea typeface="Calibri" panose="020F0502020204030204" pitchFamily="34" charset="0"/>
                <a:cs typeface="Times New Roman" panose="02020603050405020304" pitchFamily="18" charset="0"/>
              </a:rPr>
              <a:t>‘</a:t>
            </a:r>
            <a:r>
              <a:rPr lang="en-GB" sz="1600" i="1" u="none" strike="noStrike" dirty="0">
                <a:solidFill>
                  <a:schemeClr val="bg1"/>
                </a:solidFill>
                <a:effectLst/>
              </a:rPr>
              <a:t>All the international brands that have apologized to China’. </a:t>
            </a:r>
            <a:r>
              <a:rPr lang="en-GB" sz="1600" u="none" strike="noStrike" dirty="0" err="1">
                <a:solidFill>
                  <a:schemeClr val="bg1"/>
                </a:solidFill>
                <a:effectLst/>
              </a:rPr>
              <a:t>Supchina</a:t>
            </a:r>
            <a:r>
              <a:rPr lang="en-GB" sz="1600" u="none" strike="noStrike" dirty="0">
                <a:solidFill>
                  <a:schemeClr val="bg1"/>
                </a:solidFill>
                <a:effectLst/>
              </a:rPr>
              <a:t> [Online] Available at </a:t>
            </a:r>
            <a:r>
              <a:rPr lang="en-GB" sz="1600" u="none" strike="noStrike" dirty="0">
                <a:solidFill>
                  <a:schemeClr val="bg1"/>
                </a:solidFill>
                <a:effectLst/>
                <a:hlinkClick r:id="rId3"/>
              </a:rPr>
              <a:t>https://signal.supchina.com/all-the-international-brands-that-have-apologized-to-china/</a:t>
            </a:r>
            <a:r>
              <a:rPr lang="en-GB" sz="1600" u="none" strike="noStrike" dirty="0">
                <a:solidFill>
                  <a:schemeClr val="bg1"/>
                </a:solidFill>
                <a:effectLst/>
              </a:rPr>
              <a:t> [Accessed on 20</a:t>
            </a:r>
            <a:r>
              <a:rPr lang="en-GB" sz="1600" u="none" strike="noStrike" baseline="30000" dirty="0">
                <a:solidFill>
                  <a:schemeClr val="bg1"/>
                </a:solidFill>
                <a:effectLst/>
              </a:rPr>
              <a:t>th</a:t>
            </a:r>
            <a:r>
              <a:rPr lang="en-GB" sz="1600" u="none" strike="noStrike" dirty="0">
                <a:solidFill>
                  <a:schemeClr val="bg1"/>
                </a:solidFill>
                <a:effectLst/>
              </a:rPr>
              <a:t> March 2023]</a:t>
            </a:r>
          </a:p>
          <a:p>
            <a:pPr>
              <a:buFontTx/>
              <a:buChar char="-"/>
            </a:pPr>
            <a:r>
              <a:rPr lang="en-GB" sz="1600" u="none" strike="noStrike" dirty="0">
                <a:solidFill>
                  <a:schemeClr val="bg1"/>
                </a:solidFill>
                <a:effectLst/>
              </a:rPr>
              <a:t>Teller, C. (2020). Greggs: number of stores in the United Kingdom (UK) 2006-2020. [Online] Available at </a:t>
            </a:r>
            <a:r>
              <a:rPr lang="en-GB" sz="1600" u="none" strike="noStrike" dirty="0">
                <a:solidFill>
                  <a:schemeClr val="bg1"/>
                </a:solidFill>
                <a:effectLst/>
                <a:hlinkClick r:id="rId4"/>
              </a:rPr>
              <a:t>https://www.statista.com/statistics/301477/greggs-stores-in-the-united-kingdom-uk/</a:t>
            </a:r>
            <a:r>
              <a:rPr lang="en-GB" sz="1600" u="none" strike="noStrike" dirty="0">
                <a:solidFill>
                  <a:schemeClr val="bg1"/>
                </a:solidFill>
                <a:effectLst/>
              </a:rPr>
              <a:t> [Accessed on 24</a:t>
            </a:r>
            <a:r>
              <a:rPr lang="en-GB" sz="1600" u="none" strike="noStrike" baseline="30000" dirty="0">
                <a:solidFill>
                  <a:schemeClr val="bg1"/>
                </a:solidFill>
                <a:effectLst/>
              </a:rPr>
              <a:t>th</a:t>
            </a:r>
            <a:r>
              <a:rPr lang="en-GB" sz="1600" u="none" strike="noStrike" dirty="0">
                <a:solidFill>
                  <a:schemeClr val="bg1"/>
                </a:solidFill>
                <a:effectLst/>
              </a:rPr>
              <a:t> March 2023]</a:t>
            </a:r>
          </a:p>
          <a:p>
            <a:pPr>
              <a:buFontTx/>
              <a:buChar char="-"/>
            </a:pPr>
            <a:r>
              <a:rPr lang="en-GB" sz="1600" dirty="0">
                <a:solidFill>
                  <a:schemeClr val="bg1"/>
                </a:solidFill>
              </a:rPr>
              <a:t>Waddell, K. (2016). </a:t>
            </a:r>
            <a:r>
              <a:rPr lang="en-GB" sz="1600" i="1" dirty="0">
                <a:solidFill>
                  <a:schemeClr val="bg1"/>
                </a:solidFill>
              </a:rPr>
              <a:t>‘</a:t>
            </a:r>
            <a:r>
              <a:rPr lang="en-GB" sz="1600" b="0" i="1" dirty="0">
                <a:solidFill>
                  <a:schemeClr val="bg1"/>
                </a:solidFill>
                <a:effectLst/>
              </a:rPr>
              <a:t>Why Google Quit China—and Why It’s Heading Back’. </a:t>
            </a:r>
            <a:r>
              <a:rPr lang="en-GB" sz="1600" b="0" dirty="0">
                <a:solidFill>
                  <a:schemeClr val="bg1"/>
                </a:solidFill>
                <a:effectLst/>
              </a:rPr>
              <a:t>The Atlantic. [Online] Available at </a:t>
            </a:r>
            <a:r>
              <a:rPr lang="en-GB" sz="1600" b="0" dirty="0">
                <a:solidFill>
                  <a:schemeClr val="bg1"/>
                </a:solidFill>
                <a:effectLst/>
                <a:hlinkClick r:id="rId5"/>
              </a:rPr>
              <a:t>https://www.theatlantic.com/technology/archive/2016/01/why-google-quit-china-and-why-its-heading-back/424482/</a:t>
            </a:r>
            <a:r>
              <a:rPr lang="en-GB" sz="1600" b="0" dirty="0">
                <a:solidFill>
                  <a:schemeClr val="bg1"/>
                </a:solidFill>
                <a:effectLst/>
              </a:rPr>
              <a:t> </a:t>
            </a:r>
            <a:r>
              <a:rPr lang="en-GB" sz="1600" u="none" strike="noStrike" dirty="0">
                <a:solidFill>
                  <a:schemeClr val="bg1"/>
                </a:solidFill>
                <a:effectLst/>
              </a:rPr>
              <a:t>[Accessed on 20</a:t>
            </a:r>
            <a:r>
              <a:rPr lang="en-GB" sz="1600" u="none" strike="noStrike" baseline="30000" dirty="0">
                <a:solidFill>
                  <a:schemeClr val="bg1"/>
                </a:solidFill>
                <a:effectLst/>
              </a:rPr>
              <a:t>th</a:t>
            </a:r>
            <a:r>
              <a:rPr lang="en-GB" sz="1600" u="none" strike="noStrike" dirty="0">
                <a:solidFill>
                  <a:schemeClr val="bg1"/>
                </a:solidFill>
                <a:effectLst/>
              </a:rPr>
              <a:t> March 2023]</a:t>
            </a:r>
          </a:p>
          <a:p>
            <a:pPr>
              <a:buFontTx/>
              <a:buChar char="-"/>
            </a:pPr>
            <a:r>
              <a:rPr lang="en-US" sz="1600" dirty="0">
                <a:solidFill>
                  <a:schemeClr val="bg1"/>
                </a:solidFill>
              </a:rPr>
              <a:t>Winkelman, M. (2005). </a:t>
            </a:r>
            <a:r>
              <a:rPr lang="en-GB" sz="1600" i="0" dirty="0">
                <a:solidFill>
                  <a:schemeClr val="bg1"/>
                </a:solidFill>
                <a:effectLst/>
              </a:rPr>
              <a:t>Cultural Awareness, Sensitivity And Competence. Eddie Bowers Pub Co</a:t>
            </a:r>
          </a:p>
          <a:p>
            <a:pPr>
              <a:buFontTx/>
              <a:buChar char="-"/>
            </a:pPr>
            <a:endParaRPr lang="en-GB" sz="1600" u="none" strike="noStrike" dirty="0">
              <a:solidFill>
                <a:schemeClr val="bg1"/>
              </a:solidFill>
              <a:effectLst/>
            </a:endParaRPr>
          </a:p>
          <a:p>
            <a:pPr>
              <a:buFontTx/>
              <a:buChar char="-"/>
            </a:pPr>
            <a:endParaRPr lang="en-GB" sz="1800" u="none" strike="noStrike" dirty="0">
              <a:solidFill>
                <a:schemeClr val="bg1"/>
              </a:solidFill>
              <a:effectLst/>
            </a:endParaRPr>
          </a:p>
          <a:p>
            <a:pPr>
              <a:buFontTx/>
              <a:buChar char="-"/>
            </a:pPr>
            <a:endParaRPr lang="en-GB" sz="1800" u="none" strike="noStrike" dirty="0">
              <a:solidFill>
                <a:schemeClr val="bg1"/>
              </a:solidFill>
              <a:effectLst/>
            </a:endParaRPr>
          </a:p>
          <a:p>
            <a:pPr>
              <a:buFontTx/>
              <a:buChar char="-"/>
            </a:pPr>
            <a:endParaRPr lang="en-GB" sz="1800" b="0" dirty="0">
              <a:solidFill>
                <a:schemeClr val="bg1"/>
              </a:solidFill>
              <a:effectLst/>
            </a:endParaRPr>
          </a:p>
          <a:p>
            <a:pPr>
              <a:buFontTx/>
              <a:buChar char="-"/>
            </a:pPr>
            <a:endParaRPr lang="en-GB" sz="1800" u="none" strike="noStrike" dirty="0">
              <a:solidFill>
                <a:schemeClr val="bg1"/>
              </a:solidFill>
              <a:effectLst/>
            </a:endParaRPr>
          </a:p>
          <a:p>
            <a:pPr marL="0" indent="0">
              <a:buNone/>
            </a:pPr>
            <a:endParaRPr lang="en-GB" sz="1800" kern="100" dirty="0">
              <a:solidFill>
                <a:schemeClr val="bg1"/>
              </a:solidFill>
              <a:effectLst/>
              <a:ea typeface="Calibri" panose="020F0502020204030204" pitchFamily="34" charset="0"/>
              <a:cs typeface="Times New Roman" panose="02020603050405020304" pitchFamily="18" charset="0"/>
            </a:endParaRPr>
          </a:p>
          <a:p>
            <a:pPr marL="0" indent="0">
              <a:buNone/>
            </a:pPr>
            <a:endParaRPr lang="en-GB" b="1" i="0" dirty="0">
              <a:solidFill>
                <a:srgbClr val="0F1111"/>
              </a:solidFill>
              <a:effectLst/>
              <a:latin typeface="Amazon Ember"/>
            </a:endParaRPr>
          </a:p>
          <a:p>
            <a:pPr marL="0" indent="0">
              <a:buNone/>
            </a:pPr>
            <a:endParaRPr lang="en-US" dirty="0"/>
          </a:p>
        </p:txBody>
      </p:sp>
    </p:spTree>
    <p:extLst>
      <p:ext uri="{BB962C8B-B14F-4D97-AF65-F5344CB8AC3E}">
        <p14:creationId xmlns:p14="http://schemas.microsoft.com/office/powerpoint/2010/main" val="14615449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286</TotalTime>
  <Words>1313</Words>
  <Application>Microsoft Macintosh PowerPoint</Application>
  <PresentationFormat>Widescreen</PresentationFormat>
  <Paragraphs>126</Paragraphs>
  <Slides>11</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Amazon Ember</vt:lpstr>
      <vt:lpstr>Arial</vt:lpstr>
      <vt:lpstr>Bembo</vt:lpstr>
      <vt:lpstr>Calibri</vt:lpstr>
      <vt:lpstr>Calibri Light</vt:lpstr>
      <vt:lpstr>Söhne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Erika Massa (2011291)</dc:creator>
  <cp:lastModifiedBy>Erika Massa (2011291)</cp:lastModifiedBy>
  <cp:revision>58</cp:revision>
  <dcterms:created xsi:type="dcterms:W3CDTF">2023-03-20T14:16:33Z</dcterms:created>
  <dcterms:modified xsi:type="dcterms:W3CDTF">2023-03-30T10:55:28Z</dcterms:modified>
</cp:coreProperties>
</file>