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00" autoAdjust="0"/>
    <p:restoredTop sz="94660"/>
  </p:normalViewPr>
  <p:slideViewPr>
    <p:cSldViewPr snapToGrid="0">
      <p:cViewPr>
        <p:scale>
          <a:sx n="90" d="100"/>
          <a:sy n="90" d="100"/>
        </p:scale>
        <p:origin x="128" y="1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w Thorn" userId="0daed54f-d5ac-4095-9056-bab125447f37" providerId="ADAL" clId="{84DFFB0C-22F7-4533-AF44-856F926758C9}"/>
    <pc:docChg chg="custSel modSld">
      <pc:chgData name="Andrew Thorn" userId="0daed54f-d5ac-4095-9056-bab125447f37" providerId="ADAL" clId="{84DFFB0C-22F7-4533-AF44-856F926758C9}" dt="2026-03-24T18:01:39.584" v="9000" actId="20577"/>
      <pc:docMkLst>
        <pc:docMk/>
      </pc:docMkLst>
      <pc:sldChg chg="modSp mod">
        <pc:chgData name="Andrew Thorn" userId="0daed54f-d5ac-4095-9056-bab125447f37" providerId="ADAL" clId="{84DFFB0C-22F7-4533-AF44-856F926758C9}" dt="2026-03-16T09:31:38.684" v="266" actId="20577"/>
        <pc:sldMkLst>
          <pc:docMk/>
          <pc:sldMk cId="2890489465" sldId="264"/>
        </pc:sldMkLst>
        <pc:spChg chg="mod">
          <ac:chgData name="Andrew Thorn" userId="0daed54f-d5ac-4095-9056-bab125447f37" providerId="ADAL" clId="{84DFFB0C-22F7-4533-AF44-856F926758C9}" dt="2026-03-16T09:28:25.288" v="11" actId="20577"/>
          <ac:spMkLst>
            <pc:docMk/>
            <pc:sldMk cId="2890489465" sldId="264"/>
            <ac:spMk id="2" creationId="{FEA06170-C379-0585-37B3-0B12A8E6B1D2}"/>
          </ac:spMkLst>
        </pc:spChg>
        <pc:spChg chg="mod">
          <ac:chgData name="Andrew Thorn" userId="0daed54f-d5ac-4095-9056-bab125447f37" providerId="ADAL" clId="{84DFFB0C-22F7-4533-AF44-856F926758C9}" dt="2026-03-16T09:31:38.684" v="266" actId="20577"/>
          <ac:spMkLst>
            <pc:docMk/>
            <pc:sldMk cId="2890489465" sldId="264"/>
            <ac:spMk id="3" creationId="{AABF25AE-EC6E-DEF4-4416-C66F0C805CD9}"/>
          </ac:spMkLst>
        </pc:spChg>
      </pc:sldChg>
      <pc:sldChg chg="modSp mod">
        <pc:chgData name="Andrew Thorn" userId="0daed54f-d5ac-4095-9056-bab125447f37" providerId="ADAL" clId="{84DFFB0C-22F7-4533-AF44-856F926758C9}" dt="2026-03-16T09:36:21.773" v="680" actId="20577"/>
        <pc:sldMkLst>
          <pc:docMk/>
          <pc:sldMk cId="2407382876" sldId="265"/>
        </pc:sldMkLst>
        <pc:spChg chg="mod">
          <ac:chgData name="Andrew Thorn" userId="0daed54f-d5ac-4095-9056-bab125447f37" providerId="ADAL" clId="{84DFFB0C-22F7-4533-AF44-856F926758C9}" dt="2026-03-16T09:32:29.008" v="309" actId="20577"/>
          <ac:spMkLst>
            <pc:docMk/>
            <pc:sldMk cId="2407382876" sldId="265"/>
            <ac:spMk id="2" creationId="{9A7BBB32-8F17-2BF8-F2FC-31DB511E5ACE}"/>
          </ac:spMkLst>
        </pc:spChg>
        <pc:spChg chg="mod">
          <ac:chgData name="Andrew Thorn" userId="0daed54f-d5ac-4095-9056-bab125447f37" providerId="ADAL" clId="{84DFFB0C-22F7-4533-AF44-856F926758C9}" dt="2026-03-16T09:36:21.773" v="680" actId="20577"/>
          <ac:spMkLst>
            <pc:docMk/>
            <pc:sldMk cId="2407382876" sldId="265"/>
            <ac:spMk id="3" creationId="{88B9BDBC-8857-0D1F-DC90-1432C5AE69AE}"/>
          </ac:spMkLst>
        </pc:spChg>
      </pc:sldChg>
      <pc:sldChg chg="modSp mod">
        <pc:chgData name="Andrew Thorn" userId="0daed54f-d5ac-4095-9056-bab125447f37" providerId="ADAL" clId="{84DFFB0C-22F7-4533-AF44-856F926758C9}" dt="2026-03-16T13:11:20.111" v="1192" actId="20577"/>
        <pc:sldMkLst>
          <pc:docMk/>
          <pc:sldMk cId="710877200" sldId="266"/>
        </pc:sldMkLst>
        <pc:spChg chg="mod">
          <ac:chgData name="Andrew Thorn" userId="0daed54f-d5ac-4095-9056-bab125447f37" providerId="ADAL" clId="{84DFFB0C-22F7-4533-AF44-856F926758C9}" dt="2026-03-16T13:06:56.535" v="723" actId="20577"/>
          <ac:spMkLst>
            <pc:docMk/>
            <pc:sldMk cId="710877200" sldId="266"/>
            <ac:spMk id="2" creationId="{E0CBF03E-7B6A-7B67-E5EA-EB26DDFBA017}"/>
          </ac:spMkLst>
        </pc:spChg>
        <pc:spChg chg="mod">
          <ac:chgData name="Andrew Thorn" userId="0daed54f-d5ac-4095-9056-bab125447f37" providerId="ADAL" clId="{84DFFB0C-22F7-4533-AF44-856F926758C9}" dt="2026-03-16T13:11:20.111" v="1192" actId="20577"/>
          <ac:spMkLst>
            <pc:docMk/>
            <pc:sldMk cId="710877200" sldId="266"/>
            <ac:spMk id="3" creationId="{7E737973-6697-BBC8-914A-1D9B407A8833}"/>
          </ac:spMkLst>
        </pc:spChg>
      </pc:sldChg>
      <pc:sldChg chg="modSp mod">
        <pc:chgData name="Andrew Thorn" userId="0daed54f-d5ac-4095-9056-bab125447f37" providerId="ADAL" clId="{84DFFB0C-22F7-4533-AF44-856F926758C9}" dt="2026-03-16T13:13:30.161" v="1439" actId="20577"/>
        <pc:sldMkLst>
          <pc:docMk/>
          <pc:sldMk cId="3418412078" sldId="267"/>
        </pc:sldMkLst>
        <pc:spChg chg="mod">
          <ac:chgData name="Andrew Thorn" userId="0daed54f-d5ac-4095-9056-bab125447f37" providerId="ADAL" clId="{84DFFB0C-22F7-4533-AF44-856F926758C9}" dt="2026-03-16T13:12:00.439" v="1241" actId="20577"/>
          <ac:spMkLst>
            <pc:docMk/>
            <pc:sldMk cId="3418412078" sldId="267"/>
            <ac:spMk id="2" creationId="{48AC3C16-B378-3ACD-3C24-B244EFB8E000}"/>
          </ac:spMkLst>
        </pc:spChg>
        <pc:spChg chg="mod">
          <ac:chgData name="Andrew Thorn" userId="0daed54f-d5ac-4095-9056-bab125447f37" providerId="ADAL" clId="{84DFFB0C-22F7-4533-AF44-856F926758C9}" dt="2026-03-16T13:13:30.161" v="1439" actId="20577"/>
          <ac:spMkLst>
            <pc:docMk/>
            <pc:sldMk cId="3418412078" sldId="267"/>
            <ac:spMk id="3" creationId="{B997C82A-560C-E0D0-30ED-46B2EA359060}"/>
          </ac:spMkLst>
        </pc:spChg>
      </pc:sldChg>
      <pc:sldChg chg="modSp mod">
        <pc:chgData name="Andrew Thorn" userId="0daed54f-d5ac-4095-9056-bab125447f37" providerId="ADAL" clId="{84DFFB0C-22F7-4533-AF44-856F926758C9}" dt="2026-03-17T01:59:43.224" v="1646" actId="20577"/>
        <pc:sldMkLst>
          <pc:docMk/>
          <pc:sldMk cId="3802973501" sldId="268"/>
        </pc:sldMkLst>
        <pc:spChg chg="mod">
          <ac:chgData name="Andrew Thorn" userId="0daed54f-d5ac-4095-9056-bab125447f37" providerId="ADAL" clId="{84DFFB0C-22F7-4533-AF44-856F926758C9}" dt="2026-03-17T01:58:14.851" v="1489" actId="5793"/>
          <ac:spMkLst>
            <pc:docMk/>
            <pc:sldMk cId="3802973501" sldId="268"/>
            <ac:spMk id="2" creationId="{407BE682-A6FE-7890-E5F8-2C4088798A8A}"/>
          </ac:spMkLst>
        </pc:spChg>
        <pc:spChg chg="mod">
          <ac:chgData name="Andrew Thorn" userId="0daed54f-d5ac-4095-9056-bab125447f37" providerId="ADAL" clId="{84DFFB0C-22F7-4533-AF44-856F926758C9}" dt="2026-03-17T01:59:43.224" v="1646" actId="20577"/>
          <ac:spMkLst>
            <pc:docMk/>
            <pc:sldMk cId="3802973501" sldId="268"/>
            <ac:spMk id="3" creationId="{139000FF-6BFE-83FE-D010-8269F161490B}"/>
          </ac:spMkLst>
        </pc:spChg>
      </pc:sldChg>
      <pc:sldChg chg="modSp mod">
        <pc:chgData name="Andrew Thorn" userId="0daed54f-d5ac-4095-9056-bab125447f37" providerId="ADAL" clId="{84DFFB0C-22F7-4533-AF44-856F926758C9}" dt="2026-03-17T02:03:50.648" v="2024" actId="20577"/>
        <pc:sldMkLst>
          <pc:docMk/>
          <pc:sldMk cId="2473425403" sldId="269"/>
        </pc:sldMkLst>
        <pc:spChg chg="mod">
          <ac:chgData name="Andrew Thorn" userId="0daed54f-d5ac-4095-9056-bab125447f37" providerId="ADAL" clId="{84DFFB0C-22F7-4533-AF44-856F926758C9}" dt="2026-03-17T02:00:52.399" v="1696" actId="5793"/>
          <ac:spMkLst>
            <pc:docMk/>
            <pc:sldMk cId="2473425403" sldId="269"/>
            <ac:spMk id="2" creationId="{136B2E5D-1055-FAB7-3A4A-A3488CC5F87A}"/>
          </ac:spMkLst>
        </pc:spChg>
        <pc:spChg chg="mod">
          <ac:chgData name="Andrew Thorn" userId="0daed54f-d5ac-4095-9056-bab125447f37" providerId="ADAL" clId="{84DFFB0C-22F7-4533-AF44-856F926758C9}" dt="2026-03-17T02:03:50.648" v="2024" actId="20577"/>
          <ac:spMkLst>
            <pc:docMk/>
            <pc:sldMk cId="2473425403" sldId="269"/>
            <ac:spMk id="3" creationId="{F2721B20-1496-B91F-24FD-4FBE488BAEF7}"/>
          </ac:spMkLst>
        </pc:spChg>
      </pc:sldChg>
      <pc:sldChg chg="modSp mod">
        <pc:chgData name="Andrew Thorn" userId="0daed54f-d5ac-4095-9056-bab125447f37" providerId="ADAL" clId="{84DFFB0C-22F7-4533-AF44-856F926758C9}" dt="2026-03-17T11:07:54.491" v="2567" actId="20577"/>
        <pc:sldMkLst>
          <pc:docMk/>
          <pc:sldMk cId="1336150636" sldId="270"/>
        </pc:sldMkLst>
        <pc:spChg chg="mod">
          <ac:chgData name="Andrew Thorn" userId="0daed54f-d5ac-4095-9056-bab125447f37" providerId="ADAL" clId="{84DFFB0C-22F7-4533-AF44-856F926758C9}" dt="2026-03-17T02:04:30.247" v="2073" actId="20577"/>
          <ac:spMkLst>
            <pc:docMk/>
            <pc:sldMk cId="1336150636" sldId="270"/>
            <ac:spMk id="2" creationId="{0C4075A7-1CEF-D38C-0B4A-138F73CF46BA}"/>
          </ac:spMkLst>
        </pc:spChg>
        <pc:spChg chg="mod">
          <ac:chgData name="Andrew Thorn" userId="0daed54f-d5ac-4095-9056-bab125447f37" providerId="ADAL" clId="{84DFFB0C-22F7-4533-AF44-856F926758C9}" dt="2026-03-17T11:07:54.491" v="2567" actId="20577"/>
          <ac:spMkLst>
            <pc:docMk/>
            <pc:sldMk cId="1336150636" sldId="270"/>
            <ac:spMk id="3" creationId="{EEC49994-17F0-D170-2AC5-48ECEEBA5CE7}"/>
          </ac:spMkLst>
        </pc:spChg>
      </pc:sldChg>
      <pc:sldChg chg="modSp mod">
        <pc:chgData name="Andrew Thorn" userId="0daed54f-d5ac-4095-9056-bab125447f37" providerId="ADAL" clId="{84DFFB0C-22F7-4533-AF44-856F926758C9}" dt="2026-03-18T02:24:31.308" v="3092" actId="20577"/>
        <pc:sldMkLst>
          <pc:docMk/>
          <pc:sldMk cId="1101122800" sldId="271"/>
        </pc:sldMkLst>
        <pc:spChg chg="mod">
          <ac:chgData name="Andrew Thorn" userId="0daed54f-d5ac-4095-9056-bab125447f37" providerId="ADAL" clId="{84DFFB0C-22F7-4533-AF44-856F926758C9}" dt="2026-03-17T11:08:41.260" v="2615" actId="20577"/>
          <ac:spMkLst>
            <pc:docMk/>
            <pc:sldMk cId="1101122800" sldId="271"/>
            <ac:spMk id="2" creationId="{2E8F32EE-6B8B-50D0-99C1-7580AE9382D0}"/>
          </ac:spMkLst>
        </pc:spChg>
        <pc:spChg chg="mod">
          <ac:chgData name="Andrew Thorn" userId="0daed54f-d5ac-4095-9056-bab125447f37" providerId="ADAL" clId="{84DFFB0C-22F7-4533-AF44-856F926758C9}" dt="2026-03-18T02:24:31.308" v="3092" actId="20577"/>
          <ac:spMkLst>
            <pc:docMk/>
            <pc:sldMk cId="1101122800" sldId="271"/>
            <ac:spMk id="3" creationId="{2F53FFB5-1970-8FB0-2A81-A078E20A1F3A}"/>
          </ac:spMkLst>
        </pc:spChg>
      </pc:sldChg>
      <pc:sldChg chg="modSp mod">
        <pc:chgData name="Andrew Thorn" userId="0daed54f-d5ac-4095-9056-bab125447f37" providerId="ADAL" clId="{84DFFB0C-22F7-4533-AF44-856F926758C9}" dt="2026-03-18T02:27:36.907" v="3395" actId="20577"/>
        <pc:sldMkLst>
          <pc:docMk/>
          <pc:sldMk cId="2425993088" sldId="272"/>
        </pc:sldMkLst>
        <pc:spChg chg="mod">
          <ac:chgData name="Andrew Thorn" userId="0daed54f-d5ac-4095-9056-bab125447f37" providerId="ADAL" clId="{84DFFB0C-22F7-4533-AF44-856F926758C9}" dt="2026-03-18T02:25:14.713" v="3145" actId="20577"/>
          <ac:spMkLst>
            <pc:docMk/>
            <pc:sldMk cId="2425993088" sldId="272"/>
            <ac:spMk id="2" creationId="{20FCD27A-71F0-3620-556F-1CECEDC61047}"/>
          </ac:spMkLst>
        </pc:spChg>
        <pc:spChg chg="mod">
          <ac:chgData name="Andrew Thorn" userId="0daed54f-d5ac-4095-9056-bab125447f37" providerId="ADAL" clId="{84DFFB0C-22F7-4533-AF44-856F926758C9}" dt="2026-03-18T02:27:36.907" v="3395" actId="20577"/>
          <ac:spMkLst>
            <pc:docMk/>
            <pc:sldMk cId="2425993088" sldId="272"/>
            <ac:spMk id="3" creationId="{22439613-780F-421C-6D61-9D0F720173C3}"/>
          </ac:spMkLst>
        </pc:spChg>
      </pc:sldChg>
      <pc:sldChg chg="modSp mod">
        <pc:chgData name="Andrew Thorn" userId="0daed54f-d5ac-4095-9056-bab125447f37" providerId="ADAL" clId="{84DFFB0C-22F7-4533-AF44-856F926758C9}" dt="2026-03-18T17:40:47.296" v="3845" actId="20577"/>
        <pc:sldMkLst>
          <pc:docMk/>
          <pc:sldMk cId="2970935178" sldId="273"/>
        </pc:sldMkLst>
        <pc:spChg chg="mod">
          <ac:chgData name="Andrew Thorn" userId="0daed54f-d5ac-4095-9056-bab125447f37" providerId="ADAL" clId="{84DFFB0C-22F7-4533-AF44-856F926758C9}" dt="2026-03-18T02:28:26.324" v="3468" actId="20577"/>
          <ac:spMkLst>
            <pc:docMk/>
            <pc:sldMk cId="2970935178" sldId="273"/>
            <ac:spMk id="2" creationId="{1F5ECD76-44B0-47E3-F72A-541DDC20E862}"/>
          </ac:spMkLst>
        </pc:spChg>
        <pc:spChg chg="mod">
          <ac:chgData name="Andrew Thorn" userId="0daed54f-d5ac-4095-9056-bab125447f37" providerId="ADAL" clId="{84DFFB0C-22F7-4533-AF44-856F926758C9}" dt="2026-03-18T17:40:47.296" v="3845" actId="20577"/>
          <ac:spMkLst>
            <pc:docMk/>
            <pc:sldMk cId="2970935178" sldId="273"/>
            <ac:spMk id="3" creationId="{26B9A33B-961C-E25F-3056-5EAC5001D184}"/>
          </ac:spMkLst>
        </pc:spChg>
      </pc:sldChg>
      <pc:sldChg chg="modSp mod">
        <pc:chgData name="Andrew Thorn" userId="0daed54f-d5ac-4095-9056-bab125447f37" providerId="ADAL" clId="{84DFFB0C-22F7-4533-AF44-856F926758C9}" dt="2026-03-18T17:45:31.294" v="4297" actId="20577"/>
        <pc:sldMkLst>
          <pc:docMk/>
          <pc:sldMk cId="2008532004" sldId="274"/>
        </pc:sldMkLst>
        <pc:spChg chg="mod">
          <ac:chgData name="Andrew Thorn" userId="0daed54f-d5ac-4095-9056-bab125447f37" providerId="ADAL" clId="{84DFFB0C-22F7-4533-AF44-856F926758C9}" dt="2026-03-18T17:41:21.982" v="3897" actId="20577"/>
          <ac:spMkLst>
            <pc:docMk/>
            <pc:sldMk cId="2008532004" sldId="274"/>
            <ac:spMk id="2" creationId="{E896F802-87CE-BEFC-BD4F-7859E596D26F}"/>
          </ac:spMkLst>
        </pc:spChg>
        <pc:spChg chg="mod">
          <ac:chgData name="Andrew Thorn" userId="0daed54f-d5ac-4095-9056-bab125447f37" providerId="ADAL" clId="{84DFFB0C-22F7-4533-AF44-856F926758C9}" dt="2026-03-18T17:45:31.294" v="4297" actId="20577"/>
          <ac:spMkLst>
            <pc:docMk/>
            <pc:sldMk cId="2008532004" sldId="274"/>
            <ac:spMk id="3" creationId="{8D738801-0607-F19C-B5A7-3C06D14D2EF1}"/>
          </ac:spMkLst>
        </pc:spChg>
      </pc:sldChg>
      <pc:sldChg chg="modSp mod">
        <pc:chgData name="Andrew Thorn" userId="0daed54f-d5ac-4095-9056-bab125447f37" providerId="ADAL" clId="{84DFFB0C-22F7-4533-AF44-856F926758C9}" dt="2026-03-20T12:16:30.381" v="4568" actId="20577"/>
        <pc:sldMkLst>
          <pc:docMk/>
          <pc:sldMk cId="1702182154" sldId="275"/>
        </pc:sldMkLst>
        <pc:spChg chg="mod">
          <ac:chgData name="Andrew Thorn" userId="0daed54f-d5ac-4095-9056-bab125447f37" providerId="ADAL" clId="{84DFFB0C-22F7-4533-AF44-856F926758C9}" dt="2026-03-18T17:46:10.780" v="4344" actId="20577"/>
          <ac:spMkLst>
            <pc:docMk/>
            <pc:sldMk cId="1702182154" sldId="275"/>
            <ac:spMk id="2" creationId="{6D62081E-6902-61D9-0724-A6D7FD9F13EA}"/>
          </ac:spMkLst>
        </pc:spChg>
        <pc:spChg chg="mod">
          <ac:chgData name="Andrew Thorn" userId="0daed54f-d5ac-4095-9056-bab125447f37" providerId="ADAL" clId="{84DFFB0C-22F7-4533-AF44-856F926758C9}" dt="2026-03-20T12:16:30.381" v="4568" actId="20577"/>
          <ac:spMkLst>
            <pc:docMk/>
            <pc:sldMk cId="1702182154" sldId="275"/>
            <ac:spMk id="3" creationId="{3D042A43-9D96-FBFA-EE97-E3CFFB616ED3}"/>
          </ac:spMkLst>
        </pc:spChg>
      </pc:sldChg>
      <pc:sldChg chg="modSp mod">
        <pc:chgData name="Andrew Thorn" userId="0daed54f-d5ac-4095-9056-bab125447f37" providerId="ADAL" clId="{84DFFB0C-22F7-4533-AF44-856F926758C9}" dt="2026-03-20T12:19:44.434" v="4892" actId="20577"/>
        <pc:sldMkLst>
          <pc:docMk/>
          <pc:sldMk cId="464156561" sldId="276"/>
        </pc:sldMkLst>
        <pc:spChg chg="mod">
          <ac:chgData name="Andrew Thorn" userId="0daed54f-d5ac-4095-9056-bab125447f37" providerId="ADAL" clId="{84DFFB0C-22F7-4533-AF44-856F926758C9}" dt="2026-03-20T12:17:07.431" v="4615" actId="20577"/>
          <ac:spMkLst>
            <pc:docMk/>
            <pc:sldMk cId="464156561" sldId="276"/>
            <ac:spMk id="2" creationId="{05FAD22D-2752-E4B0-A4B6-69DAE6390194}"/>
          </ac:spMkLst>
        </pc:spChg>
        <pc:spChg chg="mod">
          <ac:chgData name="Andrew Thorn" userId="0daed54f-d5ac-4095-9056-bab125447f37" providerId="ADAL" clId="{84DFFB0C-22F7-4533-AF44-856F926758C9}" dt="2026-03-20T12:19:44.434" v="4892" actId="20577"/>
          <ac:spMkLst>
            <pc:docMk/>
            <pc:sldMk cId="464156561" sldId="276"/>
            <ac:spMk id="3" creationId="{7D69444C-5E9C-ED30-C599-7EE144D49CEC}"/>
          </ac:spMkLst>
        </pc:spChg>
      </pc:sldChg>
      <pc:sldChg chg="modSp mod">
        <pc:chgData name="Andrew Thorn" userId="0daed54f-d5ac-4095-9056-bab125447f37" providerId="ADAL" clId="{84DFFB0C-22F7-4533-AF44-856F926758C9}" dt="2026-03-22T01:15:43.903" v="5188" actId="20577"/>
        <pc:sldMkLst>
          <pc:docMk/>
          <pc:sldMk cId="987833559" sldId="277"/>
        </pc:sldMkLst>
        <pc:spChg chg="mod">
          <ac:chgData name="Andrew Thorn" userId="0daed54f-d5ac-4095-9056-bab125447f37" providerId="ADAL" clId="{84DFFB0C-22F7-4533-AF44-856F926758C9}" dt="2026-03-20T12:20:25.396" v="4932" actId="20577"/>
          <ac:spMkLst>
            <pc:docMk/>
            <pc:sldMk cId="987833559" sldId="277"/>
            <ac:spMk id="2" creationId="{E4989A9F-9594-9BD1-F25D-71E4F4BBA07E}"/>
          </ac:spMkLst>
        </pc:spChg>
        <pc:spChg chg="mod">
          <ac:chgData name="Andrew Thorn" userId="0daed54f-d5ac-4095-9056-bab125447f37" providerId="ADAL" clId="{84DFFB0C-22F7-4533-AF44-856F926758C9}" dt="2026-03-22T01:15:43.903" v="5188" actId="20577"/>
          <ac:spMkLst>
            <pc:docMk/>
            <pc:sldMk cId="987833559" sldId="277"/>
            <ac:spMk id="3" creationId="{46AF893E-6DC4-6D54-871A-EEABE9A24CB1}"/>
          </ac:spMkLst>
        </pc:spChg>
      </pc:sldChg>
      <pc:sldChg chg="modSp mod">
        <pc:chgData name="Andrew Thorn" userId="0daed54f-d5ac-4095-9056-bab125447f37" providerId="ADAL" clId="{84DFFB0C-22F7-4533-AF44-856F926758C9}" dt="2026-03-22T01:20:58.951" v="5597" actId="20577"/>
        <pc:sldMkLst>
          <pc:docMk/>
          <pc:sldMk cId="1911520795" sldId="278"/>
        </pc:sldMkLst>
        <pc:spChg chg="mod">
          <ac:chgData name="Andrew Thorn" userId="0daed54f-d5ac-4095-9056-bab125447f37" providerId="ADAL" clId="{84DFFB0C-22F7-4533-AF44-856F926758C9}" dt="2026-03-22T01:16:18.692" v="5226" actId="20577"/>
          <ac:spMkLst>
            <pc:docMk/>
            <pc:sldMk cId="1911520795" sldId="278"/>
            <ac:spMk id="2" creationId="{49FE2991-5365-157C-BEBC-ECDDBB0B9265}"/>
          </ac:spMkLst>
        </pc:spChg>
        <pc:spChg chg="mod">
          <ac:chgData name="Andrew Thorn" userId="0daed54f-d5ac-4095-9056-bab125447f37" providerId="ADAL" clId="{84DFFB0C-22F7-4533-AF44-856F926758C9}" dt="2026-03-22T01:20:58.951" v="5597" actId="20577"/>
          <ac:spMkLst>
            <pc:docMk/>
            <pc:sldMk cId="1911520795" sldId="278"/>
            <ac:spMk id="3" creationId="{8945F08D-FB7E-7E75-1582-2414EB7A7CBC}"/>
          </ac:spMkLst>
        </pc:spChg>
      </pc:sldChg>
      <pc:sldChg chg="modSp mod">
        <pc:chgData name="Andrew Thorn" userId="0daed54f-d5ac-4095-9056-bab125447f37" providerId="ADAL" clId="{84DFFB0C-22F7-4533-AF44-856F926758C9}" dt="2026-03-22T23:42:23.371" v="6151" actId="20577"/>
        <pc:sldMkLst>
          <pc:docMk/>
          <pc:sldMk cId="3764503986" sldId="279"/>
        </pc:sldMkLst>
        <pc:spChg chg="mod">
          <ac:chgData name="Andrew Thorn" userId="0daed54f-d5ac-4095-9056-bab125447f37" providerId="ADAL" clId="{84DFFB0C-22F7-4533-AF44-856F926758C9}" dt="2026-03-22T23:41:05.828" v="6005" actId="14100"/>
          <ac:spMkLst>
            <pc:docMk/>
            <pc:sldMk cId="3764503986" sldId="279"/>
            <ac:spMk id="2" creationId="{9569B53C-D6EB-6DC7-9161-8158BE7147B7}"/>
          </ac:spMkLst>
        </pc:spChg>
        <pc:spChg chg="mod">
          <ac:chgData name="Andrew Thorn" userId="0daed54f-d5ac-4095-9056-bab125447f37" providerId="ADAL" clId="{84DFFB0C-22F7-4533-AF44-856F926758C9}" dt="2026-03-22T23:42:23.371" v="6151" actId="20577"/>
          <ac:spMkLst>
            <pc:docMk/>
            <pc:sldMk cId="3764503986" sldId="279"/>
            <ac:spMk id="3" creationId="{4500A74F-57D0-A0C4-3998-5D1267EBB457}"/>
          </ac:spMkLst>
        </pc:spChg>
      </pc:sldChg>
      <pc:sldChg chg="modSp mod">
        <pc:chgData name="Andrew Thorn" userId="0daed54f-d5ac-4095-9056-bab125447f37" providerId="ADAL" clId="{84DFFB0C-22F7-4533-AF44-856F926758C9}" dt="2026-03-22T23:48:20.075" v="6433" actId="20577"/>
        <pc:sldMkLst>
          <pc:docMk/>
          <pc:sldMk cId="2335578180" sldId="280"/>
        </pc:sldMkLst>
        <pc:spChg chg="mod">
          <ac:chgData name="Andrew Thorn" userId="0daed54f-d5ac-4095-9056-bab125447f37" providerId="ADAL" clId="{84DFFB0C-22F7-4533-AF44-856F926758C9}" dt="2026-03-22T23:44:49.693" v="6198" actId="20577"/>
          <ac:spMkLst>
            <pc:docMk/>
            <pc:sldMk cId="2335578180" sldId="280"/>
            <ac:spMk id="2" creationId="{9ABB323D-AA6F-F258-2424-A27F53BE757F}"/>
          </ac:spMkLst>
        </pc:spChg>
        <pc:spChg chg="mod">
          <ac:chgData name="Andrew Thorn" userId="0daed54f-d5ac-4095-9056-bab125447f37" providerId="ADAL" clId="{84DFFB0C-22F7-4533-AF44-856F926758C9}" dt="2026-03-22T23:48:20.075" v="6433" actId="20577"/>
          <ac:spMkLst>
            <pc:docMk/>
            <pc:sldMk cId="2335578180" sldId="280"/>
            <ac:spMk id="3" creationId="{3DB80BA2-744F-62AE-7A19-483930E69150}"/>
          </ac:spMkLst>
        </pc:spChg>
      </pc:sldChg>
      <pc:sldChg chg="modSp mod">
        <pc:chgData name="Andrew Thorn" userId="0daed54f-d5ac-4095-9056-bab125447f37" providerId="ADAL" clId="{84DFFB0C-22F7-4533-AF44-856F926758C9}" dt="2026-03-22T23:51:56.028" v="6721" actId="20577"/>
        <pc:sldMkLst>
          <pc:docMk/>
          <pc:sldMk cId="2841910540" sldId="281"/>
        </pc:sldMkLst>
        <pc:spChg chg="mod">
          <ac:chgData name="Andrew Thorn" userId="0daed54f-d5ac-4095-9056-bab125447f37" providerId="ADAL" clId="{84DFFB0C-22F7-4533-AF44-856F926758C9}" dt="2026-03-22T23:48:58.674" v="6478" actId="20577"/>
          <ac:spMkLst>
            <pc:docMk/>
            <pc:sldMk cId="2841910540" sldId="281"/>
            <ac:spMk id="2" creationId="{79F9E4C2-44AB-7584-3EF3-065A8C843DAA}"/>
          </ac:spMkLst>
        </pc:spChg>
        <pc:spChg chg="mod">
          <ac:chgData name="Andrew Thorn" userId="0daed54f-d5ac-4095-9056-bab125447f37" providerId="ADAL" clId="{84DFFB0C-22F7-4533-AF44-856F926758C9}" dt="2026-03-22T23:51:56.028" v="6721" actId="20577"/>
          <ac:spMkLst>
            <pc:docMk/>
            <pc:sldMk cId="2841910540" sldId="281"/>
            <ac:spMk id="3" creationId="{A667951F-E7BB-2966-65E6-C98677E09739}"/>
          </ac:spMkLst>
        </pc:spChg>
      </pc:sldChg>
      <pc:sldChg chg="modSp mod">
        <pc:chgData name="Andrew Thorn" userId="0daed54f-d5ac-4095-9056-bab125447f37" providerId="ADAL" clId="{84DFFB0C-22F7-4533-AF44-856F926758C9}" dt="2026-03-24T01:05:29.453" v="7041" actId="20577"/>
        <pc:sldMkLst>
          <pc:docMk/>
          <pc:sldMk cId="3951891149" sldId="282"/>
        </pc:sldMkLst>
        <pc:spChg chg="mod">
          <ac:chgData name="Andrew Thorn" userId="0daed54f-d5ac-4095-9056-bab125447f37" providerId="ADAL" clId="{84DFFB0C-22F7-4533-AF44-856F926758C9}" dt="2026-03-22T23:53:03.122" v="6802" actId="14100"/>
          <ac:spMkLst>
            <pc:docMk/>
            <pc:sldMk cId="3951891149" sldId="282"/>
            <ac:spMk id="2" creationId="{2903CE4B-74C6-27A3-6894-73C2912E144A}"/>
          </ac:spMkLst>
        </pc:spChg>
        <pc:spChg chg="mod">
          <ac:chgData name="Andrew Thorn" userId="0daed54f-d5ac-4095-9056-bab125447f37" providerId="ADAL" clId="{84DFFB0C-22F7-4533-AF44-856F926758C9}" dt="2026-03-24T01:05:29.453" v="7041" actId="20577"/>
          <ac:spMkLst>
            <pc:docMk/>
            <pc:sldMk cId="3951891149" sldId="282"/>
            <ac:spMk id="3" creationId="{1092BE44-C2EB-F5E7-1C70-9FF6B5B9E8E9}"/>
          </ac:spMkLst>
        </pc:spChg>
      </pc:sldChg>
      <pc:sldChg chg="modSp mod">
        <pc:chgData name="Andrew Thorn" userId="0daed54f-d5ac-4095-9056-bab125447f37" providerId="ADAL" clId="{84DFFB0C-22F7-4533-AF44-856F926758C9}" dt="2026-03-24T01:16:24.190" v="7569" actId="20577"/>
        <pc:sldMkLst>
          <pc:docMk/>
          <pc:sldMk cId="641198427" sldId="283"/>
        </pc:sldMkLst>
        <pc:spChg chg="mod">
          <ac:chgData name="Andrew Thorn" userId="0daed54f-d5ac-4095-9056-bab125447f37" providerId="ADAL" clId="{84DFFB0C-22F7-4533-AF44-856F926758C9}" dt="2026-03-24T01:10:37.207" v="7124" actId="20577"/>
          <ac:spMkLst>
            <pc:docMk/>
            <pc:sldMk cId="641198427" sldId="283"/>
            <ac:spMk id="2" creationId="{D4C6BBA2-C911-176F-0A51-FA4BA1DDC318}"/>
          </ac:spMkLst>
        </pc:spChg>
        <pc:spChg chg="mod">
          <ac:chgData name="Andrew Thorn" userId="0daed54f-d5ac-4095-9056-bab125447f37" providerId="ADAL" clId="{84DFFB0C-22F7-4533-AF44-856F926758C9}" dt="2026-03-24T01:16:24.190" v="7569" actId="20577"/>
          <ac:spMkLst>
            <pc:docMk/>
            <pc:sldMk cId="641198427" sldId="283"/>
            <ac:spMk id="3" creationId="{C7760989-DE6C-1AF6-E18E-865A66CE6360}"/>
          </ac:spMkLst>
        </pc:spChg>
      </pc:sldChg>
      <pc:sldChg chg="modSp mod">
        <pc:chgData name="Andrew Thorn" userId="0daed54f-d5ac-4095-9056-bab125447f37" providerId="ADAL" clId="{84DFFB0C-22F7-4533-AF44-856F926758C9}" dt="2026-03-24T17:30:58.084" v="7873" actId="20577"/>
        <pc:sldMkLst>
          <pc:docMk/>
          <pc:sldMk cId="3688972602" sldId="284"/>
        </pc:sldMkLst>
        <pc:spChg chg="mod">
          <ac:chgData name="Andrew Thorn" userId="0daed54f-d5ac-4095-9056-bab125447f37" providerId="ADAL" clId="{84DFFB0C-22F7-4533-AF44-856F926758C9}" dt="2026-03-24T01:16:59.707" v="7614" actId="20577"/>
          <ac:spMkLst>
            <pc:docMk/>
            <pc:sldMk cId="3688972602" sldId="284"/>
            <ac:spMk id="2" creationId="{060E011E-9DF7-EAF8-1A2F-00AC7C04C2F3}"/>
          </ac:spMkLst>
        </pc:spChg>
        <pc:spChg chg="mod">
          <ac:chgData name="Andrew Thorn" userId="0daed54f-d5ac-4095-9056-bab125447f37" providerId="ADAL" clId="{84DFFB0C-22F7-4533-AF44-856F926758C9}" dt="2026-03-24T17:30:58.084" v="7873" actId="20577"/>
          <ac:spMkLst>
            <pc:docMk/>
            <pc:sldMk cId="3688972602" sldId="284"/>
            <ac:spMk id="3" creationId="{A15CB84D-A89B-1558-3F18-C5C531BF98C4}"/>
          </ac:spMkLst>
        </pc:spChg>
      </pc:sldChg>
      <pc:sldChg chg="modSp mod">
        <pc:chgData name="Andrew Thorn" userId="0daed54f-d5ac-4095-9056-bab125447f37" providerId="ADAL" clId="{84DFFB0C-22F7-4533-AF44-856F926758C9}" dt="2026-03-24T17:34:35.614" v="8211" actId="20577"/>
        <pc:sldMkLst>
          <pc:docMk/>
          <pc:sldMk cId="808410502" sldId="285"/>
        </pc:sldMkLst>
        <pc:spChg chg="mod">
          <ac:chgData name="Andrew Thorn" userId="0daed54f-d5ac-4095-9056-bab125447f37" providerId="ADAL" clId="{84DFFB0C-22F7-4533-AF44-856F926758C9}" dt="2026-03-24T17:31:40.218" v="7918" actId="20577"/>
          <ac:spMkLst>
            <pc:docMk/>
            <pc:sldMk cId="808410502" sldId="285"/>
            <ac:spMk id="2" creationId="{AA806CF8-9B88-BCB5-DCE2-1ACFCA325B3A}"/>
          </ac:spMkLst>
        </pc:spChg>
        <pc:spChg chg="mod">
          <ac:chgData name="Andrew Thorn" userId="0daed54f-d5ac-4095-9056-bab125447f37" providerId="ADAL" clId="{84DFFB0C-22F7-4533-AF44-856F926758C9}" dt="2026-03-24T17:34:35.614" v="8211" actId="20577"/>
          <ac:spMkLst>
            <pc:docMk/>
            <pc:sldMk cId="808410502" sldId="285"/>
            <ac:spMk id="3" creationId="{A277C4F7-45F5-3186-D0D6-154DB622C3A4}"/>
          </ac:spMkLst>
        </pc:spChg>
      </pc:sldChg>
      <pc:sldChg chg="modSp mod">
        <pc:chgData name="Andrew Thorn" userId="0daed54f-d5ac-4095-9056-bab125447f37" providerId="ADAL" clId="{84DFFB0C-22F7-4533-AF44-856F926758C9}" dt="2026-03-24T17:57:00.983" v="8582" actId="20577"/>
        <pc:sldMkLst>
          <pc:docMk/>
          <pc:sldMk cId="463432280" sldId="286"/>
        </pc:sldMkLst>
        <pc:spChg chg="mod">
          <ac:chgData name="Andrew Thorn" userId="0daed54f-d5ac-4095-9056-bab125447f37" providerId="ADAL" clId="{84DFFB0C-22F7-4533-AF44-856F926758C9}" dt="2026-03-24T17:54:12.204" v="8247" actId="20577"/>
          <ac:spMkLst>
            <pc:docMk/>
            <pc:sldMk cId="463432280" sldId="286"/>
            <ac:spMk id="2" creationId="{1243BC08-4520-28AF-9AFC-F02B84571C8F}"/>
          </ac:spMkLst>
        </pc:spChg>
        <pc:spChg chg="mod">
          <ac:chgData name="Andrew Thorn" userId="0daed54f-d5ac-4095-9056-bab125447f37" providerId="ADAL" clId="{84DFFB0C-22F7-4533-AF44-856F926758C9}" dt="2026-03-24T17:57:00.983" v="8582" actId="20577"/>
          <ac:spMkLst>
            <pc:docMk/>
            <pc:sldMk cId="463432280" sldId="286"/>
            <ac:spMk id="3" creationId="{61196DA8-AB16-9370-4927-3988D18C7A2A}"/>
          </ac:spMkLst>
        </pc:spChg>
      </pc:sldChg>
      <pc:sldChg chg="modSp mod">
        <pc:chgData name="Andrew Thorn" userId="0daed54f-d5ac-4095-9056-bab125447f37" providerId="ADAL" clId="{84DFFB0C-22F7-4533-AF44-856F926758C9}" dt="2026-03-24T18:01:39.584" v="9000" actId="20577"/>
        <pc:sldMkLst>
          <pc:docMk/>
          <pc:sldMk cId="4261001735" sldId="287"/>
        </pc:sldMkLst>
        <pc:spChg chg="mod">
          <ac:chgData name="Andrew Thorn" userId="0daed54f-d5ac-4095-9056-bab125447f37" providerId="ADAL" clId="{84DFFB0C-22F7-4533-AF44-856F926758C9}" dt="2026-03-24T17:57:29.989" v="8618" actId="20577"/>
          <ac:spMkLst>
            <pc:docMk/>
            <pc:sldMk cId="4261001735" sldId="287"/>
            <ac:spMk id="2" creationId="{ECECB7CD-9ECF-0FA2-C27D-E289C8FDE366}"/>
          </ac:spMkLst>
        </pc:spChg>
        <pc:spChg chg="mod">
          <ac:chgData name="Andrew Thorn" userId="0daed54f-d5ac-4095-9056-bab125447f37" providerId="ADAL" clId="{84DFFB0C-22F7-4533-AF44-856F926758C9}" dt="2026-03-24T18:01:39.584" v="9000" actId="20577"/>
          <ac:spMkLst>
            <pc:docMk/>
            <pc:sldMk cId="4261001735" sldId="287"/>
            <ac:spMk id="3" creationId="{06C74AF5-AC56-AE5C-7D57-E03842DAF374}"/>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8372B3-7E1D-41C3-998A-EE3914F600D4}" type="datetimeFigureOut">
              <a:rPr lang="en-GB" smtClean="0"/>
              <a:t>14/03/2026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A840BB-A64F-4653-B957-2DFDC8054689}" type="slidenum">
              <a:rPr lang="en-GB" smtClean="0"/>
              <a:t>‹#›</a:t>
            </a:fld>
            <a:endParaRPr lang="en-GB"/>
          </a:p>
        </p:txBody>
      </p:sp>
    </p:spTree>
    <p:extLst>
      <p:ext uri="{BB962C8B-B14F-4D97-AF65-F5344CB8AC3E}">
        <p14:creationId xmlns:p14="http://schemas.microsoft.com/office/powerpoint/2010/main" val="27342412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B68372B3-7E1D-41C3-998A-EE3914F600D4}" type="datetimeFigureOut">
              <a:rPr lang="en-GB" smtClean="0"/>
              <a:t>14/03/2026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A840BB-A64F-4653-B957-2DFDC8054689}" type="slidenum">
              <a:rPr lang="en-GB" smtClean="0"/>
              <a:t>‹#›</a:t>
            </a:fld>
            <a:endParaRPr lang="en-GB"/>
          </a:p>
        </p:txBody>
      </p:sp>
    </p:spTree>
    <p:extLst>
      <p:ext uri="{BB962C8B-B14F-4D97-AF65-F5344CB8AC3E}">
        <p14:creationId xmlns:p14="http://schemas.microsoft.com/office/powerpoint/2010/main" val="20870461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8372B3-7E1D-41C3-998A-EE3914F600D4}" type="datetimeFigureOut">
              <a:rPr lang="en-GB" smtClean="0"/>
              <a:t>14/03/2026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A840BB-A64F-4653-B957-2DFDC8054689}" type="slidenum">
              <a:rPr lang="en-GB" smtClean="0"/>
              <a:t>‹#›</a:t>
            </a:fld>
            <a:endParaRPr lang="en-GB"/>
          </a:p>
        </p:txBody>
      </p:sp>
    </p:spTree>
    <p:extLst>
      <p:ext uri="{BB962C8B-B14F-4D97-AF65-F5344CB8AC3E}">
        <p14:creationId xmlns:p14="http://schemas.microsoft.com/office/powerpoint/2010/main" val="29762119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8372B3-7E1D-41C3-998A-EE3914F600D4}" type="datetimeFigureOut">
              <a:rPr lang="en-GB" smtClean="0"/>
              <a:t>14/03/2026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A840BB-A64F-4653-B957-2DFDC8054689}" type="slidenum">
              <a:rPr lang="en-GB" smtClean="0"/>
              <a:t>‹#›</a:t>
            </a:fld>
            <a:endParaRPr lang="en-GB"/>
          </a:p>
        </p:txBody>
      </p:sp>
    </p:spTree>
    <p:extLst>
      <p:ext uri="{BB962C8B-B14F-4D97-AF65-F5344CB8AC3E}">
        <p14:creationId xmlns:p14="http://schemas.microsoft.com/office/powerpoint/2010/main" val="38317456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8372B3-7E1D-41C3-998A-EE3914F600D4}" type="datetimeFigureOut">
              <a:rPr lang="en-GB" smtClean="0"/>
              <a:t>14/03/2026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2A840BB-A64F-4653-B957-2DFDC8054689}" type="slidenum">
              <a:rPr lang="en-GB" smtClean="0"/>
              <a:t>‹#›</a:t>
            </a:fld>
            <a:endParaRPr lang="en-GB"/>
          </a:p>
        </p:txBody>
      </p:sp>
    </p:spTree>
    <p:extLst>
      <p:ext uri="{BB962C8B-B14F-4D97-AF65-F5344CB8AC3E}">
        <p14:creationId xmlns:p14="http://schemas.microsoft.com/office/powerpoint/2010/main" val="40955255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B68372B3-7E1D-41C3-998A-EE3914F600D4}" type="datetimeFigureOut">
              <a:rPr lang="en-GB" smtClean="0"/>
              <a:t>14/03/2026</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52A840BB-A64F-4653-B957-2DFDC8054689}" type="slidenum">
              <a:rPr lang="en-GB" smtClean="0"/>
              <a:t>‹#›</a:t>
            </a:fld>
            <a:endParaRPr lang="en-GB"/>
          </a:p>
        </p:txBody>
      </p:sp>
    </p:spTree>
    <p:extLst>
      <p:ext uri="{BB962C8B-B14F-4D97-AF65-F5344CB8AC3E}">
        <p14:creationId xmlns:p14="http://schemas.microsoft.com/office/powerpoint/2010/main" val="25782790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68372B3-7E1D-41C3-998A-EE3914F600D4}" type="datetimeFigureOut">
              <a:rPr lang="en-GB" smtClean="0"/>
              <a:t>14/03/2026</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52A840BB-A64F-4653-B957-2DFDC8054689}" type="slidenum">
              <a:rPr lang="en-GB" smtClean="0"/>
              <a:t>‹#›</a:t>
            </a:fld>
            <a:endParaRPr lang="en-GB"/>
          </a:p>
        </p:txBody>
      </p:sp>
    </p:spTree>
    <p:extLst>
      <p:ext uri="{BB962C8B-B14F-4D97-AF65-F5344CB8AC3E}">
        <p14:creationId xmlns:p14="http://schemas.microsoft.com/office/powerpoint/2010/main" val="1736557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B68372B3-7E1D-41C3-998A-EE3914F600D4}" type="datetimeFigureOut">
              <a:rPr lang="en-GB" smtClean="0"/>
              <a:t>14/03/2026</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52A840BB-A64F-4653-B957-2DFDC8054689}" type="slidenum">
              <a:rPr lang="en-GB" smtClean="0"/>
              <a:t>‹#›</a:t>
            </a:fld>
            <a:endParaRPr lang="en-GB"/>
          </a:p>
        </p:txBody>
      </p:sp>
    </p:spTree>
    <p:extLst>
      <p:ext uri="{BB962C8B-B14F-4D97-AF65-F5344CB8AC3E}">
        <p14:creationId xmlns:p14="http://schemas.microsoft.com/office/powerpoint/2010/main" val="25165537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8372B3-7E1D-41C3-998A-EE3914F600D4}" type="datetimeFigureOut">
              <a:rPr lang="en-GB" smtClean="0"/>
              <a:t>14/03/2026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A840BB-A64F-4653-B957-2DFDC8054689}" type="slidenum">
              <a:rPr lang="en-GB" smtClean="0"/>
              <a:t>‹#›</a:t>
            </a:fld>
            <a:endParaRPr lang="en-GB"/>
          </a:p>
        </p:txBody>
      </p:sp>
    </p:spTree>
    <p:extLst>
      <p:ext uri="{BB962C8B-B14F-4D97-AF65-F5344CB8AC3E}">
        <p14:creationId xmlns:p14="http://schemas.microsoft.com/office/powerpoint/2010/main" val="1143725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8372B3-7E1D-41C3-998A-EE3914F600D4}" type="datetimeFigureOut">
              <a:rPr lang="en-GB" smtClean="0"/>
              <a:t>14/03/2026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A840BB-A64F-4653-B957-2DFDC8054689}" type="slidenum">
              <a:rPr lang="en-GB" smtClean="0"/>
              <a:t>‹#›</a:t>
            </a:fld>
            <a:endParaRPr lang="en-GB"/>
          </a:p>
        </p:txBody>
      </p:sp>
    </p:spTree>
    <p:extLst>
      <p:ext uri="{BB962C8B-B14F-4D97-AF65-F5344CB8AC3E}">
        <p14:creationId xmlns:p14="http://schemas.microsoft.com/office/powerpoint/2010/main" val="24287452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B68372B3-7E1D-41C3-998A-EE3914F600D4}" type="datetimeFigureOut">
              <a:rPr lang="en-GB" smtClean="0"/>
              <a:t>14/03/2026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A840BB-A64F-4653-B957-2DFDC8054689}" type="slidenum">
              <a:rPr lang="en-GB" smtClean="0"/>
              <a:t>‹#›</a:t>
            </a:fld>
            <a:endParaRPr lang="en-GB"/>
          </a:p>
        </p:txBody>
      </p:sp>
    </p:spTree>
    <p:extLst>
      <p:ext uri="{BB962C8B-B14F-4D97-AF65-F5344CB8AC3E}">
        <p14:creationId xmlns:p14="http://schemas.microsoft.com/office/powerpoint/2010/main" val="42644701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B68372B3-7E1D-41C3-998A-EE3914F600D4}" type="datetimeFigureOut">
              <a:rPr lang="en-GB" smtClean="0"/>
              <a:t>14/03/2026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A840BB-A64F-4653-B957-2DFDC8054689}"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3093362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8372B3-7E1D-41C3-998A-EE3914F600D4}" type="datetimeFigureOut">
              <a:rPr lang="en-GB" smtClean="0"/>
              <a:t>14/03/2026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A840BB-A64F-4653-B957-2DFDC8054689}" type="slidenum">
              <a:rPr lang="en-GB" smtClean="0"/>
              <a:t>‹#›</a:t>
            </a:fld>
            <a:endParaRPr lang="en-GB"/>
          </a:p>
        </p:txBody>
      </p:sp>
    </p:spTree>
    <p:extLst>
      <p:ext uri="{BB962C8B-B14F-4D97-AF65-F5344CB8AC3E}">
        <p14:creationId xmlns:p14="http://schemas.microsoft.com/office/powerpoint/2010/main" val="24200879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68372B3-7E1D-41C3-998A-EE3914F600D4}" type="datetimeFigureOut">
              <a:rPr lang="en-GB" smtClean="0"/>
              <a:t>14/03/2026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A840BB-A64F-4653-B957-2DFDC8054689}" type="slidenum">
              <a:rPr lang="en-GB" smtClean="0"/>
              <a:t>‹#›</a:t>
            </a:fld>
            <a:endParaRPr lang="en-GB"/>
          </a:p>
        </p:txBody>
      </p:sp>
    </p:spTree>
    <p:extLst>
      <p:ext uri="{BB962C8B-B14F-4D97-AF65-F5344CB8AC3E}">
        <p14:creationId xmlns:p14="http://schemas.microsoft.com/office/powerpoint/2010/main" val="33166436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68372B3-7E1D-41C3-998A-EE3914F600D4}" type="datetimeFigureOut">
              <a:rPr lang="en-GB" smtClean="0"/>
              <a:t>14/03/2026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A840BB-A64F-4653-B957-2DFDC8054689}" type="slidenum">
              <a:rPr lang="en-GB" smtClean="0"/>
              <a:t>‹#›</a:t>
            </a:fld>
            <a:endParaRPr lang="en-GB"/>
          </a:p>
        </p:txBody>
      </p:sp>
    </p:spTree>
    <p:extLst>
      <p:ext uri="{BB962C8B-B14F-4D97-AF65-F5344CB8AC3E}">
        <p14:creationId xmlns:p14="http://schemas.microsoft.com/office/powerpoint/2010/main" val="21520243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8372B3-7E1D-41C3-998A-EE3914F600D4}" type="datetimeFigureOut">
              <a:rPr lang="en-GB" smtClean="0"/>
              <a:t>14/03/2026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A840BB-A64F-4653-B957-2DFDC8054689}" type="slidenum">
              <a:rPr lang="en-GB" smtClean="0"/>
              <a:t>‹#›</a:t>
            </a:fld>
            <a:endParaRPr lang="en-GB"/>
          </a:p>
        </p:txBody>
      </p:sp>
    </p:spTree>
    <p:extLst>
      <p:ext uri="{BB962C8B-B14F-4D97-AF65-F5344CB8AC3E}">
        <p14:creationId xmlns:p14="http://schemas.microsoft.com/office/powerpoint/2010/main" val="22479474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8372B3-7E1D-41C3-998A-EE3914F600D4}" type="datetimeFigureOut">
              <a:rPr lang="en-GB" smtClean="0"/>
              <a:t>14/03/2026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A840BB-A64F-4653-B957-2DFDC8054689}" type="slidenum">
              <a:rPr lang="en-GB" smtClean="0"/>
              <a:t>‹#›</a:t>
            </a:fld>
            <a:endParaRPr lang="en-GB"/>
          </a:p>
        </p:txBody>
      </p:sp>
    </p:spTree>
    <p:extLst>
      <p:ext uri="{BB962C8B-B14F-4D97-AF65-F5344CB8AC3E}">
        <p14:creationId xmlns:p14="http://schemas.microsoft.com/office/powerpoint/2010/main" val="1651943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B68372B3-7E1D-41C3-998A-EE3914F600D4}" type="datetimeFigureOut">
              <a:rPr lang="en-GB" smtClean="0"/>
              <a:t>14/03/2026</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52A840BB-A64F-4653-B957-2DFDC8054689}" type="slidenum">
              <a:rPr lang="en-GB" smtClean="0"/>
              <a:t>‹#›</a:t>
            </a:fld>
            <a:endParaRPr lang="en-GB"/>
          </a:p>
        </p:txBody>
      </p:sp>
    </p:spTree>
    <p:extLst>
      <p:ext uri="{BB962C8B-B14F-4D97-AF65-F5344CB8AC3E}">
        <p14:creationId xmlns:p14="http://schemas.microsoft.com/office/powerpoint/2010/main" val="52622527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3BFCC6-9456-1C94-738D-515E1C6DB2ED}"/>
              </a:ext>
            </a:extLst>
          </p:cNvPr>
          <p:cNvSpPr>
            <a:spLocks noGrp="1"/>
          </p:cNvSpPr>
          <p:nvPr>
            <p:ph type="ctrTitle"/>
          </p:nvPr>
        </p:nvSpPr>
        <p:spPr/>
        <p:txBody>
          <a:bodyPr/>
          <a:lstStyle/>
          <a:p>
            <a:pPr algn="ctr"/>
            <a:br>
              <a:rPr lang="en-GB" sz="5400" dirty="0"/>
            </a:br>
            <a:br>
              <a:rPr lang="en-GB" sz="5400" dirty="0"/>
            </a:br>
            <a:br>
              <a:rPr lang="en-GB" sz="5400" dirty="0"/>
            </a:br>
            <a:r>
              <a:rPr lang="en-GB" sz="5400" b="1" dirty="0"/>
              <a:t>Capacity Planning</a:t>
            </a:r>
            <a:br>
              <a:rPr lang="en-GB" sz="5400" b="1" dirty="0"/>
            </a:br>
            <a:br>
              <a:rPr lang="en-GB" sz="5400" b="1" dirty="0"/>
            </a:br>
            <a:endParaRPr lang="en-GB" sz="5400" dirty="0"/>
          </a:p>
        </p:txBody>
      </p:sp>
      <p:sp>
        <p:nvSpPr>
          <p:cNvPr id="3" name="Subtitle 2">
            <a:extLst>
              <a:ext uri="{FF2B5EF4-FFF2-40B4-BE49-F238E27FC236}">
                <a16:creationId xmlns:a16="http://schemas.microsoft.com/office/drawing/2014/main" id="{AC683B19-B71B-15AF-76F7-33E29AE800F2}"/>
              </a:ext>
            </a:extLst>
          </p:cNvPr>
          <p:cNvSpPr>
            <a:spLocks noGrp="1"/>
          </p:cNvSpPr>
          <p:nvPr>
            <p:ph type="subTitle" idx="1"/>
          </p:nvPr>
        </p:nvSpPr>
        <p:spPr>
          <a:xfrm>
            <a:off x="1154955" y="3860024"/>
            <a:ext cx="8825658" cy="1778776"/>
          </a:xfrm>
        </p:spPr>
        <p:txBody>
          <a:bodyPr>
            <a:normAutofit/>
          </a:bodyPr>
          <a:lstStyle/>
          <a:p>
            <a:pPr algn="ctr"/>
            <a:r>
              <a:rPr lang="en-GB" sz="4400" b="1" dirty="0"/>
              <a:t>By </a:t>
            </a:r>
          </a:p>
          <a:p>
            <a:pPr algn="ctr"/>
            <a:r>
              <a:rPr lang="en-GB" sz="4400" b="1" dirty="0"/>
              <a:t>Andrew thorn</a:t>
            </a:r>
          </a:p>
          <a:p>
            <a:pPr algn="ctr"/>
            <a:endParaRPr lang="en-GB" sz="4400" b="1" dirty="0"/>
          </a:p>
        </p:txBody>
      </p:sp>
    </p:spTree>
    <p:extLst>
      <p:ext uri="{BB962C8B-B14F-4D97-AF65-F5344CB8AC3E}">
        <p14:creationId xmlns:p14="http://schemas.microsoft.com/office/powerpoint/2010/main" val="39679022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E16634-1EBA-2285-89BA-8F6DFDE1849C}"/>
              </a:ext>
            </a:extLst>
          </p:cNvPr>
          <p:cNvSpPr>
            <a:spLocks noGrp="1"/>
          </p:cNvSpPr>
          <p:nvPr>
            <p:ph type="title"/>
          </p:nvPr>
        </p:nvSpPr>
        <p:spPr/>
        <p:txBody>
          <a:bodyPr/>
          <a:lstStyle/>
          <a:p>
            <a:pPr algn="ctr"/>
            <a:r>
              <a:rPr lang="en-GB" sz="4400" b="1" dirty="0"/>
              <a:t>Introduction</a:t>
            </a:r>
          </a:p>
        </p:txBody>
      </p:sp>
      <p:sp>
        <p:nvSpPr>
          <p:cNvPr id="3" name="Content Placeholder 2">
            <a:extLst>
              <a:ext uri="{FF2B5EF4-FFF2-40B4-BE49-F238E27FC236}">
                <a16:creationId xmlns:a16="http://schemas.microsoft.com/office/drawing/2014/main" id="{A383DFA1-3EC9-18F4-E518-B650F5F67338}"/>
              </a:ext>
            </a:extLst>
          </p:cNvPr>
          <p:cNvSpPr>
            <a:spLocks noGrp="1"/>
          </p:cNvSpPr>
          <p:nvPr>
            <p:ph idx="1"/>
          </p:nvPr>
        </p:nvSpPr>
        <p:spPr/>
        <p:txBody>
          <a:bodyPr>
            <a:normAutofit lnSpcReduction="10000"/>
          </a:bodyPr>
          <a:lstStyle/>
          <a:p>
            <a:r>
              <a:rPr lang="en-GB" sz="3200" dirty="0"/>
              <a:t>Capacity planning sits at the centre of modern operations management</a:t>
            </a:r>
          </a:p>
          <a:p>
            <a:r>
              <a:rPr lang="en-GB" sz="3200" dirty="0"/>
              <a:t>Get it right, teams move faster, projects stay profitable, and growth feels controlled instead of chaotic</a:t>
            </a:r>
          </a:p>
          <a:p>
            <a:r>
              <a:rPr lang="en-GB" sz="3200" dirty="0"/>
              <a:t>Get it wrong, and even strong demand turns into missed deadlines, burnout and wasted revenue</a:t>
            </a:r>
          </a:p>
        </p:txBody>
      </p:sp>
    </p:spTree>
    <p:extLst>
      <p:ext uri="{BB962C8B-B14F-4D97-AF65-F5344CB8AC3E}">
        <p14:creationId xmlns:p14="http://schemas.microsoft.com/office/powerpoint/2010/main" val="13438507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8437A-6FAB-F581-A340-D34956D45663}"/>
              </a:ext>
            </a:extLst>
          </p:cNvPr>
          <p:cNvSpPr>
            <a:spLocks noGrp="1"/>
          </p:cNvSpPr>
          <p:nvPr>
            <p:ph type="title"/>
          </p:nvPr>
        </p:nvSpPr>
        <p:spPr/>
        <p:txBody>
          <a:bodyPr/>
          <a:lstStyle/>
          <a:p>
            <a:pPr algn="ctr"/>
            <a:r>
              <a:rPr lang="en-GB" sz="4400" b="1" dirty="0"/>
              <a:t>Capacity Management Summary</a:t>
            </a:r>
          </a:p>
        </p:txBody>
      </p:sp>
      <p:sp>
        <p:nvSpPr>
          <p:cNvPr id="3" name="Content Placeholder 2">
            <a:extLst>
              <a:ext uri="{FF2B5EF4-FFF2-40B4-BE49-F238E27FC236}">
                <a16:creationId xmlns:a16="http://schemas.microsoft.com/office/drawing/2014/main" id="{17D58FF1-FC6B-5768-7093-DA398F99262B}"/>
              </a:ext>
            </a:extLst>
          </p:cNvPr>
          <p:cNvSpPr>
            <a:spLocks noGrp="1"/>
          </p:cNvSpPr>
          <p:nvPr>
            <p:ph idx="1"/>
          </p:nvPr>
        </p:nvSpPr>
        <p:spPr/>
        <p:txBody>
          <a:bodyPr>
            <a:normAutofit lnSpcReduction="10000"/>
          </a:bodyPr>
          <a:lstStyle/>
          <a:p>
            <a:r>
              <a:rPr lang="en-GB" sz="3200" b="1" u="sng" dirty="0"/>
              <a:t>Capacity planning</a:t>
            </a:r>
            <a:r>
              <a:rPr lang="en-GB" sz="3200" dirty="0"/>
              <a:t> aligns available resources with demand so work is delivered efficiently without overloading teams or leaving capacity unused</a:t>
            </a:r>
          </a:p>
          <a:p>
            <a:r>
              <a:rPr lang="en-GB" sz="3200" dirty="0"/>
              <a:t>In </a:t>
            </a:r>
            <a:r>
              <a:rPr lang="en-GB" sz="3200" b="1" u="sng" dirty="0"/>
              <a:t>operations management</a:t>
            </a:r>
            <a:r>
              <a:rPr lang="en-GB" sz="3200" dirty="0"/>
              <a:t>, capacity planning bridges the gap between forecasting and real time execution to minimise bottlenecks and reduce delivery risk</a:t>
            </a:r>
          </a:p>
        </p:txBody>
      </p:sp>
    </p:spTree>
    <p:extLst>
      <p:ext uri="{BB962C8B-B14F-4D97-AF65-F5344CB8AC3E}">
        <p14:creationId xmlns:p14="http://schemas.microsoft.com/office/powerpoint/2010/main" val="2468519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60F36-1E4C-51EE-7BE0-60CDD358FB9C}"/>
              </a:ext>
            </a:extLst>
          </p:cNvPr>
          <p:cNvSpPr>
            <a:spLocks noGrp="1"/>
          </p:cNvSpPr>
          <p:nvPr>
            <p:ph type="title"/>
          </p:nvPr>
        </p:nvSpPr>
        <p:spPr/>
        <p:txBody>
          <a:bodyPr/>
          <a:lstStyle/>
          <a:p>
            <a:pPr algn="ctr"/>
            <a:r>
              <a:rPr lang="en-GB" sz="4400" b="1" dirty="0"/>
              <a:t>Capacity Management Summary</a:t>
            </a:r>
          </a:p>
        </p:txBody>
      </p:sp>
      <p:sp>
        <p:nvSpPr>
          <p:cNvPr id="3" name="Content Placeholder 2">
            <a:extLst>
              <a:ext uri="{FF2B5EF4-FFF2-40B4-BE49-F238E27FC236}">
                <a16:creationId xmlns:a16="http://schemas.microsoft.com/office/drawing/2014/main" id="{708CC8C1-1622-7138-71B1-A11663DE8C37}"/>
              </a:ext>
            </a:extLst>
          </p:cNvPr>
          <p:cNvSpPr>
            <a:spLocks noGrp="1"/>
          </p:cNvSpPr>
          <p:nvPr>
            <p:ph idx="1"/>
          </p:nvPr>
        </p:nvSpPr>
        <p:spPr/>
        <p:txBody>
          <a:bodyPr>
            <a:normAutofit/>
          </a:bodyPr>
          <a:lstStyle/>
          <a:p>
            <a:r>
              <a:rPr lang="en-GB" sz="3200" dirty="0"/>
              <a:t>Effective</a:t>
            </a:r>
            <a:r>
              <a:rPr lang="en-GB" sz="3200" b="1" dirty="0"/>
              <a:t> </a:t>
            </a:r>
            <a:r>
              <a:rPr lang="en-GB" sz="3200" b="1" u="sng" dirty="0"/>
              <a:t>capacity management strategies </a:t>
            </a:r>
            <a:r>
              <a:rPr lang="en-GB" sz="3200" dirty="0"/>
              <a:t>help organisations scale predictably, protect utilisation, and prevent revenue leakage</a:t>
            </a:r>
          </a:p>
          <a:p>
            <a:r>
              <a:rPr lang="en-GB" sz="3200" dirty="0"/>
              <a:t>Modern </a:t>
            </a:r>
            <a:r>
              <a:rPr lang="en-GB" sz="3200" b="1" u="sng" dirty="0"/>
              <a:t>capacity planning tools</a:t>
            </a:r>
            <a:r>
              <a:rPr lang="en-GB" sz="3200" dirty="0"/>
              <a:t> turn planning into a continuous process by providing live visibility into workload, availability and utilisation</a:t>
            </a:r>
          </a:p>
        </p:txBody>
      </p:sp>
    </p:spTree>
    <p:extLst>
      <p:ext uri="{BB962C8B-B14F-4D97-AF65-F5344CB8AC3E}">
        <p14:creationId xmlns:p14="http://schemas.microsoft.com/office/powerpoint/2010/main" val="28428310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B924B3-9BA1-5BE6-2C5D-96F2D5E33CC3}"/>
              </a:ext>
            </a:extLst>
          </p:cNvPr>
          <p:cNvSpPr>
            <a:spLocks noGrp="1"/>
          </p:cNvSpPr>
          <p:nvPr>
            <p:ph type="title"/>
          </p:nvPr>
        </p:nvSpPr>
        <p:spPr/>
        <p:txBody>
          <a:bodyPr/>
          <a:lstStyle/>
          <a:p>
            <a:pPr algn="ctr"/>
            <a:r>
              <a:rPr lang="en-GB" sz="4400" b="1" dirty="0"/>
              <a:t>What is Capacity Planning?</a:t>
            </a:r>
          </a:p>
        </p:txBody>
      </p:sp>
      <p:sp>
        <p:nvSpPr>
          <p:cNvPr id="3" name="Content Placeholder 2">
            <a:extLst>
              <a:ext uri="{FF2B5EF4-FFF2-40B4-BE49-F238E27FC236}">
                <a16:creationId xmlns:a16="http://schemas.microsoft.com/office/drawing/2014/main" id="{4F6C2524-8231-5135-351D-A4C73B335F0C}"/>
              </a:ext>
            </a:extLst>
          </p:cNvPr>
          <p:cNvSpPr>
            <a:spLocks noGrp="1"/>
          </p:cNvSpPr>
          <p:nvPr>
            <p:ph idx="1"/>
          </p:nvPr>
        </p:nvSpPr>
        <p:spPr>
          <a:xfrm>
            <a:off x="544452" y="1626376"/>
            <a:ext cx="11028641" cy="5081551"/>
          </a:xfrm>
        </p:spPr>
        <p:txBody>
          <a:bodyPr>
            <a:normAutofit lnSpcReduction="10000"/>
          </a:bodyPr>
          <a:lstStyle/>
          <a:p>
            <a:r>
              <a:rPr lang="en-GB" sz="3200" dirty="0"/>
              <a:t>Capacity planning is the practice of aligning available resources- people, time, tools, and systems- with business demand</a:t>
            </a:r>
          </a:p>
          <a:p>
            <a:r>
              <a:rPr lang="en-GB" sz="3200" dirty="0"/>
              <a:t>In operations management, capacity planning creates visibility into what work can be done without overloading teams or leaving valuable capacity unused</a:t>
            </a:r>
          </a:p>
          <a:p>
            <a:r>
              <a:rPr lang="en-GB" sz="3200" dirty="0"/>
              <a:t>It connects demand forecasting with actual execution, ensuring workflows at a pace the organisation can sustain</a:t>
            </a:r>
          </a:p>
        </p:txBody>
      </p:sp>
    </p:spTree>
    <p:extLst>
      <p:ext uri="{BB962C8B-B14F-4D97-AF65-F5344CB8AC3E}">
        <p14:creationId xmlns:p14="http://schemas.microsoft.com/office/powerpoint/2010/main" val="35828132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1E72B-C3B5-D066-5DDB-49404E7F58D8}"/>
              </a:ext>
            </a:extLst>
          </p:cNvPr>
          <p:cNvSpPr>
            <a:spLocks noGrp="1"/>
          </p:cNvSpPr>
          <p:nvPr>
            <p:ph type="title"/>
          </p:nvPr>
        </p:nvSpPr>
        <p:spPr/>
        <p:txBody>
          <a:bodyPr/>
          <a:lstStyle/>
          <a:p>
            <a:pPr algn="ctr"/>
            <a:r>
              <a:rPr lang="en-GB" sz="4400" b="1" dirty="0"/>
              <a:t>What is Capacity Planning</a:t>
            </a:r>
          </a:p>
        </p:txBody>
      </p:sp>
      <p:sp>
        <p:nvSpPr>
          <p:cNvPr id="3" name="Content Placeholder 2">
            <a:extLst>
              <a:ext uri="{FF2B5EF4-FFF2-40B4-BE49-F238E27FC236}">
                <a16:creationId xmlns:a16="http://schemas.microsoft.com/office/drawing/2014/main" id="{CCF84E99-A3EC-8D82-9204-8D20DC86165A}"/>
              </a:ext>
            </a:extLst>
          </p:cNvPr>
          <p:cNvSpPr>
            <a:spLocks noGrp="1"/>
          </p:cNvSpPr>
          <p:nvPr>
            <p:ph idx="1"/>
          </p:nvPr>
        </p:nvSpPr>
        <p:spPr/>
        <p:txBody>
          <a:bodyPr>
            <a:normAutofit/>
          </a:bodyPr>
          <a:lstStyle/>
          <a:p>
            <a:pPr marL="0" indent="0">
              <a:buNone/>
            </a:pPr>
            <a:r>
              <a:rPr lang="en-GB" sz="3200" dirty="0"/>
              <a:t>At its core capacity planning answers three questions:</a:t>
            </a:r>
          </a:p>
          <a:p>
            <a:pPr marL="514350" indent="-514350">
              <a:buAutoNum type="arabicPeriod"/>
            </a:pPr>
            <a:r>
              <a:rPr lang="en-GB" sz="3200" dirty="0"/>
              <a:t>How much work is coming?</a:t>
            </a:r>
          </a:p>
          <a:p>
            <a:pPr marL="514350" indent="-514350">
              <a:buAutoNum type="arabicPeriod"/>
            </a:pPr>
            <a:r>
              <a:rPr lang="en-GB" sz="3200" dirty="0"/>
              <a:t>How much capacity exists right now?</a:t>
            </a:r>
          </a:p>
          <a:p>
            <a:pPr marL="514350" indent="-514350">
              <a:buAutoNum type="arabicPeriod"/>
            </a:pPr>
            <a:r>
              <a:rPr lang="en-GB" sz="3200" dirty="0"/>
              <a:t>Where are the gaps or risks?</a:t>
            </a:r>
          </a:p>
          <a:p>
            <a:pPr marL="0" indent="0">
              <a:buNone/>
            </a:pPr>
            <a:r>
              <a:rPr lang="en-GB" sz="3200" dirty="0"/>
              <a:t>37% of project failures are due to inadequate resource planning (PMI, 2023)</a:t>
            </a:r>
          </a:p>
        </p:txBody>
      </p:sp>
    </p:spTree>
    <p:extLst>
      <p:ext uri="{BB962C8B-B14F-4D97-AF65-F5344CB8AC3E}">
        <p14:creationId xmlns:p14="http://schemas.microsoft.com/office/powerpoint/2010/main" val="28218475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4C47C0-1BE1-F882-49EE-7F077640BD5E}"/>
              </a:ext>
            </a:extLst>
          </p:cNvPr>
          <p:cNvSpPr>
            <a:spLocks noGrp="1"/>
          </p:cNvSpPr>
          <p:nvPr>
            <p:ph type="title"/>
          </p:nvPr>
        </p:nvSpPr>
        <p:spPr>
          <a:xfrm>
            <a:off x="646111" y="452718"/>
            <a:ext cx="9726396" cy="1400530"/>
          </a:xfrm>
        </p:spPr>
        <p:txBody>
          <a:bodyPr/>
          <a:lstStyle/>
          <a:p>
            <a:pPr algn="ctr"/>
            <a:r>
              <a:rPr lang="en-GB" sz="4400" b="1" dirty="0"/>
              <a:t>What Role Does Capacity Planning in Operations Management</a:t>
            </a:r>
          </a:p>
        </p:txBody>
      </p:sp>
      <p:sp>
        <p:nvSpPr>
          <p:cNvPr id="3" name="Content Placeholder 2">
            <a:extLst>
              <a:ext uri="{FF2B5EF4-FFF2-40B4-BE49-F238E27FC236}">
                <a16:creationId xmlns:a16="http://schemas.microsoft.com/office/drawing/2014/main" id="{F3322726-5092-3EE0-F3CA-FCEACA71FA6B}"/>
              </a:ext>
            </a:extLst>
          </p:cNvPr>
          <p:cNvSpPr>
            <a:spLocks noGrp="1"/>
          </p:cNvSpPr>
          <p:nvPr>
            <p:ph idx="1"/>
          </p:nvPr>
        </p:nvSpPr>
        <p:spPr/>
        <p:txBody>
          <a:bodyPr>
            <a:normAutofit/>
          </a:bodyPr>
          <a:lstStyle/>
          <a:p>
            <a:r>
              <a:rPr lang="en-GB" sz="3200" dirty="0"/>
              <a:t>Operations management depends on balance</a:t>
            </a:r>
          </a:p>
          <a:p>
            <a:r>
              <a:rPr lang="en-GB" sz="3200" dirty="0"/>
              <a:t>Too much demand without capacity leads to delivery issues</a:t>
            </a:r>
          </a:p>
          <a:p>
            <a:r>
              <a:rPr lang="en-GB" sz="3200" dirty="0"/>
              <a:t>Too much capacity without demand leads to inefficiency</a:t>
            </a:r>
          </a:p>
        </p:txBody>
      </p:sp>
    </p:spTree>
    <p:extLst>
      <p:ext uri="{BB962C8B-B14F-4D97-AF65-F5344CB8AC3E}">
        <p14:creationId xmlns:p14="http://schemas.microsoft.com/office/powerpoint/2010/main" val="34517058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63D239-4657-2D20-0BE7-C673126E58F7}"/>
              </a:ext>
            </a:extLst>
          </p:cNvPr>
          <p:cNvSpPr>
            <a:spLocks noGrp="1"/>
          </p:cNvSpPr>
          <p:nvPr>
            <p:ph type="title"/>
          </p:nvPr>
        </p:nvSpPr>
        <p:spPr>
          <a:xfrm>
            <a:off x="646111" y="452718"/>
            <a:ext cx="9628674" cy="1400530"/>
          </a:xfrm>
        </p:spPr>
        <p:txBody>
          <a:bodyPr/>
          <a:lstStyle/>
          <a:p>
            <a:pPr algn="ctr"/>
            <a:r>
              <a:rPr lang="en-GB" sz="4400" b="1" dirty="0"/>
              <a:t>What Role Does Capacity Planning Play in Operations Management</a:t>
            </a:r>
          </a:p>
        </p:txBody>
      </p:sp>
      <p:sp>
        <p:nvSpPr>
          <p:cNvPr id="3" name="Content Placeholder 2">
            <a:extLst>
              <a:ext uri="{FF2B5EF4-FFF2-40B4-BE49-F238E27FC236}">
                <a16:creationId xmlns:a16="http://schemas.microsoft.com/office/drawing/2014/main" id="{36E7C016-AAAD-0994-8764-B9A77D4C17B0}"/>
              </a:ext>
            </a:extLst>
          </p:cNvPr>
          <p:cNvSpPr>
            <a:spLocks noGrp="1"/>
          </p:cNvSpPr>
          <p:nvPr>
            <p:ph idx="1"/>
          </p:nvPr>
        </p:nvSpPr>
        <p:spPr/>
        <p:txBody>
          <a:bodyPr>
            <a:normAutofit/>
          </a:bodyPr>
          <a:lstStyle/>
          <a:p>
            <a:pPr marL="0" indent="0">
              <a:buNone/>
            </a:pPr>
            <a:r>
              <a:rPr lang="en-GB" sz="3200" dirty="0"/>
              <a:t>Strong capacity helps organisations: -</a:t>
            </a:r>
          </a:p>
          <a:p>
            <a:r>
              <a:rPr lang="en-GB" sz="3200" dirty="0"/>
              <a:t>Maintain predictable delivery timelines</a:t>
            </a:r>
          </a:p>
          <a:p>
            <a:r>
              <a:rPr lang="en-GB" sz="3200" dirty="0"/>
              <a:t>Reduce operational waste</a:t>
            </a:r>
          </a:p>
          <a:p>
            <a:r>
              <a:rPr lang="en-GB" sz="3200" dirty="0"/>
              <a:t>Protect team performance and morale</a:t>
            </a:r>
          </a:p>
          <a:p>
            <a:r>
              <a:rPr lang="en-GB" sz="3200" dirty="0"/>
              <a:t>Make hiring and staffing decisions based on data, not instinct</a:t>
            </a:r>
          </a:p>
        </p:txBody>
      </p:sp>
    </p:spTree>
    <p:extLst>
      <p:ext uri="{BB962C8B-B14F-4D97-AF65-F5344CB8AC3E}">
        <p14:creationId xmlns:p14="http://schemas.microsoft.com/office/powerpoint/2010/main" val="38451187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A06170-C379-0585-37B3-0B12A8E6B1D2}"/>
              </a:ext>
            </a:extLst>
          </p:cNvPr>
          <p:cNvSpPr>
            <a:spLocks noGrp="1"/>
          </p:cNvSpPr>
          <p:nvPr>
            <p:ph type="title"/>
          </p:nvPr>
        </p:nvSpPr>
        <p:spPr/>
        <p:txBody>
          <a:bodyPr/>
          <a:lstStyle/>
          <a:p>
            <a:pPr algn="ctr"/>
            <a:r>
              <a:rPr lang="en-GB" sz="4400" b="1" dirty="0"/>
              <a:t>Four Common Capacity Planning</a:t>
            </a:r>
            <a:br>
              <a:rPr lang="en-GB" sz="4400" b="1" dirty="0"/>
            </a:br>
            <a:r>
              <a:rPr lang="en-GB" sz="4400" b="1" dirty="0"/>
              <a:t>Strategies</a:t>
            </a:r>
          </a:p>
        </p:txBody>
      </p:sp>
      <p:sp>
        <p:nvSpPr>
          <p:cNvPr id="3" name="Content Placeholder 2">
            <a:extLst>
              <a:ext uri="{FF2B5EF4-FFF2-40B4-BE49-F238E27FC236}">
                <a16:creationId xmlns:a16="http://schemas.microsoft.com/office/drawing/2014/main" id="{AABF25AE-EC6E-DEF4-4416-C66F0C805CD9}"/>
              </a:ext>
            </a:extLst>
          </p:cNvPr>
          <p:cNvSpPr>
            <a:spLocks noGrp="1"/>
          </p:cNvSpPr>
          <p:nvPr>
            <p:ph idx="1"/>
          </p:nvPr>
        </p:nvSpPr>
        <p:spPr/>
        <p:txBody>
          <a:bodyPr>
            <a:normAutofit/>
          </a:bodyPr>
          <a:lstStyle/>
          <a:p>
            <a:r>
              <a:rPr lang="en-GB" sz="3200" dirty="0"/>
              <a:t>Most capacity planning strategies fall into four practical approaches</a:t>
            </a:r>
          </a:p>
          <a:p>
            <a:r>
              <a:rPr lang="en-GB" sz="3200" dirty="0"/>
              <a:t>The difference lies in when capacity changes happen relative to demand</a:t>
            </a:r>
          </a:p>
          <a:p>
            <a:r>
              <a:rPr lang="en-GB" sz="3200" dirty="0"/>
              <a:t>The four strategies are: - (1) Lead Strategy; (2) Lag Strategy; (3) Match Strategy; and (4) Dynamic Strategy</a:t>
            </a:r>
          </a:p>
        </p:txBody>
      </p:sp>
    </p:spTree>
    <p:extLst>
      <p:ext uri="{BB962C8B-B14F-4D97-AF65-F5344CB8AC3E}">
        <p14:creationId xmlns:p14="http://schemas.microsoft.com/office/powerpoint/2010/main" val="28904894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BBB32-8F17-2BF8-F2FC-31DB511E5ACE}"/>
              </a:ext>
            </a:extLst>
          </p:cNvPr>
          <p:cNvSpPr>
            <a:spLocks noGrp="1"/>
          </p:cNvSpPr>
          <p:nvPr>
            <p:ph type="title"/>
          </p:nvPr>
        </p:nvSpPr>
        <p:spPr/>
        <p:txBody>
          <a:bodyPr/>
          <a:lstStyle/>
          <a:p>
            <a:pPr algn="ctr"/>
            <a:r>
              <a:rPr lang="en-GB" sz="4400" b="1" dirty="0"/>
              <a:t>Four Common Capacity Planning Strategies</a:t>
            </a:r>
          </a:p>
        </p:txBody>
      </p:sp>
      <p:sp>
        <p:nvSpPr>
          <p:cNvPr id="3" name="Content Placeholder 2">
            <a:extLst>
              <a:ext uri="{FF2B5EF4-FFF2-40B4-BE49-F238E27FC236}">
                <a16:creationId xmlns:a16="http://schemas.microsoft.com/office/drawing/2014/main" id="{88B9BDBC-8857-0D1F-DC90-1432C5AE69AE}"/>
              </a:ext>
            </a:extLst>
          </p:cNvPr>
          <p:cNvSpPr>
            <a:spLocks noGrp="1"/>
          </p:cNvSpPr>
          <p:nvPr>
            <p:ph idx="1"/>
          </p:nvPr>
        </p:nvSpPr>
        <p:spPr>
          <a:xfrm>
            <a:off x="439750" y="2052918"/>
            <a:ext cx="11224085" cy="4536346"/>
          </a:xfrm>
        </p:spPr>
        <p:txBody>
          <a:bodyPr>
            <a:normAutofit/>
          </a:bodyPr>
          <a:lstStyle/>
          <a:p>
            <a:pPr marL="514350" indent="-514350">
              <a:buAutoNum type="arabicPeriod"/>
            </a:pPr>
            <a:r>
              <a:rPr lang="en-GB" sz="3200" b="1" u="sng" dirty="0"/>
              <a:t>Lead Strategy</a:t>
            </a:r>
            <a:r>
              <a:rPr lang="en-GB" sz="3200" dirty="0"/>
              <a:t>: - Capacity increases in anticipation of future demand.  Teams hire or reassign resources early to prepare for growth.  This approach supports rapid scaling but carries higher upfront risk</a:t>
            </a:r>
            <a:endParaRPr lang="en-GB" sz="3200" b="1" u="sng" dirty="0"/>
          </a:p>
          <a:p>
            <a:pPr marL="514350" indent="-514350">
              <a:buAutoNum type="arabicPeriod"/>
            </a:pPr>
            <a:r>
              <a:rPr lang="en-GB" sz="3200" b="1" u="sng" dirty="0"/>
              <a:t>Lag Strategy</a:t>
            </a:r>
            <a:r>
              <a:rPr lang="en-GB" sz="3200" dirty="0"/>
              <a:t>: - Capacity increases only after demand is proven.  While costs remain controlled, response times may slow when demand spikes unexpectedly</a:t>
            </a:r>
          </a:p>
        </p:txBody>
      </p:sp>
    </p:spTree>
    <p:extLst>
      <p:ext uri="{BB962C8B-B14F-4D97-AF65-F5344CB8AC3E}">
        <p14:creationId xmlns:p14="http://schemas.microsoft.com/office/powerpoint/2010/main" val="24073828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BF03E-7B6A-7B67-E5EA-EB26DDFBA017}"/>
              </a:ext>
            </a:extLst>
          </p:cNvPr>
          <p:cNvSpPr>
            <a:spLocks noGrp="1"/>
          </p:cNvSpPr>
          <p:nvPr>
            <p:ph type="title"/>
          </p:nvPr>
        </p:nvSpPr>
        <p:spPr/>
        <p:txBody>
          <a:bodyPr/>
          <a:lstStyle/>
          <a:p>
            <a:pPr algn="ctr"/>
            <a:r>
              <a:rPr lang="en-GB" sz="4400" b="1" dirty="0"/>
              <a:t>Four Common Capacity Planning Strategies</a:t>
            </a:r>
          </a:p>
        </p:txBody>
      </p:sp>
      <p:sp>
        <p:nvSpPr>
          <p:cNvPr id="3" name="Content Placeholder 2">
            <a:extLst>
              <a:ext uri="{FF2B5EF4-FFF2-40B4-BE49-F238E27FC236}">
                <a16:creationId xmlns:a16="http://schemas.microsoft.com/office/drawing/2014/main" id="{7E737973-6697-BBC8-914A-1D9B407A8833}"/>
              </a:ext>
            </a:extLst>
          </p:cNvPr>
          <p:cNvSpPr>
            <a:spLocks noGrp="1"/>
          </p:cNvSpPr>
          <p:nvPr>
            <p:ph idx="1"/>
          </p:nvPr>
        </p:nvSpPr>
        <p:spPr>
          <a:xfrm>
            <a:off x="425790" y="2052918"/>
            <a:ext cx="11454430" cy="4571247"/>
          </a:xfrm>
        </p:spPr>
        <p:txBody>
          <a:bodyPr>
            <a:normAutofit fontScale="92500"/>
          </a:bodyPr>
          <a:lstStyle/>
          <a:p>
            <a:pPr marL="514350" indent="-514350">
              <a:buAutoNum type="arabicPeriod" startAt="3"/>
            </a:pPr>
            <a:r>
              <a:rPr lang="en-GB" sz="3200" b="1" u="sng" dirty="0"/>
              <a:t>Match Strategy</a:t>
            </a:r>
            <a:r>
              <a:rPr lang="en-GB" sz="3200" dirty="0"/>
              <a:t>: - Capacity adjusts incrementally as demand changes.  This approach balances flexibility and cost control, but it depends heavily on accurate forecasting and an understanding of demand patterns  </a:t>
            </a:r>
            <a:endParaRPr lang="en-GB" sz="3200" b="1" u="sng" dirty="0"/>
          </a:p>
          <a:p>
            <a:pPr marL="514350" indent="-514350">
              <a:buAutoNum type="arabicPeriod" startAt="3"/>
            </a:pPr>
            <a:r>
              <a:rPr lang="en-GB" sz="3200" b="1" u="sng" dirty="0"/>
              <a:t>Dynamic Strategy</a:t>
            </a:r>
            <a:r>
              <a:rPr lang="en-GB" sz="3200" dirty="0"/>
              <a:t>: - Capacity adapts continuously using real-time data and changing market trends.  This strategy relies on modern capacity planning tools and gives operations teams the most </a:t>
            </a:r>
            <a:r>
              <a:rPr lang="en-GB" sz="3200" dirty="0" err="1"/>
              <a:t>flexcibility</a:t>
            </a:r>
            <a:r>
              <a:rPr lang="en-GB" sz="3200" dirty="0"/>
              <a:t> with the least disruption</a:t>
            </a:r>
          </a:p>
        </p:txBody>
      </p:sp>
    </p:spTree>
    <p:extLst>
      <p:ext uri="{BB962C8B-B14F-4D97-AF65-F5344CB8AC3E}">
        <p14:creationId xmlns:p14="http://schemas.microsoft.com/office/powerpoint/2010/main" val="7108772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AC3C16-B378-3ACD-3C24-B244EFB8E000}"/>
              </a:ext>
            </a:extLst>
          </p:cNvPr>
          <p:cNvSpPr>
            <a:spLocks noGrp="1"/>
          </p:cNvSpPr>
          <p:nvPr>
            <p:ph type="title"/>
          </p:nvPr>
        </p:nvSpPr>
        <p:spPr/>
        <p:txBody>
          <a:bodyPr/>
          <a:lstStyle/>
          <a:p>
            <a:pPr algn="ctr"/>
            <a:r>
              <a:rPr lang="en-GB" sz="4400" b="1" dirty="0"/>
              <a:t>How Does the Capacity Management Process Work?</a:t>
            </a:r>
          </a:p>
        </p:txBody>
      </p:sp>
      <p:sp>
        <p:nvSpPr>
          <p:cNvPr id="3" name="Content Placeholder 2">
            <a:extLst>
              <a:ext uri="{FF2B5EF4-FFF2-40B4-BE49-F238E27FC236}">
                <a16:creationId xmlns:a16="http://schemas.microsoft.com/office/drawing/2014/main" id="{B997C82A-560C-E0D0-30ED-46B2EA359060}"/>
              </a:ext>
            </a:extLst>
          </p:cNvPr>
          <p:cNvSpPr>
            <a:spLocks noGrp="1"/>
          </p:cNvSpPr>
          <p:nvPr>
            <p:ph idx="1"/>
          </p:nvPr>
        </p:nvSpPr>
        <p:spPr/>
        <p:txBody>
          <a:bodyPr>
            <a:normAutofit/>
          </a:bodyPr>
          <a:lstStyle/>
          <a:p>
            <a:r>
              <a:rPr lang="en-GB" sz="3200" dirty="0"/>
              <a:t>While capacity management is an ongoing discipline. Most organisations get started by following a consistent capacity planning work flow that moves from demand forecasting to resource adjustment</a:t>
            </a:r>
          </a:p>
        </p:txBody>
      </p:sp>
    </p:spTree>
    <p:extLst>
      <p:ext uri="{BB962C8B-B14F-4D97-AF65-F5344CB8AC3E}">
        <p14:creationId xmlns:p14="http://schemas.microsoft.com/office/powerpoint/2010/main" val="34184120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7BE682-A6FE-7890-E5F8-2C4088798A8A}"/>
              </a:ext>
            </a:extLst>
          </p:cNvPr>
          <p:cNvSpPr>
            <a:spLocks noGrp="1"/>
          </p:cNvSpPr>
          <p:nvPr>
            <p:ph type="title"/>
          </p:nvPr>
        </p:nvSpPr>
        <p:spPr/>
        <p:txBody>
          <a:bodyPr/>
          <a:lstStyle/>
          <a:p>
            <a:pPr algn="ctr"/>
            <a:r>
              <a:rPr lang="en-GB" sz="4400" b="1" dirty="0"/>
              <a:t>How Does the Capacity Management Process Work?</a:t>
            </a:r>
          </a:p>
        </p:txBody>
      </p:sp>
      <p:sp>
        <p:nvSpPr>
          <p:cNvPr id="3" name="Content Placeholder 2">
            <a:extLst>
              <a:ext uri="{FF2B5EF4-FFF2-40B4-BE49-F238E27FC236}">
                <a16:creationId xmlns:a16="http://schemas.microsoft.com/office/drawing/2014/main" id="{139000FF-6BFE-83FE-D010-8269F161490B}"/>
              </a:ext>
            </a:extLst>
          </p:cNvPr>
          <p:cNvSpPr>
            <a:spLocks noGrp="1"/>
          </p:cNvSpPr>
          <p:nvPr>
            <p:ph idx="1"/>
          </p:nvPr>
        </p:nvSpPr>
        <p:spPr/>
        <p:txBody>
          <a:bodyPr>
            <a:normAutofit/>
          </a:bodyPr>
          <a:lstStyle/>
          <a:p>
            <a:pPr marL="0" indent="0">
              <a:buNone/>
            </a:pPr>
            <a:r>
              <a:rPr lang="en-GB" sz="3200" dirty="0"/>
              <a:t>Consists of Five Parts: -</a:t>
            </a:r>
          </a:p>
          <a:p>
            <a:pPr marL="514350" indent="-514350">
              <a:buAutoNum type="arabicPeriod"/>
            </a:pPr>
            <a:r>
              <a:rPr lang="en-GB" sz="3200" dirty="0"/>
              <a:t>Understand current capacity</a:t>
            </a:r>
          </a:p>
          <a:p>
            <a:pPr marL="514350" indent="-514350">
              <a:buAutoNum type="arabicPeriod"/>
            </a:pPr>
            <a:r>
              <a:rPr lang="en-GB" sz="3200" dirty="0"/>
              <a:t>Forecast demand</a:t>
            </a:r>
          </a:p>
          <a:p>
            <a:pPr marL="514350" indent="-514350">
              <a:buAutoNum type="arabicPeriod"/>
            </a:pPr>
            <a:r>
              <a:rPr lang="en-GB" sz="3200" dirty="0"/>
              <a:t>Identify current resource gaps</a:t>
            </a:r>
          </a:p>
          <a:p>
            <a:pPr marL="514350" indent="-514350">
              <a:buAutoNum type="arabicPeriod"/>
            </a:pPr>
            <a:r>
              <a:rPr lang="en-GB" sz="3200" dirty="0"/>
              <a:t>Allocate and adjust resources</a:t>
            </a:r>
          </a:p>
          <a:p>
            <a:pPr marL="514350" indent="-514350">
              <a:buAutoNum type="arabicPeriod"/>
            </a:pPr>
            <a:r>
              <a:rPr lang="en-GB" sz="3200" dirty="0"/>
              <a:t>Monitor and refine</a:t>
            </a:r>
          </a:p>
        </p:txBody>
      </p:sp>
    </p:spTree>
    <p:extLst>
      <p:ext uri="{BB962C8B-B14F-4D97-AF65-F5344CB8AC3E}">
        <p14:creationId xmlns:p14="http://schemas.microsoft.com/office/powerpoint/2010/main" val="38029735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6B2E5D-1055-FAB7-3A4A-A3488CC5F87A}"/>
              </a:ext>
            </a:extLst>
          </p:cNvPr>
          <p:cNvSpPr>
            <a:spLocks noGrp="1"/>
          </p:cNvSpPr>
          <p:nvPr>
            <p:ph type="title"/>
          </p:nvPr>
        </p:nvSpPr>
        <p:spPr/>
        <p:txBody>
          <a:bodyPr/>
          <a:lstStyle/>
          <a:p>
            <a:pPr algn="ctr"/>
            <a:r>
              <a:rPr lang="en-GB" sz="4400" b="1" dirty="0"/>
              <a:t>How Does the Capacity Management Process Work?</a:t>
            </a:r>
          </a:p>
        </p:txBody>
      </p:sp>
      <p:sp>
        <p:nvSpPr>
          <p:cNvPr id="3" name="Content Placeholder 2">
            <a:extLst>
              <a:ext uri="{FF2B5EF4-FFF2-40B4-BE49-F238E27FC236}">
                <a16:creationId xmlns:a16="http://schemas.microsoft.com/office/drawing/2014/main" id="{F2721B20-1496-B91F-24FD-4FBE488BAEF7}"/>
              </a:ext>
            </a:extLst>
          </p:cNvPr>
          <p:cNvSpPr>
            <a:spLocks noGrp="1"/>
          </p:cNvSpPr>
          <p:nvPr>
            <p:ph idx="1"/>
          </p:nvPr>
        </p:nvSpPr>
        <p:spPr/>
        <p:txBody>
          <a:bodyPr>
            <a:normAutofit/>
          </a:bodyPr>
          <a:lstStyle/>
          <a:p>
            <a:pPr marL="0" indent="0">
              <a:buNone/>
            </a:pPr>
            <a:r>
              <a:rPr lang="en-GB" sz="3200" dirty="0"/>
              <a:t>1. </a:t>
            </a:r>
            <a:r>
              <a:rPr lang="en-GB" sz="3200" b="1" u="sng" dirty="0"/>
              <a:t>Understand current capacity</a:t>
            </a:r>
            <a:r>
              <a:rPr lang="en-GB" sz="3200" dirty="0"/>
              <a:t>: - start by evaluating your team’s current workload and resource utilisation.  This includes available hours, skill distribution, existing commitments, and non-billable time.  This step gives you a clear understanding of where you stand before you can plan for future demand</a:t>
            </a:r>
          </a:p>
        </p:txBody>
      </p:sp>
    </p:spTree>
    <p:extLst>
      <p:ext uri="{BB962C8B-B14F-4D97-AF65-F5344CB8AC3E}">
        <p14:creationId xmlns:p14="http://schemas.microsoft.com/office/powerpoint/2010/main" val="24734254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075A7-1CEF-D38C-0B4A-138F73CF46BA}"/>
              </a:ext>
            </a:extLst>
          </p:cNvPr>
          <p:cNvSpPr>
            <a:spLocks noGrp="1"/>
          </p:cNvSpPr>
          <p:nvPr>
            <p:ph type="title"/>
          </p:nvPr>
        </p:nvSpPr>
        <p:spPr/>
        <p:txBody>
          <a:bodyPr/>
          <a:lstStyle/>
          <a:p>
            <a:pPr algn="ctr"/>
            <a:r>
              <a:rPr lang="en-GB" sz="4400" b="1" dirty="0"/>
              <a:t>How Does the Capacity Management Process Work?</a:t>
            </a:r>
          </a:p>
        </p:txBody>
      </p:sp>
      <p:sp>
        <p:nvSpPr>
          <p:cNvPr id="3" name="Content Placeholder 2">
            <a:extLst>
              <a:ext uri="{FF2B5EF4-FFF2-40B4-BE49-F238E27FC236}">
                <a16:creationId xmlns:a16="http://schemas.microsoft.com/office/drawing/2014/main" id="{EEC49994-17F0-D170-2AC5-48ECEEBA5CE7}"/>
              </a:ext>
            </a:extLst>
          </p:cNvPr>
          <p:cNvSpPr>
            <a:spLocks noGrp="1"/>
          </p:cNvSpPr>
          <p:nvPr>
            <p:ph idx="1"/>
          </p:nvPr>
        </p:nvSpPr>
        <p:spPr>
          <a:xfrm>
            <a:off x="404850" y="2052918"/>
            <a:ext cx="11412548" cy="4585207"/>
          </a:xfrm>
        </p:spPr>
        <p:txBody>
          <a:bodyPr>
            <a:normAutofit fontScale="92500" lnSpcReduction="10000"/>
          </a:bodyPr>
          <a:lstStyle/>
          <a:p>
            <a:pPr marL="514350" indent="-514350">
              <a:buAutoNum type="arabicPeriod" startAt="2"/>
            </a:pPr>
            <a:r>
              <a:rPr lang="en-GB" sz="3200" b="1" u="sng" dirty="0"/>
              <a:t>Forecast Demand</a:t>
            </a:r>
            <a:r>
              <a:rPr lang="en-GB" sz="3200" dirty="0"/>
              <a:t>: - use historical performance data, seasonal trends, and market analysis to predict the anticipated demand for your products or services.  The more accurate your forecast, the better your planning and resources efficiency</a:t>
            </a:r>
            <a:endParaRPr lang="en-GB" sz="3200" b="1" u="sng" dirty="0"/>
          </a:p>
          <a:p>
            <a:pPr marL="514350" indent="-514350">
              <a:buAutoNum type="arabicPeriod" startAt="2"/>
            </a:pPr>
            <a:r>
              <a:rPr lang="en-GB" sz="3200" b="1" u="sng" dirty="0"/>
              <a:t>Identify Current Resource Gaps</a:t>
            </a:r>
            <a:r>
              <a:rPr lang="en-GB" sz="3200" dirty="0"/>
              <a:t>: - after comparing your forecast with available resources, identify any capacity gaps.  This is where you need to decide whether to shift timelines, hire more staff, adjust workflows, or implement automation</a:t>
            </a:r>
            <a:endParaRPr lang="en-GB" sz="3200" b="1" u="sng" dirty="0"/>
          </a:p>
          <a:p>
            <a:pPr marL="0" indent="0">
              <a:buNone/>
            </a:pPr>
            <a:endParaRPr lang="en-GB" sz="3200" dirty="0"/>
          </a:p>
        </p:txBody>
      </p:sp>
    </p:spTree>
    <p:extLst>
      <p:ext uri="{BB962C8B-B14F-4D97-AF65-F5344CB8AC3E}">
        <p14:creationId xmlns:p14="http://schemas.microsoft.com/office/powerpoint/2010/main" val="13361506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F32EE-6B8B-50D0-99C1-7580AE9382D0}"/>
              </a:ext>
            </a:extLst>
          </p:cNvPr>
          <p:cNvSpPr>
            <a:spLocks noGrp="1"/>
          </p:cNvSpPr>
          <p:nvPr>
            <p:ph type="title"/>
          </p:nvPr>
        </p:nvSpPr>
        <p:spPr/>
        <p:txBody>
          <a:bodyPr/>
          <a:lstStyle/>
          <a:p>
            <a:pPr algn="ctr"/>
            <a:r>
              <a:rPr lang="en-GB" sz="4400" b="1" dirty="0"/>
              <a:t>How Does </a:t>
            </a:r>
            <a:r>
              <a:rPr lang="en-GB" sz="4400" b="1" dirty="0" err="1"/>
              <a:t>theCapacity</a:t>
            </a:r>
            <a:r>
              <a:rPr lang="en-GB" sz="4400" b="1" dirty="0"/>
              <a:t> Management Process Work?</a:t>
            </a:r>
          </a:p>
        </p:txBody>
      </p:sp>
      <p:sp>
        <p:nvSpPr>
          <p:cNvPr id="3" name="Content Placeholder 2">
            <a:extLst>
              <a:ext uri="{FF2B5EF4-FFF2-40B4-BE49-F238E27FC236}">
                <a16:creationId xmlns:a16="http://schemas.microsoft.com/office/drawing/2014/main" id="{2F53FFB5-1970-8FB0-2A81-A078E20A1F3A}"/>
              </a:ext>
            </a:extLst>
          </p:cNvPr>
          <p:cNvSpPr>
            <a:spLocks noGrp="1"/>
          </p:cNvSpPr>
          <p:nvPr>
            <p:ph idx="1"/>
          </p:nvPr>
        </p:nvSpPr>
        <p:spPr>
          <a:xfrm>
            <a:off x="397869" y="2052918"/>
            <a:ext cx="11370667" cy="4550306"/>
          </a:xfrm>
        </p:spPr>
        <p:txBody>
          <a:bodyPr>
            <a:normAutofit fontScale="92500" lnSpcReduction="10000"/>
          </a:bodyPr>
          <a:lstStyle/>
          <a:p>
            <a:pPr marL="514350" indent="-514350">
              <a:buAutoNum type="arabicPeriod" startAt="4"/>
            </a:pPr>
            <a:r>
              <a:rPr lang="en-GB" sz="3200" b="1" u="sng" dirty="0"/>
              <a:t>Allocate and Adjust Resources</a:t>
            </a:r>
            <a:r>
              <a:rPr lang="en-GB" sz="3200" dirty="0"/>
              <a:t>: - Once you know where the gaps are, the next step is to allocate resources appropriately.  This might mean redistributing tasks among team members, bringing in contractors, or upgrading technology</a:t>
            </a:r>
          </a:p>
          <a:p>
            <a:pPr marL="514350" indent="-514350">
              <a:buAutoNum type="arabicPeriod" startAt="4"/>
            </a:pPr>
            <a:r>
              <a:rPr lang="en-GB" sz="3200" b="1" u="sng" dirty="0"/>
              <a:t>Monitor and Refine</a:t>
            </a:r>
            <a:r>
              <a:rPr lang="en-GB" sz="3200" dirty="0"/>
              <a:t>: - Capacity management is an ongoing process.  Regular monitoring ensures that your business adapts to changing conditions, whether that’s a sudden influx of projects or clients, or a seasonal shift in </a:t>
            </a:r>
            <a:r>
              <a:rPr lang="en-GB" sz="3200" dirty="0" err="1"/>
              <a:t>deamnd</a:t>
            </a:r>
            <a:endParaRPr lang="en-GB" sz="3200" b="1" u="sng" dirty="0"/>
          </a:p>
        </p:txBody>
      </p:sp>
    </p:spTree>
    <p:extLst>
      <p:ext uri="{BB962C8B-B14F-4D97-AF65-F5344CB8AC3E}">
        <p14:creationId xmlns:p14="http://schemas.microsoft.com/office/powerpoint/2010/main" val="11011228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CD27A-71F0-3620-556F-1CECEDC61047}"/>
              </a:ext>
            </a:extLst>
          </p:cNvPr>
          <p:cNvSpPr>
            <a:spLocks noGrp="1"/>
          </p:cNvSpPr>
          <p:nvPr>
            <p:ph type="title"/>
          </p:nvPr>
        </p:nvSpPr>
        <p:spPr/>
        <p:txBody>
          <a:bodyPr/>
          <a:lstStyle/>
          <a:p>
            <a:pPr algn="ctr"/>
            <a:r>
              <a:rPr lang="en-GB" sz="4400" b="1" dirty="0"/>
              <a:t>How is Capacity Measured in Operations Management?</a:t>
            </a:r>
          </a:p>
        </p:txBody>
      </p:sp>
      <p:sp>
        <p:nvSpPr>
          <p:cNvPr id="3" name="Content Placeholder 2">
            <a:extLst>
              <a:ext uri="{FF2B5EF4-FFF2-40B4-BE49-F238E27FC236}">
                <a16:creationId xmlns:a16="http://schemas.microsoft.com/office/drawing/2014/main" id="{22439613-780F-421C-6D61-9D0F720173C3}"/>
              </a:ext>
            </a:extLst>
          </p:cNvPr>
          <p:cNvSpPr>
            <a:spLocks noGrp="1"/>
          </p:cNvSpPr>
          <p:nvPr>
            <p:ph idx="1"/>
          </p:nvPr>
        </p:nvSpPr>
        <p:spPr/>
        <p:txBody>
          <a:bodyPr>
            <a:normAutofit lnSpcReduction="10000"/>
          </a:bodyPr>
          <a:lstStyle/>
          <a:p>
            <a:pPr marL="0" indent="0">
              <a:buNone/>
            </a:pPr>
            <a:r>
              <a:rPr lang="en-GB" sz="3200" dirty="0"/>
              <a:t>In operations management, capacity is measured in several distinct ways, each offering a different view into how work is planned and delivered.  These are: -</a:t>
            </a:r>
          </a:p>
          <a:p>
            <a:pPr marL="514350" indent="-514350">
              <a:buAutoNum type="arabicPeriod"/>
            </a:pPr>
            <a:r>
              <a:rPr lang="en-GB" sz="3200" dirty="0"/>
              <a:t>Planned Capacity</a:t>
            </a:r>
          </a:p>
          <a:p>
            <a:pPr marL="514350" indent="-514350">
              <a:buAutoNum type="arabicPeriod"/>
            </a:pPr>
            <a:r>
              <a:rPr lang="en-GB" sz="3200" dirty="0"/>
              <a:t>Available Capacity</a:t>
            </a:r>
          </a:p>
          <a:p>
            <a:pPr marL="514350" indent="-514350">
              <a:buAutoNum type="arabicPeriod"/>
            </a:pPr>
            <a:r>
              <a:rPr lang="en-GB" sz="3200" dirty="0"/>
              <a:t>Actual Capacity</a:t>
            </a:r>
          </a:p>
          <a:p>
            <a:pPr marL="514350" indent="-514350">
              <a:buAutoNum type="arabicPeriod"/>
            </a:pPr>
            <a:r>
              <a:rPr lang="en-GB" sz="3200" dirty="0"/>
              <a:t>Utilised Capacity</a:t>
            </a:r>
          </a:p>
        </p:txBody>
      </p:sp>
    </p:spTree>
    <p:extLst>
      <p:ext uri="{BB962C8B-B14F-4D97-AF65-F5344CB8AC3E}">
        <p14:creationId xmlns:p14="http://schemas.microsoft.com/office/powerpoint/2010/main" val="24259930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5ECD76-44B0-47E3-F72A-541DDC20E862}"/>
              </a:ext>
            </a:extLst>
          </p:cNvPr>
          <p:cNvSpPr>
            <a:spLocks noGrp="1"/>
          </p:cNvSpPr>
          <p:nvPr>
            <p:ph type="title"/>
          </p:nvPr>
        </p:nvSpPr>
        <p:spPr/>
        <p:txBody>
          <a:bodyPr/>
          <a:lstStyle/>
          <a:p>
            <a:pPr algn="ctr"/>
            <a:r>
              <a:rPr lang="en-GB" b="1" dirty="0"/>
              <a:t>How is Capacity Measured in Operations Management</a:t>
            </a:r>
          </a:p>
        </p:txBody>
      </p:sp>
      <p:sp>
        <p:nvSpPr>
          <p:cNvPr id="3" name="Content Placeholder 2">
            <a:extLst>
              <a:ext uri="{FF2B5EF4-FFF2-40B4-BE49-F238E27FC236}">
                <a16:creationId xmlns:a16="http://schemas.microsoft.com/office/drawing/2014/main" id="{26B9A33B-961C-E25F-3056-5EAC5001D184}"/>
              </a:ext>
            </a:extLst>
          </p:cNvPr>
          <p:cNvSpPr>
            <a:spLocks noGrp="1"/>
          </p:cNvSpPr>
          <p:nvPr>
            <p:ph idx="1"/>
          </p:nvPr>
        </p:nvSpPr>
        <p:spPr>
          <a:xfrm>
            <a:off x="474650" y="2052918"/>
            <a:ext cx="11154284" cy="4195481"/>
          </a:xfrm>
        </p:spPr>
        <p:txBody>
          <a:bodyPr>
            <a:normAutofit/>
          </a:bodyPr>
          <a:lstStyle/>
          <a:p>
            <a:pPr marL="514350" indent="-514350">
              <a:buAutoNum type="arabicPeriod"/>
            </a:pPr>
            <a:r>
              <a:rPr lang="en-GB" sz="3200" b="1" u="sng" dirty="0"/>
              <a:t>Planned Capacity</a:t>
            </a:r>
            <a:r>
              <a:rPr lang="en-GB" sz="3200" dirty="0"/>
              <a:t>: - the total amount of work your team or organisation is structured to handle under ideal circumstances assuming full staffing, no interruptions, and optimised workflows</a:t>
            </a:r>
          </a:p>
          <a:p>
            <a:pPr marL="514350" indent="-514350">
              <a:buAutoNum type="arabicPeriod"/>
            </a:pPr>
            <a:r>
              <a:rPr lang="en-GB" sz="3200" b="1" u="sng" dirty="0"/>
              <a:t>Available Capacity</a:t>
            </a:r>
            <a:r>
              <a:rPr lang="en-GB" sz="3200" dirty="0"/>
              <a:t>: - A more practical measure that accounts for real-world limitations such as vacations, internal meetings, client delays, and shifting priorities</a:t>
            </a:r>
            <a:endParaRPr lang="en-GB" sz="3200" b="1" u="sng" dirty="0"/>
          </a:p>
        </p:txBody>
      </p:sp>
    </p:spTree>
    <p:extLst>
      <p:ext uri="{BB962C8B-B14F-4D97-AF65-F5344CB8AC3E}">
        <p14:creationId xmlns:p14="http://schemas.microsoft.com/office/powerpoint/2010/main" val="29709351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96F802-87CE-BEFC-BD4F-7859E596D26F}"/>
              </a:ext>
            </a:extLst>
          </p:cNvPr>
          <p:cNvSpPr>
            <a:spLocks noGrp="1"/>
          </p:cNvSpPr>
          <p:nvPr>
            <p:ph type="title"/>
          </p:nvPr>
        </p:nvSpPr>
        <p:spPr/>
        <p:txBody>
          <a:bodyPr/>
          <a:lstStyle/>
          <a:p>
            <a:pPr algn="ctr"/>
            <a:r>
              <a:rPr lang="en-GB" sz="4400" b="1" dirty="0"/>
              <a:t>How is Capacity Measured in Operations Management</a:t>
            </a:r>
          </a:p>
        </p:txBody>
      </p:sp>
      <p:sp>
        <p:nvSpPr>
          <p:cNvPr id="3" name="Content Placeholder 2">
            <a:extLst>
              <a:ext uri="{FF2B5EF4-FFF2-40B4-BE49-F238E27FC236}">
                <a16:creationId xmlns:a16="http://schemas.microsoft.com/office/drawing/2014/main" id="{8D738801-0607-F19C-B5A7-3C06D14D2EF1}"/>
              </a:ext>
            </a:extLst>
          </p:cNvPr>
          <p:cNvSpPr>
            <a:spLocks noGrp="1"/>
          </p:cNvSpPr>
          <p:nvPr>
            <p:ph idx="1"/>
          </p:nvPr>
        </p:nvSpPr>
        <p:spPr>
          <a:xfrm>
            <a:off x="293166" y="2052918"/>
            <a:ext cx="11049582" cy="4585207"/>
          </a:xfrm>
        </p:spPr>
        <p:txBody>
          <a:bodyPr>
            <a:normAutofit/>
          </a:bodyPr>
          <a:lstStyle/>
          <a:p>
            <a:pPr marL="514350" indent="-514350">
              <a:buAutoNum type="arabicPeriod" startAt="3"/>
            </a:pPr>
            <a:r>
              <a:rPr lang="en-GB" sz="3200" b="1" u="sng" dirty="0"/>
              <a:t>Actual Capacity</a:t>
            </a:r>
            <a:r>
              <a:rPr lang="en-GB" sz="3200" dirty="0"/>
              <a:t>: - The output your team is currently delivering within a given timeframe, reflecting bandwidth, productivity, and operation constraints</a:t>
            </a:r>
          </a:p>
          <a:p>
            <a:pPr marL="514350" indent="-514350">
              <a:buAutoNum type="arabicPeriod" startAt="3"/>
            </a:pPr>
            <a:r>
              <a:rPr lang="en-GB" sz="3200" b="1" u="sng" dirty="0"/>
              <a:t>Utilised Capacity</a:t>
            </a:r>
            <a:r>
              <a:rPr lang="en-GB" sz="3200" dirty="0"/>
              <a:t>: - The percentage of available capacity being used for billable or strategic work.  High utilisation rates often indicate strong efficiency, though sustained overuse can lead to burnout or operational strain</a:t>
            </a:r>
            <a:endParaRPr lang="en-GB" sz="3200" b="1" u="sng" dirty="0"/>
          </a:p>
          <a:p>
            <a:pPr marL="0" indent="0">
              <a:buNone/>
            </a:pPr>
            <a:endParaRPr lang="en-GB" sz="3200" dirty="0"/>
          </a:p>
        </p:txBody>
      </p:sp>
    </p:spTree>
    <p:extLst>
      <p:ext uri="{BB962C8B-B14F-4D97-AF65-F5344CB8AC3E}">
        <p14:creationId xmlns:p14="http://schemas.microsoft.com/office/powerpoint/2010/main" val="20085320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62081E-6902-61D9-0724-A6D7FD9F13EA}"/>
              </a:ext>
            </a:extLst>
          </p:cNvPr>
          <p:cNvSpPr>
            <a:spLocks noGrp="1"/>
          </p:cNvSpPr>
          <p:nvPr>
            <p:ph type="title"/>
          </p:nvPr>
        </p:nvSpPr>
        <p:spPr/>
        <p:txBody>
          <a:bodyPr/>
          <a:lstStyle/>
          <a:p>
            <a:pPr algn="ctr"/>
            <a:r>
              <a:rPr lang="en-GB" sz="4400" b="1" dirty="0"/>
              <a:t>How Capacity Planning Improves Profitability</a:t>
            </a:r>
          </a:p>
        </p:txBody>
      </p:sp>
      <p:sp>
        <p:nvSpPr>
          <p:cNvPr id="3" name="Content Placeholder 2">
            <a:extLst>
              <a:ext uri="{FF2B5EF4-FFF2-40B4-BE49-F238E27FC236}">
                <a16:creationId xmlns:a16="http://schemas.microsoft.com/office/drawing/2014/main" id="{3D042A43-9D96-FBFA-EE97-E3CFFB616ED3}"/>
              </a:ext>
            </a:extLst>
          </p:cNvPr>
          <p:cNvSpPr>
            <a:spLocks noGrp="1"/>
          </p:cNvSpPr>
          <p:nvPr>
            <p:ph idx="1"/>
          </p:nvPr>
        </p:nvSpPr>
        <p:spPr/>
        <p:txBody>
          <a:bodyPr>
            <a:normAutofit/>
          </a:bodyPr>
          <a:lstStyle/>
          <a:p>
            <a:r>
              <a:rPr lang="en-GB" sz="3200" dirty="0"/>
              <a:t>Profitability rises or falls based on how well capacity is planned</a:t>
            </a:r>
          </a:p>
          <a:p>
            <a:r>
              <a:rPr lang="en-GB" sz="3200" dirty="0"/>
              <a:t>When resources match demand, work flow smoothly, teams stay productive without being over-extended, and revenue becomes more predictive instead of reactive</a:t>
            </a:r>
          </a:p>
        </p:txBody>
      </p:sp>
    </p:spTree>
    <p:extLst>
      <p:ext uri="{BB962C8B-B14F-4D97-AF65-F5344CB8AC3E}">
        <p14:creationId xmlns:p14="http://schemas.microsoft.com/office/powerpoint/2010/main" val="17021821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FAD22D-2752-E4B0-A4B6-69DAE6390194}"/>
              </a:ext>
            </a:extLst>
          </p:cNvPr>
          <p:cNvSpPr>
            <a:spLocks noGrp="1"/>
          </p:cNvSpPr>
          <p:nvPr>
            <p:ph type="title"/>
          </p:nvPr>
        </p:nvSpPr>
        <p:spPr/>
        <p:txBody>
          <a:bodyPr/>
          <a:lstStyle/>
          <a:p>
            <a:pPr algn="ctr"/>
            <a:r>
              <a:rPr lang="en-GB" sz="4400" b="1" dirty="0"/>
              <a:t>How Capacity Planning Improves Profitability</a:t>
            </a:r>
          </a:p>
        </p:txBody>
      </p:sp>
      <p:sp>
        <p:nvSpPr>
          <p:cNvPr id="3" name="Content Placeholder 2">
            <a:extLst>
              <a:ext uri="{FF2B5EF4-FFF2-40B4-BE49-F238E27FC236}">
                <a16:creationId xmlns:a16="http://schemas.microsoft.com/office/drawing/2014/main" id="{7D69444C-5E9C-ED30-C599-7EE144D49CEC}"/>
              </a:ext>
            </a:extLst>
          </p:cNvPr>
          <p:cNvSpPr>
            <a:spLocks noGrp="1"/>
          </p:cNvSpPr>
          <p:nvPr>
            <p:ph idx="1"/>
          </p:nvPr>
        </p:nvSpPr>
        <p:spPr/>
        <p:txBody>
          <a:bodyPr>
            <a:normAutofit lnSpcReduction="10000"/>
          </a:bodyPr>
          <a:lstStyle/>
          <a:p>
            <a:pPr marL="0" indent="0">
              <a:buNone/>
            </a:pPr>
            <a:r>
              <a:rPr lang="en-GB" sz="3200" dirty="0"/>
              <a:t>When Capacity aligns with demand: -</a:t>
            </a:r>
          </a:p>
          <a:p>
            <a:r>
              <a:rPr lang="en-GB" sz="3200" dirty="0"/>
              <a:t>Teams spend less time waiting or scrambling</a:t>
            </a:r>
          </a:p>
          <a:p>
            <a:r>
              <a:rPr lang="en-GB" sz="3200" dirty="0"/>
              <a:t>Projects run closer to the estimate</a:t>
            </a:r>
          </a:p>
          <a:p>
            <a:r>
              <a:rPr lang="en-GB" sz="3200" dirty="0"/>
              <a:t>Billable time isn’t lost due to resource delays or consultants sitting on the bench</a:t>
            </a:r>
          </a:p>
          <a:p>
            <a:r>
              <a:rPr lang="en-GB" sz="3200" dirty="0"/>
              <a:t>Utilisation stays sustainable instead of reactive</a:t>
            </a:r>
          </a:p>
        </p:txBody>
      </p:sp>
    </p:spTree>
    <p:extLst>
      <p:ext uri="{BB962C8B-B14F-4D97-AF65-F5344CB8AC3E}">
        <p14:creationId xmlns:p14="http://schemas.microsoft.com/office/powerpoint/2010/main" val="4641565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89A9F-9594-9BD1-F25D-71E4F4BBA07E}"/>
              </a:ext>
            </a:extLst>
          </p:cNvPr>
          <p:cNvSpPr>
            <a:spLocks noGrp="1"/>
          </p:cNvSpPr>
          <p:nvPr>
            <p:ph type="title"/>
          </p:nvPr>
        </p:nvSpPr>
        <p:spPr/>
        <p:txBody>
          <a:bodyPr/>
          <a:lstStyle/>
          <a:p>
            <a:pPr algn="ctr"/>
            <a:r>
              <a:rPr lang="en-GB" sz="4400" b="1" dirty="0"/>
              <a:t>Common Capacity Planning Challenges</a:t>
            </a:r>
          </a:p>
        </p:txBody>
      </p:sp>
      <p:sp>
        <p:nvSpPr>
          <p:cNvPr id="3" name="Content Placeholder 2">
            <a:extLst>
              <a:ext uri="{FF2B5EF4-FFF2-40B4-BE49-F238E27FC236}">
                <a16:creationId xmlns:a16="http://schemas.microsoft.com/office/drawing/2014/main" id="{46AF893E-6DC4-6D54-871A-EEABE9A24CB1}"/>
              </a:ext>
            </a:extLst>
          </p:cNvPr>
          <p:cNvSpPr>
            <a:spLocks noGrp="1"/>
          </p:cNvSpPr>
          <p:nvPr>
            <p:ph idx="1"/>
          </p:nvPr>
        </p:nvSpPr>
        <p:spPr/>
        <p:txBody>
          <a:bodyPr>
            <a:normAutofit/>
          </a:bodyPr>
          <a:lstStyle/>
          <a:p>
            <a:r>
              <a:rPr lang="en-GB" sz="3200" dirty="0"/>
              <a:t>Capacity planning rarely fails because teams ignore it</a:t>
            </a:r>
          </a:p>
          <a:p>
            <a:r>
              <a:rPr lang="en-GB" sz="3200" dirty="0"/>
              <a:t>It breaks down when demand shifts faster than visibility</a:t>
            </a:r>
          </a:p>
          <a:p>
            <a:r>
              <a:rPr lang="en-GB" sz="3200" dirty="0"/>
              <a:t>Even well run operations teams encounter friction when planning relies on partial data, manual tracking, or delayed signals</a:t>
            </a:r>
          </a:p>
        </p:txBody>
      </p:sp>
    </p:spTree>
    <p:extLst>
      <p:ext uri="{BB962C8B-B14F-4D97-AF65-F5344CB8AC3E}">
        <p14:creationId xmlns:p14="http://schemas.microsoft.com/office/powerpoint/2010/main" val="9878335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E2991-5365-157C-BEBC-ECDDBB0B9265}"/>
              </a:ext>
            </a:extLst>
          </p:cNvPr>
          <p:cNvSpPr>
            <a:spLocks noGrp="1"/>
          </p:cNvSpPr>
          <p:nvPr>
            <p:ph type="title"/>
          </p:nvPr>
        </p:nvSpPr>
        <p:spPr/>
        <p:txBody>
          <a:bodyPr/>
          <a:lstStyle/>
          <a:p>
            <a:pPr algn="ctr"/>
            <a:r>
              <a:rPr lang="en-GB" sz="4400" b="1" dirty="0"/>
              <a:t>Common Capacity Planning Challenges</a:t>
            </a:r>
          </a:p>
        </p:txBody>
      </p:sp>
      <p:sp>
        <p:nvSpPr>
          <p:cNvPr id="3" name="Content Placeholder 2">
            <a:extLst>
              <a:ext uri="{FF2B5EF4-FFF2-40B4-BE49-F238E27FC236}">
                <a16:creationId xmlns:a16="http://schemas.microsoft.com/office/drawing/2014/main" id="{8945F08D-FB7E-7E75-1582-2414EB7A7CBC}"/>
              </a:ext>
            </a:extLst>
          </p:cNvPr>
          <p:cNvSpPr>
            <a:spLocks noGrp="1"/>
          </p:cNvSpPr>
          <p:nvPr>
            <p:ph idx="1"/>
          </p:nvPr>
        </p:nvSpPr>
        <p:spPr>
          <a:xfrm>
            <a:off x="425789" y="2052918"/>
            <a:ext cx="11426509" cy="4536346"/>
          </a:xfrm>
        </p:spPr>
        <p:txBody>
          <a:bodyPr>
            <a:normAutofit fontScale="92500"/>
          </a:bodyPr>
          <a:lstStyle/>
          <a:p>
            <a:pPr marL="0" indent="0">
              <a:buNone/>
            </a:pPr>
            <a:r>
              <a:rPr lang="en-GB" sz="3200" dirty="0"/>
              <a:t>Some of the Challenges may include: -</a:t>
            </a:r>
          </a:p>
          <a:p>
            <a:pPr>
              <a:buFontTx/>
              <a:buChar char="-"/>
            </a:pPr>
            <a:r>
              <a:rPr lang="en-GB" sz="3200" b="1" u="sng" dirty="0"/>
              <a:t>Forecasting gaps</a:t>
            </a:r>
            <a:r>
              <a:rPr lang="en-GB" sz="3200" dirty="0"/>
              <a:t> caused by incomplete or outdated data</a:t>
            </a:r>
            <a:endParaRPr lang="en-GB" sz="3200" b="1" u="sng" dirty="0"/>
          </a:p>
          <a:p>
            <a:pPr>
              <a:buFontTx/>
              <a:buChar char="-"/>
            </a:pPr>
            <a:r>
              <a:rPr lang="en-GB" sz="3200" b="1" u="sng" dirty="0"/>
              <a:t>Limited visibility</a:t>
            </a:r>
            <a:r>
              <a:rPr lang="en-GB" sz="3200" dirty="0"/>
              <a:t> into real time workload and availability</a:t>
            </a:r>
            <a:endParaRPr lang="en-GB" sz="3200" b="1" u="sng" dirty="0"/>
          </a:p>
          <a:p>
            <a:pPr>
              <a:buFontTx/>
              <a:buChar char="-"/>
            </a:pPr>
            <a:r>
              <a:rPr lang="en-GB" sz="3200" b="1" u="sng" dirty="0"/>
              <a:t>Unexpected disruptions</a:t>
            </a:r>
            <a:r>
              <a:rPr lang="en-GB" sz="3200" dirty="0"/>
              <a:t> like staff absences or sudden demand spikes</a:t>
            </a:r>
          </a:p>
          <a:p>
            <a:r>
              <a:rPr lang="en-GB" sz="3200" dirty="0"/>
              <a:t>These challenges often surface as missed deadlines, rushed handoffs, last minute staffing decisions, or work being reassigned mid-project</a:t>
            </a:r>
          </a:p>
        </p:txBody>
      </p:sp>
    </p:spTree>
    <p:extLst>
      <p:ext uri="{BB962C8B-B14F-4D97-AF65-F5344CB8AC3E}">
        <p14:creationId xmlns:p14="http://schemas.microsoft.com/office/powerpoint/2010/main" val="19115207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69B53C-D6EB-6DC7-9161-8158BE7147B7}"/>
              </a:ext>
            </a:extLst>
          </p:cNvPr>
          <p:cNvSpPr>
            <a:spLocks noGrp="1"/>
          </p:cNvSpPr>
          <p:nvPr>
            <p:ph type="title"/>
          </p:nvPr>
        </p:nvSpPr>
        <p:spPr>
          <a:xfrm>
            <a:off x="646111" y="174504"/>
            <a:ext cx="9404723" cy="1451872"/>
          </a:xfrm>
        </p:spPr>
        <p:txBody>
          <a:bodyPr/>
          <a:lstStyle/>
          <a:p>
            <a:pPr marL="571500" indent="-571500" algn="ctr">
              <a:buFont typeface="Arial" panose="020B0604020202020204" pitchFamily="34" charset="0"/>
              <a:buChar char="•"/>
            </a:pPr>
            <a:r>
              <a:rPr lang="en-GB" sz="4400" b="1" dirty="0"/>
              <a:t>How Technology Improves Capacity Planning  </a:t>
            </a:r>
          </a:p>
        </p:txBody>
      </p:sp>
      <p:sp>
        <p:nvSpPr>
          <p:cNvPr id="3" name="Content Placeholder 2">
            <a:extLst>
              <a:ext uri="{FF2B5EF4-FFF2-40B4-BE49-F238E27FC236}">
                <a16:creationId xmlns:a16="http://schemas.microsoft.com/office/drawing/2014/main" id="{4500A74F-57D0-A0C4-3998-5D1267EBB457}"/>
              </a:ext>
            </a:extLst>
          </p:cNvPr>
          <p:cNvSpPr>
            <a:spLocks noGrp="1"/>
          </p:cNvSpPr>
          <p:nvPr>
            <p:ph idx="1"/>
          </p:nvPr>
        </p:nvSpPr>
        <p:spPr>
          <a:xfrm>
            <a:off x="362968" y="1738058"/>
            <a:ext cx="11545172" cy="4851206"/>
          </a:xfrm>
        </p:spPr>
        <p:txBody>
          <a:bodyPr>
            <a:normAutofit lnSpcReduction="10000"/>
          </a:bodyPr>
          <a:lstStyle/>
          <a:p>
            <a:r>
              <a:rPr lang="en-GB" sz="3200" dirty="0"/>
              <a:t>Technology doesn’t eliminate uncertainty, but it significantly shortens response time by making capacity issues visible before they affect delivery or margins</a:t>
            </a:r>
          </a:p>
          <a:p>
            <a:r>
              <a:rPr lang="en-GB" sz="3200" dirty="0"/>
              <a:t>Modern technology transforms capacity planning and resource management by replacing guesswork with real-time insight</a:t>
            </a:r>
          </a:p>
          <a:p>
            <a:r>
              <a:rPr lang="en-GB" sz="3200" dirty="0"/>
              <a:t>Rather than relying on outdated spreadsheets or looking back after the fact, capacity management tools highlight constraints proactively as work is being planned and delivered</a:t>
            </a:r>
          </a:p>
        </p:txBody>
      </p:sp>
    </p:spTree>
    <p:extLst>
      <p:ext uri="{BB962C8B-B14F-4D97-AF65-F5344CB8AC3E}">
        <p14:creationId xmlns:p14="http://schemas.microsoft.com/office/powerpoint/2010/main" val="37645039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B323D-AA6F-F258-2424-A27F53BE757F}"/>
              </a:ext>
            </a:extLst>
          </p:cNvPr>
          <p:cNvSpPr>
            <a:spLocks noGrp="1"/>
          </p:cNvSpPr>
          <p:nvPr>
            <p:ph type="title"/>
          </p:nvPr>
        </p:nvSpPr>
        <p:spPr/>
        <p:txBody>
          <a:bodyPr/>
          <a:lstStyle/>
          <a:p>
            <a:pPr algn="ctr"/>
            <a:r>
              <a:rPr lang="en-GB" sz="4400" b="1" dirty="0"/>
              <a:t>How Technology Improves Capacity Planning</a:t>
            </a:r>
          </a:p>
        </p:txBody>
      </p:sp>
      <p:sp>
        <p:nvSpPr>
          <p:cNvPr id="3" name="Content Placeholder 2">
            <a:extLst>
              <a:ext uri="{FF2B5EF4-FFF2-40B4-BE49-F238E27FC236}">
                <a16:creationId xmlns:a16="http://schemas.microsoft.com/office/drawing/2014/main" id="{3DB80BA2-744F-62AE-7A19-483930E69150}"/>
              </a:ext>
            </a:extLst>
          </p:cNvPr>
          <p:cNvSpPr>
            <a:spLocks noGrp="1"/>
          </p:cNvSpPr>
          <p:nvPr>
            <p:ph idx="1"/>
          </p:nvPr>
        </p:nvSpPr>
        <p:spPr/>
        <p:txBody>
          <a:bodyPr>
            <a:normAutofit lnSpcReduction="10000"/>
          </a:bodyPr>
          <a:lstStyle/>
          <a:p>
            <a:pPr marL="0" indent="0">
              <a:buNone/>
            </a:pPr>
            <a:r>
              <a:rPr lang="en-GB" sz="3200" dirty="0"/>
              <a:t>A unified platform gives teams the ability to: -</a:t>
            </a:r>
          </a:p>
          <a:p>
            <a:r>
              <a:rPr lang="en-GB" sz="3200" b="1" u="sng" dirty="0"/>
              <a:t>Visualise</a:t>
            </a:r>
            <a:r>
              <a:rPr lang="en-GB" sz="3200" dirty="0"/>
              <a:t> workload across projects, roles, and departments</a:t>
            </a:r>
            <a:endParaRPr lang="en-GB" sz="3200" b="1" u="sng" dirty="0"/>
          </a:p>
          <a:p>
            <a:r>
              <a:rPr lang="en-GB" sz="3200" b="1" u="sng" dirty="0"/>
              <a:t>Track</a:t>
            </a:r>
            <a:r>
              <a:rPr lang="en-GB" sz="3200" dirty="0"/>
              <a:t> utilisation as work happens, not weeks later</a:t>
            </a:r>
            <a:endParaRPr lang="en-GB" sz="3200" b="1" u="sng" dirty="0"/>
          </a:p>
          <a:p>
            <a:r>
              <a:rPr lang="en-GB" sz="3200" b="1" u="sng" dirty="0"/>
              <a:t>Connect</a:t>
            </a:r>
            <a:r>
              <a:rPr lang="en-GB" sz="3200" dirty="0"/>
              <a:t> time tracking, scheduling, and forecasting within one system</a:t>
            </a:r>
            <a:endParaRPr lang="en-GB" sz="3200" b="1" u="sng" dirty="0"/>
          </a:p>
        </p:txBody>
      </p:sp>
    </p:spTree>
    <p:extLst>
      <p:ext uri="{BB962C8B-B14F-4D97-AF65-F5344CB8AC3E}">
        <p14:creationId xmlns:p14="http://schemas.microsoft.com/office/powerpoint/2010/main" val="23355781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F9E4C2-44AB-7584-3EF3-065A8C843DAA}"/>
              </a:ext>
            </a:extLst>
          </p:cNvPr>
          <p:cNvSpPr>
            <a:spLocks noGrp="1"/>
          </p:cNvSpPr>
          <p:nvPr>
            <p:ph type="title"/>
          </p:nvPr>
        </p:nvSpPr>
        <p:spPr/>
        <p:txBody>
          <a:bodyPr/>
          <a:lstStyle/>
          <a:p>
            <a:pPr algn="ctr"/>
            <a:r>
              <a:rPr lang="en-GB" sz="4400" b="1" dirty="0"/>
              <a:t>How Technology Improves Capacity Planning</a:t>
            </a:r>
          </a:p>
        </p:txBody>
      </p:sp>
      <p:sp>
        <p:nvSpPr>
          <p:cNvPr id="3" name="Content Placeholder 2">
            <a:extLst>
              <a:ext uri="{FF2B5EF4-FFF2-40B4-BE49-F238E27FC236}">
                <a16:creationId xmlns:a16="http://schemas.microsoft.com/office/drawing/2014/main" id="{A667951F-E7BB-2966-65E6-C98677E09739}"/>
              </a:ext>
            </a:extLst>
          </p:cNvPr>
          <p:cNvSpPr>
            <a:spLocks noGrp="1"/>
          </p:cNvSpPr>
          <p:nvPr>
            <p:ph idx="1"/>
          </p:nvPr>
        </p:nvSpPr>
        <p:spPr/>
        <p:txBody>
          <a:bodyPr>
            <a:normAutofit/>
          </a:bodyPr>
          <a:lstStyle/>
          <a:p>
            <a:r>
              <a:rPr lang="en-GB" sz="3200" dirty="0"/>
              <a:t>This constant visibility empowers project managers to quickly identify potential overload, rebalance work before deadlines are missed, and continuously make capacity decisions instead of being limited to periodic planning sessions</a:t>
            </a:r>
          </a:p>
        </p:txBody>
      </p:sp>
    </p:spTree>
    <p:extLst>
      <p:ext uri="{BB962C8B-B14F-4D97-AF65-F5344CB8AC3E}">
        <p14:creationId xmlns:p14="http://schemas.microsoft.com/office/powerpoint/2010/main" val="28419105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3CE4B-74C6-27A3-6894-73C2912E144A}"/>
              </a:ext>
            </a:extLst>
          </p:cNvPr>
          <p:cNvSpPr>
            <a:spLocks noGrp="1"/>
          </p:cNvSpPr>
          <p:nvPr>
            <p:ph type="title"/>
          </p:nvPr>
        </p:nvSpPr>
        <p:spPr>
          <a:xfrm>
            <a:off x="269359" y="452718"/>
            <a:ext cx="10682176" cy="1400530"/>
          </a:xfrm>
        </p:spPr>
        <p:txBody>
          <a:bodyPr/>
          <a:lstStyle/>
          <a:p>
            <a:pPr algn="ctr"/>
            <a:r>
              <a:rPr lang="en-GB" sz="4400" b="1" dirty="0"/>
              <a:t>What’s Better: Project Level or Organisation-Wide Capacity Planning</a:t>
            </a:r>
          </a:p>
        </p:txBody>
      </p:sp>
      <p:sp>
        <p:nvSpPr>
          <p:cNvPr id="3" name="Content Placeholder 2">
            <a:extLst>
              <a:ext uri="{FF2B5EF4-FFF2-40B4-BE49-F238E27FC236}">
                <a16:creationId xmlns:a16="http://schemas.microsoft.com/office/drawing/2014/main" id="{1092BE44-C2EB-F5E7-1C70-9FF6B5B9E8E9}"/>
              </a:ext>
            </a:extLst>
          </p:cNvPr>
          <p:cNvSpPr>
            <a:spLocks noGrp="1"/>
          </p:cNvSpPr>
          <p:nvPr>
            <p:ph idx="1"/>
          </p:nvPr>
        </p:nvSpPr>
        <p:spPr/>
        <p:txBody>
          <a:bodyPr>
            <a:normAutofit/>
          </a:bodyPr>
          <a:lstStyle/>
          <a:p>
            <a:r>
              <a:rPr lang="en-GB" sz="3200" dirty="0"/>
              <a:t>Capacity planning is most effective when viewed through multiple lenses</a:t>
            </a:r>
          </a:p>
          <a:p>
            <a:r>
              <a:rPr lang="en-GB" sz="3200" dirty="0"/>
              <a:t>Focusing only on individual projects can mask broader constraints, while planning only at the organisational level can mean delivery risks within specific initiatives</a:t>
            </a:r>
          </a:p>
        </p:txBody>
      </p:sp>
    </p:spTree>
    <p:extLst>
      <p:ext uri="{BB962C8B-B14F-4D97-AF65-F5344CB8AC3E}">
        <p14:creationId xmlns:p14="http://schemas.microsoft.com/office/powerpoint/2010/main" val="39518911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6BBA2-C911-176F-0A51-FA4BA1DDC318}"/>
              </a:ext>
            </a:extLst>
          </p:cNvPr>
          <p:cNvSpPr>
            <a:spLocks noGrp="1"/>
          </p:cNvSpPr>
          <p:nvPr>
            <p:ph type="title"/>
          </p:nvPr>
        </p:nvSpPr>
        <p:spPr>
          <a:xfrm>
            <a:off x="326065" y="452718"/>
            <a:ext cx="10859386" cy="1400530"/>
          </a:xfrm>
        </p:spPr>
        <p:txBody>
          <a:bodyPr/>
          <a:lstStyle/>
          <a:p>
            <a:pPr algn="ctr"/>
            <a:r>
              <a:rPr lang="en-GB" sz="4400" b="1" dirty="0"/>
              <a:t>What is Better: Project-Level or Organisation-Wide Capacity Planning  </a:t>
            </a:r>
          </a:p>
        </p:txBody>
      </p:sp>
      <p:sp>
        <p:nvSpPr>
          <p:cNvPr id="3" name="Content Placeholder 2">
            <a:extLst>
              <a:ext uri="{FF2B5EF4-FFF2-40B4-BE49-F238E27FC236}">
                <a16:creationId xmlns:a16="http://schemas.microsoft.com/office/drawing/2014/main" id="{C7760989-DE6C-1AF6-E18E-865A66CE6360}"/>
              </a:ext>
            </a:extLst>
          </p:cNvPr>
          <p:cNvSpPr>
            <a:spLocks noGrp="1"/>
          </p:cNvSpPr>
          <p:nvPr>
            <p:ph idx="1"/>
          </p:nvPr>
        </p:nvSpPr>
        <p:spPr>
          <a:xfrm>
            <a:off x="198474" y="2052918"/>
            <a:ext cx="11759610" cy="4567622"/>
          </a:xfrm>
        </p:spPr>
        <p:txBody>
          <a:bodyPr>
            <a:normAutofit lnSpcReduction="10000"/>
          </a:bodyPr>
          <a:lstStyle/>
          <a:p>
            <a:pPr marL="0" indent="0">
              <a:buNone/>
            </a:pPr>
            <a:r>
              <a:rPr lang="en-GB" sz="3200" dirty="0"/>
              <a:t>In practice, capacity management happens at two levels:</a:t>
            </a:r>
          </a:p>
          <a:p>
            <a:r>
              <a:rPr lang="en-GB" sz="3200" b="1" u="sng" dirty="0"/>
              <a:t>Project-level capacity planning</a:t>
            </a:r>
            <a:r>
              <a:rPr lang="en-GB" sz="3200" dirty="0"/>
              <a:t>: - ensures each initiative has the right mix of skills and available time to deliver as planned, reducing mid-project reassignment and timeline drift</a:t>
            </a:r>
          </a:p>
          <a:p>
            <a:r>
              <a:rPr lang="en-GB" sz="3200" b="1" u="sng" dirty="0"/>
              <a:t>Organisation-wide capacity planning</a:t>
            </a:r>
            <a:r>
              <a:rPr lang="en-GB" sz="3200" dirty="0"/>
              <a:t>: - balances resources across the full portfolio, helping leaders prioritise work manage competing demands, and avoid overloading the same teams or roles</a:t>
            </a:r>
            <a:endParaRPr lang="en-GB" sz="3200" b="1" u="sng" dirty="0"/>
          </a:p>
        </p:txBody>
      </p:sp>
    </p:spTree>
    <p:extLst>
      <p:ext uri="{BB962C8B-B14F-4D97-AF65-F5344CB8AC3E}">
        <p14:creationId xmlns:p14="http://schemas.microsoft.com/office/powerpoint/2010/main" val="6411984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E011E-9DF7-EAF8-1A2F-00AC7C04C2F3}"/>
              </a:ext>
            </a:extLst>
          </p:cNvPr>
          <p:cNvSpPr>
            <a:spLocks noGrp="1"/>
          </p:cNvSpPr>
          <p:nvPr>
            <p:ph type="title"/>
          </p:nvPr>
        </p:nvSpPr>
        <p:spPr/>
        <p:txBody>
          <a:bodyPr/>
          <a:lstStyle/>
          <a:p>
            <a:pPr algn="ctr"/>
            <a:r>
              <a:rPr lang="en-GB" sz="4400" b="1" dirty="0"/>
              <a:t>Expanding Capacity Without Permanent Hires</a:t>
            </a:r>
          </a:p>
        </p:txBody>
      </p:sp>
      <p:sp>
        <p:nvSpPr>
          <p:cNvPr id="3" name="Content Placeholder 2">
            <a:extLst>
              <a:ext uri="{FF2B5EF4-FFF2-40B4-BE49-F238E27FC236}">
                <a16:creationId xmlns:a16="http://schemas.microsoft.com/office/drawing/2014/main" id="{A15CB84D-A89B-1558-3F18-C5C531BF98C4}"/>
              </a:ext>
            </a:extLst>
          </p:cNvPr>
          <p:cNvSpPr>
            <a:spLocks noGrp="1"/>
          </p:cNvSpPr>
          <p:nvPr>
            <p:ph idx="1"/>
          </p:nvPr>
        </p:nvSpPr>
        <p:spPr/>
        <p:txBody>
          <a:bodyPr>
            <a:normAutofit/>
          </a:bodyPr>
          <a:lstStyle/>
          <a:p>
            <a:r>
              <a:rPr lang="en-GB" sz="3200" dirty="0"/>
              <a:t>Short-term spikes, seasonal work, or unexpected project wins can strain teams without justifying permanent head count increases</a:t>
            </a:r>
          </a:p>
          <a:p>
            <a:r>
              <a:rPr lang="en-GB" sz="3200" dirty="0"/>
              <a:t>In these situations, capacity planning helps organisations extend delivery capability without locking in long term costs</a:t>
            </a:r>
          </a:p>
        </p:txBody>
      </p:sp>
    </p:spTree>
    <p:extLst>
      <p:ext uri="{BB962C8B-B14F-4D97-AF65-F5344CB8AC3E}">
        <p14:creationId xmlns:p14="http://schemas.microsoft.com/office/powerpoint/2010/main" val="36889726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806CF8-9B88-BCB5-DCE2-1ACFCA325B3A}"/>
              </a:ext>
            </a:extLst>
          </p:cNvPr>
          <p:cNvSpPr>
            <a:spLocks noGrp="1"/>
          </p:cNvSpPr>
          <p:nvPr>
            <p:ph type="title"/>
          </p:nvPr>
        </p:nvSpPr>
        <p:spPr/>
        <p:txBody>
          <a:bodyPr/>
          <a:lstStyle/>
          <a:p>
            <a:pPr algn="ctr"/>
            <a:r>
              <a:rPr lang="en-GB" sz="4400" b="1" dirty="0"/>
              <a:t>Expanding Capacity Without Permanent Hires</a:t>
            </a:r>
          </a:p>
        </p:txBody>
      </p:sp>
      <p:sp>
        <p:nvSpPr>
          <p:cNvPr id="3" name="Content Placeholder 2">
            <a:extLst>
              <a:ext uri="{FF2B5EF4-FFF2-40B4-BE49-F238E27FC236}">
                <a16:creationId xmlns:a16="http://schemas.microsoft.com/office/drawing/2014/main" id="{A277C4F7-45F5-3186-D0D6-154DB622C3A4}"/>
              </a:ext>
            </a:extLst>
          </p:cNvPr>
          <p:cNvSpPr>
            <a:spLocks noGrp="1"/>
          </p:cNvSpPr>
          <p:nvPr>
            <p:ph idx="1"/>
          </p:nvPr>
        </p:nvSpPr>
        <p:spPr>
          <a:xfrm>
            <a:off x="836428" y="2052918"/>
            <a:ext cx="9213425" cy="4475473"/>
          </a:xfrm>
        </p:spPr>
        <p:txBody>
          <a:bodyPr>
            <a:normAutofit lnSpcReduction="10000"/>
          </a:bodyPr>
          <a:lstStyle/>
          <a:p>
            <a:pPr marL="0" indent="0">
              <a:buNone/>
            </a:pPr>
            <a:r>
              <a:rPr lang="en-GB" sz="3200" dirty="0"/>
              <a:t>Common ways teams expand capacity include: -</a:t>
            </a:r>
          </a:p>
          <a:p>
            <a:r>
              <a:rPr lang="en-GB" sz="3200" dirty="0"/>
              <a:t>Engaging contractors or freelancers to cover temporary skill gaps or workload surges</a:t>
            </a:r>
          </a:p>
          <a:p>
            <a:r>
              <a:rPr lang="en-GB" sz="3200" dirty="0"/>
              <a:t>Adjusting delivery timelines to spread work more evenly across available capacity</a:t>
            </a:r>
          </a:p>
          <a:p>
            <a:r>
              <a:rPr lang="en-GB" sz="3200" dirty="0"/>
              <a:t>Redistributing work based on current availability and skill alignment</a:t>
            </a:r>
          </a:p>
        </p:txBody>
      </p:sp>
    </p:spTree>
    <p:extLst>
      <p:ext uri="{BB962C8B-B14F-4D97-AF65-F5344CB8AC3E}">
        <p14:creationId xmlns:p14="http://schemas.microsoft.com/office/powerpoint/2010/main" val="8084105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3BC08-4520-28AF-9AFC-F02B84571C8F}"/>
              </a:ext>
            </a:extLst>
          </p:cNvPr>
          <p:cNvSpPr>
            <a:spLocks noGrp="1"/>
          </p:cNvSpPr>
          <p:nvPr>
            <p:ph type="title"/>
          </p:nvPr>
        </p:nvSpPr>
        <p:spPr/>
        <p:txBody>
          <a:bodyPr/>
          <a:lstStyle/>
          <a:p>
            <a:pPr algn="ctr"/>
            <a:r>
              <a:rPr lang="en-GB" sz="4400" b="1" dirty="0"/>
              <a:t>Capacity Planning Creates Clarity</a:t>
            </a:r>
          </a:p>
        </p:txBody>
      </p:sp>
      <p:sp>
        <p:nvSpPr>
          <p:cNvPr id="3" name="Content Placeholder 2">
            <a:extLst>
              <a:ext uri="{FF2B5EF4-FFF2-40B4-BE49-F238E27FC236}">
                <a16:creationId xmlns:a16="http://schemas.microsoft.com/office/drawing/2014/main" id="{61196DA8-AB16-9370-4927-3988D18C7A2A}"/>
              </a:ext>
            </a:extLst>
          </p:cNvPr>
          <p:cNvSpPr>
            <a:spLocks noGrp="1"/>
          </p:cNvSpPr>
          <p:nvPr>
            <p:ph idx="1"/>
          </p:nvPr>
        </p:nvSpPr>
        <p:spPr>
          <a:xfrm>
            <a:off x="1103312" y="2052918"/>
            <a:ext cx="8946541" cy="4546356"/>
          </a:xfrm>
        </p:spPr>
        <p:txBody>
          <a:bodyPr>
            <a:normAutofit lnSpcReduction="10000"/>
          </a:bodyPr>
          <a:lstStyle/>
          <a:p>
            <a:r>
              <a:rPr lang="en-GB" sz="3200" dirty="0"/>
              <a:t>When project leaders understand available capacity an dhow it’s changing, they can make informed decisions early, before small issues become delivery risks</a:t>
            </a:r>
          </a:p>
          <a:p>
            <a:r>
              <a:rPr lang="en-GB" sz="3200" dirty="0"/>
              <a:t>Overtime, this consistency compounds</a:t>
            </a:r>
          </a:p>
          <a:p>
            <a:r>
              <a:rPr lang="en-GB" sz="3200" dirty="0"/>
              <a:t>Teams operate with fewer surprises, leaders gain confidence in planning decisions, and operations stay aligned as the organisation grows</a:t>
            </a:r>
          </a:p>
        </p:txBody>
      </p:sp>
    </p:spTree>
    <p:extLst>
      <p:ext uri="{BB962C8B-B14F-4D97-AF65-F5344CB8AC3E}">
        <p14:creationId xmlns:p14="http://schemas.microsoft.com/office/powerpoint/2010/main" val="4634322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CB7CD-9ECF-0FA2-C27D-E289C8FDE366}"/>
              </a:ext>
            </a:extLst>
          </p:cNvPr>
          <p:cNvSpPr>
            <a:spLocks noGrp="1"/>
          </p:cNvSpPr>
          <p:nvPr>
            <p:ph type="title"/>
          </p:nvPr>
        </p:nvSpPr>
        <p:spPr/>
        <p:txBody>
          <a:bodyPr/>
          <a:lstStyle/>
          <a:p>
            <a:pPr algn="ctr"/>
            <a:r>
              <a:rPr lang="en-GB" sz="4400" b="1" dirty="0"/>
              <a:t>Capacity Planning Creates Clarity</a:t>
            </a:r>
          </a:p>
        </p:txBody>
      </p:sp>
      <p:sp>
        <p:nvSpPr>
          <p:cNvPr id="3" name="Content Placeholder 2">
            <a:extLst>
              <a:ext uri="{FF2B5EF4-FFF2-40B4-BE49-F238E27FC236}">
                <a16:creationId xmlns:a16="http://schemas.microsoft.com/office/drawing/2014/main" id="{06C74AF5-AC56-AE5C-7D57-E03842DAF374}"/>
              </a:ext>
            </a:extLst>
          </p:cNvPr>
          <p:cNvSpPr>
            <a:spLocks noGrp="1"/>
          </p:cNvSpPr>
          <p:nvPr>
            <p:ph idx="1"/>
          </p:nvPr>
        </p:nvSpPr>
        <p:spPr>
          <a:xfrm>
            <a:off x="439479" y="1453116"/>
            <a:ext cx="11313041" cy="5202865"/>
          </a:xfrm>
        </p:spPr>
        <p:txBody>
          <a:bodyPr>
            <a:normAutofit lnSpcReduction="10000"/>
          </a:bodyPr>
          <a:lstStyle/>
          <a:p>
            <a:pPr marL="0" indent="0">
              <a:buNone/>
            </a:pPr>
            <a:r>
              <a:rPr lang="en-GB" sz="3200" dirty="0"/>
              <a:t>Organisations that invest in strong capacity management strategies can:</a:t>
            </a:r>
          </a:p>
          <a:p>
            <a:r>
              <a:rPr lang="en-GB" sz="3200" dirty="0"/>
              <a:t>Scale delivery without introducing operational chaos</a:t>
            </a:r>
          </a:p>
          <a:p>
            <a:r>
              <a:rPr lang="en-GB" sz="3200" dirty="0"/>
              <a:t>Protect high performers from sustained overload and burnout</a:t>
            </a:r>
          </a:p>
          <a:p>
            <a:r>
              <a:rPr lang="en-GB" sz="3200" dirty="0"/>
              <a:t>Address skill gaps early and ensure the right work is assigned to the right resource</a:t>
            </a:r>
          </a:p>
          <a:p>
            <a:r>
              <a:rPr lang="en-GB" sz="3200" dirty="0"/>
              <a:t>Deliver more predictive project outcomes</a:t>
            </a:r>
          </a:p>
          <a:p>
            <a:r>
              <a:rPr lang="en-GB" sz="3200" dirty="0"/>
              <a:t>Make growth decisions based on data instead </a:t>
            </a:r>
            <a:r>
              <a:rPr lang="en-GB" sz="3200"/>
              <a:t>of guesswork</a:t>
            </a:r>
            <a:endParaRPr lang="en-GB" sz="3200" dirty="0"/>
          </a:p>
        </p:txBody>
      </p:sp>
    </p:spTree>
    <p:extLst>
      <p:ext uri="{BB962C8B-B14F-4D97-AF65-F5344CB8AC3E}">
        <p14:creationId xmlns:p14="http://schemas.microsoft.com/office/powerpoint/2010/main" val="426100173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14647</TotalTime>
  <Words>1630</Words>
  <Application>Microsoft Office PowerPoint</Application>
  <PresentationFormat>Widescreen</PresentationFormat>
  <Paragraphs>128</Paragraphs>
  <Slides>32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32</vt:i4>
      </vt:variant>
    </vt:vector>
  </HeadingPairs>
  <TitlesOfParts>
    <vt:vector size="36" baseType="lpstr">
      <vt:lpstr>Arial</vt:lpstr>
      <vt:lpstr>Century Gothic</vt:lpstr>
      <vt:lpstr>Wingdings 3</vt:lpstr>
      <vt:lpstr>Ion</vt:lpstr>
      <vt:lpstr>   Capacity Planning  </vt:lpstr>
      <vt:lpstr>Introduction</vt:lpstr>
      <vt:lpstr>Capacity Management Summary</vt:lpstr>
      <vt:lpstr>Capacity Management Summary</vt:lpstr>
      <vt:lpstr>What is Capacity Planning?</vt:lpstr>
      <vt:lpstr>What is Capacity Planning</vt:lpstr>
      <vt:lpstr>What Role Does Capacity Planning in Operations Management</vt:lpstr>
      <vt:lpstr>What Role Does Capacity Planning Play in Operations Management</vt:lpstr>
      <vt:lpstr>Four Common Capacity Planning Strategies</vt:lpstr>
      <vt:lpstr>Four Common Capacity Planning Strategies</vt:lpstr>
      <vt:lpstr>Four Common Capacity Planning Strategies</vt:lpstr>
      <vt:lpstr>How Does the Capacity Management Process Work?</vt:lpstr>
      <vt:lpstr>How Does the Capacity Management Process Work?</vt:lpstr>
      <vt:lpstr>How Does the Capacity Management Process Work?</vt:lpstr>
      <vt:lpstr>How Does the Capacity Management Process Work?</vt:lpstr>
      <vt:lpstr>How Does theCapacity Management Process Work?</vt:lpstr>
      <vt:lpstr>How is Capacity Measured in Operations Management?</vt:lpstr>
      <vt:lpstr>How is Capacity Measured in Operations Management</vt:lpstr>
      <vt:lpstr>How is Capacity Measured in Operations Management</vt:lpstr>
      <vt:lpstr>How Capacity Planning Improves Profitability</vt:lpstr>
      <vt:lpstr>How Capacity Planning Improves Profitability</vt:lpstr>
      <vt:lpstr>Common Capacity Planning Challenges</vt:lpstr>
      <vt:lpstr>Common Capacity Planning Challenges</vt:lpstr>
      <vt:lpstr>How Technology Improves Capacity Planning  </vt:lpstr>
      <vt:lpstr>How Technology Improves Capacity Planning</vt:lpstr>
      <vt:lpstr>How Technology Improves Capacity Planning</vt:lpstr>
      <vt:lpstr>What’s Better: Project Level or Organisation-Wide Capacity Planning</vt:lpstr>
      <vt:lpstr>What is Better: Project-Level or Organisation-Wide Capacity Planning  </vt:lpstr>
      <vt:lpstr>Expanding Capacity Without Permanent Hires</vt:lpstr>
      <vt:lpstr>Expanding Capacity Without Permanent Hires</vt:lpstr>
      <vt:lpstr>Capacity Planning Creates Clarity</vt:lpstr>
      <vt:lpstr>Capacity Planning Creates Clarity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Andrew Thorn</dc:creator>
  <cp:lastModifiedBy>Andrew Thorn</cp:lastModifiedBy>
  <cp:revision>1</cp:revision>
  <dcterms:created xsi:type="dcterms:W3CDTF">2026-03-14T13:54:34Z</dcterms:created>
  <dcterms:modified xsi:type="dcterms:W3CDTF">2026-03-24T18:01:41Z</dcterms:modified>
</cp:coreProperties>
</file>