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1" r:id="rId1"/>
  </p:sldMasterIdLst>
  <p:notesMasterIdLst>
    <p:notesMasterId r:id="rId33"/>
  </p:notesMasterIdLst>
  <p:sldIdLst>
    <p:sldId id="256" r:id="rId2"/>
    <p:sldId id="290" r:id="rId3"/>
    <p:sldId id="257" r:id="rId4"/>
    <p:sldId id="258" r:id="rId5"/>
    <p:sldId id="274" r:id="rId6"/>
    <p:sldId id="287" r:id="rId7"/>
    <p:sldId id="288" r:id="rId8"/>
    <p:sldId id="259" r:id="rId9"/>
    <p:sldId id="275" r:id="rId10"/>
    <p:sldId id="260" r:id="rId11"/>
    <p:sldId id="276" r:id="rId12"/>
    <p:sldId id="262" r:id="rId13"/>
    <p:sldId id="278" r:id="rId14"/>
    <p:sldId id="264" r:id="rId15"/>
    <p:sldId id="265" r:id="rId16"/>
    <p:sldId id="279" r:id="rId17"/>
    <p:sldId id="266" r:id="rId18"/>
    <p:sldId id="267" r:id="rId19"/>
    <p:sldId id="280" r:id="rId20"/>
    <p:sldId id="285" r:id="rId21"/>
    <p:sldId id="268" r:id="rId22"/>
    <p:sldId id="281" r:id="rId23"/>
    <p:sldId id="269" r:id="rId24"/>
    <p:sldId id="282" r:id="rId25"/>
    <p:sldId id="283" r:id="rId26"/>
    <p:sldId id="284" r:id="rId27"/>
    <p:sldId id="270" r:id="rId28"/>
    <p:sldId id="271" r:id="rId29"/>
    <p:sldId id="289" r:id="rId30"/>
    <p:sldId id="272" r:id="rId31"/>
    <p:sldId id="273"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DB845AB-A0BC-4EA0-AB81-6451360ADA14}">
          <p14:sldIdLst>
            <p14:sldId id="256"/>
            <p14:sldId id="290"/>
            <p14:sldId id="257"/>
            <p14:sldId id="258"/>
            <p14:sldId id="274"/>
            <p14:sldId id="287"/>
            <p14:sldId id="288"/>
          </p14:sldIdLst>
        </p14:section>
        <p14:section name="Untitled Section" id="{92A57DF3-98DD-4A4E-A90F-03B5AC3EC999}">
          <p14:sldIdLst>
            <p14:sldId id="259"/>
            <p14:sldId id="275"/>
            <p14:sldId id="260"/>
            <p14:sldId id="276"/>
            <p14:sldId id="262"/>
            <p14:sldId id="278"/>
            <p14:sldId id="264"/>
            <p14:sldId id="265"/>
            <p14:sldId id="279"/>
            <p14:sldId id="266"/>
            <p14:sldId id="267"/>
            <p14:sldId id="280"/>
            <p14:sldId id="285"/>
            <p14:sldId id="268"/>
            <p14:sldId id="281"/>
            <p14:sldId id="269"/>
            <p14:sldId id="282"/>
            <p14:sldId id="283"/>
            <p14:sldId id="284"/>
            <p14:sldId id="270"/>
            <p14:sldId id="271"/>
            <p14:sldId id="289"/>
            <p14:sldId id="272"/>
            <p14:sldId id="273"/>
          </p14:sldIdLst>
        </p14:section>
      </p14:sectionLst>
    </p:ext>
    <p:ext uri="{EFAFB233-063F-42B5-8137-9DF3F51BA10A}">
      <p15:sldGuideLst xmlns:p15="http://schemas.microsoft.com/office/powerpoint/2012/main">
        <p15:guide id="1" orient="horz" pos="1253" userDrawn="1">
          <p15:clr>
            <a:srgbClr val="A4A3A4"/>
          </p15:clr>
        </p15:guide>
        <p15:guide id="2" pos="278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261CCE-84FF-4AE6-BC09-F99017E907CC}" v="225" dt="2022-11-20T19:17:57.6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78723" autoAdjust="0"/>
  </p:normalViewPr>
  <p:slideViewPr>
    <p:cSldViewPr snapToGrid="0">
      <p:cViewPr varScale="1">
        <p:scale>
          <a:sx n="63" d="100"/>
          <a:sy n="63" d="100"/>
        </p:scale>
        <p:origin x="1824" y="-5"/>
      </p:cViewPr>
      <p:guideLst>
        <p:guide orient="horz" pos="1253"/>
        <p:guide pos="2789"/>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81DC78-4BCD-4527-96AA-7B0D4EF98CA5}" type="datetimeFigureOut">
              <a:rPr lang="en-IN" smtClean="0"/>
              <a:t>20-11-2022</a:t>
            </a:fld>
            <a:endParaRPr lang="en-IN"/>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1E64B4-02B9-40AD-8F62-1C259FFBEEC2}" type="slidenum">
              <a:rPr lang="en-IN" smtClean="0"/>
              <a:t>‹#›</a:t>
            </a:fld>
            <a:endParaRPr lang="en-IN"/>
          </a:p>
        </p:txBody>
      </p:sp>
    </p:spTree>
    <p:extLst>
      <p:ext uri="{BB962C8B-B14F-4D97-AF65-F5344CB8AC3E}">
        <p14:creationId xmlns:p14="http://schemas.microsoft.com/office/powerpoint/2010/main" val="21416725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In this presentation we will talk about Jeff Bezos, the founder of the Amazon brand, who became the richest man in the world and managed to add 10 billion pounds to his fortune in just one day. We will discuss each aspect of leadership, its different theories and styles, and in relation to our case study from the task we will analyze the leadership style of the founder of Amazon, the effectiveness of his leadership qualities, the interpretation of leadership theories and perspectives in relation to his leadership approaches, the positive impact of his leadership on Amazon, the complexities Amazon has faced due to Bezos' leadership, and we will end with strategies for improving leadership to meet current organizational needs. Jeff Bezos' leadership style is the core part of the discussion of this presentation and how his leadership has benefited the organization. As Gandolfi and Stone state in the Journal of Management Research, Leadership refers to the ability of a person to show that they are capable of leading and directing the employees of an organization in order to develop and improve its efficiency.</a:t>
            </a:r>
          </a:p>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3</a:t>
            </a:fld>
            <a:endParaRPr lang="en-IN"/>
          </a:p>
        </p:txBody>
      </p:sp>
    </p:spTree>
    <p:extLst>
      <p:ext uri="{BB962C8B-B14F-4D97-AF65-F5344CB8AC3E}">
        <p14:creationId xmlns:p14="http://schemas.microsoft.com/office/powerpoint/2010/main" val="665724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algn="just">
              <a:lnSpc>
                <a:spcPct val="150000"/>
              </a:lnSpc>
            </a:pPr>
            <a:r>
              <a:rPr lang="en-US" dirty="0"/>
              <a:t>It is hard to define leadership in a particular way. Over the years experts have presented different dimensions of leadership. </a:t>
            </a:r>
          </a:p>
          <a:p>
            <a:pPr algn="just">
              <a:lnSpc>
                <a:spcPct val="150000"/>
              </a:lnSpc>
            </a:pPr>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4</a:t>
            </a:fld>
            <a:endParaRPr lang="en-IN"/>
          </a:p>
        </p:txBody>
      </p:sp>
    </p:spTree>
    <p:extLst>
      <p:ext uri="{BB962C8B-B14F-4D97-AF65-F5344CB8AC3E}">
        <p14:creationId xmlns:p14="http://schemas.microsoft.com/office/powerpoint/2010/main" val="899095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There is a series of qualities that a leader needs to adopt to be </a:t>
            </a:r>
            <a:r>
              <a:rPr lang="en-US" dirty="0" err="1"/>
              <a:t>recognised</a:t>
            </a:r>
            <a:r>
              <a:rPr lang="en-US" dirty="0"/>
              <a:t> as a good leader such as perseverance, being focused and constant, self-confidence, honesty, teamwork, passion and good communication. Great leaders treat their teams with respect, so they can gain respect in return. Being open and honest makes work more efficient and enjoyable.</a:t>
            </a:r>
          </a:p>
          <a:p>
            <a:r>
              <a:rPr lang="en-US" dirty="0"/>
              <a:t>By evaluating the available information it can be said, leadership is nothing but the power that lies in the hand of a person through which one can direct and guide others to be on the right track. </a:t>
            </a:r>
          </a:p>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5</a:t>
            </a:fld>
            <a:endParaRPr lang="en-IN"/>
          </a:p>
        </p:txBody>
      </p:sp>
    </p:spTree>
    <p:extLst>
      <p:ext uri="{BB962C8B-B14F-4D97-AF65-F5344CB8AC3E}">
        <p14:creationId xmlns:p14="http://schemas.microsoft.com/office/powerpoint/2010/main" val="5129263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Jeff Bezos is one of the richest people in the world who gave up his stable job in 1994, being 29 years old at the time, to found his own company, risking and not being sure that he would have success. Bezos began to develop the idea and work on the Amazon site working in his garage in Seattle with a few employees. Seeing that people are starting to use the internet more and more, he thought of creating a website where he could sell books online. This brilliant idea taken at the right time made him the richest man in the world. The way he motivates team members and puts efforts to bring improvements in them points out that he is indeed a transformational leader. Jeff Bezos has made himself the richest man in the world in one day, reaching 189 billion dollars in 2020. </a:t>
            </a:r>
          </a:p>
          <a:p>
            <a:endParaRPr lang="en-US" dirty="0"/>
          </a:p>
          <a:p>
            <a:endParaRPr lang="en-US" dirty="0"/>
          </a:p>
        </p:txBody>
      </p:sp>
      <p:sp>
        <p:nvSpPr>
          <p:cNvPr id="4" name="Slide Number Placeholder 3"/>
          <p:cNvSpPr>
            <a:spLocks noGrp="1"/>
          </p:cNvSpPr>
          <p:nvPr>
            <p:ph type="sldNum" sz="quarter" idx="5"/>
          </p:nvPr>
        </p:nvSpPr>
        <p:spPr/>
        <p:txBody>
          <a:bodyPr/>
          <a:lstStyle/>
          <a:p>
            <a:fld id="{F61E64B4-02B9-40AD-8F62-1C259FFBEEC2}" type="slidenum">
              <a:rPr lang="en-IN" smtClean="0"/>
              <a:t>6</a:t>
            </a:fld>
            <a:endParaRPr lang="en-IN"/>
          </a:p>
        </p:txBody>
      </p:sp>
    </p:spTree>
    <p:extLst>
      <p:ext uri="{BB962C8B-B14F-4D97-AF65-F5344CB8AC3E}">
        <p14:creationId xmlns:p14="http://schemas.microsoft.com/office/powerpoint/2010/main" val="2593528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Transformational leadership refers to leaders and how they behave. Transformational theory shows that many effective leaders have characteristics of transactional and transformational styles and use both leadership styles in different situations.</a:t>
            </a:r>
          </a:p>
          <a:p>
            <a:r>
              <a:rPr lang="en-US" dirty="0"/>
              <a:t>Transactional leaders motivate their employees by offering them different rewards for fulfilling their tasks, they try to avoid risks. Often, this type of leadership is used when there are short-term objectives.</a:t>
            </a:r>
          </a:p>
          <a:p>
            <a:r>
              <a:rPr lang="en-US" dirty="0"/>
              <a:t>Instead, transformational leadership it is used for long-term goals and leaders motivate their employees by telling them that they must focus more on organizational goals than on personal ones because they are more important and thus they put more effort into development and the success of the company.</a:t>
            </a:r>
          </a:p>
          <a:p>
            <a:endParaRPr lang="en-US" dirty="0"/>
          </a:p>
        </p:txBody>
      </p:sp>
      <p:sp>
        <p:nvSpPr>
          <p:cNvPr id="4" name="Slide Number Placeholder 3"/>
          <p:cNvSpPr>
            <a:spLocks noGrp="1"/>
          </p:cNvSpPr>
          <p:nvPr>
            <p:ph type="sldNum" sz="quarter" idx="5"/>
          </p:nvPr>
        </p:nvSpPr>
        <p:spPr/>
        <p:txBody>
          <a:bodyPr/>
          <a:lstStyle/>
          <a:p>
            <a:fld id="{F61E64B4-02B9-40AD-8F62-1C259FFBEEC2}" type="slidenum">
              <a:rPr lang="en-IN" smtClean="0"/>
              <a:t>7</a:t>
            </a:fld>
            <a:endParaRPr lang="en-IN"/>
          </a:p>
        </p:txBody>
      </p:sp>
    </p:spTree>
    <p:extLst>
      <p:ext uri="{BB962C8B-B14F-4D97-AF65-F5344CB8AC3E}">
        <p14:creationId xmlns:p14="http://schemas.microsoft.com/office/powerpoint/2010/main" val="7104514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Leadership is one of the most complex and multidimensional phenomena. It has been studied extensively over the years and has taken on greater importance than ever before in today’s fast-paced and increasingly globalized world. </a:t>
            </a:r>
          </a:p>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8</a:t>
            </a:fld>
            <a:endParaRPr lang="en-IN"/>
          </a:p>
        </p:txBody>
      </p:sp>
    </p:spTree>
    <p:extLst>
      <p:ext uri="{BB962C8B-B14F-4D97-AF65-F5344CB8AC3E}">
        <p14:creationId xmlns:p14="http://schemas.microsoft.com/office/powerpoint/2010/main" val="41506663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presentation has demonstrated each aspect of leadership. In this presentation, different leadership theories and styles have been evaluated. Moreover, the leadership style of Jeff Bezos is the core part of the discussion in this presentation. The way his leadership has benefited the </a:t>
            </a:r>
            <a:r>
              <a:rPr lang="en-US" dirty="0" err="1"/>
              <a:t>organisation</a:t>
            </a:r>
            <a:r>
              <a:rPr lang="en-US" dirty="0"/>
              <a:t> has been discussed. Theories have been critically evaluated and related to the leadership of Jeff Bezos. It is hard to define leadership in a particular way. Over the years, experts have presented different dimensions of leadership. By evaluating the available information, it can be said, leadership is nothing but the power that lies in the hand of a person through which one can direct and guide others to be on the right track. There are different leadership theories, including transactional leadership, transformational leadership and contingency leadership theory. These theories are found to be effective for understanding leadership from its core. One of the major leadership theories is Contingency leadership, according to this leadership theory, leaders need to know and have ideas on handling situations at hand. Another leadership theory is Transactional leadership theory, as per this theory, leaders rely on rewards and appraisals to achieve optimal jobs. Apart from the above-mentioned leadership theories, there are other leadership theories that are effective for understanding the characteristics of leadership. </a:t>
            </a:r>
            <a:r>
              <a:rPr lang="en-US" dirty="0" err="1"/>
              <a:t>Categorising</a:t>
            </a:r>
            <a:r>
              <a:rPr lang="en-US" dirty="0"/>
              <a:t> leaders is easier by </a:t>
            </a:r>
            <a:r>
              <a:rPr lang="en-US" dirty="0" err="1"/>
              <a:t>analysing</a:t>
            </a:r>
            <a:r>
              <a:rPr lang="en-US" dirty="0"/>
              <a:t> the leadership theories. The trait theory and </a:t>
            </a:r>
            <a:r>
              <a:rPr lang="en-US" dirty="0" err="1"/>
              <a:t>behavioural</a:t>
            </a:r>
            <a:r>
              <a:rPr lang="en-US" dirty="0"/>
              <a:t> theory are effective as these theories state the inborn leadership qualities. Jeff Bezos has been considered as a transformational leader by the world. The way he motivates team members and puts efforts to bring improvements in them points out that he is indeed a transformational leader. Through his leadership skills and qualities, Amazon has been able to grow effectively over the years. His leadership not only provided benefits to the </a:t>
            </a:r>
            <a:r>
              <a:rPr lang="en-US" dirty="0" err="1"/>
              <a:t>organisation</a:t>
            </a:r>
            <a:r>
              <a:rPr lang="en-US" dirty="0"/>
              <a:t> but also it has equally benefited the employees. He used his leadership qualities to motivate the employees so that they can contribute to productivity. The way he has empowered the employees proves that he is a transformational leader. Under the leadership of Jeff Bezos, the employees have never felt too much work pressure in them. Employees had the freedom to express their opinion regarding the </a:t>
            </a:r>
            <a:r>
              <a:rPr lang="en-US" dirty="0" err="1"/>
              <a:t>organisation</a:t>
            </a:r>
            <a:r>
              <a:rPr lang="en-US" dirty="0"/>
              <a:t> so that effective change can be brought to the </a:t>
            </a:r>
            <a:r>
              <a:rPr lang="en-US" dirty="0" err="1"/>
              <a:t>organisation</a:t>
            </a:r>
            <a:r>
              <a:rPr lang="en-US" dirty="0"/>
              <a:t>. It is known that transformational leadership mainly inspires employees to embrace change by fostering the culture of a company that includes accountability. Likewise, Jeff Bezos makes his employees understand what Amazon actually aims to achieve. There are two leadership theories that can be aligned with the leadership style of Jeff Bezos. That is transformational leadership and transactional leadership. Both these leadership styles concern the performance of employees for fulfilling the vision of Amazon. The way Jeff Bezos led the </a:t>
            </a:r>
            <a:r>
              <a:rPr lang="en-US" dirty="0" err="1"/>
              <a:t>organisation</a:t>
            </a:r>
            <a:r>
              <a:rPr lang="en-US" dirty="0"/>
              <a:t> sometimes it can be said there is a touch of autocratic ness. In times of taking any major decision regarding the </a:t>
            </a:r>
            <a:r>
              <a:rPr lang="en-US" dirty="0" err="1"/>
              <a:t>organisation</a:t>
            </a:r>
            <a:r>
              <a:rPr lang="en-US" dirty="0"/>
              <a:t>, Jeff Bezos mostly likes to do that on his own. It is not that he does not value employees, in times of need he does take the opinions of the employees. Considering these reasons, it can be said the leadership of Jeff Bezos is partially autocratic.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9</a:t>
            </a:fld>
            <a:endParaRPr lang="en-IN"/>
          </a:p>
        </p:txBody>
      </p:sp>
    </p:spTree>
    <p:extLst>
      <p:ext uri="{BB962C8B-B14F-4D97-AF65-F5344CB8AC3E}">
        <p14:creationId xmlns:p14="http://schemas.microsoft.com/office/powerpoint/2010/main" val="8575568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This slide depicts leadership theories includes the situational leadership theory and the great man theory.</a:t>
            </a:r>
          </a:p>
          <a:p>
            <a:r>
              <a:rPr lang="en-US" dirty="0"/>
              <a:t>One of the first contingency theories of leadership was developed by Fred Fiedler. His theory </a:t>
            </a:r>
            <a:r>
              <a:rPr lang="en-US" dirty="0" err="1"/>
              <a:t>emphasises</a:t>
            </a:r>
            <a:r>
              <a:rPr lang="en-US" dirty="0"/>
              <a:t> the importance of context in effective leadership and supports the belief that no single set of leadership traits or </a:t>
            </a:r>
            <a:r>
              <a:rPr lang="en-US" dirty="0" err="1"/>
              <a:t>behaviours</a:t>
            </a:r>
            <a:r>
              <a:rPr lang="en-US" dirty="0"/>
              <a:t> is optimal. (Fiedler F , </a:t>
            </a:r>
            <a:r>
              <a:rPr lang="en-US" dirty="0" err="1"/>
              <a:t>Chemers</a:t>
            </a:r>
            <a:r>
              <a:rPr lang="en-US" dirty="0"/>
              <a:t> M 1974).</a:t>
            </a:r>
          </a:p>
          <a:p>
            <a:r>
              <a:rPr lang="en-US" dirty="0"/>
              <a:t>The core tenet of the Great Man hypothesis is that leaders are not created or trained, but rather born. In other words, only a select group of extremely uncommon people have the special qualities needed to be great leaders and achieve greatness by divine design. (Buchanan DA , Huczynski A 2017).</a:t>
            </a:r>
          </a:p>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10</a:t>
            </a:fld>
            <a:endParaRPr lang="en-IN"/>
          </a:p>
        </p:txBody>
      </p:sp>
    </p:spTree>
    <p:extLst>
      <p:ext uri="{BB962C8B-B14F-4D97-AF65-F5344CB8AC3E}">
        <p14:creationId xmlns:p14="http://schemas.microsoft.com/office/powerpoint/2010/main" val="19797630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This slide depicts the attributes of trait theory and behavioral leadership theory. </a:t>
            </a:r>
          </a:p>
          <a:p>
            <a:r>
              <a:rPr lang="en-US" dirty="0"/>
              <a:t>The trait hypotheses later developed from the Great Man theory. According to trait theories, leaders can either be created or born. In other words, the qualities of effective leaders can either be inherited or learned through instruction and experience.(Buchanan DA and Huczynski A2017).</a:t>
            </a:r>
          </a:p>
          <a:p>
            <a:r>
              <a:rPr lang="en-US" dirty="0"/>
              <a:t>The belief that certain </a:t>
            </a:r>
            <a:r>
              <a:rPr lang="en-US" dirty="0" err="1"/>
              <a:t>behaviours</a:t>
            </a:r>
            <a:r>
              <a:rPr lang="en-US" dirty="0"/>
              <a:t> can be learned to ensure effective leadership is a product of </a:t>
            </a:r>
            <a:r>
              <a:rPr lang="en-US" dirty="0" err="1"/>
              <a:t>behavioural</a:t>
            </a:r>
            <a:r>
              <a:rPr lang="en-US" dirty="0"/>
              <a:t> theory, which developed from characteristic theories. It </a:t>
            </a:r>
            <a:r>
              <a:rPr lang="en-US" dirty="0" err="1"/>
              <a:t>emphasises</a:t>
            </a:r>
            <a:r>
              <a:rPr lang="en-US" dirty="0"/>
              <a:t> the leader's actual </a:t>
            </a:r>
            <a:r>
              <a:rPr lang="en-US" dirty="0" err="1"/>
              <a:t>behaviour</a:t>
            </a:r>
            <a:r>
              <a:rPr lang="en-US" dirty="0"/>
              <a:t> rather than their attributes or characteristics. (Johns HE , Moser HR 1989).</a:t>
            </a:r>
          </a:p>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11</a:t>
            </a:fld>
            <a:endParaRPr lang="en-IN"/>
          </a:p>
        </p:txBody>
      </p:sp>
    </p:spTree>
    <p:extLst>
      <p:ext uri="{BB962C8B-B14F-4D97-AF65-F5344CB8AC3E}">
        <p14:creationId xmlns:p14="http://schemas.microsoft.com/office/powerpoint/2010/main" val="601649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Through his leadership skills and qualities, Amazon has been able to grow effectively over the years. Not only the </a:t>
            </a:r>
            <a:r>
              <a:rPr lang="en-US" dirty="0" err="1"/>
              <a:t>organisation</a:t>
            </a:r>
            <a:r>
              <a:rPr lang="en-US" dirty="0"/>
              <a:t> has been able to grow but also the employees have been able to grow equally. He used his leadership qualities to motivate the employees so that they can contribute to productivity. The way he has empowered the employees proves that he is a transformational leader. </a:t>
            </a:r>
          </a:p>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12</a:t>
            </a:fld>
            <a:endParaRPr lang="en-IN"/>
          </a:p>
        </p:txBody>
      </p:sp>
    </p:spTree>
    <p:extLst>
      <p:ext uri="{BB962C8B-B14F-4D97-AF65-F5344CB8AC3E}">
        <p14:creationId xmlns:p14="http://schemas.microsoft.com/office/powerpoint/2010/main" val="22371677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The </a:t>
            </a:r>
            <a:r>
              <a:rPr lang="en-US" dirty="0" err="1"/>
              <a:t>sThe</a:t>
            </a:r>
            <a:r>
              <a:rPr lang="en-US" dirty="0"/>
              <a:t> leadership style has huge effectiveness., his leadership not only provided benefits to the </a:t>
            </a:r>
            <a:r>
              <a:rPr lang="en-US" dirty="0" err="1"/>
              <a:t>organisation</a:t>
            </a:r>
            <a:r>
              <a:rPr lang="en-US" dirty="0"/>
              <a:t> but also it has equally benefitted the employees. Under the leadership of Jeff Bezos  have Never felt too much work pressure in them. Employees had the freedom to express their opinion regarding the </a:t>
            </a:r>
            <a:r>
              <a:rPr lang="en-US" dirty="0" err="1"/>
              <a:t>organisation</a:t>
            </a:r>
            <a:r>
              <a:rPr lang="en-US" dirty="0"/>
              <a:t> so that effective change can be brought in the </a:t>
            </a:r>
            <a:r>
              <a:rPr lang="en-US" dirty="0" err="1"/>
              <a:t>organisation</a:t>
            </a:r>
            <a:r>
              <a:rPr lang="en-US" dirty="0"/>
              <a:t>. </a:t>
            </a:r>
          </a:p>
          <a:p>
            <a:r>
              <a:rPr lang="en-US" dirty="0" err="1"/>
              <a:t>lide</a:t>
            </a:r>
            <a:r>
              <a:rPr lang="en-US" dirty="0"/>
              <a:t> presents the effectiveness of Jeff Bezos’ leadership (Murphy, 2022).</a:t>
            </a:r>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13</a:t>
            </a:fld>
            <a:endParaRPr lang="en-IN" dirty="0"/>
          </a:p>
        </p:txBody>
      </p:sp>
    </p:spTree>
    <p:extLst>
      <p:ext uri="{BB962C8B-B14F-4D97-AF65-F5344CB8AC3E}">
        <p14:creationId xmlns:p14="http://schemas.microsoft.com/office/powerpoint/2010/main" val="22100106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TheThe</a:t>
            </a:r>
            <a:r>
              <a:rPr lang="en-US" dirty="0"/>
              <a:t> approach he adopted for leading Amazon, points out that he follows the Transformational leadership approach. It is known that transformational leadership mainly inspires employees to embrace change by fostering the culture of a company that includes accountability. Likewise, Jeff Bezos makes his employees understand what Amazon actually aims to achieve.  slide presents the leadership approach of Jeff Bezos </a:t>
            </a:r>
            <a:endParaRPr lang="en-IN" dirty="0"/>
          </a:p>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14</a:t>
            </a:fld>
            <a:endParaRPr lang="en-IN" dirty="0"/>
          </a:p>
        </p:txBody>
      </p:sp>
    </p:spTree>
    <p:extLst>
      <p:ext uri="{BB962C8B-B14F-4D97-AF65-F5344CB8AC3E}">
        <p14:creationId xmlns:p14="http://schemas.microsoft.com/office/powerpoint/2010/main" val="17915778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There are hardly two leadership theories that can be aligned with the leadership style of Jeff Bezos. That is transformational leadership and transactional leadership. Both these leadership styles concern the performance of employees for fulfilling the vision of Amazon.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dirty="0"/>
          </a:p>
        </p:txBody>
      </p:sp>
      <p:sp>
        <p:nvSpPr>
          <p:cNvPr id="4" name="Slide Number Placeholder 3"/>
          <p:cNvSpPr>
            <a:spLocks noGrp="1"/>
          </p:cNvSpPr>
          <p:nvPr>
            <p:ph type="sldNum" sz="quarter" idx="5"/>
          </p:nvPr>
        </p:nvSpPr>
        <p:spPr/>
        <p:txBody>
          <a:bodyPr/>
          <a:lstStyle/>
          <a:p>
            <a:fld id="{F61E64B4-02B9-40AD-8F62-1C259FFBEEC2}" type="slidenum">
              <a:rPr lang="en-IN" smtClean="0"/>
              <a:t>15</a:t>
            </a:fld>
            <a:endParaRPr lang="en-IN" dirty="0"/>
          </a:p>
        </p:txBody>
      </p:sp>
    </p:spTree>
    <p:extLst>
      <p:ext uri="{BB962C8B-B14F-4D97-AF65-F5344CB8AC3E}">
        <p14:creationId xmlns:p14="http://schemas.microsoft.com/office/powerpoint/2010/main" val="6825861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Interpretation of leadership theories is required for understanding how and why a person has become a leader. Through the interpretation of theories, it can be said leadership theories focus on the characteristics of the leader. Leadership theories are related to the traits and characteristics of a leader. It is known that every leader follows different approaches to leading an organization, and those behaviors and traits can be aligned with leadership theories. Implicit leadership theories help in understanding leaders and describe how they are perceived. This presentation has thoroughly described the leadership of Jeff Bezos, who started Amazon in 1994. Behind the immense success of Amazon, his leadership is responsible. There are many effective sides to Jeff Bezos' leadership, through which he has been able to gain profit for Amazon as well as for himself. As per characteristics of Bezos, it can be said, he has effective critical thinking skills. For example, when other companies are struggling to coup up with the effects of the Pandemic, Bezos made a profit as much as possible in that situation. With the help of his critical thinking skills, he has been able to increase his fortune by $13bn which is also in a single day. He has not only increased his fortune; he has increased Amazon's share by 8%. It is found to be a shocking matter for the global development charity. As per them when organizations were struggling to manage their economic condition. Amazon has managed to make such an amount in that crisis. Jeff is a leader who only thinks about himself, but also each employee associated with the organization, including its partners. According to the leadership traits of Bezos, it can be said he is more of a transformational leader. Apart from that, the way he is focused on achieving the organizational goals it can be said he is a pragmatist leader as well. He is straightforward and does not let emotion distract him. These traits point out that hie an effective pragmatist leader. He is pointed out as a transformational leader because he thinks more about the development of employees. From motivating them to inspiring them to work productively, he has played all these roles effectively over the years. Jeff Bezos has always thought of the well-being of employees. He has certain methods to act optimally and effectively in different situations. He takes count of the opinions his employees present to him. Though in most of the cases he has portrayed his autocratic self, because of the autocratic nature Amazon has faced different difficulties. For example, the business model of Amazon is easily imitable. Due to this reason, many companies are following their business model. In this case, Jeff Bezos needs to consult with his fellow management so that effective change in the business model can be acquired. Though transformational leadership has been effective for Jeff Bezos, still it can be suggested Democratic leadership theory can be adopted by Bezos. In order to attenuate  the complexities to meet organizational needs.</a:t>
            </a:r>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16</a:t>
            </a:fld>
            <a:endParaRPr lang="en-IN" dirty="0"/>
          </a:p>
        </p:txBody>
      </p:sp>
    </p:spTree>
    <p:extLst>
      <p:ext uri="{BB962C8B-B14F-4D97-AF65-F5344CB8AC3E}">
        <p14:creationId xmlns:p14="http://schemas.microsoft.com/office/powerpoint/2010/main" val="2313437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Amazon has been able to grow its profitability with the help of Jeff Bezos’ leadership qualities. His guidance has helped Amazon grow its net revenue, sales, and net income. </a:t>
            </a:r>
          </a:p>
          <a:p>
            <a:r>
              <a:rPr lang="en-US" dirty="0"/>
              <a:t>the positive impacts of Jeff Bezos’ leadership</a:t>
            </a:r>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17</a:t>
            </a:fld>
            <a:endParaRPr lang="en-IN"/>
          </a:p>
        </p:txBody>
      </p:sp>
    </p:spTree>
    <p:extLst>
      <p:ext uri="{BB962C8B-B14F-4D97-AF65-F5344CB8AC3E}">
        <p14:creationId xmlns:p14="http://schemas.microsoft.com/office/powerpoint/2010/main" val="728852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Along with </a:t>
            </a:r>
            <a:r>
              <a:rPr lang="en-US" dirty="0" err="1"/>
              <a:t>organisational</a:t>
            </a:r>
            <a:r>
              <a:rPr lang="en-US" dirty="0"/>
              <a:t> growth, employee growth has been observed during the leadership of Jeff Bezos. Surveys have suggested that employers were more than happy while working under the leadership of Jeff Bezos. They were well paid as well as they have job satisfaction under the leadership of Jeff Bezos. Through this, it has been understood that the leadership style Jeff Bezos has incorporated was appropriate for Amazon.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slide presents the positive impacts of Jeff Bezos’ leadership</a:t>
            </a:r>
            <a:endParaRPr lang="en-IN" dirty="0"/>
          </a:p>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18</a:t>
            </a:fld>
            <a:endParaRPr lang="en-IN"/>
          </a:p>
        </p:txBody>
      </p:sp>
    </p:spTree>
    <p:extLst>
      <p:ext uri="{BB962C8B-B14F-4D97-AF65-F5344CB8AC3E}">
        <p14:creationId xmlns:p14="http://schemas.microsoft.com/office/powerpoint/2010/main" val="16296963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There are countless positive impact of Jeff Bezos’ leadership on Amazon. His leadership has hardly failed to acquired succeed in this </a:t>
            </a:r>
            <a:r>
              <a:rPr lang="en-US" dirty="0" err="1"/>
              <a:t>organisation</a:t>
            </a:r>
            <a:r>
              <a:rPr lang="en-US" dirty="0"/>
              <a:t>. His nature and characteristics are the major factors that has brought positive impact on this </a:t>
            </a:r>
            <a:r>
              <a:rPr lang="en-US" dirty="0" err="1"/>
              <a:t>organisation</a:t>
            </a:r>
            <a:r>
              <a:rPr lang="en-US" dirty="0"/>
              <a:t>. </a:t>
            </a:r>
          </a:p>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19</a:t>
            </a:fld>
            <a:endParaRPr lang="en-IN"/>
          </a:p>
        </p:txBody>
      </p:sp>
    </p:spTree>
    <p:extLst>
      <p:ext uri="{BB962C8B-B14F-4D97-AF65-F5344CB8AC3E}">
        <p14:creationId xmlns:p14="http://schemas.microsoft.com/office/powerpoint/2010/main" val="29188178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One of the major positive outcome of Amazon that the employees are working towards providing better experience to customers. </a:t>
            </a:r>
          </a:p>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20</a:t>
            </a:fld>
            <a:endParaRPr lang="en-IN"/>
          </a:p>
        </p:txBody>
      </p:sp>
    </p:spTree>
    <p:extLst>
      <p:ext uri="{BB962C8B-B14F-4D97-AF65-F5344CB8AC3E}">
        <p14:creationId xmlns:p14="http://schemas.microsoft.com/office/powerpoint/2010/main" val="15388801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IN" sz="1800" dirty="0">
                <a:solidFill>
                  <a:srgbClr val="843C0C"/>
                </a:solidFill>
                <a:effectLst/>
                <a:latin typeface="Times New Roman" panose="02020603050405020304" pitchFamily="18" charset="0"/>
                <a:ea typeface="Calibri" panose="020F0502020204030204" pitchFamily="34" charset="0"/>
              </a:rPr>
              <a:t>The effectiveness of Jeff Bezos’ leadership needs to be analysed properly, for understanding how he has been able to earn a profit this huge amount over a single night. As per the news, Jeff Bezos has become the richest man in a single night. In the COVID-19 situation where other organisations were struggling to make a profit. At that time. Bezos made the most profits, it is the effectiveness of his intelligence. It is his leadership because of which Amazon has not suffered that much like other organisations. There is critical thinking efficiency in Jeff Bezos which has helped him to gain profit during that hard time. One of the effective factors of Jeff Bezos‘ leadership is that he is an inspiring leader. All the employees working under the guidance of Jeff Bezos and his leadership are influenced as well as inspired. He influences the employees by prioritising them and inspire them through his hard work. Through the effectiveness of his leadership, he has made smooth communication within the organisation so that all the employees can express their feelings and opinions. It is important to have a smooth communication flow in order to understand the requirements of employees. Jeff Bezos understands in case employees are not satisfied they will not be able to work productively. By guiding the employees, he has always ensured that the employees working under him are committed to fulfilling the organisational needs. He has always employees to have empathy for customers. Empathising the customers is essential for organisations to gain customers' loyalty. The moves Jeff Bezos have taken over the years are effective for every side. It has been understood that Jeff Bezos is not only a transformational leader but also a pragmatist leader as well. His characteristics reflect that there is pragmatism in his leadership. Being a pragmatist leader, he has always prioritised the organisational goals over all else. Along with that he has maintained competitiveness, and never lost practical focus. As a pragmatist leader, he has set high standards in the organisation. He also expects that the employees will meet the standard. That is the main reason he always inspires his employees to work hard and efficiently. Along with organisational growth, employee growth has been observed during the leadership of Jeff Bezos. Surveys have suggested that employers were more than happy while working under the leadership of Jeff Bezos. They were well paid as well as they have job satisfaction under the leadership of Jeff Bezos. Through this, it has been understood that the leadership style Jeff Bezos has incorporated was appropriate for Amazon. In order to portray the effectiveness of his leadership it needs to be mentioned that there is perseverance and resilience in the characteristics of Jeff Bezos. Along with that, great determination, empowerment and simplicity helped him to be an effective leader. The leadership approaches of Jeff Bezos seem to be a little autocratic sometimes. There are many positive impacts of Jeff Bezos’ leadership on Amazon. The most important positive impact is the growth of Amazon. Amazon has grown rapidly under the leadership of Jeff Bezos. There is hardly any e-commerce that has been able to grow this rapidly. He is a vertu realist person and through reality, he has implemented strategy in this organisation. Moreover, it has been understood that Jeff Bezos is a risk taker, he has taken all the necessary risks through which the business of Amazon can be expanded.</a:t>
            </a:r>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21</a:t>
            </a:fld>
            <a:endParaRPr lang="en-IN"/>
          </a:p>
        </p:txBody>
      </p:sp>
    </p:spTree>
    <p:extLst>
      <p:ext uri="{BB962C8B-B14F-4D97-AF65-F5344CB8AC3E}">
        <p14:creationId xmlns:p14="http://schemas.microsoft.com/office/powerpoint/2010/main" val="7449054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There are certain complexities Amazon has faced under the leadership of Bezos. It has been observed that the business model Jeff Bezos has followed is imitable. Currently, many organisations are following the same business approach as Amazon which is the major complex Amazon has faced. </a:t>
            </a:r>
            <a:r>
              <a:rPr lang="en-IN" sz="1800">
                <a:effectLst/>
                <a:latin typeface="Times New Roman" panose="02020603050405020304" pitchFamily="18" charset="0"/>
                <a:ea typeface="Calibri" panose="020F0502020204030204" pitchFamily="34" charset="0"/>
                <a:cs typeface="Times New Roman" panose="02020603050405020304" pitchFamily="18" charset="0"/>
              </a:rPr>
              <a:t>Moreover, Amazon has not been able to increase its brick and motors presence this is another complex factor Amazon has faced due to the leadership style of Jeff Bezos.</a:t>
            </a:r>
            <a:endParaRPr lang="en-IN" sz="18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61E64B4-02B9-40AD-8F62-1C259FFBEEC2}" type="slidenum">
              <a:rPr lang="en-IN" smtClean="0"/>
              <a:t>22</a:t>
            </a:fld>
            <a:endParaRPr lang="en-IN"/>
          </a:p>
        </p:txBody>
      </p:sp>
    </p:spTree>
    <p:extLst>
      <p:ext uri="{BB962C8B-B14F-4D97-AF65-F5344CB8AC3E}">
        <p14:creationId xmlns:p14="http://schemas.microsoft.com/office/powerpoint/2010/main" val="41528056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It has been understood that there is a need of adapting strategies so that the challenges Amazon is facing can be mitigated. Changing leadership style to some extent can be an effective strategy. The leadership style, Jeff Bezos has followed in these years found to be effective, still changing the style can help Amazon even more effectively.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23</a:t>
            </a:fld>
            <a:endParaRPr lang="en-IN"/>
          </a:p>
        </p:txBody>
      </p:sp>
    </p:spTree>
    <p:extLst>
      <p:ext uri="{BB962C8B-B14F-4D97-AF65-F5344CB8AC3E}">
        <p14:creationId xmlns:p14="http://schemas.microsoft.com/office/powerpoint/2010/main" val="25125375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Along with the above mentioned strategies, these strategies can be considered as well, for enhancing leadership qualities.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24</a:t>
            </a:fld>
            <a:endParaRPr lang="en-IN"/>
          </a:p>
        </p:txBody>
      </p:sp>
    </p:spTree>
    <p:extLst>
      <p:ext uri="{BB962C8B-B14F-4D97-AF65-F5344CB8AC3E}">
        <p14:creationId xmlns:p14="http://schemas.microsoft.com/office/powerpoint/2010/main" val="23916209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slide presents strategies for enhancing the effective leadership capability of Jeff Bezos</a:t>
            </a:r>
            <a:endParaRPr lang="en-IN" dirty="0"/>
          </a:p>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25</a:t>
            </a:fld>
            <a:endParaRPr lang="en-IN"/>
          </a:p>
        </p:txBody>
      </p:sp>
    </p:spTree>
    <p:extLst>
      <p:ext uri="{BB962C8B-B14F-4D97-AF65-F5344CB8AC3E}">
        <p14:creationId xmlns:p14="http://schemas.microsoft.com/office/powerpoint/2010/main" val="7020669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Through these strategies Bezos can grow himself as a leader as well grow the </a:t>
            </a:r>
            <a:r>
              <a:rPr lang="en-US" dirty="0" err="1"/>
              <a:t>organisation</a:t>
            </a:r>
            <a:r>
              <a:rPr lang="en-US" dirty="0"/>
              <a:t>. </a:t>
            </a:r>
          </a:p>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26</a:t>
            </a:fld>
            <a:endParaRPr lang="en-IN"/>
          </a:p>
        </p:txBody>
      </p:sp>
    </p:spTree>
    <p:extLst>
      <p:ext uri="{BB962C8B-B14F-4D97-AF65-F5344CB8AC3E}">
        <p14:creationId xmlns:p14="http://schemas.microsoft.com/office/powerpoint/2010/main" val="27502335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B0F0"/>
                </a:solidFill>
                <a:effectLst/>
                <a:latin typeface="Times New Roman" panose="02020603050405020304" pitchFamily="18" charset="0"/>
                <a:ea typeface="Calibri" panose="020F0502020204030204" pitchFamily="34" charset="0"/>
                <a:cs typeface="Times New Roman" panose="02020603050405020304" pitchFamily="18" charset="0"/>
              </a:rPr>
              <a:t>These slides contain complexities and potential strategies for enhancing the leadership of Jeff Bezos. There are many positive sides of Jeff Bezos’ leadership however there are certain complexities too that have been faced by Amazon under the leadership of Jeff Bezos. It is known that there is autocratic ness in its characteristics of Bezos. Due to these characteristic employees have faced certain issues. It has been observed that Bezos set extremely high standards for the employees. Sometimes meeting those high standards becomes hard for the employees. Sometimes employees are unable to meet the organisational goals because of the high standards. Moreover, the business model Jeff Bezos follows is traditional and this business model has become imitable for other e-commerce organisations. These are some of the complexities that Amazon has faced due to the leadership of Bezos. However, in this presentation, certain strategies have been identified through which the complexities can be mitigated. As a leader, it is the duty of Bezos to look after certain factors that are creating hurdles for the employees. It is known that how much concerned he is as a leader in that case resolving these issues would not be that hard for Bezos. Through enhancing the leadership aspects growth can be acquired by Amazon more effectively. As per the suggested strategies it has been understood that communicating the vision with the employees helps them to gain knowledge of what the organisation actually wants to achieve. Being a leader Jeff Bezos needs to demonstrate the vision of Amazon to its employees so that they can work more efficiently for achieving the vision of the organisation. Jeff Bezos can arrange programs for the development of employees. In order to develop skills among the employees training sessions are effective. In these employees will be able to understand which skills to be utilised for which purpose of the organisation. Through these steps, Bezos can portray that he cares about the development of the employees. Using the culture of the organisation as a growth strategy is effective for Amazon. It is known that workplace culture is very strong at Amazon, through leadership Bezos can make the culture stronger. Through the cultures, Amazon can attract efficient employees to the organisation. Setting clear goals rather than setting high standards is a more effective strategy. By setting clear goals, the aim of this organisation will be clear to employees. This strategy is effective for employee retention al well.  The more effective leadership qualities the leader will have the more effectively an organisation can grow. For understanding the effectiveness of leadership in an organizational context all the relevant theories of leadership have been analysed in this presentation. The leadership aspects of Jeff Bezos using which Amazon has been able to reach the top has been demonstrated in this presentation.  The positive impacts, complexities and leadership approach of Jeff Bezos have been discussed in detail. Strategies for enhancing leadership are another factor that has been discussed in this presentation. The mentioned strategies in this presentation can help Bezos to grow as a leader as well as grow the organisation.</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27</a:t>
            </a:fld>
            <a:endParaRPr lang="en-IN"/>
          </a:p>
        </p:txBody>
      </p:sp>
    </p:spTree>
    <p:extLst>
      <p:ext uri="{BB962C8B-B14F-4D97-AF65-F5344CB8AC3E}">
        <p14:creationId xmlns:p14="http://schemas.microsoft.com/office/powerpoint/2010/main" val="26338164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F61E64B4-02B9-40AD-8F62-1C259FFBEEC2}" type="slidenum">
              <a:rPr lang="en-IN" smtClean="0"/>
              <a:t>28</a:t>
            </a:fld>
            <a:endParaRPr lang="en-IN"/>
          </a:p>
        </p:txBody>
      </p:sp>
    </p:spTree>
    <p:extLst>
      <p:ext uri="{BB962C8B-B14F-4D97-AF65-F5344CB8AC3E}">
        <p14:creationId xmlns:p14="http://schemas.microsoft.com/office/powerpoint/2010/main" val="30376333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2E40D46-FDA1-458E-88C8-57841C8F98DF}" type="datetimeFigureOut">
              <a:rPr lang="en-IN" smtClean="0"/>
              <a:t>20-11-2022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15942277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2E40D46-FDA1-458E-88C8-57841C8F98DF}" type="datetimeFigureOut">
              <a:rPr lang="en-IN" smtClean="0"/>
              <a:t>20-11-2022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41444540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E40D46-FDA1-458E-88C8-57841C8F98DF}" type="datetimeFigureOut">
              <a:rPr lang="en-IN" smtClean="0"/>
              <a:t>20-11-2022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67789051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E40D46-FDA1-458E-88C8-57841C8F98DF}" type="datetimeFigureOut">
              <a:rPr lang="en-IN" smtClean="0"/>
              <a:t>20-11-2022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378521616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2E40D46-FDA1-458E-88C8-57841C8F98DF}" type="datetimeFigureOut">
              <a:rPr lang="en-IN" smtClean="0"/>
              <a:t>20-11-2022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413647324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2E40D46-FDA1-458E-88C8-57841C8F98DF}" type="datetimeFigureOut">
              <a:rPr lang="en-IN" smtClean="0"/>
              <a:t>20-11-2022</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40351318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2E40D46-FDA1-458E-88C8-57841C8F98DF}" type="datetimeFigureOut">
              <a:rPr lang="en-IN" smtClean="0"/>
              <a:t>20-11-2022</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912883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2E40D46-FDA1-458E-88C8-57841C8F98DF}" type="datetimeFigureOut">
              <a:rPr lang="en-IN" smtClean="0"/>
              <a:t>20-11-2022</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202356546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E40D46-FDA1-458E-88C8-57841C8F98DF}" type="datetimeFigureOut">
              <a:rPr lang="en-IN" smtClean="0"/>
              <a:t>20-11-2022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417763298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E40D46-FDA1-458E-88C8-57841C8F98DF}" type="datetimeFigureOut">
              <a:rPr lang="en-IN" smtClean="0"/>
              <a:t>20-11-2022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302959814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2E40D46-FDA1-458E-88C8-57841C8F98DF}" type="datetimeFigureOut">
              <a:rPr lang="en-IN" smtClean="0"/>
              <a:t>20-11-2022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304347713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2E40D46-FDA1-458E-88C8-57841C8F98DF}" type="datetimeFigureOut">
              <a:rPr lang="en-IN" smtClean="0"/>
              <a:t>20-11-2022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C278C5-877C-435C-989D-EF2E438F7CCA}" type="slidenum">
              <a:rPr lang="en-IN" smtClean="0"/>
              <a:t>‹#›</a:t>
            </a:fld>
            <a:endParaRPr lang="en-IN"/>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229359580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E40D46-FDA1-458E-88C8-57841C8F98DF}" type="datetimeFigureOut">
              <a:rPr lang="en-IN" smtClean="0"/>
              <a:t>20-11-2022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398313718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2E40D46-FDA1-458E-88C8-57841C8F98DF}" type="datetimeFigureOut">
              <a:rPr lang="en-IN" smtClean="0"/>
              <a:t>20-11-2022</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42758902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2E40D46-FDA1-458E-88C8-57841C8F98DF}" type="datetimeFigureOut">
              <a:rPr lang="en-IN" smtClean="0"/>
              <a:t>20-11-2022</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60400432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E40D46-FDA1-458E-88C8-57841C8F98DF}" type="datetimeFigureOut">
              <a:rPr lang="en-IN" smtClean="0"/>
              <a:t>20-11-2022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52723266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E40D46-FDA1-458E-88C8-57841C8F98DF}" type="datetimeFigureOut">
              <a:rPr lang="en-IN" smtClean="0"/>
              <a:t>20-11-2022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5C278C5-877C-435C-989D-EF2E438F7CCA}" type="slidenum">
              <a:rPr lang="en-IN" smtClean="0"/>
              <a:t>‹#›</a:t>
            </a:fld>
            <a:endParaRPr lang="en-IN"/>
          </a:p>
        </p:txBody>
      </p:sp>
    </p:spTree>
    <p:extLst>
      <p:ext uri="{BB962C8B-B14F-4D97-AF65-F5344CB8AC3E}">
        <p14:creationId xmlns:p14="http://schemas.microsoft.com/office/powerpoint/2010/main" val="6523160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2E40D46-FDA1-458E-88C8-57841C8F98DF}" type="datetimeFigureOut">
              <a:rPr lang="en-IN" smtClean="0"/>
              <a:t>20-11-2022</a:t>
            </a:fld>
            <a:endParaRPr lang="en-IN"/>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E5C278C5-877C-435C-989D-EF2E438F7CCA}" type="slidenum">
              <a:rPr lang="en-IN" smtClean="0"/>
              <a:t>‹#›</a:t>
            </a:fld>
            <a:endParaRPr lang="en-IN"/>
          </a:p>
        </p:txBody>
      </p:sp>
    </p:spTree>
    <p:extLst>
      <p:ext uri="{BB962C8B-B14F-4D97-AF65-F5344CB8AC3E}">
        <p14:creationId xmlns:p14="http://schemas.microsoft.com/office/powerpoint/2010/main" val="12359369"/>
      </p:ext>
    </p:extLst>
  </p:cSld>
  <p:clrMap bg1="dk1" tx1="lt1" bg2="dk2" tx2="lt2" accent1="accent1" accent2="accent2" accent3="accent3" accent4="accent4" accent5="accent5" accent6="accent6" hlink="hlink" folHlink="folHlink"/>
  <p:sldLayoutIdLst>
    <p:sldLayoutId id="2147483912" r:id="rId1"/>
    <p:sldLayoutId id="2147483913" r:id="rId2"/>
    <p:sldLayoutId id="2147483914" r:id="rId3"/>
    <p:sldLayoutId id="2147483915" r:id="rId4"/>
    <p:sldLayoutId id="2147483916" r:id="rId5"/>
    <p:sldLayoutId id="2147483917" r:id="rId6"/>
    <p:sldLayoutId id="2147483918" r:id="rId7"/>
    <p:sldLayoutId id="2147483919" r:id="rId8"/>
    <p:sldLayoutId id="2147483920" r:id="rId9"/>
    <p:sldLayoutId id="2147483921" r:id="rId10"/>
    <p:sldLayoutId id="2147483922" r:id="rId11"/>
    <p:sldLayoutId id="2147483923" r:id="rId12"/>
    <p:sldLayoutId id="2147483924" r:id="rId13"/>
    <p:sldLayoutId id="2147483925" r:id="rId14"/>
    <p:sldLayoutId id="2147483926" r:id="rId15"/>
    <p:sldLayoutId id="2147483927" r:id="rId16"/>
    <p:sldLayoutId id="2147483928" r:id="rId17"/>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3.xm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4.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5.xm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19C63B7-52F5-9BEF-292C-E197D641B812}"/>
              </a:ext>
            </a:extLst>
          </p:cNvPr>
          <p:cNvSpPr>
            <a:spLocks noGrp="1"/>
          </p:cNvSpPr>
          <p:nvPr>
            <p:ph type="subTitle" idx="1"/>
          </p:nvPr>
        </p:nvSpPr>
        <p:spPr>
          <a:xfrm>
            <a:off x="1143000" y="1762125"/>
            <a:ext cx="6858000" cy="3810000"/>
          </a:xfrm>
        </p:spPr>
        <p:txBody>
          <a:bodyPr>
            <a:normAutofit/>
          </a:bodyPr>
          <a:lstStyle/>
          <a:p>
            <a:pPr algn="ctr">
              <a:lnSpc>
                <a:spcPct val="150000"/>
              </a:lnSpc>
            </a:pPr>
            <a:r>
              <a:rPr lang="en-IN" sz="2100" b="1" dirty="0">
                <a:solidFill>
                  <a:schemeClr val="tx1"/>
                </a:solidFill>
                <a:latin typeface="Times New Roman" panose="02020603050405020304" pitchFamily="18" charset="0"/>
                <a:ea typeface="Times New Roman" panose="02020603050405020304" pitchFamily="18" charset="0"/>
              </a:rPr>
              <a:t>BA BUSINESS MANAGEMENT</a:t>
            </a:r>
            <a:endParaRPr lang="en-IN" sz="2100" dirty="0">
              <a:solidFill>
                <a:schemeClr val="tx1"/>
              </a:solidFill>
              <a:latin typeface="Arial" panose="020B0604020202020204" pitchFamily="34" charset="0"/>
              <a:ea typeface="Arial" panose="020B0604020202020204" pitchFamily="34" charset="0"/>
            </a:endParaRPr>
          </a:p>
          <a:p>
            <a:pPr algn="ctr">
              <a:lnSpc>
                <a:spcPct val="150000"/>
              </a:lnSpc>
            </a:pPr>
            <a:r>
              <a:rPr lang="en-IN" sz="2100" b="1" dirty="0">
                <a:solidFill>
                  <a:schemeClr val="tx1"/>
                </a:solidFill>
                <a:latin typeface="Times New Roman" panose="02020603050405020304" pitchFamily="18" charset="0"/>
                <a:ea typeface="Times New Roman" panose="02020603050405020304" pitchFamily="18" charset="0"/>
              </a:rPr>
              <a:t>LEADERSHIP AND MANAGEMENT, THEORY AND PRACTICE</a:t>
            </a:r>
            <a:endParaRPr lang="en-IN" sz="2100" dirty="0">
              <a:solidFill>
                <a:schemeClr val="tx1"/>
              </a:solidFill>
              <a:latin typeface="Arial" panose="020B0604020202020204" pitchFamily="34" charset="0"/>
              <a:ea typeface="Arial" panose="020B0604020202020204" pitchFamily="34" charset="0"/>
            </a:endParaRPr>
          </a:p>
          <a:p>
            <a:pPr algn="ctr">
              <a:lnSpc>
                <a:spcPct val="150000"/>
              </a:lnSpc>
            </a:pPr>
            <a:r>
              <a:rPr lang="en-IN" sz="2100" b="1" dirty="0">
                <a:solidFill>
                  <a:schemeClr val="tx1"/>
                </a:solidFill>
                <a:latin typeface="Times New Roman" panose="02020603050405020304" pitchFamily="18" charset="0"/>
                <a:ea typeface="Times New Roman" panose="02020603050405020304" pitchFamily="18" charset="0"/>
              </a:rPr>
              <a:t>LCBB6003</a:t>
            </a:r>
            <a:endParaRPr lang="en-IN" sz="2100" dirty="0">
              <a:solidFill>
                <a:schemeClr val="tx1"/>
              </a:solidFill>
              <a:latin typeface="Arial" panose="020B0604020202020204" pitchFamily="34" charset="0"/>
              <a:ea typeface="Arial" panose="020B0604020202020204" pitchFamily="34" charset="0"/>
            </a:endParaRPr>
          </a:p>
          <a:p>
            <a:pPr algn="ctr">
              <a:lnSpc>
                <a:spcPct val="150000"/>
              </a:lnSpc>
            </a:pPr>
            <a:r>
              <a:rPr lang="en-IN" sz="2100" b="1" dirty="0">
                <a:solidFill>
                  <a:schemeClr val="tx1"/>
                </a:solidFill>
                <a:latin typeface="Times New Roman" panose="02020603050405020304" pitchFamily="18" charset="0"/>
                <a:ea typeface="Times New Roman" panose="02020603050405020304" pitchFamily="18" charset="0"/>
              </a:rPr>
              <a:t>ASSESSMENT 2</a:t>
            </a:r>
            <a:endParaRPr lang="en-IN" sz="2100" dirty="0">
              <a:solidFill>
                <a:schemeClr val="tx1"/>
              </a:solidFill>
              <a:latin typeface="Arial" panose="020B0604020202020204" pitchFamily="34" charset="0"/>
              <a:ea typeface="Arial" panose="020B0604020202020204" pitchFamily="34" charset="0"/>
            </a:endParaRPr>
          </a:p>
          <a:p>
            <a:pPr algn="ctr">
              <a:lnSpc>
                <a:spcPct val="150000"/>
              </a:lnSpc>
            </a:pPr>
            <a:r>
              <a:rPr lang="en-IN" sz="2100" b="1" dirty="0">
                <a:solidFill>
                  <a:schemeClr val="tx1"/>
                </a:solidFill>
                <a:latin typeface="Times New Roman" panose="02020603050405020304" pitchFamily="18" charset="0"/>
                <a:ea typeface="Times New Roman" panose="02020603050405020304" pitchFamily="18" charset="0"/>
              </a:rPr>
              <a:t>GROUP PRESENTATION</a:t>
            </a:r>
            <a:endParaRPr lang="en-IN" sz="2100" dirty="0">
              <a:solidFill>
                <a:schemeClr val="tx1"/>
              </a:solidFill>
              <a:latin typeface="Arial" panose="020B0604020202020204" pitchFamily="34" charset="0"/>
              <a:ea typeface="Arial" panose="020B0604020202020204" pitchFamily="34" charset="0"/>
            </a:endParaRPr>
          </a:p>
          <a:p>
            <a:endParaRPr lang="en-IN" dirty="0">
              <a:solidFill>
                <a:schemeClr val="tx1"/>
              </a:solidFill>
            </a:endParaRPr>
          </a:p>
        </p:txBody>
      </p:sp>
      <p:pic>
        <p:nvPicPr>
          <p:cNvPr id="2" name="Picture 1">
            <a:extLst>
              <a:ext uri="{FF2B5EF4-FFF2-40B4-BE49-F238E27FC236}">
                <a16:creationId xmlns:a16="http://schemas.microsoft.com/office/drawing/2014/main" id="{9954AD7F-3BCA-646F-739C-B6D56002542A}"/>
              </a:ext>
            </a:extLst>
          </p:cNvPr>
          <p:cNvPicPr>
            <a:picLocks noChangeAspect="1"/>
          </p:cNvPicPr>
          <p:nvPr/>
        </p:nvPicPr>
        <p:blipFill>
          <a:blip r:embed="rId2"/>
          <a:stretch>
            <a:fillRect/>
          </a:stretch>
        </p:blipFill>
        <p:spPr>
          <a:xfrm>
            <a:off x="333682" y="343207"/>
            <a:ext cx="2311195" cy="1300873"/>
          </a:xfrm>
          <a:prstGeom prst="rect">
            <a:avLst/>
          </a:prstGeom>
        </p:spPr>
      </p:pic>
      <p:pic>
        <p:nvPicPr>
          <p:cNvPr id="5" name="Picture 4">
            <a:extLst>
              <a:ext uri="{FF2B5EF4-FFF2-40B4-BE49-F238E27FC236}">
                <a16:creationId xmlns:a16="http://schemas.microsoft.com/office/drawing/2014/main" id="{FF45E60B-2AB9-986F-C362-047C7011D2DF}"/>
              </a:ext>
            </a:extLst>
          </p:cNvPr>
          <p:cNvPicPr>
            <a:picLocks noChangeAspect="1"/>
          </p:cNvPicPr>
          <p:nvPr/>
        </p:nvPicPr>
        <p:blipFill>
          <a:blip r:embed="rId3"/>
          <a:stretch>
            <a:fillRect/>
          </a:stretch>
        </p:blipFill>
        <p:spPr>
          <a:xfrm>
            <a:off x="6909846" y="4774915"/>
            <a:ext cx="1597290" cy="493819"/>
          </a:xfrm>
          <a:prstGeom prst="rect">
            <a:avLst/>
          </a:prstGeom>
        </p:spPr>
      </p:pic>
      <p:pic>
        <p:nvPicPr>
          <p:cNvPr id="8" name="Picture 7">
            <a:extLst>
              <a:ext uri="{FF2B5EF4-FFF2-40B4-BE49-F238E27FC236}">
                <a16:creationId xmlns:a16="http://schemas.microsoft.com/office/drawing/2014/main" id="{35A29851-8209-269A-11FA-B66BBA727DBE}"/>
              </a:ext>
            </a:extLst>
          </p:cNvPr>
          <p:cNvPicPr>
            <a:picLocks noChangeAspect="1"/>
          </p:cNvPicPr>
          <p:nvPr/>
        </p:nvPicPr>
        <p:blipFill>
          <a:blip r:embed="rId4"/>
          <a:stretch>
            <a:fillRect/>
          </a:stretch>
        </p:blipFill>
        <p:spPr>
          <a:xfrm>
            <a:off x="6239028" y="2952046"/>
            <a:ext cx="2466975" cy="1847850"/>
          </a:xfrm>
          <a:prstGeom prst="rect">
            <a:avLst/>
          </a:prstGeom>
        </p:spPr>
      </p:pic>
    </p:spTree>
    <p:extLst>
      <p:ext uri="{BB962C8B-B14F-4D97-AF65-F5344CB8AC3E}">
        <p14:creationId xmlns:p14="http://schemas.microsoft.com/office/powerpoint/2010/main" val="33756807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09B4BFA-0F51-3173-26D2-F6632AB2A6B6}"/>
              </a:ext>
            </a:extLst>
          </p:cNvPr>
          <p:cNvSpPr txBox="1"/>
          <p:nvPr/>
        </p:nvSpPr>
        <p:spPr>
          <a:xfrm>
            <a:off x="582561" y="1107973"/>
            <a:ext cx="3546988" cy="1131079"/>
          </a:xfrm>
          <a:prstGeom prst="rect">
            <a:avLst/>
          </a:prstGeom>
          <a:noFill/>
        </p:spPr>
        <p:txBody>
          <a:bodyPr wrap="square" rtlCol="0">
            <a:spAutoFit/>
          </a:bodyPr>
          <a:lstStyle/>
          <a:p>
            <a:r>
              <a:rPr lang="en-US" sz="1350" dirty="0" err="1"/>
              <a:t>Andreea</a:t>
            </a:r>
            <a:r>
              <a:rPr lang="en-US" sz="1350" dirty="0"/>
              <a:t> Cristina Duta (1921953) </a:t>
            </a:r>
          </a:p>
          <a:p>
            <a:pPr marL="285750" indent="-285750">
              <a:buFont typeface="Arial" panose="020B0604020202020204" pitchFamily="34" charset="0"/>
              <a:buChar char="•"/>
            </a:pPr>
            <a:r>
              <a:rPr lang="en-US" sz="1350" dirty="0"/>
              <a:t>Introduction </a:t>
            </a:r>
          </a:p>
          <a:p>
            <a:pPr marL="285750" indent="-285750">
              <a:buFont typeface="Arial" panose="020B0604020202020204" pitchFamily="34" charset="0"/>
              <a:buChar char="•"/>
            </a:pPr>
            <a:r>
              <a:rPr lang="en-US" sz="1350" dirty="0"/>
              <a:t>Concept of leadership</a:t>
            </a:r>
          </a:p>
          <a:p>
            <a:pPr marL="285750" indent="-285750">
              <a:buFont typeface="Arial" panose="020B0604020202020204" pitchFamily="34" charset="0"/>
              <a:buChar char="•"/>
            </a:pPr>
            <a:r>
              <a:rPr lang="en-US" sz="1350" dirty="0"/>
              <a:t>Critical evaluation of Jeff Bezos's Leadership</a:t>
            </a:r>
          </a:p>
        </p:txBody>
      </p:sp>
      <p:sp>
        <p:nvSpPr>
          <p:cNvPr id="6" name="TextBox 5">
            <a:extLst>
              <a:ext uri="{FF2B5EF4-FFF2-40B4-BE49-F238E27FC236}">
                <a16:creationId xmlns:a16="http://schemas.microsoft.com/office/drawing/2014/main" id="{A674CF26-4D59-AA87-E881-547019EC12FA}"/>
              </a:ext>
            </a:extLst>
          </p:cNvPr>
          <p:cNvSpPr txBox="1"/>
          <p:nvPr/>
        </p:nvSpPr>
        <p:spPr>
          <a:xfrm>
            <a:off x="4924388" y="864071"/>
            <a:ext cx="2293375" cy="1962076"/>
          </a:xfrm>
          <a:prstGeom prst="rect">
            <a:avLst/>
          </a:prstGeom>
          <a:noFill/>
        </p:spPr>
        <p:txBody>
          <a:bodyPr wrap="square" rtlCol="0">
            <a:spAutoFit/>
          </a:bodyPr>
          <a:lstStyle/>
          <a:p>
            <a:r>
              <a:rPr lang="en-US" sz="1350" dirty="0"/>
              <a:t>Anastasia </a:t>
            </a:r>
            <a:r>
              <a:rPr lang="en-US" sz="1350" dirty="0" err="1"/>
              <a:t>Sandu</a:t>
            </a:r>
            <a:r>
              <a:rPr lang="en-US" sz="1350" dirty="0"/>
              <a:t> (1915950) </a:t>
            </a:r>
          </a:p>
          <a:p>
            <a:pPr marL="285750" indent="-285750">
              <a:buFont typeface="Arial" panose="020B0604020202020204" pitchFamily="34" charset="0"/>
              <a:buChar char="•"/>
            </a:pPr>
            <a:r>
              <a:rPr lang="en-US" sz="1350" dirty="0"/>
              <a:t>Different leadership theories </a:t>
            </a:r>
          </a:p>
          <a:p>
            <a:pPr marL="285750" indent="-285750">
              <a:buFont typeface="Arial" panose="020B0604020202020204" pitchFamily="34" charset="0"/>
              <a:buChar char="•"/>
            </a:pPr>
            <a:r>
              <a:rPr lang="en-US" sz="1350" dirty="0"/>
              <a:t>COMPLEXITIES AMAZON FACED DUE TO JEFF BEZOS’ LEADERSHIP</a:t>
            </a:r>
          </a:p>
          <a:p>
            <a:endParaRPr lang="en-US" sz="1350" dirty="0"/>
          </a:p>
        </p:txBody>
      </p:sp>
      <p:sp>
        <p:nvSpPr>
          <p:cNvPr id="8" name="TextBox 7">
            <a:extLst>
              <a:ext uri="{FF2B5EF4-FFF2-40B4-BE49-F238E27FC236}">
                <a16:creationId xmlns:a16="http://schemas.microsoft.com/office/drawing/2014/main" id="{DE674956-9CCA-0185-D77B-07116E0084E9}"/>
              </a:ext>
            </a:extLst>
          </p:cNvPr>
          <p:cNvSpPr txBox="1"/>
          <p:nvPr/>
        </p:nvSpPr>
        <p:spPr>
          <a:xfrm>
            <a:off x="531138" y="2249066"/>
            <a:ext cx="3303639" cy="1962076"/>
          </a:xfrm>
          <a:prstGeom prst="rect">
            <a:avLst/>
          </a:prstGeom>
          <a:noFill/>
        </p:spPr>
        <p:txBody>
          <a:bodyPr wrap="square" rtlCol="0">
            <a:spAutoFit/>
          </a:bodyPr>
          <a:lstStyle/>
          <a:p>
            <a:endParaRPr lang="en-US" sz="1350" dirty="0"/>
          </a:p>
          <a:p>
            <a:r>
              <a:rPr lang="en-US" sz="1350" dirty="0"/>
              <a:t>Laura Madalina Ghitiu (1914805)</a:t>
            </a:r>
          </a:p>
          <a:p>
            <a:pPr marL="285750" indent="-285750">
              <a:buFont typeface="Arial" panose="020B0604020202020204" pitchFamily="34" charset="0"/>
              <a:buChar char="•"/>
            </a:pPr>
            <a:r>
              <a:rPr lang="en-US" sz="1350" dirty="0"/>
              <a:t>EFFECTIVENESS OF JEFF BEZOS’ LEADERSHIP QUALITIES</a:t>
            </a:r>
          </a:p>
          <a:p>
            <a:pPr marL="285750" indent="-285750">
              <a:buFont typeface="Arial" panose="020B0604020202020204" pitchFamily="34" charset="0"/>
              <a:buChar char="•"/>
            </a:pPr>
            <a:r>
              <a:rPr lang="en-US" sz="1350" dirty="0"/>
              <a:t>INTERPRETATION OF THE LEADERSHIP THEORIES AND PERSPECTIVES IN RELATION TO JEFF BEZOS’ LEADERSHIP APPROACHES</a:t>
            </a:r>
          </a:p>
        </p:txBody>
      </p:sp>
      <p:sp>
        <p:nvSpPr>
          <p:cNvPr id="10" name="TextBox 9">
            <a:extLst>
              <a:ext uri="{FF2B5EF4-FFF2-40B4-BE49-F238E27FC236}">
                <a16:creationId xmlns:a16="http://schemas.microsoft.com/office/drawing/2014/main" id="{1AF84A8B-202A-1C11-96BF-43A0FB4E23B4}"/>
              </a:ext>
            </a:extLst>
          </p:cNvPr>
          <p:cNvSpPr txBox="1"/>
          <p:nvPr/>
        </p:nvSpPr>
        <p:spPr>
          <a:xfrm>
            <a:off x="582561" y="4508558"/>
            <a:ext cx="3635478" cy="1546577"/>
          </a:xfrm>
          <a:prstGeom prst="rect">
            <a:avLst/>
          </a:prstGeom>
          <a:noFill/>
        </p:spPr>
        <p:txBody>
          <a:bodyPr wrap="square" rtlCol="0">
            <a:spAutoFit/>
          </a:bodyPr>
          <a:lstStyle/>
          <a:p>
            <a:r>
              <a:rPr lang="en-US" sz="1350" dirty="0"/>
              <a:t>Mihaela </a:t>
            </a:r>
            <a:r>
              <a:rPr lang="en-US" sz="1350" dirty="0" err="1"/>
              <a:t>Racu</a:t>
            </a:r>
            <a:r>
              <a:rPr lang="en-US" sz="1350" dirty="0"/>
              <a:t> (1921103)</a:t>
            </a:r>
          </a:p>
          <a:p>
            <a:pPr marL="285750" indent="-285750">
              <a:buFont typeface="Arial" panose="020B0604020202020204" pitchFamily="34" charset="0"/>
              <a:buChar char="•"/>
            </a:pPr>
            <a:r>
              <a:rPr lang="en-US" sz="1350" dirty="0"/>
              <a:t>POSITIVE IMPACT OF JEFF BEZOS’ LEADERSHIP ON AMAZON</a:t>
            </a:r>
          </a:p>
          <a:p>
            <a:pPr marL="285750" indent="-285750">
              <a:buFont typeface="Arial" panose="020B0604020202020204" pitchFamily="34" charset="0"/>
              <a:buChar char="•"/>
            </a:pPr>
            <a:r>
              <a:rPr lang="en-US" sz="1350" dirty="0"/>
              <a:t>COMPLEXITIES AMAZON FACED DUE TO JEFF BEZOS’ LEADERSHIP</a:t>
            </a:r>
          </a:p>
          <a:p>
            <a:pPr marL="285750" indent="-285750">
              <a:buFont typeface="Arial" panose="020B0604020202020204" pitchFamily="34" charset="0"/>
              <a:buChar char="•"/>
            </a:pPr>
            <a:endParaRPr lang="en-US" sz="1350" dirty="0"/>
          </a:p>
          <a:p>
            <a:pPr marL="285750" indent="-285750">
              <a:buFont typeface="Arial" panose="020B0604020202020204" pitchFamily="34" charset="0"/>
              <a:buChar char="•"/>
            </a:pPr>
            <a:r>
              <a:rPr lang="en-US" sz="1350" dirty="0"/>
              <a:t> </a:t>
            </a:r>
          </a:p>
        </p:txBody>
      </p:sp>
      <p:sp>
        <p:nvSpPr>
          <p:cNvPr id="11" name="TextBox 10">
            <a:extLst>
              <a:ext uri="{FF2B5EF4-FFF2-40B4-BE49-F238E27FC236}">
                <a16:creationId xmlns:a16="http://schemas.microsoft.com/office/drawing/2014/main" id="{09DED045-B255-E967-D093-9F8C4072EE2E}"/>
              </a:ext>
            </a:extLst>
          </p:cNvPr>
          <p:cNvSpPr txBox="1"/>
          <p:nvPr/>
        </p:nvSpPr>
        <p:spPr>
          <a:xfrm>
            <a:off x="4923208" y="3083111"/>
            <a:ext cx="2803767" cy="1338828"/>
          </a:xfrm>
          <a:prstGeom prst="rect">
            <a:avLst/>
          </a:prstGeom>
          <a:noFill/>
        </p:spPr>
        <p:txBody>
          <a:bodyPr wrap="square" rtlCol="0">
            <a:spAutoFit/>
          </a:bodyPr>
          <a:lstStyle/>
          <a:p>
            <a:r>
              <a:rPr lang="en-US" sz="1350" dirty="0"/>
              <a:t>Marin </a:t>
            </a:r>
            <a:r>
              <a:rPr lang="en-US" sz="1350" dirty="0" err="1"/>
              <a:t>Casu</a:t>
            </a:r>
            <a:r>
              <a:rPr lang="en-US" sz="1350" dirty="0"/>
              <a:t> ( 1922137)</a:t>
            </a:r>
          </a:p>
          <a:p>
            <a:pPr marL="285750" indent="-285750">
              <a:buFont typeface="Arial" panose="020B0604020202020204" pitchFamily="34" charset="0"/>
              <a:buChar char="•"/>
            </a:pPr>
            <a:r>
              <a:rPr lang="en-US" sz="1350" dirty="0"/>
              <a:t>STRATEGIES FOR ENHANCING LEADERSHIP TO MEET CURRENT ORGANISATIONAL NEEDS</a:t>
            </a:r>
          </a:p>
          <a:p>
            <a:pPr marL="285750" indent="-285750">
              <a:buFont typeface="Arial" panose="020B0604020202020204" pitchFamily="34" charset="0"/>
              <a:buChar char="•"/>
            </a:pPr>
            <a:r>
              <a:rPr lang="en-US" sz="1350" dirty="0"/>
              <a:t>Conclusion </a:t>
            </a:r>
          </a:p>
        </p:txBody>
      </p:sp>
      <p:sp>
        <p:nvSpPr>
          <p:cNvPr id="13" name="TextBox 12">
            <a:extLst>
              <a:ext uri="{FF2B5EF4-FFF2-40B4-BE49-F238E27FC236}">
                <a16:creationId xmlns:a16="http://schemas.microsoft.com/office/drawing/2014/main" id="{4A64C1A5-AA60-1B58-4553-80DBCAF132D1}"/>
              </a:ext>
            </a:extLst>
          </p:cNvPr>
          <p:cNvSpPr txBox="1"/>
          <p:nvPr/>
        </p:nvSpPr>
        <p:spPr>
          <a:xfrm>
            <a:off x="1042219" y="324465"/>
            <a:ext cx="4572000" cy="369332"/>
          </a:xfrm>
          <a:prstGeom prst="rect">
            <a:avLst/>
          </a:prstGeom>
          <a:noFill/>
        </p:spPr>
        <p:txBody>
          <a:bodyPr wrap="square" rtlCol="0">
            <a:spAutoFit/>
          </a:bodyPr>
          <a:lstStyle/>
          <a:p>
            <a:r>
              <a:rPr lang="en-US" dirty="0"/>
              <a:t>Group Members : </a:t>
            </a:r>
          </a:p>
        </p:txBody>
      </p:sp>
      <p:pic>
        <p:nvPicPr>
          <p:cNvPr id="14" name="Picture 13">
            <a:extLst>
              <a:ext uri="{FF2B5EF4-FFF2-40B4-BE49-F238E27FC236}">
                <a16:creationId xmlns:a16="http://schemas.microsoft.com/office/drawing/2014/main" id="{F07C0D06-885C-5A5A-D2BC-F4453BF558D5}"/>
              </a:ext>
            </a:extLst>
          </p:cNvPr>
          <p:cNvPicPr>
            <a:picLocks noChangeAspect="1"/>
          </p:cNvPicPr>
          <p:nvPr/>
        </p:nvPicPr>
        <p:blipFill>
          <a:blip r:embed="rId2"/>
          <a:stretch>
            <a:fillRect/>
          </a:stretch>
        </p:blipFill>
        <p:spPr>
          <a:xfrm>
            <a:off x="5163952" y="4717924"/>
            <a:ext cx="2857500" cy="1504950"/>
          </a:xfrm>
          <a:prstGeom prst="rect">
            <a:avLst/>
          </a:prstGeom>
        </p:spPr>
      </p:pic>
    </p:spTree>
    <p:extLst>
      <p:ext uri="{BB962C8B-B14F-4D97-AF65-F5344CB8AC3E}">
        <p14:creationId xmlns:p14="http://schemas.microsoft.com/office/powerpoint/2010/main" val="315966502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D3EB91-56AD-F11C-976D-8D759027759B}"/>
              </a:ext>
            </a:extLst>
          </p:cNvPr>
          <p:cNvSpPr>
            <a:spLocks noGrp="1"/>
          </p:cNvSpPr>
          <p:nvPr>
            <p:ph type="title"/>
          </p:nvPr>
        </p:nvSpPr>
        <p:spPr>
          <a:xfrm>
            <a:off x="3543300" y="1114425"/>
            <a:ext cx="4514850" cy="857250"/>
          </a:xfrm>
        </p:spPr>
        <p:txBody>
          <a:bodyPr>
            <a:normAutofit/>
          </a:bodyPr>
          <a:lstStyle/>
          <a:p>
            <a:pPr algn="ctr"/>
            <a:r>
              <a:rPr lang="en-IN" sz="2400" b="1" dirty="0">
                <a:latin typeface="Times New Roman" panose="02020603050405020304" pitchFamily="18" charset="0"/>
                <a:ea typeface="Arial" panose="020B0604020202020204" pitchFamily="34" charset="0"/>
                <a:cs typeface="Times New Roman" panose="02020603050405020304" pitchFamily="18" charset="0"/>
              </a:rPr>
              <a:t>Introduction</a:t>
            </a:r>
            <a:endParaRPr lang="en-IN" sz="24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BDF25B41-185A-A8CF-6D5D-367B974379D2}"/>
              </a:ext>
            </a:extLst>
          </p:cNvPr>
          <p:cNvSpPr>
            <a:spLocks noGrp="1"/>
          </p:cNvSpPr>
          <p:nvPr>
            <p:ph type="body" sz="half" idx="2"/>
          </p:nvPr>
        </p:nvSpPr>
        <p:spPr>
          <a:xfrm>
            <a:off x="3542109" y="2114551"/>
            <a:ext cx="4516041" cy="2362199"/>
          </a:xfrm>
        </p:spPr>
        <p:txBody>
          <a:bodyPr>
            <a:noAutofit/>
          </a:bodyPr>
          <a:lstStyle/>
          <a:p>
            <a:pPr marL="257175" indent="-257175" algn="just">
              <a:lnSpc>
                <a:spcPct val="150000"/>
              </a:lnSpc>
              <a:buFont typeface="Arial" panose="020B0604020202020204" pitchFamily="34" charset="0"/>
              <a:buChar char="●"/>
            </a:pPr>
            <a:r>
              <a:rPr lang="en-US" sz="1200" dirty="0">
                <a:latin typeface="Arial" panose="020B0604020202020204" pitchFamily="34" charset="0"/>
                <a:ea typeface="Arial" panose="020B0604020202020204" pitchFamily="34" charset="0"/>
              </a:rPr>
              <a:t>This presentation has shed light on the leadership of Jeff Bezos and how it benefits his organization. We will also discuss about every aspect of leadership and analyze its styles and theories.</a:t>
            </a:r>
          </a:p>
          <a:p>
            <a:pPr marL="257175" indent="-257175" algn="just">
              <a:lnSpc>
                <a:spcPct val="150000"/>
              </a:lnSpc>
              <a:buFont typeface="Arial" panose="020B0604020202020204" pitchFamily="34" charset="0"/>
              <a:buChar char="●"/>
            </a:pPr>
            <a:r>
              <a:rPr lang="en-US" sz="1200" dirty="0">
                <a:latin typeface="Arial" panose="020B0604020202020204" pitchFamily="34" charset="0"/>
                <a:ea typeface="Arial" panose="020B0604020202020204" pitchFamily="34" charset="0"/>
              </a:rPr>
              <a:t>Leadership is nothing but the ability of an individual to direct an </a:t>
            </a:r>
            <a:r>
              <a:rPr lang="en-US" sz="1200" dirty="0" err="1">
                <a:latin typeface="Arial" panose="020B0604020202020204" pitchFamily="34" charset="0"/>
                <a:ea typeface="Arial" panose="020B0604020202020204" pitchFamily="34" charset="0"/>
              </a:rPr>
              <a:t>organisation’s</a:t>
            </a:r>
            <a:r>
              <a:rPr lang="en-US" sz="1200" dirty="0">
                <a:latin typeface="Arial" panose="020B0604020202020204" pitchFamily="34" charset="0"/>
                <a:ea typeface="Arial" panose="020B0604020202020204" pitchFamily="34" charset="0"/>
              </a:rPr>
              <a:t> resources in order to improve the efficiency of the </a:t>
            </a:r>
            <a:r>
              <a:rPr lang="en-US" sz="1200" dirty="0" err="1">
                <a:latin typeface="Arial" panose="020B0604020202020204" pitchFamily="34" charset="0"/>
                <a:ea typeface="Arial" panose="020B0604020202020204" pitchFamily="34" charset="0"/>
              </a:rPr>
              <a:t>organisation</a:t>
            </a:r>
            <a:r>
              <a:rPr lang="en-US" sz="1200" dirty="0">
                <a:latin typeface="Arial" panose="020B0604020202020204" pitchFamily="34" charset="0"/>
                <a:ea typeface="Arial" panose="020B0604020202020204" pitchFamily="34" charset="0"/>
              </a:rPr>
              <a:t> The leadership qualities of Jeff Bezos have been critically evaluated</a:t>
            </a:r>
            <a:endParaRPr lang="en-IN" sz="1200" dirty="0">
              <a:latin typeface="Arial" panose="020B0604020202020204" pitchFamily="34" charset="0"/>
              <a:ea typeface="Arial" panose="020B0604020202020204" pitchFamily="34" charset="0"/>
            </a:endParaRPr>
          </a:p>
        </p:txBody>
      </p:sp>
      <p:pic>
        <p:nvPicPr>
          <p:cNvPr id="8" name="Picture 7">
            <a:extLst>
              <a:ext uri="{FF2B5EF4-FFF2-40B4-BE49-F238E27FC236}">
                <a16:creationId xmlns:a16="http://schemas.microsoft.com/office/drawing/2014/main" id="{B27DC3B5-487C-E4EC-8C96-68D6A8F6178C}"/>
              </a:ext>
            </a:extLst>
          </p:cNvPr>
          <p:cNvPicPr>
            <a:picLocks noChangeAspect="1"/>
          </p:cNvPicPr>
          <p:nvPr/>
        </p:nvPicPr>
        <p:blipFill>
          <a:blip r:embed="rId3"/>
          <a:stretch>
            <a:fillRect/>
          </a:stretch>
        </p:blipFill>
        <p:spPr>
          <a:xfrm>
            <a:off x="276226" y="2283619"/>
            <a:ext cx="2937272" cy="2536032"/>
          </a:xfrm>
          <a:prstGeom prst="rect">
            <a:avLst/>
          </a:prstGeom>
        </p:spPr>
      </p:pic>
    </p:spTree>
    <p:extLst>
      <p:ext uri="{BB962C8B-B14F-4D97-AF65-F5344CB8AC3E}">
        <p14:creationId xmlns:p14="http://schemas.microsoft.com/office/powerpoint/2010/main" val="171291437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D3EB91-56AD-F11C-976D-8D759027759B}"/>
              </a:ext>
            </a:extLst>
          </p:cNvPr>
          <p:cNvSpPr>
            <a:spLocks noGrp="1"/>
          </p:cNvSpPr>
          <p:nvPr>
            <p:ph type="title"/>
          </p:nvPr>
        </p:nvSpPr>
        <p:spPr>
          <a:xfrm>
            <a:off x="3543300" y="1114425"/>
            <a:ext cx="4514850" cy="857250"/>
          </a:xfrm>
        </p:spPr>
        <p:txBody>
          <a:bodyPr>
            <a:normAutofit/>
          </a:bodyPr>
          <a:lstStyle/>
          <a:p>
            <a:pPr algn="ctr"/>
            <a:r>
              <a:rPr lang="en-IN" sz="2400" b="1" dirty="0">
                <a:latin typeface="Times New Roman" panose="02020603050405020304" pitchFamily="18" charset="0"/>
                <a:ea typeface="Arial" panose="020B0604020202020204" pitchFamily="34" charset="0"/>
                <a:cs typeface="Times New Roman" panose="02020603050405020304" pitchFamily="18" charset="0"/>
              </a:rPr>
              <a:t>Concept of leadership</a:t>
            </a:r>
            <a:endParaRPr lang="en-IN" sz="24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BDF25B41-185A-A8CF-6D5D-367B974379D2}"/>
              </a:ext>
            </a:extLst>
          </p:cNvPr>
          <p:cNvSpPr>
            <a:spLocks noGrp="1"/>
          </p:cNvSpPr>
          <p:nvPr>
            <p:ph type="body" sz="half" idx="2"/>
          </p:nvPr>
        </p:nvSpPr>
        <p:spPr>
          <a:xfrm>
            <a:off x="3555748" y="2543176"/>
            <a:ext cx="4931027" cy="2707482"/>
          </a:xfrm>
        </p:spPr>
        <p:txBody>
          <a:bodyPr>
            <a:noAutofit/>
          </a:bodyPr>
          <a:lstStyle/>
          <a:p>
            <a:pPr marL="214313" indent="-214313" algn="just">
              <a:lnSpc>
                <a:spcPct val="150000"/>
              </a:lnSpc>
              <a:buFont typeface="Arial" panose="020B0604020202020204" pitchFamily="34" charset="0"/>
              <a:buChar char="•"/>
            </a:pPr>
            <a:r>
              <a:rPr lang="en-US" sz="1200" dirty="0">
                <a:latin typeface="Times New Roman" panose="02020603050405020304" pitchFamily="18" charset="0"/>
                <a:ea typeface="Arial" panose="020B0604020202020204" pitchFamily="34" charset="0"/>
                <a:cs typeface="Times New Roman" panose="02020603050405020304" pitchFamily="18" charset="0"/>
              </a:rPr>
              <a:t>Leadership is one of the essential topics to be studied in </a:t>
            </a:r>
            <a:r>
              <a:rPr lang="en-US" sz="1200" dirty="0" err="1">
                <a:latin typeface="Times New Roman" panose="02020603050405020304" pitchFamily="18" charset="0"/>
                <a:ea typeface="Arial" panose="020B0604020202020204" pitchFamily="34" charset="0"/>
                <a:cs typeface="Times New Roman" panose="02020603050405020304" pitchFamily="18" charset="0"/>
              </a:rPr>
              <a:t>organisational</a:t>
            </a:r>
            <a:r>
              <a:rPr lang="en-US" sz="1200" dirty="0">
                <a:latin typeface="Times New Roman" panose="02020603050405020304" pitchFamily="18" charset="0"/>
                <a:ea typeface="Arial" panose="020B0604020202020204" pitchFamily="34" charset="0"/>
                <a:cs typeface="Times New Roman" panose="02020603050405020304" pitchFamily="18" charset="0"/>
              </a:rPr>
              <a:t> settings (Asrar-</a:t>
            </a:r>
            <a:r>
              <a:rPr lang="en-US" sz="1200" dirty="0" err="1">
                <a:latin typeface="Times New Roman" panose="02020603050405020304" pitchFamily="18" charset="0"/>
                <a:ea typeface="Arial" panose="020B0604020202020204" pitchFamily="34" charset="0"/>
                <a:cs typeface="Times New Roman" panose="02020603050405020304" pitchFamily="18" charset="0"/>
              </a:rPr>
              <a:t>ul</a:t>
            </a:r>
            <a:r>
              <a:rPr lang="en-US" sz="1200" dirty="0">
                <a:latin typeface="Times New Roman" panose="02020603050405020304" pitchFamily="18" charset="0"/>
                <a:ea typeface="Arial" panose="020B0604020202020204" pitchFamily="34" charset="0"/>
                <a:cs typeface="Times New Roman" panose="02020603050405020304" pitchFamily="18" charset="0"/>
              </a:rPr>
              <a:t>-</a:t>
            </a:r>
            <a:r>
              <a:rPr lang="en-US" sz="1200" dirty="0" err="1">
                <a:latin typeface="Times New Roman" panose="02020603050405020304" pitchFamily="18" charset="0"/>
                <a:ea typeface="Arial" panose="020B0604020202020204" pitchFamily="34" charset="0"/>
                <a:cs typeface="Times New Roman" panose="02020603050405020304" pitchFamily="18" charset="0"/>
              </a:rPr>
              <a:t>Haq</a:t>
            </a:r>
            <a:r>
              <a:rPr lang="en-US" sz="1200" dirty="0">
                <a:latin typeface="Times New Roman" panose="02020603050405020304" pitchFamily="18" charset="0"/>
                <a:ea typeface="Arial" panose="020B0604020202020204" pitchFamily="34" charset="0"/>
                <a:cs typeface="Times New Roman" panose="02020603050405020304" pitchFamily="18" charset="0"/>
              </a:rPr>
              <a:t> and Anwar, 2018).</a:t>
            </a:r>
          </a:p>
          <a:p>
            <a:pPr marL="214313" indent="-214313" algn="just">
              <a:lnSpc>
                <a:spcPct val="150000"/>
              </a:lnSpc>
              <a:buFont typeface="Arial" panose="020B0604020202020204" pitchFamily="34" charset="0"/>
              <a:buChar char="•"/>
            </a:pPr>
            <a:r>
              <a:rPr lang="en-US" sz="1200" dirty="0">
                <a:latin typeface="Times New Roman" panose="02020603050405020304" pitchFamily="18" charset="0"/>
                <a:ea typeface="Arial" panose="020B0604020202020204" pitchFamily="34" charset="0"/>
                <a:cs typeface="Times New Roman" panose="02020603050405020304" pitchFamily="18" charset="0"/>
              </a:rPr>
              <a:t>Leadership has a strong relationship with </a:t>
            </a:r>
            <a:r>
              <a:rPr lang="en-US" sz="1200" dirty="0" err="1">
                <a:latin typeface="Times New Roman" panose="02020603050405020304" pitchFamily="18" charset="0"/>
                <a:ea typeface="Arial" panose="020B0604020202020204" pitchFamily="34" charset="0"/>
                <a:cs typeface="Times New Roman" panose="02020603050405020304" pitchFamily="18" charset="0"/>
              </a:rPr>
              <a:t>organisational</a:t>
            </a:r>
            <a:r>
              <a:rPr lang="en-US" sz="1200" dirty="0">
                <a:latin typeface="Times New Roman" panose="02020603050405020304" pitchFamily="18" charset="0"/>
                <a:ea typeface="Arial" panose="020B0604020202020204" pitchFamily="34" charset="0"/>
                <a:cs typeface="Times New Roman" panose="02020603050405020304" pitchFamily="18" charset="0"/>
              </a:rPr>
              <a:t> performance and employee performance. </a:t>
            </a:r>
          </a:p>
          <a:p>
            <a:pPr marL="214313" indent="-214313" algn="just">
              <a:lnSpc>
                <a:spcPct val="150000"/>
              </a:lnSpc>
              <a:buFont typeface="Arial" panose="020B0604020202020204" pitchFamily="34" charset="0"/>
              <a:buChar char="•"/>
            </a:pPr>
            <a:r>
              <a:rPr lang="en-US" sz="1200" dirty="0">
                <a:latin typeface="Times New Roman" panose="02020603050405020304" pitchFamily="18" charset="0"/>
                <a:ea typeface="Arial" panose="020B0604020202020204" pitchFamily="34" charset="0"/>
                <a:cs typeface="Times New Roman" panose="02020603050405020304" pitchFamily="18" charset="0"/>
              </a:rPr>
              <a:t>“Leadership is a complex and dynamic process that has been defined in many different ways. Leadership has been described as autocratic, democratic, </a:t>
            </a:r>
            <a:r>
              <a:rPr lang="en-US" sz="1200" dirty="0" err="1">
                <a:latin typeface="Times New Roman" panose="02020603050405020304" pitchFamily="18" charset="0"/>
                <a:ea typeface="Arial" panose="020B0604020202020204" pitchFamily="34" charset="0"/>
                <a:cs typeface="Times New Roman" panose="02020603050405020304" pitchFamily="18" charset="0"/>
              </a:rPr>
              <a:t>situational,transformational</a:t>
            </a:r>
            <a:r>
              <a:rPr lang="en-US" sz="1200" dirty="0">
                <a:latin typeface="Times New Roman" panose="02020603050405020304" pitchFamily="18" charset="0"/>
                <a:ea typeface="Arial" panose="020B0604020202020204" pitchFamily="34" charset="0"/>
                <a:cs typeface="Times New Roman" panose="02020603050405020304" pitchFamily="18" charset="0"/>
              </a:rPr>
              <a:t> and free rein. There are many documented leadership theories, models and concepts.” (</a:t>
            </a:r>
            <a:r>
              <a:rPr lang="en-US" sz="1200" dirty="0" err="1">
                <a:latin typeface="Times New Roman" panose="02020603050405020304" pitchFamily="18" charset="0"/>
                <a:ea typeface="Arial" panose="020B0604020202020204" pitchFamily="34" charset="0"/>
                <a:cs typeface="Times New Roman" panose="02020603050405020304" pitchFamily="18" charset="0"/>
              </a:rPr>
              <a:t>Weiskittel</a:t>
            </a:r>
            <a:r>
              <a:rPr lang="en-US" sz="1200" dirty="0">
                <a:latin typeface="Times New Roman" panose="02020603050405020304" pitchFamily="18" charset="0"/>
                <a:ea typeface="Arial" panose="020B0604020202020204" pitchFamily="34" charset="0"/>
                <a:cs typeface="Times New Roman" panose="02020603050405020304" pitchFamily="18" charset="0"/>
              </a:rPr>
              <a:t>, Pat. 1999)</a:t>
            </a:r>
          </a:p>
          <a:p>
            <a:pPr lvl="0" algn="just">
              <a:lnSpc>
                <a:spcPct val="150000"/>
              </a:lnSpc>
            </a:pPr>
            <a:endParaRPr lang="en-IN" sz="1200" dirty="0">
              <a:latin typeface="Times New Roman" panose="02020603050405020304" pitchFamily="18" charset="0"/>
              <a:ea typeface="Arial" panose="020B0604020202020204" pitchFamily="34" charset="0"/>
              <a:cs typeface="Times New Roman" panose="02020603050405020304" pitchFamily="18" charset="0"/>
            </a:endParaRPr>
          </a:p>
        </p:txBody>
      </p:sp>
      <p:pic>
        <p:nvPicPr>
          <p:cNvPr id="3" name="Picture 2">
            <a:extLst>
              <a:ext uri="{FF2B5EF4-FFF2-40B4-BE49-F238E27FC236}">
                <a16:creationId xmlns:a16="http://schemas.microsoft.com/office/drawing/2014/main" id="{8984AA44-0996-8389-E84B-34989AA21911}"/>
              </a:ext>
            </a:extLst>
          </p:cNvPr>
          <p:cNvPicPr>
            <a:picLocks noChangeAspect="1"/>
          </p:cNvPicPr>
          <p:nvPr/>
        </p:nvPicPr>
        <p:blipFill>
          <a:blip r:embed="rId3"/>
          <a:stretch>
            <a:fillRect/>
          </a:stretch>
        </p:blipFill>
        <p:spPr>
          <a:xfrm>
            <a:off x="358379" y="2197893"/>
            <a:ext cx="2971854" cy="2707482"/>
          </a:xfrm>
          <a:prstGeom prst="rect">
            <a:avLst/>
          </a:prstGeom>
        </p:spPr>
      </p:pic>
    </p:spTree>
    <p:extLst>
      <p:ext uri="{BB962C8B-B14F-4D97-AF65-F5344CB8AC3E}">
        <p14:creationId xmlns:p14="http://schemas.microsoft.com/office/powerpoint/2010/main" val="197973083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4051A-EE0F-A4FA-D3D6-589B1293D9C3}"/>
              </a:ext>
            </a:extLst>
          </p:cNvPr>
          <p:cNvSpPr>
            <a:spLocks noGrp="1"/>
          </p:cNvSpPr>
          <p:nvPr>
            <p:ph type="title"/>
          </p:nvPr>
        </p:nvSpPr>
        <p:spPr>
          <a:xfrm>
            <a:off x="2287588" y="702392"/>
            <a:ext cx="4514850" cy="857250"/>
          </a:xfrm>
        </p:spPr>
        <p:txBody>
          <a:bodyPr>
            <a:normAutofit/>
          </a:bodyPr>
          <a:lstStyle/>
          <a:p>
            <a:pPr algn="ctr"/>
            <a:r>
              <a:rPr lang="en-IN" sz="2400" b="1" dirty="0">
                <a:latin typeface="Times New Roman" panose="02020603050405020304" pitchFamily="18" charset="0"/>
                <a:ea typeface="Arial" panose="020B0604020202020204" pitchFamily="34" charset="0"/>
                <a:cs typeface="Times New Roman" panose="02020603050405020304" pitchFamily="18" charset="0"/>
              </a:rPr>
              <a:t>Concept of leadership</a:t>
            </a:r>
            <a:endParaRPr lang="en-IN" sz="2400" dirty="0"/>
          </a:p>
        </p:txBody>
      </p:sp>
      <p:sp>
        <p:nvSpPr>
          <p:cNvPr id="5" name="Text Placeholder 4">
            <a:extLst>
              <a:ext uri="{FF2B5EF4-FFF2-40B4-BE49-F238E27FC236}">
                <a16:creationId xmlns:a16="http://schemas.microsoft.com/office/drawing/2014/main" id="{8479CCAC-3D1E-E3A2-FDDA-21C27BDB1DA1}"/>
              </a:ext>
            </a:extLst>
          </p:cNvPr>
          <p:cNvSpPr>
            <a:spLocks noGrp="1"/>
          </p:cNvSpPr>
          <p:nvPr>
            <p:ph type="body" sz="half" idx="2"/>
          </p:nvPr>
        </p:nvSpPr>
        <p:spPr>
          <a:xfrm>
            <a:off x="3852813" y="2644877"/>
            <a:ext cx="3814728" cy="1371600"/>
          </a:xfrm>
        </p:spPr>
        <p:txBody>
          <a:bodyPr>
            <a:normAutofit fontScale="62500" lnSpcReduction="20000"/>
          </a:bodyPr>
          <a:lstStyle/>
          <a:p>
            <a:pPr marL="214313" indent="-214313">
              <a:buFont typeface="Arial" panose="020B0604020202020204" pitchFamily="34" charset="0"/>
              <a:buChar char="•"/>
            </a:pPr>
            <a:r>
              <a:rPr lang="en-US" dirty="0"/>
              <a:t>Organizational leadership is considered as a multidisciplinary field (Arnold and </a:t>
            </a:r>
            <a:r>
              <a:rPr lang="en-US" dirty="0" err="1"/>
              <a:t>Sangrà</a:t>
            </a:r>
            <a:r>
              <a:rPr lang="en-US" dirty="0"/>
              <a:t>, 2018).</a:t>
            </a:r>
          </a:p>
          <a:p>
            <a:pPr marL="214313" indent="-214313">
              <a:buFont typeface="Arial" panose="020B0604020202020204" pitchFamily="34" charset="0"/>
              <a:buChar char="•"/>
            </a:pPr>
            <a:r>
              <a:rPr lang="en-US" dirty="0"/>
              <a:t>Leadership is nothing but an interpersonal relationship, and it contains power and influence unevenly, through which one person can direct and control the </a:t>
            </a:r>
            <a:r>
              <a:rPr lang="en-US" dirty="0" err="1"/>
              <a:t>behaviour</a:t>
            </a:r>
            <a:r>
              <a:rPr lang="en-US" dirty="0"/>
              <a:t> of others (Asrar-</a:t>
            </a:r>
            <a:r>
              <a:rPr lang="en-US" dirty="0" err="1"/>
              <a:t>ul</a:t>
            </a:r>
            <a:r>
              <a:rPr lang="en-US" dirty="0"/>
              <a:t>-</a:t>
            </a:r>
            <a:r>
              <a:rPr lang="en-US" dirty="0" err="1"/>
              <a:t>Haq</a:t>
            </a:r>
            <a:r>
              <a:rPr lang="en-US" dirty="0"/>
              <a:t> and Anwar, 2018). </a:t>
            </a:r>
          </a:p>
          <a:p>
            <a:pPr marL="214313" indent="-214313">
              <a:buFont typeface="Arial" panose="020B0604020202020204" pitchFamily="34" charset="0"/>
              <a:buChar char="•"/>
            </a:pPr>
            <a:r>
              <a:rPr lang="en-US" dirty="0"/>
              <a:t>There are different qualities that a leader needs to adopt to be </a:t>
            </a:r>
            <a:r>
              <a:rPr lang="en-US" dirty="0" err="1"/>
              <a:t>recognised</a:t>
            </a:r>
            <a:r>
              <a:rPr lang="en-US" dirty="0"/>
              <a:t> as a good leader. (teamwork, perseverance, honesty, </a:t>
            </a:r>
            <a:r>
              <a:rPr lang="en-US" dirty="0" err="1"/>
              <a:t>etc</a:t>
            </a:r>
            <a:r>
              <a:rPr lang="en-US" dirty="0"/>
              <a:t>)</a:t>
            </a:r>
          </a:p>
          <a:p>
            <a:pPr marL="214313" indent="-214313">
              <a:buFont typeface="Arial" panose="020B0604020202020204" pitchFamily="34" charset="0"/>
              <a:buChar char="•"/>
            </a:pPr>
            <a:endParaRPr lang="en-US" dirty="0"/>
          </a:p>
          <a:p>
            <a:endParaRPr lang="en-US" dirty="0"/>
          </a:p>
        </p:txBody>
      </p:sp>
      <p:pic>
        <p:nvPicPr>
          <p:cNvPr id="6" name="Picture 5">
            <a:extLst>
              <a:ext uri="{FF2B5EF4-FFF2-40B4-BE49-F238E27FC236}">
                <a16:creationId xmlns:a16="http://schemas.microsoft.com/office/drawing/2014/main" id="{45D18035-5104-9353-B010-0524F09153E3}"/>
              </a:ext>
            </a:extLst>
          </p:cNvPr>
          <p:cNvPicPr>
            <a:picLocks noChangeAspect="1"/>
          </p:cNvPicPr>
          <p:nvPr/>
        </p:nvPicPr>
        <p:blipFill>
          <a:blip r:embed="rId3"/>
          <a:stretch>
            <a:fillRect/>
          </a:stretch>
        </p:blipFill>
        <p:spPr>
          <a:xfrm>
            <a:off x="209550" y="2438400"/>
            <a:ext cx="3174275" cy="2743200"/>
          </a:xfrm>
          <a:prstGeom prst="rect">
            <a:avLst/>
          </a:prstGeom>
        </p:spPr>
      </p:pic>
    </p:spTree>
    <p:extLst>
      <p:ext uri="{BB962C8B-B14F-4D97-AF65-F5344CB8AC3E}">
        <p14:creationId xmlns:p14="http://schemas.microsoft.com/office/powerpoint/2010/main" val="234335759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532D23B-ACDC-7727-0054-EA17AE0BA691}"/>
              </a:ext>
            </a:extLst>
          </p:cNvPr>
          <p:cNvPicPr>
            <a:picLocks noChangeAspect="1"/>
          </p:cNvPicPr>
          <p:nvPr/>
        </p:nvPicPr>
        <p:blipFill>
          <a:blip r:embed="rId3"/>
          <a:stretch>
            <a:fillRect/>
          </a:stretch>
        </p:blipFill>
        <p:spPr>
          <a:xfrm>
            <a:off x="226756" y="2576254"/>
            <a:ext cx="3004064" cy="1568332"/>
          </a:xfrm>
          <a:prstGeom prst="rect">
            <a:avLst/>
          </a:prstGeom>
        </p:spPr>
      </p:pic>
      <p:sp>
        <p:nvSpPr>
          <p:cNvPr id="8" name="TextBox 7">
            <a:extLst>
              <a:ext uri="{FF2B5EF4-FFF2-40B4-BE49-F238E27FC236}">
                <a16:creationId xmlns:a16="http://schemas.microsoft.com/office/drawing/2014/main" id="{ACB2690B-069D-0B06-0463-578A6CAFDEE2}"/>
              </a:ext>
            </a:extLst>
          </p:cNvPr>
          <p:cNvSpPr txBox="1"/>
          <p:nvPr/>
        </p:nvSpPr>
        <p:spPr>
          <a:xfrm>
            <a:off x="1965246" y="1541711"/>
            <a:ext cx="5505076" cy="369332"/>
          </a:xfrm>
          <a:prstGeom prst="rect">
            <a:avLst/>
          </a:prstGeom>
          <a:noFill/>
        </p:spPr>
        <p:txBody>
          <a:bodyPr wrap="square">
            <a:spAutoFit/>
          </a:bodyPr>
          <a:lstStyle/>
          <a:p>
            <a:r>
              <a:rPr lang="en-US" dirty="0"/>
              <a:t>Critical evaluation of Jeff Bezos’s leadership</a:t>
            </a:r>
          </a:p>
        </p:txBody>
      </p:sp>
      <p:sp>
        <p:nvSpPr>
          <p:cNvPr id="10" name="TextBox 9">
            <a:extLst>
              <a:ext uri="{FF2B5EF4-FFF2-40B4-BE49-F238E27FC236}">
                <a16:creationId xmlns:a16="http://schemas.microsoft.com/office/drawing/2014/main" id="{F7FE32FF-EFF4-2E9A-C364-F22C24E15F5D}"/>
              </a:ext>
            </a:extLst>
          </p:cNvPr>
          <p:cNvSpPr txBox="1"/>
          <p:nvPr/>
        </p:nvSpPr>
        <p:spPr>
          <a:xfrm>
            <a:off x="3982227" y="2285040"/>
            <a:ext cx="4582001" cy="2793072"/>
          </a:xfrm>
          <a:prstGeom prst="rect">
            <a:avLst/>
          </a:prstGeom>
          <a:noFill/>
        </p:spPr>
        <p:txBody>
          <a:bodyPr wrap="square">
            <a:spAutoFit/>
          </a:bodyPr>
          <a:lstStyle/>
          <a:p>
            <a:pPr marL="214313" indent="-214313">
              <a:buFont typeface="Wingdings" panose="05000000000000000000" pitchFamily="2" charset="2"/>
              <a:buChar char="Ø"/>
            </a:pPr>
            <a:r>
              <a:rPr lang="en-US" sz="1350" dirty="0"/>
              <a:t>Jeff Bezos is the man who started Amazon in his garage in 1994 and gave up his job to develop his idea of creating an online company to sell books.</a:t>
            </a:r>
          </a:p>
          <a:p>
            <a:pPr marL="214313" indent="-214313">
              <a:buFont typeface="Wingdings" panose="05000000000000000000" pitchFamily="2" charset="2"/>
              <a:buChar char="Ø"/>
            </a:pPr>
            <a:r>
              <a:rPr lang="en-US" sz="1350" dirty="0"/>
              <a:t>The main reason why Amazon is a successful business is the quality experience offered to customers through quick and simple access to its services.</a:t>
            </a:r>
          </a:p>
          <a:p>
            <a:pPr marL="214313" indent="-214313">
              <a:buFont typeface="Wingdings" panose="05000000000000000000" pitchFamily="2" charset="2"/>
              <a:buChar char="Ø"/>
            </a:pPr>
            <a:r>
              <a:rPr lang="en-US" sz="1350" dirty="0"/>
              <a:t>Due to the pandemic, many companies went bankrupt and faced the threat of the economic crisis of 2020, but Amazon was very successful and its shares increased incredibly. In just one day, Bezos increased his wealth by 10 billion pounds, reaching 189 billion dollars.</a:t>
            </a:r>
          </a:p>
        </p:txBody>
      </p:sp>
      <p:pic>
        <p:nvPicPr>
          <p:cNvPr id="11" name="Picture 10">
            <a:extLst>
              <a:ext uri="{FF2B5EF4-FFF2-40B4-BE49-F238E27FC236}">
                <a16:creationId xmlns:a16="http://schemas.microsoft.com/office/drawing/2014/main" id="{319DD831-33BA-ACBD-051F-66234367F555}"/>
              </a:ext>
            </a:extLst>
          </p:cNvPr>
          <p:cNvPicPr>
            <a:picLocks noChangeAspect="1"/>
          </p:cNvPicPr>
          <p:nvPr/>
        </p:nvPicPr>
        <p:blipFill>
          <a:blip r:embed="rId4"/>
          <a:stretch>
            <a:fillRect/>
          </a:stretch>
        </p:blipFill>
        <p:spPr>
          <a:xfrm>
            <a:off x="7237311" y="5316290"/>
            <a:ext cx="1906689" cy="283489"/>
          </a:xfrm>
          <a:prstGeom prst="rect">
            <a:avLst/>
          </a:prstGeom>
        </p:spPr>
      </p:pic>
    </p:spTree>
    <p:extLst>
      <p:ext uri="{BB962C8B-B14F-4D97-AF65-F5344CB8AC3E}">
        <p14:creationId xmlns:p14="http://schemas.microsoft.com/office/powerpoint/2010/main" val="149021113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C0CB487-213A-5133-E979-4517E29E1FEC}"/>
              </a:ext>
            </a:extLst>
          </p:cNvPr>
          <p:cNvSpPr txBox="1"/>
          <p:nvPr/>
        </p:nvSpPr>
        <p:spPr>
          <a:xfrm>
            <a:off x="506031" y="1291193"/>
            <a:ext cx="4065970" cy="1057911"/>
          </a:xfrm>
          <a:prstGeom prst="rect">
            <a:avLst/>
          </a:prstGeom>
        </p:spPr>
        <p:txBody>
          <a:bodyPr vert="horz" lIns="68580" tIns="34290" rIns="68580" bIns="34290" rtlCol="0" anchor="ctr">
            <a:normAutofit/>
          </a:bodyPr>
          <a:lstStyle/>
          <a:p>
            <a:pPr>
              <a:spcBef>
                <a:spcPct val="0"/>
              </a:spcBef>
              <a:spcAft>
                <a:spcPts val="450"/>
              </a:spcAft>
            </a:pPr>
            <a:r>
              <a:rPr lang="en-US" sz="2250" cap="all" dirty="0">
                <a:ln w="3175" cmpd="sng">
                  <a:noFill/>
                </a:ln>
                <a:latin typeface="+mj-lt"/>
                <a:ea typeface="+mj-ea"/>
                <a:cs typeface="+mj-cs"/>
              </a:rPr>
              <a:t>Critical evaluation of Jeff Bezos’s leadership</a:t>
            </a:r>
          </a:p>
        </p:txBody>
      </p:sp>
      <p:pic>
        <p:nvPicPr>
          <p:cNvPr id="6" name="Picture 5" descr="A person in a suit&#10;&#10;Description automatically generated with low confidence">
            <a:extLst>
              <a:ext uri="{FF2B5EF4-FFF2-40B4-BE49-F238E27FC236}">
                <a16:creationId xmlns:a16="http://schemas.microsoft.com/office/drawing/2014/main" id="{753D7F56-CBC8-2D91-B6F6-DA7B40B7E695}"/>
              </a:ext>
            </a:extLst>
          </p:cNvPr>
          <p:cNvPicPr>
            <a:picLocks noChangeAspect="1"/>
          </p:cNvPicPr>
          <p:nvPr/>
        </p:nvPicPr>
        <p:blipFill rotWithShape="1">
          <a:blip r:embed="rId3"/>
          <a:srcRect l="9269" r="3" b="3"/>
          <a:stretch/>
        </p:blipFill>
        <p:spPr>
          <a:xfrm>
            <a:off x="563335" y="2498725"/>
            <a:ext cx="3665600" cy="2908862"/>
          </a:xfrm>
          <a:prstGeom prst="rect">
            <a:avLst/>
          </a:prstGeom>
          <a:effectLst>
            <a:innerShdw blurRad="57150" dist="38100" dir="14460000">
              <a:prstClr val="black">
                <a:alpha val="70000"/>
              </a:prstClr>
            </a:innerShdw>
          </a:effectLst>
        </p:spPr>
      </p:pic>
      <p:sp>
        <p:nvSpPr>
          <p:cNvPr id="5" name="TextBox 4">
            <a:extLst>
              <a:ext uri="{FF2B5EF4-FFF2-40B4-BE49-F238E27FC236}">
                <a16:creationId xmlns:a16="http://schemas.microsoft.com/office/drawing/2014/main" id="{3F3AA08B-F1BA-2909-9A66-711B26F0A96B}"/>
              </a:ext>
            </a:extLst>
          </p:cNvPr>
          <p:cNvSpPr txBox="1"/>
          <p:nvPr/>
        </p:nvSpPr>
        <p:spPr>
          <a:xfrm>
            <a:off x="4367636" y="1262831"/>
            <a:ext cx="4008666" cy="4246843"/>
          </a:xfrm>
          <a:prstGeom prst="rect">
            <a:avLst/>
          </a:prstGeom>
        </p:spPr>
        <p:txBody>
          <a:bodyPr vert="horz" lIns="68580" tIns="34290" rIns="68580" bIns="34290" rtlCol="0" anchor="ctr">
            <a:normAutofit/>
          </a:bodyPr>
          <a:lstStyle/>
          <a:p>
            <a:pPr>
              <a:lnSpc>
                <a:spcPct val="90000"/>
              </a:lnSpc>
              <a:spcBef>
                <a:spcPct val="20000"/>
              </a:spcBef>
              <a:spcAft>
                <a:spcPts val="450"/>
              </a:spcAft>
              <a:buClr>
                <a:schemeClr val="tx1"/>
              </a:buClr>
              <a:buSzPct val="80000"/>
              <a:buFont typeface="Wingdings 3" panose="05040102010807070707" pitchFamily="18" charset="2"/>
              <a:buChar char=""/>
            </a:pPr>
            <a:r>
              <a:rPr lang="en-US" sz="1350" dirty="0"/>
              <a:t>Jeff Bezos has strong communication skills and deep thinking skills have helped him to become one of the world’s richest men. (</a:t>
            </a:r>
            <a:r>
              <a:rPr lang="en-US" sz="1350" dirty="0" err="1"/>
              <a:t>Neate</a:t>
            </a:r>
            <a:r>
              <a:rPr lang="en-US" sz="1350" dirty="0"/>
              <a:t> R, 2020)</a:t>
            </a:r>
          </a:p>
          <a:p>
            <a:pPr>
              <a:lnSpc>
                <a:spcPct val="90000"/>
              </a:lnSpc>
              <a:spcBef>
                <a:spcPct val="20000"/>
              </a:spcBef>
              <a:spcAft>
                <a:spcPts val="450"/>
              </a:spcAft>
              <a:buClr>
                <a:schemeClr val="tx1"/>
              </a:buClr>
              <a:buSzPct val="80000"/>
              <a:buFont typeface="Wingdings 3" panose="05040102010807070707" pitchFamily="18" charset="2"/>
              <a:buChar char=""/>
            </a:pPr>
            <a:r>
              <a:rPr lang="en-US" sz="1350" dirty="0"/>
              <a:t>The way Jeff Bezos has guided Amazon over the years it has been understood that he is a transformational and task-oriented leader.</a:t>
            </a:r>
          </a:p>
          <a:p>
            <a:pPr>
              <a:lnSpc>
                <a:spcPct val="90000"/>
              </a:lnSpc>
              <a:spcBef>
                <a:spcPct val="20000"/>
              </a:spcBef>
              <a:spcAft>
                <a:spcPts val="450"/>
              </a:spcAft>
              <a:buClr>
                <a:schemeClr val="tx1"/>
              </a:buClr>
              <a:buSzPct val="80000"/>
              <a:buFont typeface="Wingdings 3" panose="05040102010807070707" pitchFamily="18" charset="2"/>
              <a:buChar char=""/>
            </a:pPr>
            <a:r>
              <a:rPr lang="en-US" sz="1350" dirty="0"/>
              <a:t>Many effective leaders use both transactional and transformational leadership. The transactional one is based on rewards and penalties and is used when the objectives are short-term. Instead, the transformational one is used when the objectives are long-term and the leaders motivate their employees by making them understand that the organizational objectives are more important than the personal ones and they must respect that. (Asrar-</a:t>
            </a:r>
            <a:r>
              <a:rPr lang="en-US" sz="1350" dirty="0" err="1"/>
              <a:t>ul</a:t>
            </a:r>
            <a:r>
              <a:rPr lang="en-US" sz="1350" dirty="0"/>
              <a:t>-</a:t>
            </a:r>
            <a:r>
              <a:rPr lang="en-US" sz="1350" dirty="0" err="1"/>
              <a:t>Haq</a:t>
            </a:r>
            <a:r>
              <a:rPr lang="en-US" sz="1350" dirty="0"/>
              <a:t> and Anwar, 2018)</a:t>
            </a:r>
          </a:p>
        </p:txBody>
      </p:sp>
    </p:spTree>
    <p:extLst>
      <p:ext uri="{BB962C8B-B14F-4D97-AF65-F5344CB8AC3E}">
        <p14:creationId xmlns:p14="http://schemas.microsoft.com/office/powerpoint/2010/main" val="418428531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D3EB91-56AD-F11C-976D-8D759027759B}"/>
              </a:ext>
            </a:extLst>
          </p:cNvPr>
          <p:cNvSpPr>
            <a:spLocks noGrp="1"/>
          </p:cNvSpPr>
          <p:nvPr>
            <p:ph type="title"/>
          </p:nvPr>
        </p:nvSpPr>
        <p:spPr>
          <a:xfrm>
            <a:off x="3686175" y="1395276"/>
            <a:ext cx="4514850" cy="857250"/>
          </a:xfrm>
        </p:spPr>
        <p:txBody>
          <a:bodyPr>
            <a:normAutofit/>
          </a:bodyPr>
          <a:lstStyle/>
          <a:p>
            <a:pPr algn="ctr"/>
            <a:r>
              <a:rPr lang="en-IN" sz="2400" b="1" dirty="0">
                <a:latin typeface="Times New Roman" panose="02020603050405020304" pitchFamily="18" charset="0"/>
                <a:ea typeface="Arial" panose="020B0604020202020204" pitchFamily="34" charset="0"/>
                <a:cs typeface="Times New Roman" panose="02020603050405020304" pitchFamily="18" charset="0"/>
              </a:rPr>
              <a:t>Different leadership theories </a:t>
            </a:r>
            <a:endParaRPr lang="en-IN" sz="24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BDF25B41-185A-A8CF-6D5D-367B974379D2}"/>
              </a:ext>
            </a:extLst>
          </p:cNvPr>
          <p:cNvSpPr>
            <a:spLocks noGrp="1"/>
          </p:cNvSpPr>
          <p:nvPr>
            <p:ph type="body" sz="half" idx="2"/>
          </p:nvPr>
        </p:nvSpPr>
        <p:spPr>
          <a:xfrm>
            <a:off x="3761184" y="2781301"/>
            <a:ext cx="4516041" cy="2362199"/>
          </a:xfrm>
        </p:spPr>
        <p:txBody>
          <a:bodyPr>
            <a:noAutofit/>
          </a:bodyPr>
          <a:lstStyle/>
          <a:p>
            <a:pPr marL="257175" indent="-257175" algn="just">
              <a:lnSpc>
                <a:spcPct val="150000"/>
              </a:lnSpc>
              <a:buFont typeface="Arial" panose="020B0604020202020204" pitchFamily="34" charset="0"/>
              <a:buChar char="●"/>
            </a:pPr>
            <a:r>
              <a:rPr lang="en-US" sz="1200" dirty="0">
                <a:latin typeface="Arial" panose="020B0604020202020204" pitchFamily="34" charset="0"/>
                <a:ea typeface="Arial" panose="020B0604020202020204" pitchFamily="34" charset="0"/>
              </a:rPr>
              <a:t>There are various leadership themes that managers and leaders need to master to become good leaders (Steffens and Haslam, 2022). </a:t>
            </a:r>
          </a:p>
          <a:p>
            <a:pPr marL="257175" indent="-257175" algn="just">
              <a:lnSpc>
                <a:spcPct val="150000"/>
              </a:lnSpc>
              <a:buFont typeface="Arial" panose="020B0604020202020204" pitchFamily="34" charset="0"/>
              <a:buChar char="●"/>
            </a:pPr>
            <a:r>
              <a:rPr lang="en-US" sz="1200" dirty="0">
                <a:latin typeface="Arial" panose="020B0604020202020204" pitchFamily="34" charset="0"/>
                <a:ea typeface="Arial" panose="020B0604020202020204" pitchFamily="34" charset="0"/>
              </a:rPr>
              <a:t>Transactional leadership theory: This leadership involves motivating others primarily by appealing to their own self-interest (Cho et al. 2019).</a:t>
            </a:r>
          </a:p>
          <a:p>
            <a:pPr marL="257175" indent="-257175" algn="just">
              <a:lnSpc>
                <a:spcPct val="150000"/>
              </a:lnSpc>
              <a:buFont typeface="Arial" panose="020B0604020202020204" pitchFamily="34" charset="0"/>
              <a:buChar char="●"/>
            </a:pPr>
            <a:endParaRPr lang="en-IN" sz="1200" dirty="0">
              <a:latin typeface="Arial" panose="020B0604020202020204" pitchFamily="34" charset="0"/>
              <a:ea typeface="Arial" panose="020B0604020202020204" pitchFamily="34" charset="0"/>
            </a:endParaRPr>
          </a:p>
        </p:txBody>
      </p:sp>
      <p:pic>
        <p:nvPicPr>
          <p:cNvPr id="3" name="Picture 2">
            <a:extLst>
              <a:ext uri="{FF2B5EF4-FFF2-40B4-BE49-F238E27FC236}">
                <a16:creationId xmlns:a16="http://schemas.microsoft.com/office/drawing/2014/main" id="{0C065191-AD53-B442-0192-5EDC8FDEA563}"/>
              </a:ext>
            </a:extLst>
          </p:cNvPr>
          <p:cNvPicPr>
            <a:picLocks noChangeAspect="1"/>
          </p:cNvPicPr>
          <p:nvPr/>
        </p:nvPicPr>
        <p:blipFill>
          <a:blip r:embed="rId3"/>
          <a:stretch>
            <a:fillRect/>
          </a:stretch>
        </p:blipFill>
        <p:spPr>
          <a:xfrm>
            <a:off x="120253" y="2252527"/>
            <a:ext cx="3421856" cy="3052898"/>
          </a:xfrm>
          <a:prstGeom prst="rect">
            <a:avLst/>
          </a:prstGeom>
        </p:spPr>
      </p:pic>
    </p:spTree>
    <p:extLst>
      <p:ext uri="{BB962C8B-B14F-4D97-AF65-F5344CB8AC3E}">
        <p14:creationId xmlns:p14="http://schemas.microsoft.com/office/powerpoint/2010/main" val="285074648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D5EF8-B7DD-6ECB-0003-8F5159531D2B}"/>
              </a:ext>
            </a:extLst>
          </p:cNvPr>
          <p:cNvSpPr>
            <a:spLocks noGrp="1"/>
          </p:cNvSpPr>
          <p:nvPr>
            <p:ph type="title"/>
          </p:nvPr>
        </p:nvSpPr>
        <p:spPr>
          <a:xfrm>
            <a:off x="3684087" y="1543050"/>
            <a:ext cx="4514850" cy="857250"/>
          </a:xfrm>
        </p:spPr>
        <p:txBody>
          <a:bodyPr>
            <a:normAutofit/>
          </a:bodyPr>
          <a:lstStyle/>
          <a:p>
            <a:pPr algn="ctr"/>
            <a:r>
              <a:rPr lang="en-IN" sz="2400" b="1" dirty="0">
                <a:latin typeface="Times New Roman" panose="02020603050405020304" pitchFamily="18" charset="0"/>
                <a:ea typeface="Arial" panose="020B0604020202020204" pitchFamily="34" charset="0"/>
                <a:cs typeface="Times New Roman" panose="02020603050405020304" pitchFamily="18" charset="0"/>
              </a:rPr>
              <a:t>Different leadership theories </a:t>
            </a:r>
            <a:endParaRPr lang="en-IN" sz="2400" dirty="0"/>
          </a:p>
        </p:txBody>
      </p:sp>
      <p:sp>
        <p:nvSpPr>
          <p:cNvPr id="4" name="Text Placeholder 3">
            <a:extLst>
              <a:ext uri="{FF2B5EF4-FFF2-40B4-BE49-F238E27FC236}">
                <a16:creationId xmlns:a16="http://schemas.microsoft.com/office/drawing/2014/main" id="{C737E25F-142C-0DAF-8F2D-5BEACDA55EB5}"/>
              </a:ext>
            </a:extLst>
          </p:cNvPr>
          <p:cNvSpPr>
            <a:spLocks noGrp="1"/>
          </p:cNvSpPr>
          <p:nvPr>
            <p:ph type="body" sz="half" idx="2"/>
          </p:nvPr>
        </p:nvSpPr>
        <p:spPr>
          <a:xfrm>
            <a:off x="3542109" y="2983230"/>
            <a:ext cx="4516041" cy="2179320"/>
          </a:xfrm>
        </p:spPr>
        <p:txBody>
          <a:bodyPr>
            <a:noAutofit/>
          </a:bodyPr>
          <a:lstStyle/>
          <a:p>
            <a:r>
              <a:rPr lang="en-US" sz="1200" dirty="0"/>
              <a:t>Transformational Leadership theory: As per this leadership theory, leaders encourage, inspire and motivate followers. (</a:t>
            </a:r>
            <a:r>
              <a:rPr lang="en-US" sz="1200" dirty="0" err="1"/>
              <a:t>Siangchokyoo</a:t>
            </a:r>
            <a:r>
              <a:rPr lang="en-US" sz="1200" dirty="0"/>
              <a:t> et al. 2020). </a:t>
            </a:r>
          </a:p>
          <a:p>
            <a:r>
              <a:rPr lang="en-US" sz="1200" dirty="0"/>
              <a:t>Contingency Theory: This theory states that leaders </a:t>
            </a:r>
            <a:r>
              <a:rPr lang="en-US" sz="1200" dirty="0" err="1"/>
              <a:t>focuse</a:t>
            </a:r>
            <a:r>
              <a:rPr lang="en-US" sz="1200" dirty="0"/>
              <a:t> on the importance of context in effective leadership and supports the belief that there is no one best set of leadership traits or </a:t>
            </a:r>
            <a:r>
              <a:rPr lang="en-US" sz="1200" dirty="0" err="1"/>
              <a:t>behaviours</a:t>
            </a:r>
            <a:r>
              <a:rPr lang="en-US" sz="1200" dirty="0"/>
              <a:t>. ( Fiedler F, </a:t>
            </a:r>
            <a:r>
              <a:rPr lang="en-US" sz="1200" dirty="0" err="1"/>
              <a:t>Chemers</a:t>
            </a:r>
            <a:r>
              <a:rPr lang="en-US" sz="1200" dirty="0"/>
              <a:t> M 1974).</a:t>
            </a:r>
          </a:p>
          <a:p>
            <a:endParaRPr lang="en-IN" sz="1200" dirty="0">
              <a:solidFill>
                <a:schemeClr val="accent2">
                  <a:lumMod val="40000"/>
                  <a:lumOff val="60000"/>
                </a:schemeClr>
              </a:solidFill>
            </a:endParaRPr>
          </a:p>
        </p:txBody>
      </p:sp>
      <p:pic>
        <p:nvPicPr>
          <p:cNvPr id="6" name="Picture 5">
            <a:extLst>
              <a:ext uri="{FF2B5EF4-FFF2-40B4-BE49-F238E27FC236}">
                <a16:creationId xmlns:a16="http://schemas.microsoft.com/office/drawing/2014/main" id="{E6ABFE21-248E-829E-65C3-DFDB02501E14}"/>
              </a:ext>
            </a:extLst>
          </p:cNvPr>
          <p:cNvPicPr>
            <a:picLocks noChangeAspect="1"/>
          </p:cNvPicPr>
          <p:nvPr/>
        </p:nvPicPr>
        <p:blipFill>
          <a:blip r:embed="rId3"/>
          <a:stretch>
            <a:fillRect/>
          </a:stretch>
        </p:blipFill>
        <p:spPr>
          <a:xfrm>
            <a:off x="180975" y="1633537"/>
            <a:ext cx="3361134" cy="3690938"/>
          </a:xfrm>
          <a:prstGeom prst="rect">
            <a:avLst/>
          </a:prstGeom>
        </p:spPr>
      </p:pic>
    </p:spTree>
    <p:extLst>
      <p:ext uri="{BB962C8B-B14F-4D97-AF65-F5344CB8AC3E}">
        <p14:creationId xmlns:p14="http://schemas.microsoft.com/office/powerpoint/2010/main" val="240738738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D3EB91-56AD-F11C-976D-8D759027759B}"/>
              </a:ext>
            </a:extLst>
          </p:cNvPr>
          <p:cNvSpPr>
            <a:spLocks noGrp="1"/>
          </p:cNvSpPr>
          <p:nvPr>
            <p:ph type="title"/>
          </p:nvPr>
        </p:nvSpPr>
        <p:spPr>
          <a:xfrm>
            <a:off x="3543300" y="1114425"/>
            <a:ext cx="4514850" cy="857250"/>
          </a:xfrm>
        </p:spPr>
        <p:txBody>
          <a:bodyPr>
            <a:normAutofit/>
          </a:bodyPr>
          <a:lstStyle/>
          <a:p>
            <a:pPr algn="ctr"/>
            <a:r>
              <a:rPr lang="en-IN" sz="2400" b="1" dirty="0">
                <a:latin typeface="Times New Roman" panose="02020603050405020304" pitchFamily="18" charset="0"/>
                <a:ea typeface="Arial" panose="020B0604020202020204" pitchFamily="34" charset="0"/>
                <a:cs typeface="Times New Roman" panose="02020603050405020304" pitchFamily="18" charset="0"/>
              </a:rPr>
              <a:t>Different leadership theories (Cont.)</a:t>
            </a:r>
            <a:endParaRPr lang="en-IN" sz="24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BDF25B41-185A-A8CF-6D5D-367B974379D2}"/>
              </a:ext>
            </a:extLst>
          </p:cNvPr>
          <p:cNvSpPr>
            <a:spLocks noGrp="1"/>
          </p:cNvSpPr>
          <p:nvPr>
            <p:ph type="body" sz="half" idx="2"/>
          </p:nvPr>
        </p:nvSpPr>
        <p:spPr>
          <a:xfrm>
            <a:off x="3667125" y="2352676"/>
            <a:ext cx="4516041" cy="2362199"/>
          </a:xfrm>
        </p:spPr>
        <p:txBody>
          <a:bodyPr>
            <a:noAutofit/>
          </a:bodyPr>
          <a:lstStyle/>
          <a:p>
            <a:pPr marL="257175" indent="-257175" algn="just">
              <a:lnSpc>
                <a:spcPct val="150000"/>
              </a:lnSpc>
              <a:buFont typeface="Arial" panose="020B0604020202020204" pitchFamily="34" charset="0"/>
              <a:buChar char="●"/>
            </a:pPr>
            <a:r>
              <a:rPr lang="en-US" sz="1200" dirty="0">
                <a:latin typeface="Times New Roman" panose="02020603050405020304" pitchFamily="18" charset="0"/>
                <a:ea typeface="Times New Roman" panose="02020603050405020304" pitchFamily="18" charset="0"/>
              </a:rPr>
              <a:t>Situational leadership theory:  This theory refers that leaders need to adopt styles as per the need of situations, to meet the requirements of employees (Walls, 2019). </a:t>
            </a:r>
          </a:p>
          <a:p>
            <a:pPr marL="257175" indent="-257175" algn="just">
              <a:lnSpc>
                <a:spcPct val="150000"/>
              </a:lnSpc>
              <a:buFont typeface="Arial" panose="020B0604020202020204" pitchFamily="34" charset="0"/>
              <a:buChar char="●"/>
            </a:pPr>
            <a:r>
              <a:rPr lang="en-US" sz="1200" dirty="0">
                <a:latin typeface="Times New Roman" panose="02020603050405020304" pitchFamily="18" charset="0"/>
                <a:ea typeface="Times New Roman" panose="02020603050405020304" pitchFamily="18" charset="0"/>
              </a:rPr>
              <a:t>The great man theory: As per the great man theory, there are some people who are born with leadership qualities and necessary attributes that set them apart from others (</a:t>
            </a:r>
            <a:r>
              <a:rPr lang="en-US" sz="1200" dirty="0" err="1">
                <a:latin typeface="Times New Roman" panose="02020603050405020304" pitchFamily="18" charset="0"/>
                <a:ea typeface="Times New Roman" panose="02020603050405020304" pitchFamily="18" charset="0"/>
              </a:rPr>
              <a:t>Oko-Otu</a:t>
            </a:r>
            <a:r>
              <a:rPr lang="en-US" sz="1200" dirty="0">
                <a:latin typeface="Times New Roman" panose="02020603050405020304" pitchFamily="18" charset="0"/>
                <a:ea typeface="Times New Roman" panose="02020603050405020304" pitchFamily="18" charset="0"/>
              </a:rPr>
              <a:t> and </a:t>
            </a:r>
            <a:r>
              <a:rPr lang="en-US" sz="1200" dirty="0" err="1">
                <a:latin typeface="Times New Roman" panose="02020603050405020304" pitchFamily="18" charset="0"/>
                <a:ea typeface="Times New Roman" panose="02020603050405020304" pitchFamily="18" charset="0"/>
              </a:rPr>
              <a:t>Chidume</a:t>
            </a:r>
            <a:r>
              <a:rPr lang="en-US" sz="1200" dirty="0">
                <a:latin typeface="Times New Roman" panose="02020603050405020304" pitchFamily="18" charset="0"/>
                <a:ea typeface="Times New Roman" panose="02020603050405020304" pitchFamily="18" charset="0"/>
              </a:rPr>
              <a:t>, 2021). </a:t>
            </a:r>
          </a:p>
          <a:p>
            <a:pPr marL="257175" indent="-257175" algn="just">
              <a:lnSpc>
                <a:spcPct val="150000"/>
              </a:lnSpc>
              <a:buFont typeface="Arial" panose="020B0604020202020204" pitchFamily="34" charset="0"/>
              <a:buChar char="●"/>
            </a:pPr>
            <a:endParaRPr lang="en-US" sz="1200" dirty="0">
              <a:latin typeface="Times New Roman" panose="02020603050405020304" pitchFamily="18" charset="0"/>
              <a:ea typeface="Times New Roman" panose="02020603050405020304" pitchFamily="18" charset="0"/>
            </a:endParaRPr>
          </a:p>
        </p:txBody>
      </p:sp>
      <p:pic>
        <p:nvPicPr>
          <p:cNvPr id="2" name="Picture 1">
            <a:extLst>
              <a:ext uri="{FF2B5EF4-FFF2-40B4-BE49-F238E27FC236}">
                <a16:creationId xmlns:a16="http://schemas.microsoft.com/office/drawing/2014/main" id="{27CA9733-25F1-6883-2DD3-06C4CB0F88A7}"/>
              </a:ext>
            </a:extLst>
          </p:cNvPr>
          <p:cNvPicPr>
            <a:picLocks noChangeAspect="1"/>
          </p:cNvPicPr>
          <p:nvPr/>
        </p:nvPicPr>
        <p:blipFill>
          <a:blip r:embed="rId3"/>
          <a:stretch>
            <a:fillRect/>
          </a:stretch>
        </p:blipFill>
        <p:spPr>
          <a:xfrm>
            <a:off x="115507" y="1780651"/>
            <a:ext cx="3648773" cy="3296698"/>
          </a:xfrm>
          <a:prstGeom prst="rect">
            <a:avLst/>
          </a:prstGeom>
        </p:spPr>
      </p:pic>
    </p:spTree>
    <p:extLst>
      <p:ext uri="{BB962C8B-B14F-4D97-AF65-F5344CB8AC3E}">
        <p14:creationId xmlns:p14="http://schemas.microsoft.com/office/powerpoint/2010/main" val="245739390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98121-2C6D-1069-50DD-AC9962FDBA2E}"/>
              </a:ext>
            </a:extLst>
          </p:cNvPr>
          <p:cNvSpPr>
            <a:spLocks noGrp="1"/>
          </p:cNvSpPr>
          <p:nvPr>
            <p:ph type="title"/>
          </p:nvPr>
        </p:nvSpPr>
        <p:spPr>
          <a:xfrm>
            <a:off x="3542109" y="1466850"/>
            <a:ext cx="4514850" cy="857250"/>
          </a:xfrm>
        </p:spPr>
        <p:txBody>
          <a:bodyPr>
            <a:normAutofit/>
          </a:bodyPr>
          <a:lstStyle/>
          <a:p>
            <a:pPr algn="ctr"/>
            <a:r>
              <a:rPr lang="en-IN" sz="2400" b="1" dirty="0">
                <a:latin typeface="Times New Roman" panose="02020603050405020304" pitchFamily="18" charset="0"/>
                <a:ea typeface="Arial" panose="020B0604020202020204" pitchFamily="34" charset="0"/>
                <a:cs typeface="Times New Roman" panose="02020603050405020304" pitchFamily="18" charset="0"/>
              </a:rPr>
              <a:t>Different leadership theories (Cont.)</a:t>
            </a:r>
            <a:endParaRPr lang="en-IN" sz="2400" dirty="0"/>
          </a:p>
        </p:txBody>
      </p:sp>
      <p:sp>
        <p:nvSpPr>
          <p:cNvPr id="4" name="Text Placeholder 3">
            <a:extLst>
              <a:ext uri="{FF2B5EF4-FFF2-40B4-BE49-F238E27FC236}">
                <a16:creationId xmlns:a16="http://schemas.microsoft.com/office/drawing/2014/main" id="{D0F0FF2B-57F7-D43D-F052-DD4EFFD6AB3C}"/>
              </a:ext>
            </a:extLst>
          </p:cNvPr>
          <p:cNvSpPr>
            <a:spLocks noGrp="1"/>
          </p:cNvSpPr>
          <p:nvPr>
            <p:ph type="body" sz="half" idx="2"/>
          </p:nvPr>
        </p:nvSpPr>
        <p:spPr>
          <a:xfrm>
            <a:off x="4406054" y="2664542"/>
            <a:ext cx="3814728" cy="1371600"/>
          </a:xfrm>
        </p:spPr>
        <p:txBody>
          <a:bodyPr>
            <a:noAutofit/>
          </a:bodyPr>
          <a:lstStyle/>
          <a:p>
            <a:pPr marL="257175" indent="-257175" algn="just">
              <a:lnSpc>
                <a:spcPct val="150000"/>
              </a:lnSpc>
              <a:buFont typeface="Arial" panose="020B0604020202020204" pitchFamily="34" charset="0"/>
              <a:buChar char="●"/>
            </a:pPr>
            <a:r>
              <a:rPr lang="en-US" sz="1200" b="1" i="1" dirty="0">
                <a:latin typeface="Times New Roman" panose="02020603050405020304" pitchFamily="18" charset="0"/>
                <a:ea typeface="Times New Roman" panose="02020603050405020304" pitchFamily="18" charset="0"/>
              </a:rPr>
              <a:t>The Trait theory</a:t>
            </a:r>
            <a:r>
              <a:rPr lang="en-US" sz="1200" dirty="0">
                <a:latin typeface="Times New Roman" panose="02020603050405020304" pitchFamily="18" charset="0"/>
                <a:ea typeface="Times New Roman" panose="02020603050405020304" pitchFamily="18" charset="0"/>
              </a:rPr>
              <a:t>: According to trait theory successful leaders arise from inborn personality traits and characteristics (</a:t>
            </a:r>
            <a:r>
              <a:rPr lang="en-US" sz="1200" dirty="0" err="1">
                <a:latin typeface="Times New Roman" panose="02020603050405020304" pitchFamily="18" charset="0"/>
                <a:ea typeface="Times New Roman" panose="02020603050405020304" pitchFamily="18" charset="0"/>
              </a:rPr>
              <a:t>Lievens</a:t>
            </a:r>
            <a:r>
              <a:rPr lang="en-US" sz="1200" dirty="0">
                <a:latin typeface="Times New Roman" panose="02020603050405020304" pitchFamily="18" charset="0"/>
                <a:ea typeface="Times New Roman" panose="02020603050405020304" pitchFamily="18" charset="0"/>
              </a:rPr>
              <a:t> </a:t>
            </a:r>
            <a:r>
              <a:rPr lang="en-US" sz="1200" i="1" dirty="0">
                <a:latin typeface="Times New Roman" panose="02020603050405020304" pitchFamily="18" charset="0"/>
                <a:ea typeface="Times New Roman" panose="02020603050405020304" pitchFamily="18" charset="0"/>
              </a:rPr>
              <a:t>et al. </a:t>
            </a:r>
            <a:r>
              <a:rPr lang="en-US" sz="1200" dirty="0">
                <a:latin typeface="Times New Roman" panose="02020603050405020304" pitchFamily="18" charset="0"/>
                <a:ea typeface="Times New Roman" panose="02020603050405020304" pitchFamily="18" charset="0"/>
              </a:rPr>
              <a:t>2018).</a:t>
            </a:r>
          </a:p>
          <a:p>
            <a:pPr marL="257175" indent="-257175" algn="just">
              <a:lnSpc>
                <a:spcPct val="150000"/>
              </a:lnSpc>
              <a:buFont typeface="Arial" panose="020B0604020202020204" pitchFamily="34" charset="0"/>
              <a:buChar char="●"/>
            </a:pPr>
            <a:r>
              <a:rPr lang="en-US" sz="1200" b="1" i="1" dirty="0">
                <a:latin typeface="Times New Roman" panose="02020603050405020304" pitchFamily="18" charset="0"/>
                <a:ea typeface="Times New Roman" panose="02020603050405020304" pitchFamily="18" charset="0"/>
              </a:rPr>
              <a:t>Behavioral Theory</a:t>
            </a:r>
            <a:r>
              <a:rPr lang="en-US" sz="1200" dirty="0">
                <a:latin typeface="Times New Roman" panose="02020603050405020304" pitchFamily="18" charset="0"/>
                <a:ea typeface="Times New Roman" panose="02020603050405020304" pitchFamily="18" charset="0"/>
              </a:rPr>
              <a:t>: It is a theory that states often leaders imitate the qualities of other leaders to be successful (Hunt and </a:t>
            </a:r>
            <a:r>
              <a:rPr lang="en-US" sz="1200" dirty="0" err="1">
                <a:latin typeface="Times New Roman" panose="02020603050405020304" pitchFamily="18" charset="0"/>
                <a:ea typeface="Times New Roman" panose="02020603050405020304" pitchFamily="18" charset="0"/>
              </a:rPr>
              <a:t>Fedynich</a:t>
            </a:r>
            <a:r>
              <a:rPr lang="en-US" sz="1200" dirty="0">
                <a:latin typeface="Times New Roman" panose="02020603050405020304" pitchFamily="18" charset="0"/>
                <a:ea typeface="Times New Roman" panose="02020603050405020304" pitchFamily="18" charset="0"/>
              </a:rPr>
              <a:t>, 2019). </a:t>
            </a:r>
          </a:p>
          <a:p>
            <a:endParaRPr lang="en-IN" sz="1200" dirty="0"/>
          </a:p>
        </p:txBody>
      </p:sp>
      <p:pic>
        <p:nvPicPr>
          <p:cNvPr id="3" name="Picture 2">
            <a:extLst>
              <a:ext uri="{FF2B5EF4-FFF2-40B4-BE49-F238E27FC236}">
                <a16:creationId xmlns:a16="http://schemas.microsoft.com/office/drawing/2014/main" id="{8DB30B88-A0A5-B57C-40D1-A47CD4854AF7}"/>
              </a:ext>
            </a:extLst>
          </p:cNvPr>
          <p:cNvPicPr>
            <a:picLocks noChangeAspect="1"/>
          </p:cNvPicPr>
          <p:nvPr/>
        </p:nvPicPr>
        <p:blipFill>
          <a:blip r:embed="rId3"/>
          <a:stretch>
            <a:fillRect/>
          </a:stretch>
        </p:blipFill>
        <p:spPr>
          <a:xfrm>
            <a:off x="287849" y="2005966"/>
            <a:ext cx="3109324" cy="3411855"/>
          </a:xfrm>
          <a:prstGeom prst="rect">
            <a:avLst/>
          </a:prstGeom>
        </p:spPr>
      </p:pic>
    </p:spTree>
    <p:extLst>
      <p:ext uri="{BB962C8B-B14F-4D97-AF65-F5344CB8AC3E}">
        <p14:creationId xmlns:p14="http://schemas.microsoft.com/office/powerpoint/2010/main" val="363428768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D3EB91-56AD-F11C-976D-8D759027759B}"/>
              </a:ext>
            </a:extLst>
          </p:cNvPr>
          <p:cNvSpPr>
            <a:spLocks noGrp="1"/>
          </p:cNvSpPr>
          <p:nvPr>
            <p:ph type="title"/>
          </p:nvPr>
        </p:nvSpPr>
        <p:spPr>
          <a:xfrm>
            <a:off x="2819400" y="1346597"/>
            <a:ext cx="6324600"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EFFECTIVENESS OF JEFF BEZOS’ LEADERSHIP QUALITIES</a:t>
            </a:r>
            <a:endParaRPr lang="en-IN" sz="24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BDF25B41-185A-A8CF-6D5D-367B974379D2}"/>
              </a:ext>
            </a:extLst>
          </p:cNvPr>
          <p:cNvSpPr>
            <a:spLocks noGrp="1"/>
          </p:cNvSpPr>
          <p:nvPr>
            <p:ph type="body" sz="half" idx="2"/>
          </p:nvPr>
        </p:nvSpPr>
        <p:spPr>
          <a:xfrm>
            <a:off x="3683492" y="2695576"/>
            <a:ext cx="4516041" cy="2362199"/>
          </a:xfrm>
        </p:spPr>
        <p:txBody>
          <a:bodyPr>
            <a:noAutofit/>
          </a:bodyPr>
          <a:lstStyle/>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Through the leadership skills, Jeff Bezos has been able to develop a competitive environment at Amazon (Cohan, 2018).</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Jeff Bezos has created a </a:t>
            </a:r>
            <a:r>
              <a:rPr lang="en-IN" sz="1200" b="1" i="1" dirty="0">
                <a:latin typeface="Times New Roman" panose="02020603050405020304" pitchFamily="18" charset="0"/>
                <a:ea typeface="Times New Roman" panose="02020603050405020304" pitchFamily="18" charset="0"/>
              </a:rPr>
              <a:t>customer-driven environment </a:t>
            </a:r>
            <a:r>
              <a:rPr lang="en-IN" sz="1200" dirty="0">
                <a:latin typeface="Times New Roman" panose="02020603050405020304" pitchFamily="18" charset="0"/>
                <a:ea typeface="Times New Roman" panose="02020603050405020304" pitchFamily="18" charset="0"/>
              </a:rPr>
              <a:t>for Amazon (Murphy, 2022).</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Jeff Bezos divides tasks into multiple teams in a way so that tasks can be executed effectively. </a:t>
            </a:r>
            <a:endParaRPr lang="en-IN" sz="1200" dirty="0">
              <a:latin typeface="Arial" panose="020B0604020202020204" pitchFamily="34" charset="0"/>
              <a:ea typeface="Arial" panose="020B0604020202020204" pitchFamily="34" charset="0"/>
            </a:endParaRPr>
          </a:p>
        </p:txBody>
      </p:sp>
      <p:pic>
        <p:nvPicPr>
          <p:cNvPr id="8" name="Picture 7">
            <a:extLst>
              <a:ext uri="{FF2B5EF4-FFF2-40B4-BE49-F238E27FC236}">
                <a16:creationId xmlns:a16="http://schemas.microsoft.com/office/drawing/2014/main" id="{C3AECEDB-A218-7F08-7335-E15E5BB86A60}"/>
              </a:ext>
            </a:extLst>
          </p:cNvPr>
          <p:cNvPicPr>
            <a:picLocks noChangeAspect="1"/>
          </p:cNvPicPr>
          <p:nvPr/>
        </p:nvPicPr>
        <p:blipFill>
          <a:blip r:embed="rId3"/>
          <a:stretch>
            <a:fillRect/>
          </a:stretch>
        </p:blipFill>
        <p:spPr>
          <a:xfrm>
            <a:off x="113218" y="2821782"/>
            <a:ext cx="3570274" cy="2026444"/>
          </a:xfrm>
          <a:prstGeom prst="rect">
            <a:avLst/>
          </a:prstGeom>
        </p:spPr>
      </p:pic>
    </p:spTree>
    <p:extLst>
      <p:ext uri="{BB962C8B-B14F-4D97-AF65-F5344CB8AC3E}">
        <p14:creationId xmlns:p14="http://schemas.microsoft.com/office/powerpoint/2010/main" val="297069434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5772-079A-045E-2771-41E388D0DA75}"/>
              </a:ext>
            </a:extLst>
          </p:cNvPr>
          <p:cNvSpPr>
            <a:spLocks noGrp="1"/>
          </p:cNvSpPr>
          <p:nvPr>
            <p:ph type="title"/>
          </p:nvPr>
        </p:nvSpPr>
        <p:spPr>
          <a:xfrm>
            <a:off x="3684087" y="1457325"/>
            <a:ext cx="4514850"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EFFECTIVENESS OF JEFF BEZOS’ LEADERSHIP QUALITIES</a:t>
            </a:r>
            <a:endParaRPr lang="en-IN" sz="2400" dirty="0"/>
          </a:p>
        </p:txBody>
      </p:sp>
      <p:sp>
        <p:nvSpPr>
          <p:cNvPr id="4" name="Text Placeholder 3">
            <a:extLst>
              <a:ext uri="{FF2B5EF4-FFF2-40B4-BE49-F238E27FC236}">
                <a16:creationId xmlns:a16="http://schemas.microsoft.com/office/drawing/2014/main" id="{CD56B4DA-926C-028A-E55B-94619817D882}"/>
              </a:ext>
            </a:extLst>
          </p:cNvPr>
          <p:cNvSpPr>
            <a:spLocks noGrp="1"/>
          </p:cNvSpPr>
          <p:nvPr>
            <p:ph type="body" sz="half" idx="2"/>
          </p:nvPr>
        </p:nvSpPr>
        <p:spPr>
          <a:xfrm>
            <a:off x="3542109" y="2940049"/>
            <a:ext cx="4516041" cy="2117726"/>
          </a:xfrm>
        </p:spPr>
        <p:txBody>
          <a:bodyPr>
            <a:noAutofit/>
          </a:bodyPr>
          <a:lstStyle/>
          <a:p>
            <a:pPr marL="214313" indent="-214313">
              <a:lnSpc>
                <a:spcPct val="17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The leadership style Jeff Bezos follows inspire the employees working in Amazon.</a:t>
            </a:r>
            <a:endParaRPr lang="en-IN" sz="1200" dirty="0">
              <a:latin typeface="Times New Roman" panose="02020603050405020304" pitchFamily="18" charset="0"/>
              <a:cs typeface="Times New Roman" panose="02020603050405020304" pitchFamily="18" charset="0"/>
            </a:endParaRPr>
          </a:p>
          <a:p>
            <a:pPr marL="214313" indent="-214313">
              <a:lnSpc>
                <a:spcPct val="170000"/>
              </a:lnSpc>
              <a:buFont typeface="Arial" panose="020B0604020202020204" pitchFamily="34" charset="0"/>
              <a:buChar char="•"/>
            </a:pPr>
            <a:r>
              <a:rPr lang="en-IN" sz="1200" dirty="0">
                <a:latin typeface="Times New Roman" panose="02020603050405020304" pitchFamily="18" charset="0"/>
                <a:cs typeface="Times New Roman" panose="02020603050405020304" pitchFamily="18" charset="0"/>
              </a:rPr>
              <a:t>He always tried to minimise the work pressure of the employees by splitting the works in small teams.</a:t>
            </a:r>
          </a:p>
          <a:p>
            <a:pPr marL="214313" indent="-214313">
              <a:lnSpc>
                <a:spcPct val="17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He has improved communication in the organization, because of which employees can easily convey their opinion.</a:t>
            </a:r>
          </a:p>
          <a:p>
            <a:pPr marL="214313" indent="-214313">
              <a:lnSpc>
                <a:spcPct val="170000"/>
              </a:lnSpc>
              <a:buFont typeface="Arial" panose="020B0604020202020204" pitchFamily="34" charset="0"/>
              <a:buChar char="•"/>
            </a:pPr>
            <a:endParaRPr lang="en-US" sz="1200" dirty="0">
              <a:latin typeface="Times New Roman" panose="02020603050405020304" pitchFamily="18" charset="0"/>
              <a:cs typeface="Times New Roman" panose="02020603050405020304" pitchFamily="18" charset="0"/>
            </a:endParaRPr>
          </a:p>
          <a:p>
            <a:pPr marL="214313" indent="-214313">
              <a:lnSpc>
                <a:spcPct val="170000"/>
              </a:lnSpc>
              <a:buFont typeface="Arial" panose="020B0604020202020204" pitchFamily="34" charset="0"/>
              <a:buChar char="•"/>
            </a:pPr>
            <a:r>
              <a:rPr lang="en-IN" sz="1200" dirty="0">
                <a:latin typeface="Times New Roman" panose="02020603050405020304" pitchFamily="18" charset="0"/>
                <a:cs typeface="Times New Roman" panose="02020603050405020304" pitchFamily="18" charset="0"/>
              </a:rPr>
              <a:t>. </a:t>
            </a:r>
          </a:p>
          <a:p>
            <a:pPr marL="214313" indent="-214313">
              <a:buFont typeface="Arial" panose="020B0604020202020204" pitchFamily="34" charset="0"/>
              <a:buChar char="•"/>
            </a:pPr>
            <a:endParaRPr lang="en-US" sz="12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C5C74420-E9A3-4484-41DA-4CB56608C10D}"/>
              </a:ext>
            </a:extLst>
          </p:cNvPr>
          <p:cNvPicPr>
            <a:picLocks noChangeAspect="1"/>
          </p:cNvPicPr>
          <p:nvPr/>
        </p:nvPicPr>
        <p:blipFill>
          <a:blip r:embed="rId3"/>
          <a:stretch>
            <a:fillRect/>
          </a:stretch>
        </p:blipFill>
        <p:spPr>
          <a:xfrm>
            <a:off x="76200" y="1250156"/>
            <a:ext cx="3465909" cy="4560094"/>
          </a:xfrm>
          <a:prstGeom prst="rect">
            <a:avLst/>
          </a:prstGeom>
        </p:spPr>
      </p:pic>
    </p:spTree>
    <p:extLst>
      <p:ext uri="{BB962C8B-B14F-4D97-AF65-F5344CB8AC3E}">
        <p14:creationId xmlns:p14="http://schemas.microsoft.com/office/powerpoint/2010/main" val="21117059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D3EB91-56AD-F11C-976D-8D759027759B}"/>
              </a:ext>
            </a:extLst>
          </p:cNvPr>
          <p:cNvSpPr>
            <a:spLocks noGrp="1"/>
          </p:cNvSpPr>
          <p:nvPr>
            <p:ph type="title"/>
          </p:nvPr>
        </p:nvSpPr>
        <p:spPr>
          <a:xfrm>
            <a:off x="283776" y="1514475"/>
            <a:ext cx="8784024"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INTERPRETATION OF THE LEADERSHIP THEORIES AND PERSPECTIVES IN RELATION TO JEFF BEZOS’ LEADERSHIP APPROACHES</a:t>
            </a:r>
            <a:endParaRPr lang="en-IN" sz="24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BDF25B41-185A-A8CF-6D5D-367B974379D2}"/>
              </a:ext>
            </a:extLst>
          </p:cNvPr>
          <p:cNvSpPr>
            <a:spLocks noGrp="1"/>
          </p:cNvSpPr>
          <p:nvPr>
            <p:ph type="body" sz="half" idx="2"/>
          </p:nvPr>
        </p:nvSpPr>
        <p:spPr>
          <a:xfrm>
            <a:off x="3683492" y="2981326"/>
            <a:ext cx="4516041" cy="2362199"/>
          </a:xfrm>
        </p:spPr>
        <p:txBody>
          <a:bodyPr>
            <a:noAutofit/>
          </a:bodyPr>
          <a:lstStyle/>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It has been mentioned earlier that Jeff Bezos has the traits of transformational leadership theory. (Murphy, 2022).</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Jeff Bezos has never failed to inspire his fellow team members and he has always ensured that all the team members are committed to fulfilling the vision of the organisation. (Murphy, 2022).</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According to the way, Jeff Bezos lead Amazon he can also be classified as a </a:t>
            </a:r>
            <a:r>
              <a:rPr lang="en-IN" sz="1200" b="1" i="1" dirty="0">
                <a:latin typeface="Times New Roman" panose="02020603050405020304" pitchFamily="18" charset="0"/>
                <a:ea typeface="Times New Roman" panose="02020603050405020304" pitchFamily="18" charset="0"/>
              </a:rPr>
              <a:t>Pragmatist </a:t>
            </a:r>
            <a:r>
              <a:rPr lang="en-IN" sz="1200" dirty="0">
                <a:latin typeface="Times New Roman" panose="02020603050405020304" pitchFamily="18" charset="0"/>
                <a:ea typeface="Times New Roman" panose="02020603050405020304" pitchFamily="18" charset="0"/>
              </a:rPr>
              <a:t>(Murphy, 2022).</a:t>
            </a:r>
            <a:endParaRPr lang="en-IN" sz="1200" dirty="0">
              <a:latin typeface="Arial" panose="020B0604020202020204" pitchFamily="34" charset="0"/>
              <a:ea typeface="Arial" panose="020B0604020202020204" pitchFamily="34" charset="0"/>
            </a:endParaRPr>
          </a:p>
        </p:txBody>
      </p:sp>
      <p:pic>
        <p:nvPicPr>
          <p:cNvPr id="3" name="Picture 2">
            <a:extLst>
              <a:ext uri="{FF2B5EF4-FFF2-40B4-BE49-F238E27FC236}">
                <a16:creationId xmlns:a16="http://schemas.microsoft.com/office/drawing/2014/main" id="{B475086E-03DF-FFF5-B067-B34AC2E85405}"/>
              </a:ext>
            </a:extLst>
          </p:cNvPr>
          <p:cNvPicPr>
            <a:picLocks noChangeAspect="1"/>
          </p:cNvPicPr>
          <p:nvPr/>
        </p:nvPicPr>
        <p:blipFill>
          <a:blip r:embed="rId3"/>
          <a:stretch>
            <a:fillRect/>
          </a:stretch>
        </p:blipFill>
        <p:spPr>
          <a:xfrm>
            <a:off x="283776" y="3141463"/>
            <a:ext cx="3311133" cy="1878212"/>
          </a:xfrm>
          <a:prstGeom prst="rect">
            <a:avLst/>
          </a:prstGeom>
        </p:spPr>
      </p:pic>
    </p:spTree>
    <p:extLst>
      <p:ext uri="{BB962C8B-B14F-4D97-AF65-F5344CB8AC3E}">
        <p14:creationId xmlns:p14="http://schemas.microsoft.com/office/powerpoint/2010/main" val="282108732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D3EB91-56AD-F11C-976D-8D759027759B}"/>
              </a:ext>
            </a:extLst>
          </p:cNvPr>
          <p:cNvSpPr>
            <a:spLocks noGrp="1"/>
          </p:cNvSpPr>
          <p:nvPr>
            <p:ph type="title"/>
          </p:nvPr>
        </p:nvSpPr>
        <p:spPr>
          <a:xfrm>
            <a:off x="109538" y="1292824"/>
            <a:ext cx="8924925"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INTERPRETATION OF THE LEADERSHIP THEORIES AND PERSPECTIVES IN RELATION TO JEFF BEZOS’ LEADERSHIP APPROACHES</a:t>
            </a:r>
            <a:endParaRPr lang="en-IN" sz="24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BDF25B41-185A-A8CF-6D5D-367B974379D2}"/>
              </a:ext>
            </a:extLst>
          </p:cNvPr>
          <p:cNvSpPr>
            <a:spLocks noGrp="1"/>
          </p:cNvSpPr>
          <p:nvPr>
            <p:ph type="body" sz="half" idx="2"/>
          </p:nvPr>
        </p:nvSpPr>
        <p:spPr>
          <a:xfrm>
            <a:off x="3683492" y="2981326"/>
            <a:ext cx="4516041" cy="2362199"/>
          </a:xfrm>
        </p:spPr>
        <p:txBody>
          <a:bodyPr>
            <a:noAutofit/>
          </a:bodyPr>
          <a:lstStyle/>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According to the news, Jeff Bezos has taken Amazon to the top (BBC, 2018). </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There are certain qualities in Jeff Bezos for example, he always embraces failure, keeps innovations, and has Perseverance and Resilience (CNBC, 2021).</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Determination, empowerment and simplicity have made his leadership more effective. (CNBC, 2021).</a:t>
            </a:r>
            <a:endParaRPr lang="en-IN" sz="1200" dirty="0">
              <a:latin typeface="Arial" panose="020B0604020202020204" pitchFamily="34" charset="0"/>
              <a:ea typeface="Arial" panose="020B0604020202020204" pitchFamily="34" charset="0"/>
            </a:endParaRPr>
          </a:p>
        </p:txBody>
      </p:sp>
      <p:pic>
        <p:nvPicPr>
          <p:cNvPr id="3" name="Picture 2">
            <a:extLst>
              <a:ext uri="{FF2B5EF4-FFF2-40B4-BE49-F238E27FC236}">
                <a16:creationId xmlns:a16="http://schemas.microsoft.com/office/drawing/2014/main" id="{ECBD9AD4-8EEB-9DE5-6E76-54295BFB929C}"/>
              </a:ext>
            </a:extLst>
          </p:cNvPr>
          <p:cNvPicPr>
            <a:picLocks noChangeAspect="1"/>
          </p:cNvPicPr>
          <p:nvPr/>
        </p:nvPicPr>
        <p:blipFill>
          <a:blip r:embed="rId3"/>
          <a:stretch>
            <a:fillRect/>
          </a:stretch>
        </p:blipFill>
        <p:spPr>
          <a:xfrm>
            <a:off x="323851" y="2427158"/>
            <a:ext cx="3359642" cy="309734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8639975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C4003-2C99-9E59-3A2D-0ED455EFA71F}"/>
              </a:ext>
            </a:extLst>
          </p:cNvPr>
          <p:cNvSpPr>
            <a:spLocks noGrp="1"/>
          </p:cNvSpPr>
          <p:nvPr>
            <p:ph type="title"/>
          </p:nvPr>
        </p:nvSpPr>
        <p:spPr>
          <a:xfrm>
            <a:off x="428625" y="1257300"/>
            <a:ext cx="7809309"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INTERPRETATION OF THE LEADERSHIP THEORIES AND PERSPECTIVES IN RELATION TO JEFF BEZOS’ LEADERSHIP APPROACHES</a:t>
            </a:r>
            <a:endParaRPr lang="en-IN" sz="2400" dirty="0"/>
          </a:p>
        </p:txBody>
      </p:sp>
      <p:sp>
        <p:nvSpPr>
          <p:cNvPr id="4" name="Text Placeholder 3">
            <a:extLst>
              <a:ext uri="{FF2B5EF4-FFF2-40B4-BE49-F238E27FC236}">
                <a16:creationId xmlns:a16="http://schemas.microsoft.com/office/drawing/2014/main" id="{2F86C85E-4007-EBAA-EBE6-99E4F0DB8394}"/>
              </a:ext>
            </a:extLst>
          </p:cNvPr>
          <p:cNvSpPr>
            <a:spLocks noGrp="1"/>
          </p:cNvSpPr>
          <p:nvPr>
            <p:ph type="body" sz="half" idx="2"/>
          </p:nvPr>
        </p:nvSpPr>
        <p:spPr>
          <a:xfrm>
            <a:off x="3721893" y="2496145"/>
            <a:ext cx="4516041" cy="2190749"/>
          </a:xfrm>
        </p:spPr>
        <p:txBody>
          <a:bodyPr>
            <a:normAutofit/>
          </a:bodyPr>
          <a:lstStyle/>
          <a:p>
            <a:pPr marL="214313" indent="-214313">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According to the leadership approach of the Jeff Bezos it has been understood that, there is little bit if autocratic ness in him.</a:t>
            </a:r>
          </a:p>
          <a:p>
            <a:pPr marL="214313" indent="-214313">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As per autocratic leadership theory, leaders who prefer to lead organisation through their own decisions.</a:t>
            </a:r>
          </a:p>
          <a:p>
            <a:pPr marL="214313" indent="-214313">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Jeff Bezos take decision regarding the management of this organisation by himself.</a:t>
            </a:r>
            <a:endParaRPr lang="en-IN" sz="12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D609DBE2-B890-0928-5C9A-23B99A1D1EF0}"/>
              </a:ext>
            </a:extLst>
          </p:cNvPr>
          <p:cNvPicPr>
            <a:picLocks noChangeAspect="1"/>
          </p:cNvPicPr>
          <p:nvPr/>
        </p:nvPicPr>
        <p:blipFill>
          <a:blip r:embed="rId3"/>
          <a:stretch>
            <a:fillRect/>
          </a:stretch>
        </p:blipFill>
        <p:spPr>
          <a:xfrm>
            <a:off x="69055" y="2210991"/>
            <a:ext cx="3473054" cy="2761060"/>
          </a:xfrm>
          <a:prstGeom prst="rect">
            <a:avLst/>
          </a:prstGeom>
        </p:spPr>
      </p:pic>
    </p:spTree>
    <p:extLst>
      <p:ext uri="{BB962C8B-B14F-4D97-AF65-F5344CB8AC3E}">
        <p14:creationId xmlns:p14="http://schemas.microsoft.com/office/powerpoint/2010/main" val="17461344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D3EB91-56AD-F11C-976D-8D759027759B}"/>
              </a:ext>
            </a:extLst>
          </p:cNvPr>
          <p:cNvSpPr>
            <a:spLocks noGrp="1"/>
          </p:cNvSpPr>
          <p:nvPr>
            <p:ph type="title"/>
          </p:nvPr>
        </p:nvSpPr>
        <p:spPr>
          <a:xfrm>
            <a:off x="3572000" y="1352550"/>
            <a:ext cx="5676900"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POSITIVE IMPACT OF JEFF BEZOS’ LEADERSHIP ON AMAZON</a:t>
            </a:r>
            <a:endParaRPr lang="en-IN" sz="24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BDF25B41-185A-A8CF-6D5D-367B974379D2}"/>
              </a:ext>
            </a:extLst>
          </p:cNvPr>
          <p:cNvSpPr>
            <a:spLocks noGrp="1"/>
          </p:cNvSpPr>
          <p:nvPr>
            <p:ph type="body" sz="half" idx="2"/>
          </p:nvPr>
        </p:nvSpPr>
        <p:spPr>
          <a:xfrm>
            <a:off x="3683492" y="2981326"/>
            <a:ext cx="4516041" cy="2362199"/>
          </a:xfrm>
        </p:spPr>
        <p:txBody>
          <a:bodyPr>
            <a:noAutofit/>
          </a:bodyPr>
          <a:lstStyle/>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Under the leadership of Jeff Bezos, Amazon has been able to grow its sales by </a:t>
            </a:r>
            <a:r>
              <a:rPr lang="en-IN" sz="1200" b="1" i="1" dirty="0">
                <a:latin typeface="Times New Roman" panose="02020603050405020304" pitchFamily="18" charset="0"/>
                <a:ea typeface="Times New Roman" panose="02020603050405020304" pitchFamily="18" charset="0"/>
              </a:rPr>
              <a:t>44% </a:t>
            </a:r>
            <a:r>
              <a:rPr lang="en-IN" sz="1200" dirty="0">
                <a:latin typeface="Times New Roman" panose="02020603050405020304" pitchFamily="18" charset="0"/>
                <a:ea typeface="Times New Roman" panose="02020603050405020304" pitchFamily="18" charset="0"/>
              </a:rPr>
              <a:t>(</a:t>
            </a:r>
            <a:r>
              <a:rPr lang="en-IN" sz="1200" dirty="0" err="1">
                <a:latin typeface="Times New Roman" panose="02020603050405020304" pitchFamily="18" charset="0"/>
                <a:ea typeface="Times New Roman" panose="02020603050405020304" pitchFamily="18" charset="0"/>
              </a:rPr>
              <a:t>Milliot</a:t>
            </a:r>
            <a:r>
              <a:rPr lang="en-IN" sz="1200" dirty="0">
                <a:latin typeface="Times New Roman" panose="02020603050405020304" pitchFamily="18" charset="0"/>
                <a:ea typeface="Times New Roman" panose="02020603050405020304" pitchFamily="18" charset="0"/>
              </a:rPr>
              <a:t>, 2021). </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The revenue of Amazon increased by </a:t>
            </a:r>
            <a:r>
              <a:rPr lang="en-IN" sz="1200" b="1" i="1" dirty="0">
                <a:latin typeface="Times New Roman" panose="02020603050405020304" pitchFamily="18" charset="0"/>
                <a:ea typeface="Times New Roman" panose="02020603050405020304" pitchFamily="18" charset="0"/>
              </a:rPr>
              <a:t>38%</a:t>
            </a:r>
            <a:r>
              <a:rPr lang="en-IN" sz="1200" dirty="0">
                <a:latin typeface="Times New Roman" panose="02020603050405020304" pitchFamily="18" charset="0"/>
                <a:ea typeface="Times New Roman" panose="02020603050405020304" pitchFamily="18" charset="0"/>
              </a:rPr>
              <a:t> and become </a:t>
            </a:r>
            <a:r>
              <a:rPr lang="en-IN" sz="1200" b="1" i="1" dirty="0">
                <a:latin typeface="Times New Roman" panose="02020603050405020304" pitchFamily="18" charset="0"/>
                <a:ea typeface="Times New Roman" panose="02020603050405020304" pitchFamily="18" charset="0"/>
              </a:rPr>
              <a:t>$386.1 billion</a:t>
            </a:r>
            <a:r>
              <a:rPr lang="en-IN" sz="1200" dirty="0">
                <a:latin typeface="Times New Roman" panose="02020603050405020304" pitchFamily="18" charset="0"/>
                <a:ea typeface="Times New Roman" panose="02020603050405020304" pitchFamily="18" charset="0"/>
              </a:rPr>
              <a:t> in 2019 (</a:t>
            </a:r>
            <a:r>
              <a:rPr lang="en-IN" sz="1200" dirty="0" err="1">
                <a:latin typeface="Times New Roman" panose="02020603050405020304" pitchFamily="18" charset="0"/>
                <a:ea typeface="Times New Roman" panose="02020603050405020304" pitchFamily="18" charset="0"/>
              </a:rPr>
              <a:t>Milliot</a:t>
            </a:r>
            <a:r>
              <a:rPr lang="en-IN" sz="1200" dirty="0">
                <a:latin typeface="Times New Roman" panose="02020603050405020304" pitchFamily="18" charset="0"/>
                <a:ea typeface="Times New Roman" panose="02020603050405020304" pitchFamily="18" charset="0"/>
              </a:rPr>
              <a:t>, 2021).</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The net income increased by </a:t>
            </a:r>
            <a:r>
              <a:rPr lang="en-IN" sz="1200" b="1" i="1" dirty="0">
                <a:latin typeface="Times New Roman" panose="02020603050405020304" pitchFamily="18" charset="0"/>
                <a:ea typeface="Times New Roman" panose="02020603050405020304" pitchFamily="18" charset="0"/>
              </a:rPr>
              <a:t>84%, to $21.3 billion</a:t>
            </a:r>
            <a:r>
              <a:rPr lang="en-IN" sz="1200" dirty="0">
                <a:latin typeface="Times New Roman" panose="02020603050405020304" pitchFamily="18" charset="0"/>
                <a:ea typeface="Times New Roman" panose="02020603050405020304" pitchFamily="18" charset="0"/>
              </a:rPr>
              <a:t> under the leadership of Jeff Bezos (</a:t>
            </a:r>
            <a:r>
              <a:rPr lang="en-IN" sz="1200" dirty="0" err="1">
                <a:latin typeface="Times New Roman" panose="02020603050405020304" pitchFamily="18" charset="0"/>
                <a:ea typeface="Times New Roman" panose="02020603050405020304" pitchFamily="18" charset="0"/>
              </a:rPr>
              <a:t>Milliot</a:t>
            </a:r>
            <a:r>
              <a:rPr lang="en-IN" sz="1200" dirty="0">
                <a:latin typeface="Times New Roman" panose="02020603050405020304" pitchFamily="18" charset="0"/>
                <a:ea typeface="Times New Roman" panose="02020603050405020304" pitchFamily="18" charset="0"/>
              </a:rPr>
              <a:t>, 2021). </a:t>
            </a:r>
            <a:endParaRPr lang="en-IN" sz="1200" dirty="0">
              <a:latin typeface="Arial" panose="020B0604020202020204" pitchFamily="34" charset="0"/>
              <a:ea typeface="Arial" panose="020B0604020202020204" pitchFamily="34" charset="0"/>
            </a:endParaRPr>
          </a:p>
        </p:txBody>
      </p:sp>
      <p:pic>
        <p:nvPicPr>
          <p:cNvPr id="3" name="Picture 2">
            <a:extLst>
              <a:ext uri="{FF2B5EF4-FFF2-40B4-BE49-F238E27FC236}">
                <a16:creationId xmlns:a16="http://schemas.microsoft.com/office/drawing/2014/main" id="{3379F7B4-BC23-2E7B-8ED6-E117232A7466}"/>
              </a:ext>
            </a:extLst>
          </p:cNvPr>
          <p:cNvPicPr>
            <a:picLocks noChangeAspect="1"/>
          </p:cNvPicPr>
          <p:nvPr/>
        </p:nvPicPr>
        <p:blipFill>
          <a:blip r:embed="rId3"/>
          <a:stretch>
            <a:fillRect/>
          </a:stretch>
        </p:blipFill>
        <p:spPr>
          <a:xfrm>
            <a:off x="76201" y="2074546"/>
            <a:ext cx="3495800" cy="3602354"/>
          </a:xfrm>
          <a:prstGeom prst="rect">
            <a:avLst/>
          </a:prstGeom>
        </p:spPr>
      </p:pic>
    </p:spTree>
    <p:extLst>
      <p:ext uri="{BB962C8B-B14F-4D97-AF65-F5344CB8AC3E}">
        <p14:creationId xmlns:p14="http://schemas.microsoft.com/office/powerpoint/2010/main" val="322688716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D3EB91-56AD-F11C-976D-8D759027759B}"/>
              </a:ext>
            </a:extLst>
          </p:cNvPr>
          <p:cNvSpPr>
            <a:spLocks noGrp="1"/>
          </p:cNvSpPr>
          <p:nvPr>
            <p:ph type="title"/>
          </p:nvPr>
        </p:nvSpPr>
        <p:spPr>
          <a:xfrm>
            <a:off x="3552826" y="1409700"/>
            <a:ext cx="5384309"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POSITIVE IMPACT OF JEFF BEZOS’ LEADERSHIP ON AMAZON</a:t>
            </a:r>
            <a:endParaRPr lang="en-IN" sz="24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BDF25B41-185A-A8CF-6D5D-367B974379D2}"/>
              </a:ext>
            </a:extLst>
          </p:cNvPr>
          <p:cNvSpPr>
            <a:spLocks noGrp="1"/>
          </p:cNvSpPr>
          <p:nvPr>
            <p:ph type="body" sz="half" idx="2"/>
          </p:nvPr>
        </p:nvSpPr>
        <p:spPr>
          <a:xfrm>
            <a:off x="3683492" y="2981326"/>
            <a:ext cx="4516041" cy="2362199"/>
          </a:xfrm>
        </p:spPr>
        <p:txBody>
          <a:bodyPr>
            <a:noAutofit/>
          </a:bodyPr>
          <a:lstStyle/>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As per employees’ feedback, they were more than satisfied while working under the leadership of Jeff Bezos.</a:t>
            </a:r>
            <a:r>
              <a:rPr lang="en-IN" sz="1200" b="1" dirty="0">
                <a:latin typeface="Times New Roman" panose="02020603050405020304" pitchFamily="18" charset="0"/>
                <a:ea typeface="Times New Roman" panose="02020603050405020304" pitchFamily="18" charset="0"/>
              </a:rPr>
              <a:t> </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As per the survey, </a:t>
            </a:r>
            <a:r>
              <a:rPr lang="en-IN" sz="1200" b="1" i="1" dirty="0">
                <a:latin typeface="Times New Roman" panose="02020603050405020304" pitchFamily="18" charset="0"/>
                <a:ea typeface="Times New Roman" panose="02020603050405020304" pitchFamily="18" charset="0"/>
              </a:rPr>
              <a:t>43%</a:t>
            </a:r>
            <a:r>
              <a:rPr lang="en-IN" sz="1200" dirty="0">
                <a:latin typeface="Times New Roman" panose="02020603050405020304" pitchFamily="18" charset="0"/>
                <a:ea typeface="Times New Roman" panose="02020603050405020304" pitchFamily="18" charset="0"/>
              </a:rPr>
              <a:t> of employees are very happy by working here, and </a:t>
            </a:r>
            <a:r>
              <a:rPr lang="en-IN" sz="1200" b="1" i="1" dirty="0">
                <a:latin typeface="Times New Roman" panose="02020603050405020304" pitchFamily="18" charset="0"/>
                <a:ea typeface="Times New Roman" panose="02020603050405020304" pitchFamily="18" charset="0"/>
              </a:rPr>
              <a:t>26%</a:t>
            </a:r>
            <a:r>
              <a:rPr lang="en-IN" sz="1200" dirty="0">
                <a:latin typeface="Times New Roman" panose="02020603050405020304" pitchFamily="18" charset="0"/>
                <a:ea typeface="Times New Roman" panose="02020603050405020304" pitchFamily="18" charset="0"/>
              </a:rPr>
              <a:t> stated that they are well-paid at Amazon (Kim, 2021). </a:t>
            </a:r>
            <a:endParaRPr lang="en-IN" sz="1200" dirty="0">
              <a:latin typeface="Arial" panose="020B0604020202020204" pitchFamily="34" charset="0"/>
              <a:ea typeface="Arial" panose="020B0604020202020204" pitchFamily="34" charset="0"/>
            </a:endParaRPr>
          </a:p>
        </p:txBody>
      </p:sp>
      <p:pic>
        <p:nvPicPr>
          <p:cNvPr id="3" name="Picture 2">
            <a:extLst>
              <a:ext uri="{FF2B5EF4-FFF2-40B4-BE49-F238E27FC236}">
                <a16:creationId xmlns:a16="http://schemas.microsoft.com/office/drawing/2014/main" id="{10FE8872-F0A5-D95A-2A34-91C087D36F43}"/>
              </a:ext>
            </a:extLst>
          </p:cNvPr>
          <p:cNvPicPr>
            <a:picLocks noChangeAspect="1"/>
          </p:cNvPicPr>
          <p:nvPr/>
        </p:nvPicPr>
        <p:blipFill>
          <a:blip r:embed="rId3"/>
          <a:stretch>
            <a:fillRect/>
          </a:stretch>
        </p:blipFill>
        <p:spPr>
          <a:xfrm>
            <a:off x="171451" y="2867026"/>
            <a:ext cx="3381375" cy="2198165"/>
          </a:xfrm>
          <a:prstGeom prst="rect">
            <a:avLst/>
          </a:prstGeom>
        </p:spPr>
      </p:pic>
    </p:spTree>
    <p:extLst>
      <p:ext uri="{BB962C8B-B14F-4D97-AF65-F5344CB8AC3E}">
        <p14:creationId xmlns:p14="http://schemas.microsoft.com/office/powerpoint/2010/main" val="17360437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1029B-A115-2FC1-902A-419C9D591E36}"/>
              </a:ext>
            </a:extLst>
          </p:cNvPr>
          <p:cNvSpPr>
            <a:spLocks noGrp="1"/>
          </p:cNvSpPr>
          <p:nvPr>
            <p:ph type="title"/>
          </p:nvPr>
        </p:nvSpPr>
        <p:spPr>
          <a:xfrm>
            <a:off x="3542109" y="1543050"/>
            <a:ext cx="4514850"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POSITIVE IMPACT OF JEFF BEZOS’ LEADERSHIP ON AMAZON</a:t>
            </a:r>
            <a:endParaRPr lang="en-IN" sz="2400" dirty="0"/>
          </a:p>
        </p:txBody>
      </p:sp>
      <p:sp>
        <p:nvSpPr>
          <p:cNvPr id="4" name="Text Placeholder 3">
            <a:extLst>
              <a:ext uri="{FF2B5EF4-FFF2-40B4-BE49-F238E27FC236}">
                <a16:creationId xmlns:a16="http://schemas.microsoft.com/office/drawing/2014/main" id="{630DEE7D-D8CB-3398-09C0-703B7518095D}"/>
              </a:ext>
            </a:extLst>
          </p:cNvPr>
          <p:cNvSpPr>
            <a:spLocks noGrp="1"/>
          </p:cNvSpPr>
          <p:nvPr>
            <p:ph type="body" sz="half" idx="2"/>
          </p:nvPr>
        </p:nvSpPr>
        <p:spPr>
          <a:xfrm>
            <a:off x="3780234" y="2843213"/>
            <a:ext cx="5011341" cy="2324100"/>
          </a:xfrm>
        </p:spPr>
        <p:txBody>
          <a:bodyPr>
            <a:normAutofit/>
          </a:bodyPr>
          <a:lstStyle/>
          <a:p>
            <a:pPr marL="214313" indent="-214313">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It is Jeff Bezos because of whom Amazon does not lack in innovation, his knack fro innovation has enriched the organisation with innovativeness. </a:t>
            </a:r>
          </a:p>
          <a:p>
            <a:pPr marL="214313" indent="-214313">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Jeff Bezos is found to be hardcore realist, ha has always tried to see the reality, so that the organisation cannot be misguided. </a:t>
            </a:r>
          </a:p>
          <a:p>
            <a:pPr marL="214313" indent="-214313">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Jeff Bezos is huge risk taker because of his risks Amazon has been able to grow effortlessly. </a:t>
            </a:r>
            <a:endParaRPr lang="en-IN" sz="12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99697A96-DAE6-A72A-D790-E128A2274FC1}"/>
              </a:ext>
            </a:extLst>
          </p:cNvPr>
          <p:cNvPicPr>
            <a:picLocks noChangeAspect="1"/>
          </p:cNvPicPr>
          <p:nvPr/>
        </p:nvPicPr>
        <p:blipFill>
          <a:blip r:embed="rId3"/>
          <a:stretch>
            <a:fillRect/>
          </a:stretch>
        </p:blipFill>
        <p:spPr>
          <a:xfrm>
            <a:off x="227409" y="1353741"/>
            <a:ext cx="3314700" cy="4275534"/>
          </a:xfrm>
          <a:prstGeom prst="rect">
            <a:avLst/>
          </a:prstGeom>
        </p:spPr>
      </p:pic>
    </p:spTree>
    <p:extLst>
      <p:ext uri="{BB962C8B-B14F-4D97-AF65-F5344CB8AC3E}">
        <p14:creationId xmlns:p14="http://schemas.microsoft.com/office/powerpoint/2010/main" val="221400823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893FB-1F87-5B4A-4F3C-8CAF1AFD1610}"/>
              </a:ext>
            </a:extLst>
          </p:cNvPr>
          <p:cNvSpPr>
            <a:spLocks noGrp="1"/>
          </p:cNvSpPr>
          <p:nvPr>
            <p:ph type="title"/>
          </p:nvPr>
        </p:nvSpPr>
        <p:spPr>
          <a:xfrm>
            <a:off x="3649880" y="1808828"/>
            <a:ext cx="4514850"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POSITIVE IMPACT OF JEFF BEZOS’ LEADERSHIP ON AMAZON</a:t>
            </a:r>
            <a:endParaRPr lang="en-IN" sz="2400" dirty="0"/>
          </a:p>
        </p:txBody>
      </p:sp>
      <p:sp>
        <p:nvSpPr>
          <p:cNvPr id="4" name="Text Placeholder 3">
            <a:extLst>
              <a:ext uri="{FF2B5EF4-FFF2-40B4-BE49-F238E27FC236}">
                <a16:creationId xmlns:a16="http://schemas.microsoft.com/office/drawing/2014/main" id="{B245FC2B-A6C5-C7D5-0275-A3C71206ABEC}"/>
              </a:ext>
            </a:extLst>
          </p:cNvPr>
          <p:cNvSpPr>
            <a:spLocks noGrp="1"/>
          </p:cNvSpPr>
          <p:nvPr>
            <p:ph type="body" sz="half" idx="2"/>
          </p:nvPr>
        </p:nvSpPr>
        <p:spPr>
          <a:xfrm>
            <a:off x="3552825" y="3048001"/>
            <a:ext cx="4516041" cy="2305049"/>
          </a:xfrm>
        </p:spPr>
        <p:txBody>
          <a:bodyPr>
            <a:normAutofit/>
          </a:bodyPr>
          <a:lstStyle/>
          <a:p>
            <a:pPr marL="214313" indent="-214313">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Jeff Bezos motivates employees in a way so that the they can work effective towards fulfilling the organisational goals.</a:t>
            </a:r>
          </a:p>
          <a:p>
            <a:pPr marL="214313" indent="-214313">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Through his guidance employees of Amazon are able to raise the bar of customer experience. </a:t>
            </a:r>
            <a:endParaRPr lang="en-IN" sz="12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ADCDB5A0-47E7-CA73-D259-144522A7C857}"/>
              </a:ext>
            </a:extLst>
          </p:cNvPr>
          <p:cNvPicPr>
            <a:picLocks noChangeAspect="1"/>
          </p:cNvPicPr>
          <p:nvPr/>
        </p:nvPicPr>
        <p:blipFill>
          <a:blip r:embed="rId3"/>
          <a:stretch>
            <a:fillRect/>
          </a:stretch>
        </p:blipFill>
        <p:spPr>
          <a:xfrm>
            <a:off x="342901" y="1514475"/>
            <a:ext cx="3143249" cy="3838574"/>
          </a:xfrm>
          <a:prstGeom prst="rect">
            <a:avLst/>
          </a:prstGeom>
        </p:spPr>
      </p:pic>
    </p:spTree>
    <p:extLst>
      <p:ext uri="{BB962C8B-B14F-4D97-AF65-F5344CB8AC3E}">
        <p14:creationId xmlns:p14="http://schemas.microsoft.com/office/powerpoint/2010/main" val="206481627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D3EB91-56AD-F11C-976D-8D759027759B}"/>
              </a:ext>
            </a:extLst>
          </p:cNvPr>
          <p:cNvSpPr>
            <a:spLocks noGrp="1"/>
          </p:cNvSpPr>
          <p:nvPr>
            <p:ph type="title"/>
          </p:nvPr>
        </p:nvSpPr>
        <p:spPr>
          <a:xfrm>
            <a:off x="3095625" y="1257300"/>
            <a:ext cx="5924550"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COMPLEXITIES AMAZON FACED DUE TO JEFF BEZOS’ LEADERSHIP</a:t>
            </a:r>
            <a:endParaRPr lang="en-IN" sz="24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BDF25B41-185A-A8CF-6D5D-367B974379D2}"/>
              </a:ext>
            </a:extLst>
          </p:cNvPr>
          <p:cNvSpPr>
            <a:spLocks noGrp="1"/>
          </p:cNvSpPr>
          <p:nvPr>
            <p:ph type="body" sz="half" idx="2"/>
          </p:nvPr>
        </p:nvSpPr>
        <p:spPr>
          <a:xfrm>
            <a:off x="3683492" y="2981326"/>
            <a:ext cx="4516041" cy="2362199"/>
          </a:xfrm>
        </p:spPr>
        <p:txBody>
          <a:bodyPr>
            <a:noAutofit/>
          </a:bodyPr>
          <a:lstStyle/>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The business model of Amazon is Imitable. </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The brick-and-motor presence of Amazon is limited. </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Bezos was found to be emphasizing values like modesty and encoded them into the organisation’s leadership principles (Bloomberg, 2022)</a:t>
            </a:r>
            <a:endParaRPr lang="en-IN" sz="1200" dirty="0">
              <a:latin typeface="Arial" panose="020B0604020202020204" pitchFamily="34" charset="0"/>
              <a:ea typeface="Arial" panose="020B0604020202020204" pitchFamily="34" charset="0"/>
            </a:endParaRPr>
          </a:p>
        </p:txBody>
      </p:sp>
      <p:pic>
        <p:nvPicPr>
          <p:cNvPr id="3" name="Picture 2">
            <a:extLst>
              <a:ext uri="{FF2B5EF4-FFF2-40B4-BE49-F238E27FC236}">
                <a16:creationId xmlns:a16="http://schemas.microsoft.com/office/drawing/2014/main" id="{2CDD359D-79ED-B29F-A59B-9D14DBF4E79F}"/>
              </a:ext>
            </a:extLst>
          </p:cNvPr>
          <p:cNvPicPr>
            <a:picLocks noChangeAspect="1"/>
          </p:cNvPicPr>
          <p:nvPr/>
        </p:nvPicPr>
        <p:blipFill>
          <a:blip r:embed="rId3"/>
          <a:stretch>
            <a:fillRect/>
          </a:stretch>
        </p:blipFill>
        <p:spPr>
          <a:xfrm>
            <a:off x="214313" y="3076576"/>
            <a:ext cx="3252788" cy="2171699"/>
          </a:xfrm>
          <a:prstGeom prst="rect">
            <a:avLst/>
          </a:prstGeom>
        </p:spPr>
      </p:pic>
    </p:spTree>
    <p:extLst>
      <p:ext uri="{BB962C8B-B14F-4D97-AF65-F5344CB8AC3E}">
        <p14:creationId xmlns:p14="http://schemas.microsoft.com/office/powerpoint/2010/main" val="365223604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029A0-56A6-1788-05AF-01404349C11D}"/>
              </a:ext>
            </a:extLst>
          </p:cNvPr>
          <p:cNvSpPr>
            <a:spLocks noGrp="1"/>
          </p:cNvSpPr>
          <p:nvPr>
            <p:ph type="title"/>
          </p:nvPr>
        </p:nvSpPr>
        <p:spPr>
          <a:xfrm>
            <a:off x="3886200" y="1971675"/>
            <a:ext cx="4514850"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COMPLEXITIES AMAZON FACED DUE TO JEFF BEZOS’ LEADERSHIP</a:t>
            </a:r>
            <a:endParaRPr lang="en-IN" sz="2400" dirty="0"/>
          </a:p>
        </p:txBody>
      </p:sp>
      <p:sp>
        <p:nvSpPr>
          <p:cNvPr id="4" name="Text Placeholder 3">
            <a:extLst>
              <a:ext uri="{FF2B5EF4-FFF2-40B4-BE49-F238E27FC236}">
                <a16:creationId xmlns:a16="http://schemas.microsoft.com/office/drawing/2014/main" id="{DA492130-BF45-8E1B-46D4-8DD7B58BB3D3}"/>
              </a:ext>
            </a:extLst>
          </p:cNvPr>
          <p:cNvSpPr>
            <a:spLocks noGrp="1"/>
          </p:cNvSpPr>
          <p:nvPr>
            <p:ph type="body" sz="half" idx="2"/>
          </p:nvPr>
        </p:nvSpPr>
        <p:spPr>
          <a:xfrm>
            <a:off x="3886200" y="3057526"/>
            <a:ext cx="4516041" cy="2057399"/>
          </a:xfrm>
        </p:spPr>
        <p:txBody>
          <a:bodyPr>
            <a:normAutofit/>
          </a:bodyPr>
          <a:lstStyle/>
          <a:p>
            <a:pPr marL="214313" indent="-214313" algn="just">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Due to autocratic ness Amazon has faced failure in certain situations.</a:t>
            </a:r>
          </a:p>
          <a:p>
            <a:pPr marL="214313" indent="-214313" algn="just">
              <a:lnSpc>
                <a:spcPct val="150000"/>
              </a:lnSpc>
              <a:buFont typeface="Arial" panose="020B0604020202020204" pitchFamily="34" charset="0"/>
              <a:buChar char="•"/>
            </a:pPr>
            <a:r>
              <a:rPr lang="en-IN" sz="1200" dirty="0">
                <a:latin typeface="Times New Roman" panose="02020603050405020304" pitchFamily="18" charset="0"/>
                <a:cs typeface="Times New Roman" panose="02020603050405020304" pitchFamily="18" charset="0"/>
              </a:rPr>
              <a:t>Jeff Bezos has set too high standards for the employees, because of which some employees are facing issues inworking in this place. </a:t>
            </a:r>
          </a:p>
        </p:txBody>
      </p:sp>
      <p:pic>
        <p:nvPicPr>
          <p:cNvPr id="6" name="Picture 5">
            <a:extLst>
              <a:ext uri="{FF2B5EF4-FFF2-40B4-BE49-F238E27FC236}">
                <a16:creationId xmlns:a16="http://schemas.microsoft.com/office/drawing/2014/main" id="{7BD282A3-093F-3856-51CC-E3B042F839C9}"/>
              </a:ext>
            </a:extLst>
          </p:cNvPr>
          <p:cNvPicPr>
            <a:picLocks noChangeAspect="1"/>
          </p:cNvPicPr>
          <p:nvPr/>
        </p:nvPicPr>
        <p:blipFill>
          <a:blip r:embed="rId3"/>
          <a:stretch>
            <a:fillRect/>
          </a:stretch>
        </p:blipFill>
        <p:spPr>
          <a:xfrm>
            <a:off x="200025" y="1693069"/>
            <a:ext cx="3552825" cy="3259931"/>
          </a:xfrm>
          <a:prstGeom prst="rect">
            <a:avLst/>
          </a:prstGeom>
        </p:spPr>
      </p:pic>
    </p:spTree>
    <p:extLst>
      <p:ext uri="{BB962C8B-B14F-4D97-AF65-F5344CB8AC3E}">
        <p14:creationId xmlns:p14="http://schemas.microsoft.com/office/powerpoint/2010/main" val="232889022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D3EB91-56AD-F11C-976D-8D759027759B}"/>
              </a:ext>
            </a:extLst>
          </p:cNvPr>
          <p:cNvSpPr>
            <a:spLocks noGrp="1"/>
          </p:cNvSpPr>
          <p:nvPr>
            <p:ph type="title"/>
          </p:nvPr>
        </p:nvSpPr>
        <p:spPr>
          <a:xfrm>
            <a:off x="1838325" y="1409700"/>
            <a:ext cx="7229475"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STRATEGIES FOR ENHANCING LEADERSHIP TO MEET CURRENT ORGANISATIONAL NEEDS</a:t>
            </a:r>
            <a:endParaRPr lang="en-IN" sz="24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BDF25B41-185A-A8CF-6D5D-367B974379D2}"/>
              </a:ext>
            </a:extLst>
          </p:cNvPr>
          <p:cNvSpPr>
            <a:spLocks noGrp="1"/>
          </p:cNvSpPr>
          <p:nvPr>
            <p:ph type="body" sz="half" idx="2"/>
          </p:nvPr>
        </p:nvSpPr>
        <p:spPr>
          <a:xfrm>
            <a:off x="3683492" y="2981326"/>
            <a:ext cx="4516041" cy="2362199"/>
          </a:xfrm>
        </p:spPr>
        <p:txBody>
          <a:bodyPr>
            <a:noAutofit/>
          </a:bodyPr>
          <a:lstStyle/>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In order to meet the organisational needs Jeff Bezos can adopt the </a:t>
            </a:r>
            <a:r>
              <a:rPr lang="en-IN" sz="1200" b="1" i="1" dirty="0">
                <a:latin typeface="Times New Roman" panose="02020603050405020304" pitchFamily="18" charset="0"/>
                <a:ea typeface="Times New Roman" panose="02020603050405020304" pitchFamily="18" charset="0"/>
              </a:rPr>
              <a:t>democratic leadership style</a:t>
            </a:r>
            <a:r>
              <a:rPr lang="en-IN" sz="1200" dirty="0">
                <a:latin typeface="Times New Roman" panose="02020603050405020304" pitchFamily="18" charset="0"/>
                <a:ea typeface="Times New Roman" panose="02020603050405020304" pitchFamily="18" charset="0"/>
              </a:rPr>
              <a:t>. </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Jeff Bezos is become more autocratic which is increasing challenges, in that case taking either opinion can be beneficial for Amazon.</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Developing situational awareness can be an effective strategy Jeff Bezos can adopt for enhancing leadership qualities. </a:t>
            </a:r>
            <a:endParaRPr lang="en-IN" sz="1200" dirty="0">
              <a:latin typeface="Arial" panose="020B0604020202020204" pitchFamily="34" charset="0"/>
              <a:ea typeface="Arial" panose="020B0604020202020204" pitchFamily="34" charset="0"/>
            </a:endParaRPr>
          </a:p>
        </p:txBody>
      </p:sp>
      <p:pic>
        <p:nvPicPr>
          <p:cNvPr id="3" name="Picture 2">
            <a:extLst>
              <a:ext uri="{FF2B5EF4-FFF2-40B4-BE49-F238E27FC236}">
                <a16:creationId xmlns:a16="http://schemas.microsoft.com/office/drawing/2014/main" id="{4BA6428E-64E8-3B07-AC1A-969267BE6B34}"/>
              </a:ext>
            </a:extLst>
          </p:cNvPr>
          <p:cNvPicPr>
            <a:picLocks noChangeAspect="1"/>
          </p:cNvPicPr>
          <p:nvPr/>
        </p:nvPicPr>
        <p:blipFill>
          <a:blip r:embed="rId3"/>
          <a:stretch>
            <a:fillRect/>
          </a:stretch>
        </p:blipFill>
        <p:spPr>
          <a:xfrm>
            <a:off x="138112" y="3094434"/>
            <a:ext cx="3433763" cy="2449116"/>
          </a:xfrm>
          <a:prstGeom prst="rect">
            <a:avLst/>
          </a:prstGeom>
        </p:spPr>
      </p:pic>
    </p:spTree>
    <p:extLst>
      <p:ext uri="{BB962C8B-B14F-4D97-AF65-F5344CB8AC3E}">
        <p14:creationId xmlns:p14="http://schemas.microsoft.com/office/powerpoint/2010/main" val="331180554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4CA5E-70EC-CCE6-3C5D-C3F859822096}"/>
              </a:ext>
            </a:extLst>
          </p:cNvPr>
          <p:cNvSpPr>
            <a:spLocks noGrp="1"/>
          </p:cNvSpPr>
          <p:nvPr>
            <p:ph type="title"/>
          </p:nvPr>
        </p:nvSpPr>
        <p:spPr>
          <a:xfrm>
            <a:off x="3676650" y="2066926"/>
            <a:ext cx="4514850"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STRATEGIES FOR ENHANCING LEADERSHIP TO MEET CURRENT ORGANISATIONAL NEEDS</a:t>
            </a:r>
            <a:endParaRPr lang="en-IN" sz="2400" dirty="0"/>
          </a:p>
        </p:txBody>
      </p:sp>
      <p:sp>
        <p:nvSpPr>
          <p:cNvPr id="4" name="Text Placeholder 3">
            <a:extLst>
              <a:ext uri="{FF2B5EF4-FFF2-40B4-BE49-F238E27FC236}">
                <a16:creationId xmlns:a16="http://schemas.microsoft.com/office/drawing/2014/main" id="{584A8CC4-44D0-A4A5-7322-3F9C7AB7C01D}"/>
              </a:ext>
            </a:extLst>
          </p:cNvPr>
          <p:cNvSpPr>
            <a:spLocks noGrp="1"/>
          </p:cNvSpPr>
          <p:nvPr>
            <p:ph type="body" sz="half" idx="2"/>
          </p:nvPr>
        </p:nvSpPr>
        <p:spPr>
          <a:xfrm>
            <a:off x="3675459" y="3254375"/>
            <a:ext cx="4516041" cy="1536700"/>
          </a:xfrm>
        </p:spPr>
        <p:txBody>
          <a:bodyPr>
            <a:normAutofit/>
          </a:bodyPr>
          <a:lstStyle/>
          <a:p>
            <a:pPr marL="214313" indent="-214313" algn="just">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Keep learning is one of the effective strategies that Bezos can undertake for enhancing the leadership. </a:t>
            </a:r>
          </a:p>
          <a:p>
            <a:pPr marL="214313" indent="-214313" algn="just">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Resolving conflict between departments and employees can be a beneficial strategy too. </a:t>
            </a:r>
            <a:endParaRPr lang="en-IN" sz="12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C9A01E96-FC24-C80F-45AE-4D71F45C7F2E}"/>
              </a:ext>
            </a:extLst>
          </p:cNvPr>
          <p:cNvPicPr>
            <a:picLocks noChangeAspect="1"/>
          </p:cNvPicPr>
          <p:nvPr/>
        </p:nvPicPr>
        <p:blipFill>
          <a:blip r:embed="rId3"/>
          <a:stretch>
            <a:fillRect/>
          </a:stretch>
        </p:blipFill>
        <p:spPr>
          <a:xfrm>
            <a:off x="152401" y="1489471"/>
            <a:ext cx="3371850" cy="4054079"/>
          </a:xfrm>
          <a:prstGeom prst="rect">
            <a:avLst/>
          </a:prstGeom>
        </p:spPr>
      </p:pic>
    </p:spTree>
    <p:extLst>
      <p:ext uri="{BB962C8B-B14F-4D97-AF65-F5344CB8AC3E}">
        <p14:creationId xmlns:p14="http://schemas.microsoft.com/office/powerpoint/2010/main" val="361858823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6FA45-252A-F9E2-C5DD-C7BE7C681A68}"/>
              </a:ext>
            </a:extLst>
          </p:cNvPr>
          <p:cNvSpPr>
            <a:spLocks noGrp="1"/>
          </p:cNvSpPr>
          <p:nvPr>
            <p:ph type="title"/>
          </p:nvPr>
        </p:nvSpPr>
        <p:spPr>
          <a:xfrm>
            <a:off x="4141287" y="2038350"/>
            <a:ext cx="4514850"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STRATEGIES FOR ENHANCING LEADERSHIP TO MEET CURRENT ORGANISATIONAL NEEDS</a:t>
            </a:r>
            <a:endParaRPr lang="en-IN" sz="2400" dirty="0"/>
          </a:p>
        </p:txBody>
      </p:sp>
      <p:sp>
        <p:nvSpPr>
          <p:cNvPr id="4" name="Text Placeholder 3">
            <a:extLst>
              <a:ext uri="{FF2B5EF4-FFF2-40B4-BE49-F238E27FC236}">
                <a16:creationId xmlns:a16="http://schemas.microsoft.com/office/drawing/2014/main" id="{4E7E298B-9DF9-FD1E-8AC2-8FEEFE305717}"/>
              </a:ext>
            </a:extLst>
          </p:cNvPr>
          <p:cNvSpPr>
            <a:spLocks noGrp="1"/>
          </p:cNvSpPr>
          <p:nvPr>
            <p:ph type="body" sz="half" idx="2"/>
          </p:nvPr>
        </p:nvSpPr>
        <p:spPr>
          <a:xfrm>
            <a:off x="3932634" y="3219450"/>
            <a:ext cx="4516041" cy="2228850"/>
          </a:xfrm>
        </p:spPr>
        <p:txBody>
          <a:bodyPr>
            <a:normAutofit/>
          </a:bodyPr>
          <a:lstStyle/>
          <a:p>
            <a:pPr marL="214313" indent="-214313">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Bezos can communicate vision with the employees, as some employees face complexities in understanding the organisational vison. </a:t>
            </a:r>
          </a:p>
          <a:p>
            <a:pPr marL="214313" indent="-214313">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Developing skills of the employees by arranging training can be beneficial as well.</a:t>
            </a:r>
            <a:endParaRPr lang="en-IN" sz="12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3B3D077F-0FB2-0C02-F097-94780D71D649}"/>
              </a:ext>
            </a:extLst>
          </p:cNvPr>
          <p:cNvPicPr>
            <a:picLocks noChangeAspect="1"/>
          </p:cNvPicPr>
          <p:nvPr/>
        </p:nvPicPr>
        <p:blipFill>
          <a:blip r:embed="rId3"/>
          <a:stretch>
            <a:fillRect/>
          </a:stretch>
        </p:blipFill>
        <p:spPr>
          <a:xfrm>
            <a:off x="230621" y="440531"/>
            <a:ext cx="3549232" cy="4052888"/>
          </a:xfrm>
          <a:prstGeom prst="rect">
            <a:avLst/>
          </a:prstGeom>
        </p:spPr>
      </p:pic>
    </p:spTree>
    <p:extLst>
      <p:ext uri="{BB962C8B-B14F-4D97-AF65-F5344CB8AC3E}">
        <p14:creationId xmlns:p14="http://schemas.microsoft.com/office/powerpoint/2010/main" val="138794357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F729F-6DB6-3806-1ABD-4323BA058FF7}"/>
              </a:ext>
            </a:extLst>
          </p:cNvPr>
          <p:cNvSpPr>
            <a:spLocks noGrp="1"/>
          </p:cNvSpPr>
          <p:nvPr>
            <p:ph type="title"/>
          </p:nvPr>
        </p:nvSpPr>
        <p:spPr>
          <a:xfrm>
            <a:off x="3732308" y="2095500"/>
            <a:ext cx="4514850"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STRATEGIES FOR ENHANCING LEADERSHIP TO MEET CURRENT ORGANISATIONAL NEEDS</a:t>
            </a:r>
            <a:endParaRPr lang="en-IN" sz="2400" dirty="0"/>
          </a:p>
        </p:txBody>
      </p:sp>
      <p:sp>
        <p:nvSpPr>
          <p:cNvPr id="4" name="Text Placeholder 3">
            <a:extLst>
              <a:ext uri="{FF2B5EF4-FFF2-40B4-BE49-F238E27FC236}">
                <a16:creationId xmlns:a16="http://schemas.microsoft.com/office/drawing/2014/main" id="{EA58134F-734A-2017-31E4-F23AB82C1105}"/>
              </a:ext>
            </a:extLst>
          </p:cNvPr>
          <p:cNvSpPr>
            <a:spLocks noGrp="1"/>
          </p:cNvSpPr>
          <p:nvPr>
            <p:ph type="body" sz="half" idx="2"/>
          </p:nvPr>
        </p:nvSpPr>
        <p:spPr>
          <a:xfrm>
            <a:off x="3731117" y="3162300"/>
            <a:ext cx="4516041" cy="2247900"/>
          </a:xfrm>
        </p:spPr>
        <p:txBody>
          <a:bodyPr>
            <a:normAutofit/>
          </a:bodyPr>
          <a:lstStyle/>
          <a:p>
            <a:pPr marL="214313" indent="-214313">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Amazon’s company culture is strong, making it stringer is an effective strategy. </a:t>
            </a:r>
          </a:p>
          <a:p>
            <a:pPr marL="214313" indent="-214313">
              <a:lnSpc>
                <a:spcPct val="150000"/>
              </a:lnSpc>
              <a:buFont typeface="Arial" panose="020B0604020202020204" pitchFamily="34" charset="0"/>
              <a:buChar char="•"/>
            </a:pPr>
            <a:r>
              <a:rPr lang="en-IN" sz="1200" dirty="0">
                <a:latin typeface="Times New Roman" panose="02020603050405020304" pitchFamily="18" charset="0"/>
                <a:cs typeface="Times New Roman" panose="02020603050405020304" pitchFamily="18" charset="0"/>
              </a:rPr>
              <a:t>Setting precise and clear goals can help employees to understand the organisational goals.</a:t>
            </a:r>
          </a:p>
        </p:txBody>
      </p:sp>
      <p:pic>
        <p:nvPicPr>
          <p:cNvPr id="6" name="Picture 5">
            <a:extLst>
              <a:ext uri="{FF2B5EF4-FFF2-40B4-BE49-F238E27FC236}">
                <a16:creationId xmlns:a16="http://schemas.microsoft.com/office/drawing/2014/main" id="{9EC57CA9-008D-2122-F1D1-B9600A6DECE6}"/>
              </a:ext>
            </a:extLst>
          </p:cNvPr>
          <p:cNvPicPr>
            <a:picLocks noChangeAspect="1"/>
          </p:cNvPicPr>
          <p:nvPr/>
        </p:nvPicPr>
        <p:blipFill>
          <a:blip r:embed="rId3"/>
          <a:stretch>
            <a:fillRect/>
          </a:stretch>
        </p:blipFill>
        <p:spPr>
          <a:xfrm>
            <a:off x="95250" y="1594247"/>
            <a:ext cx="3503013" cy="3669506"/>
          </a:xfrm>
          <a:prstGeom prst="rect">
            <a:avLst/>
          </a:prstGeom>
        </p:spPr>
      </p:pic>
    </p:spTree>
    <p:extLst>
      <p:ext uri="{BB962C8B-B14F-4D97-AF65-F5344CB8AC3E}">
        <p14:creationId xmlns:p14="http://schemas.microsoft.com/office/powerpoint/2010/main" val="359602152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D3EB91-56AD-F11C-976D-8D759027759B}"/>
              </a:ext>
            </a:extLst>
          </p:cNvPr>
          <p:cNvSpPr>
            <a:spLocks noGrp="1"/>
          </p:cNvSpPr>
          <p:nvPr>
            <p:ph type="title"/>
          </p:nvPr>
        </p:nvSpPr>
        <p:spPr>
          <a:xfrm>
            <a:off x="1409700" y="1390650"/>
            <a:ext cx="5676900" cy="85725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CONCLUSION</a:t>
            </a:r>
            <a:endParaRPr lang="en-IN" sz="2400" dirty="0">
              <a:latin typeface="Times New Roman" panose="02020603050405020304" pitchFamily="18" charset="0"/>
              <a:cs typeface="Times New Roman" panose="02020603050405020304" pitchFamily="18" charset="0"/>
            </a:endParaRPr>
          </a:p>
        </p:txBody>
      </p:sp>
      <p:sp>
        <p:nvSpPr>
          <p:cNvPr id="6" name="Text Placeholder 5">
            <a:extLst>
              <a:ext uri="{FF2B5EF4-FFF2-40B4-BE49-F238E27FC236}">
                <a16:creationId xmlns:a16="http://schemas.microsoft.com/office/drawing/2014/main" id="{BDF25B41-185A-A8CF-6D5D-367B974379D2}"/>
              </a:ext>
            </a:extLst>
          </p:cNvPr>
          <p:cNvSpPr>
            <a:spLocks noGrp="1"/>
          </p:cNvSpPr>
          <p:nvPr>
            <p:ph type="body" sz="half" idx="2"/>
          </p:nvPr>
        </p:nvSpPr>
        <p:spPr>
          <a:xfrm>
            <a:off x="3683492" y="2981326"/>
            <a:ext cx="4516041" cy="2362199"/>
          </a:xfrm>
        </p:spPr>
        <p:txBody>
          <a:bodyPr>
            <a:noAutofit/>
          </a:bodyPr>
          <a:lstStyle/>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This presentation has demonstrated the effectiveness of leadership.</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The leadership style of Jeff Bezos has been evaluated for understanding how it is beneficial for Amazon. </a:t>
            </a:r>
            <a:endParaRPr lang="en-IN" sz="1200" dirty="0">
              <a:latin typeface="Arial" panose="020B0604020202020204" pitchFamily="34" charset="0"/>
              <a:ea typeface="Arial" panose="020B0604020202020204" pitchFamily="34" charset="0"/>
            </a:endParaRPr>
          </a:p>
          <a:p>
            <a:pPr marL="257175" indent="-257175" algn="just">
              <a:lnSpc>
                <a:spcPct val="150000"/>
              </a:lnSpc>
              <a:buFont typeface="Arial" panose="020B0604020202020204" pitchFamily="34" charset="0"/>
              <a:buChar char="●"/>
            </a:pPr>
            <a:r>
              <a:rPr lang="en-IN" sz="1200" dirty="0">
                <a:latin typeface="Times New Roman" panose="02020603050405020304" pitchFamily="18" charset="0"/>
                <a:ea typeface="Times New Roman" panose="02020603050405020304" pitchFamily="18" charset="0"/>
              </a:rPr>
              <a:t>Strategies that can help Jeff Bezos in enhancing the leadership qualities and removing the complexities of Amazon have been thoroughly discussed in the presentation. </a:t>
            </a:r>
            <a:endParaRPr lang="en-IN" sz="1200" dirty="0">
              <a:latin typeface="Arial" panose="020B0604020202020204" pitchFamily="34" charset="0"/>
              <a:ea typeface="Arial" panose="020B0604020202020204" pitchFamily="34" charset="0"/>
            </a:endParaRPr>
          </a:p>
        </p:txBody>
      </p:sp>
      <p:pic>
        <p:nvPicPr>
          <p:cNvPr id="3" name="Picture 2">
            <a:extLst>
              <a:ext uri="{FF2B5EF4-FFF2-40B4-BE49-F238E27FC236}">
                <a16:creationId xmlns:a16="http://schemas.microsoft.com/office/drawing/2014/main" id="{86EFDC8B-009F-32B9-6F71-7143E77B7D90}"/>
              </a:ext>
            </a:extLst>
          </p:cNvPr>
          <p:cNvPicPr>
            <a:picLocks noChangeAspect="1"/>
          </p:cNvPicPr>
          <p:nvPr/>
        </p:nvPicPr>
        <p:blipFill>
          <a:blip r:embed="rId3"/>
          <a:stretch>
            <a:fillRect/>
          </a:stretch>
        </p:blipFill>
        <p:spPr>
          <a:xfrm>
            <a:off x="256310" y="2682978"/>
            <a:ext cx="3427182" cy="2257425"/>
          </a:xfrm>
          <a:prstGeom prst="rect">
            <a:avLst/>
          </a:prstGeom>
        </p:spPr>
      </p:pic>
    </p:spTree>
    <p:extLst>
      <p:ext uri="{BB962C8B-B14F-4D97-AF65-F5344CB8AC3E}">
        <p14:creationId xmlns:p14="http://schemas.microsoft.com/office/powerpoint/2010/main" val="303231632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D3EB91-56AD-F11C-976D-8D759027759B}"/>
              </a:ext>
            </a:extLst>
          </p:cNvPr>
          <p:cNvSpPr>
            <a:spLocks noGrp="1"/>
          </p:cNvSpPr>
          <p:nvPr>
            <p:ph type="title" idx="4294967295"/>
          </p:nvPr>
        </p:nvSpPr>
        <p:spPr>
          <a:xfrm>
            <a:off x="2286000" y="933450"/>
            <a:ext cx="6858000" cy="533400"/>
          </a:xfrm>
        </p:spPr>
        <p:txBody>
          <a:bodyPr>
            <a:noAutofit/>
          </a:bodyPr>
          <a:lstStyle/>
          <a:p>
            <a:pPr algn="ctr"/>
            <a:r>
              <a:rPr lang="en-US" sz="2400" b="1" dirty="0">
                <a:latin typeface="Times New Roman" panose="02020603050405020304" pitchFamily="18" charset="0"/>
                <a:ea typeface="Arial" panose="020B0604020202020204" pitchFamily="34" charset="0"/>
                <a:cs typeface="Times New Roman" panose="02020603050405020304" pitchFamily="18" charset="0"/>
              </a:rPr>
              <a:t>REFERENCE LIST</a:t>
            </a:r>
            <a:endParaRPr lang="en-IN" sz="2400"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F6782ED7-6B00-AE44-CBB6-9F1A7A52C57C}"/>
              </a:ext>
            </a:extLst>
          </p:cNvPr>
          <p:cNvSpPr txBox="1"/>
          <p:nvPr/>
        </p:nvSpPr>
        <p:spPr>
          <a:xfrm>
            <a:off x="0" y="1044287"/>
            <a:ext cx="9144000" cy="4293483"/>
          </a:xfrm>
          <a:prstGeom prst="rect">
            <a:avLst/>
          </a:prstGeom>
          <a:noFill/>
        </p:spPr>
        <p:txBody>
          <a:bodyPr wrap="square" numCol="1" rtlCol="0">
            <a:spAutoFit/>
          </a:bodyPr>
          <a:lstStyle/>
          <a:p>
            <a:pPr marL="557213" lvl="1" indent="-214313" algn="just">
              <a:spcBef>
                <a:spcPts val="900"/>
              </a:spcBef>
              <a:spcAft>
                <a:spcPts val="900"/>
              </a:spcAft>
              <a:buFont typeface="Arial" panose="020B0604020202020204" pitchFamily="34" charset="0"/>
              <a:buChar char="•"/>
            </a:pPr>
            <a:r>
              <a:rPr lang="en-IN" sz="1050" dirty="0">
                <a:latin typeface="Times New Roman" panose="02020603050405020304" pitchFamily="18" charset="0"/>
                <a:ea typeface="Times New Roman" panose="02020603050405020304" pitchFamily="18" charset="0"/>
              </a:rPr>
              <a:t>Arnold, D. and </a:t>
            </a:r>
            <a:r>
              <a:rPr lang="en-IN" sz="1050" dirty="0" err="1">
                <a:latin typeface="Times New Roman" panose="02020603050405020304" pitchFamily="18" charset="0"/>
                <a:ea typeface="Times New Roman" panose="02020603050405020304" pitchFamily="18" charset="0"/>
              </a:rPr>
              <a:t>Sangrà</a:t>
            </a:r>
            <a:r>
              <a:rPr lang="en-IN" sz="1050" dirty="0">
                <a:latin typeface="Times New Roman" panose="02020603050405020304" pitchFamily="18" charset="0"/>
                <a:ea typeface="Times New Roman" panose="02020603050405020304" pitchFamily="18" charset="0"/>
              </a:rPr>
              <a:t>, A., 2018. Dawn or dusk of the 5th age of research in educational technology? A literature review on (e-) leadership for technology-enhanced learning in higher education (2013-2017). International Journal of Educational Technology in Higher Education, 15(1), pp.1-29.</a:t>
            </a:r>
            <a:endParaRPr lang="en-IN" sz="1050" dirty="0">
              <a:latin typeface="Arial" panose="020B0604020202020204" pitchFamily="34" charset="0"/>
              <a:ea typeface="Arial" panose="020B0604020202020204" pitchFamily="34" charset="0"/>
            </a:endParaRPr>
          </a:p>
          <a:p>
            <a:pPr marL="557213" lvl="1" indent="-214313" algn="just">
              <a:spcBef>
                <a:spcPts val="900"/>
              </a:spcBef>
              <a:spcAft>
                <a:spcPts val="900"/>
              </a:spcAft>
              <a:buFont typeface="Arial" panose="020B0604020202020204" pitchFamily="34" charset="0"/>
              <a:buChar char="•"/>
            </a:pPr>
            <a:r>
              <a:rPr lang="en-IN" sz="1050" dirty="0">
                <a:latin typeface="Times New Roman" panose="02020603050405020304" pitchFamily="18" charset="0"/>
                <a:ea typeface="Times New Roman" panose="02020603050405020304" pitchFamily="18" charset="0"/>
              </a:rPr>
              <a:t>Asrar-</a:t>
            </a:r>
            <a:r>
              <a:rPr lang="en-IN" sz="1050" dirty="0" err="1">
                <a:latin typeface="Times New Roman" panose="02020603050405020304" pitchFamily="18" charset="0"/>
                <a:ea typeface="Times New Roman" panose="02020603050405020304" pitchFamily="18" charset="0"/>
              </a:rPr>
              <a:t>ul</a:t>
            </a:r>
            <a:r>
              <a:rPr lang="en-IN" sz="1050" dirty="0">
                <a:latin typeface="Times New Roman" panose="02020603050405020304" pitchFamily="18" charset="0"/>
                <a:ea typeface="Times New Roman" panose="02020603050405020304" pitchFamily="18" charset="0"/>
              </a:rPr>
              <a:t>-</a:t>
            </a:r>
            <a:r>
              <a:rPr lang="en-IN" sz="1050" dirty="0" err="1">
                <a:latin typeface="Times New Roman" panose="02020603050405020304" pitchFamily="18" charset="0"/>
                <a:ea typeface="Times New Roman" panose="02020603050405020304" pitchFamily="18" charset="0"/>
              </a:rPr>
              <a:t>Haq</a:t>
            </a:r>
            <a:r>
              <a:rPr lang="en-IN" sz="1050" dirty="0">
                <a:latin typeface="Times New Roman" panose="02020603050405020304" pitchFamily="18" charset="0"/>
                <a:ea typeface="Times New Roman" panose="02020603050405020304" pitchFamily="18" charset="0"/>
              </a:rPr>
              <a:t>, M. and Anwar, S., 2018. The many faces of leadership: Proposing research agenda through a review of literature. Future Business Journal, 4(2), pp.179-188.</a:t>
            </a:r>
            <a:endParaRPr lang="en-IN" sz="1050" dirty="0">
              <a:latin typeface="Arial" panose="020B0604020202020204" pitchFamily="34" charset="0"/>
              <a:ea typeface="Arial" panose="020B0604020202020204" pitchFamily="34" charset="0"/>
            </a:endParaRPr>
          </a:p>
          <a:p>
            <a:pPr marL="557213" lvl="1" indent="-214313" algn="just">
              <a:spcBef>
                <a:spcPts val="900"/>
              </a:spcBef>
              <a:spcAft>
                <a:spcPts val="900"/>
              </a:spcAft>
              <a:buFont typeface="Arial" panose="020B0604020202020204" pitchFamily="34" charset="0"/>
              <a:buChar char="•"/>
            </a:pPr>
            <a:r>
              <a:rPr lang="en-IN" sz="1050" dirty="0">
                <a:latin typeface="Times New Roman" panose="02020603050405020304" pitchFamily="18" charset="0"/>
                <a:ea typeface="Times New Roman" panose="02020603050405020304" pitchFamily="18" charset="0"/>
              </a:rPr>
              <a:t>BBC, 2018. </a:t>
            </a:r>
            <a:r>
              <a:rPr lang="en-IN" sz="1050" i="1" dirty="0">
                <a:latin typeface="Times New Roman" panose="02020603050405020304" pitchFamily="18" charset="0"/>
                <a:ea typeface="Times New Roman" panose="02020603050405020304" pitchFamily="18" charset="0"/>
              </a:rPr>
              <a:t>How Jeff Bezos took Amazon to the top</a:t>
            </a:r>
            <a:r>
              <a:rPr lang="en-IN" sz="1050" dirty="0">
                <a:latin typeface="Times New Roman" panose="02020603050405020304" pitchFamily="18" charset="0"/>
                <a:ea typeface="Times New Roman" panose="02020603050405020304" pitchFamily="18" charset="0"/>
              </a:rPr>
              <a:t> [Online]. Available at: &lt;https://www.bbc.com/news/business-44894420&gt; </a:t>
            </a:r>
            <a:endParaRPr lang="en-IN" sz="1050" dirty="0">
              <a:latin typeface="Arial" panose="020B0604020202020204" pitchFamily="34" charset="0"/>
              <a:ea typeface="Arial" panose="020B0604020202020204" pitchFamily="34" charset="0"/>
            </a:endParaRPr>
          </a:p>
          <a:p>
            <a:pPr marL="557213" lvl="1" indent="-214313" algn="just">
              <a:spcBef>
                <a:spcPts val="900"/>
              </a:spcBef>
              <a:spcAft>
                <a:spcPts val="900"/>
              </a:spcAft>
              <a:buFont typeface="Arial" panose="020B0604020202020204" pitchFamily="34" charset="0"/>
              <a:buChar char="•"/>
            </a:pPr>
            <a:r>
              <a:rPr lang="en-IN" sz="1050" dirty="0">
                <a:latin typeface="Times New Roman" panose="02020603050405020304" pitchFamily="18" charset="0"/>
                <a:ea typeface="Times New Roman" panose="02020603050405020304" pitchFamily="18" charset="0"/>
              </a:rPr>
              <a:t>Bloomberg, 2022. </a:t>
            </a:r>
            <a:r>
              <a:rPr lang="en-IN" sz="1050" i="1" dirty="0">
                <a:latin typeface="Times New Roman" panose="02020603050405020304" pitchFamily="18" charset="0"/>
                <a:ea typeface="Times New Roman" panose="02020603050405020304" pitchFamily="18" charset="0"/>
              </a:rPr>
              <a:t>Jeff Bezos Is Heading to Space and Partying on Earth While Amazon Faces a Host of Challenges</a:t>
            </a:r>
            <a:r>
              <a:rPr lang="en-IN" sz="1050" dirty="0">
                <a:latin typeface="Times New Roman" panose="02020603050405020304" pitchFamily="18" charset="0"/>
                <a:ea typeface="Times New Roman" panose="02020603050405020304" pitchFamily="18" charset="0"/>
              </a:rPr>
              <a:t> [Online]. Available at: &lt;https://www.bloomberg.com/news/articles/2022-03-10/amazon-faces-new-problems-while-jeff-bezos-flies-to-space&gt; </a:t>
            </a:r>
            <a:endParaRPr lang="en-IN" sz="1050" dirty="0">
              <a:latin typeface="Arial" panose="020B0604020202020204" pitchFamily="34" charset="0"/>
              <a:ea typeface="Arial" panose="020B0604020202020204" pitchFamily="34" charset="0"/>
            </a:endParaRPr>
          </a:p>
          <a:p>
            <a:pPr marL="557213" lvl="1" indent="-214313" algn="just">
              <a:spcBef>
                <a:spcPts val="900"/>
              </a:spcBef>
              <a:spcAft>
                <a:spcPts val="900"/>
              </a:spcAft>
              <a:buFont typeface="Arial" panose="020B0604020202020204" pitchFamily="34" charset="0"/>
              <a:buChar char="•"/>
            </a:pPr>
            <a:r>
              <a:rPr lang="en-IN" sz="1050" dirty="0">
                <a:latin typeface="Times New Roman" panose="02020603050405020304" pitchFamily="18" charset="0"/>
                <a:ea typeface="Times New Roman" panose="02020603050405020304" pitchFamily="18" charset="0"/>
              </a:rPr>
              <a:t>Cho, Y., Shin, M., Billing, T.K. and Bhagat, R.S., 2019. Transformational leadership, transactional leadership, and affective organizational commitment: a closer look at their relationships in two distinct national contexts. Asian Business &amp; Management, 18(3), pp.187-210.</a:t>
            </a:r>
            <a:endParaRPr lang="en-IN" sz="1050" dirty="0">
              <a:latin typeface="Arial" panose="020B0604020202020204" pitchFamily="34" charset="0"/>
              <a:ea typeface="Arial" panose="020B0604020202020204" pitchFamily="34" charset="0"/>
            </a:endParaRPr>
          </a:p>
          <a:p>
            <a:pPr marL="557213" lvl="1" indent="-214313" algn="just">
              <a:spcBef>
                <a:spcPts val="900"/>
              </a:spcBef>
              <a:spcAft>
                <a:spcPts val="900"/>
              </a:spcAft>
              <a:buFont typeface="Arial" panose="020B0604020202020204" pitchFamily="34" charset="0"/>
              <a:buChar char="•"/>
            </a:pPr>
            <a:r>
              <a:rPr lang="en-IN" sz="1050" dirty="0">
                <a:latin typeface="Times New Roman" panose="02020603050405020304" pitchFamily="18" charset="0"/>
                <a:ea typeface="Times New Roman" panose="02020603050405020304" pitchFamily="18" charset="0"/>
              </a:rPr>
              <a:t>CNBC, 2021. </a:t>
            </a:r>
            <a:r>
              <a:rPr lang="en-IN" sz="1050" i="1" dirty="0">
                <a:latin typeface="Times New Roman" panose="02020603050405020304" pitchFamily="18" charset="0"/>
                <a:ea typeface="Times New Roman" panose="02020603050405020304" pitchFamily="18" charset="0"/>
              </a:rPr>
              <a:t>Jeff Bezos on learning from failure: ‘Whatever your goals are, don’t give up no matter how hard it gets’</a:t>
            </a:r>
            <a:r>
              <a:rPr lang="en-IN" sz="1050" dirty="0">
                <a:latin typeface="Times New Roman" panose="02020603050405020304" pitchFamily="18" charset="0"/>
                <a:ea typeface="Times New Roman" panose="02020603050405020304" pitchFamily="18" charset="0"/>
              </a:rPr>
              <a:t> [Online]. Available at: &lt;https://www.cnbc.com/2021/10/03/jeff-bezos-on-failure-dont-give-up-no-matter-how-hard-it-gets.html#:~:text=%E2%80%9CWhatever%20your%20goals%20are%2C%20don,big%20risks%20and%20embrace%20failures. &gt; </a:t>
            </a:r>
            <a:endParaRPr lang="en-IN" sz="1050" dirty="0">
              <a:latin typeface="Arial" panose="020B0604020202020204" pitchFamily="34" charset="0"/>
              <a:ea typeface="Arial" panose="020B0604020202020204" pitchFamily="34" charset="0"/>
            </a:endParaRPr>
          </a:p>
          <a:p>
            <a:pPr marL="557213" lvl="1" indent="-214313" algn="just">
              <a:spcBef>
                <a:spcPts val="900"/>
              </a:spcBef>
              <a:spcAft>
                <a:spcPts val="900"/>
              </a:spcAft>
              <a:buFont typeface="Arial" panose="020B0604020202020204" pitchFamily="34" charset="0"/>
              <a:buChar char="•"/>
            </a:pPr>
            <a:r>
              <a:rPr lang="en-IN" sz="1050" dirty="0">
                <a:latin typeface="Times New Roman" panose="02020603050405020304" pitchFamily="18" charset="0"/>
                <a:ea typeface="Times New Roman" panose="02020603050405020304" pitchFamily="18" charset="0"/>
              </a:rPr>
              <a:t>Cohan, P. 2018. </a:t>
            </a:r>
            <a:r>
              <a:rPr lang="en-IN" sz="1050" i="1" dirty="0">
                <a:latin typeface="Times New Roman" panose="02020603050405020304" pitchFamily="18" charset="0"/>
                <a:ea typeface="Times New Roman" panose="02020603050405020304" pitchFamily="18" charset="0"/>
              </a:rPr>
              <a:t>3 Reasons Amazon Is The World's Best Business</a:t>
            </a:r>
            <a:r>
              <a:rPr lang="en-IN" sz="1050" dirty="0">
                <a:latin typeface="Times New Roman" panose="02020603050405020304" pitchFamily="18" charset="0"/>
                <a:ea typeface="Times New Roman" panose="02020603050405020304" pitchFamily="18" charset="0"/>
              </a:rPr>
              <a:t> [Online]. Available at: &lt;https://www.forbes.com/sites/petercohan/2018/02/02/3-reasons-amazon-is-the-worlds-best-business/&gt;</a:t>
            </a:r>
            <a:endParaRPr lang="en-IN" sz="1050" dirty="0">
              <a:latin typeface="Arial" panose="020B0604020202020204" pitchFamily="34" charset="0"/>
              <a:ea typeface="Arial" panose="020B0604020202020204" pitchFamily="34" charset="0"/>
            </a:endParaRPr>
          </a:p>
          <a:p>
            <a:pPr marL="557213" lvl="1" indent="-214313" algn="just">
              <a:spcBef>
                <a:spcPts val="900"/>
              </a:spcBef>
              <a:spcAft>
                <a:spcPts val="900"/>
              </a:spcAft>
              <a:buFont typeface="Arial" panose="020B0604020202020204" pitchFamily="34" charset="0"/>
              <a:buChar char="•"/>
            </a:pPr>
            <a:r>
              <a:rPr lang="en-IN" sz="1050" dirty="0">
                <a:latin typeface="Times New Roman" panose="02020603050405020304" pitchFamily="18" charset="0"/>
                <a:ea typeface="Times New Roman" panose="02020603050405020304" pitchFamily="18" charset="0"/>
              </a:rPr>
              <a:t>Forbes, 2022. </a:t>
            </a:r>
            <a:r>
              <a:rPr lang="en-IN" sz="1050" i="1" dirty="0">
                <a:latin typeface="Times New Roman" panose="02020603050405020304" pitchFamily="18" charset="0"/>
                <a:ea typeface="Times New Roman" panose="02020603050405020304" pitchFamily="18" charset="0"/>
              </a:rPr>
              <a:t>Jeff Bezos Just </a:t>
            </a:r>
            <a:r>
              <a:rPr lang="en-IN" sz="1050" i="1" dirty="0" err="1">
                <a:latin typeface="Times New Roman" panose="02020603050405020304" pitchFamily="18" charset="0"/>
                <a:ea typeface="Times New Roman" panose="02020603050405020304" pitchFamily="18" charset="0"/>
              </a:rPr>
              <a:t>Signaled</a:t>
            </a:r>
            <a:r>
              <a:rPr lang="en-IN" sz="1050" i="1" dirty="0">
                <a:latin typeface="Times New Roman" panose="02020603050405020304" pitchFamily="18" charset="0"/>
                <a:ea typeface="Times New Roman" panose="02020603050405020304" pitchFamily="18" charset="0"/>
              </a:rPr>
              <a:t> A Huge Shift In Amazon’s Mission</a:t>
            </a:r>
            <a:r>
              <a:rPr lang="en-IN" sz="1050" dirty="0">
                <a:latin typeface="Times New Roman" panose="02020603050405020304" pitchFamily="18" charset="0"/>
                <a:ea typeface="Times New Roman" panose="02020603050405020304" pitchFamily="18" charset="0"/>
              </a:rPr>
              <a:t> [Online]. Available at: &lt;https://www.forbes.com/sites/jonpicoult/2021/04/15/jeff-bezos-just-signaled-a-huge-shift-in-amazons-mission/?sh=32c171fb18aa&gt; </a:t>
            </a:r>
            <a:endParaRPr lang="en-IN" sz="1050" dirty="0">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65137222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443892-F34E-56FC-8D6C-032A3C779AE8}"/>
              </a:ext>
            </a:extLst>
          </p:cNvPr>
          <p:cNvSpPr txBox="1"/>
          <p:nvPr/>
        </p:nvSpPr>
        <p:spPr>
          <a:xfrm>
            <a:off x="57151" y="1330778"/>
            <a:ext cx="8335327" cy="3208571"/>
          </a:xfrm>
          <a:prstGeom prst="rect">
            <a:avLst/>
          </a:prstGeom>
          <a:noFill/>
        </p:spPr>
        <p:txBody>
          <a:bodyPr wrap="square">
            <a:spAutoFit/>
          </a:bodyPr>
          <a:lstStyle/>
          <a:p>
            <a:pPr marL="214313" indent="-214313">
              <a:buFont typeface="Arial" panose="020B0604020202020204" pitchFamily="34" charset="0"/>
              <a:buChar char="•"/>
            </a:pPr>
            <a:r>
              <a:rPr lang="en-US" sz="1350" dirty="0"/>
              <a:t>Hunt, T. and </a:t>
            </a:r>
            <a:r>
              <a:rPr lang="en-US" sz="1350" dirty="0" err="1"/>
              <a:t>Fedynich</a:t>
            </a:r>
            <a:r>
              <a:rPr lang="en-US" sz="1350" dirty="0"/>
              <a:t>, L., 2019. Leadership: Past, present, and future: An evolution of an idea. Journal of Arts and Humanities, 8(2), pp.22-26.</a:t>
            </a:r>
          </a:p>
          <a:p>
            <a:pPr marL="214313" indent="-214313" algn="ctr">
              <a:buFont typeface="Arial" panose="020B0604020202020204" pitchFamily="34" charset="0"/>
              <a:buChar char="•"/>
            </a:pPr>
            <a:r>
              <a:rPr lang="en-US" sz="1350" dirty="0"/>
              <a:t>Kim, E. 2021. We surveyed hundreds of Amazon employees about their job satisfaction, pay, and direct managers. Here's how they responded. [Online]. Available at: &lt;https://www.businessinsider.com/amazon-employees-say-theyre-happy-with-jobs-pay-and-leadership-2021-1?IR=T&gt; </a:t>
            </a:r>
          </a:p>
          <a:p>
            <a:pPr marL="214313" indent="-214313">
              <a:buFont typeface="Arial" panose="020B0604020202020204" pitchFamily="34" charset="0"/>
              <a:buChar char="•"/>
            </a:pPr>
            <a:r>
              <a:rPr lang="en-US" sz="1350" dirty="0" err="1"/>
              <a:t>Lievens</a:t>
            </a:r>
            <a:r>
              <a:rPr lang="en-US" sz="1350" dirty="0"/>
              <a:t>, F., Lang, J.W., De </a:t>
            </a:r>
            <a:r>
              <a:rPr lang="en-US" sz="1350" dirty="0" err="1"/>
              <a:t>Fruyt</a:t>
            </a:r>
            <a:r>
              <a:rPr lang="en-US" sz="1350" dirty="0"/>
              <a:t>, F., </a:t>
            </a:r>
            <a:r>
              <a:rPr lang="en-US" sz="1350" dirty="0" err="1"/>
              <a:t>Corstjens</a:t>
            </a:r>
            <a:r>
              <a:rPr lang="en-US" sz="1350" dirty="0"/>
              <a:t>, J., Van de </a:t>
            </a:r>
            <a:r>
              <a:rPr lang="en-US" sz="1350" dirty="0" err="1"/>
              <a:t>Vijver</a:t>
            </a:r>
            <a:r>
              <a:rPr lang="en-US" sz="1350" dirty="0"/>
              <a:t>, M. and </a:t>
            </a:r>
            <a:r>
              <a:rPr lang="en-US" sz="1350" dirty="0" err="1"/>
              <a:t>Bledow</a:t>
            </a:r>
            <a:r>
              <a:rPr lang="en-US" sz="1350" dirty="0"/>
              <a:t>, R., 2018. The predictive power of people’s intraindividual variability across situations: Implementing whole trait theory in assessment. Journal of Applied Psychology, 103(7), p.753.</a:t>
            </a:r>
          </a:p>
          <a:p>
            <a:pPr marL="214313" indent="-214313">
              <a:buFont typeface="Arial" panose="020B0604020202020204" pitchFamily="34" charset="0"/>
              <a:buChar char="•"/>
            </a:pPr>
            <a:endParaRPr lang="en-US" sz="1350" dirty="0"/>
          </a:p>
          <a:p>
            <a:pPr marL="214313" indent="-214313">
              <a:buFont typeface="Arial" panose="020B0604020202020204" pitchFamily="34" charset="0"/>
              <a:buChar char="•"/>
            </a:pPr>
            <a:r>
              <a:rPr lang="en-US" sz="1350" dirty="0" err="1"/>
              <a:t>Milliot</a:t>
            </a:r>
            <a:r>
              <a:rPr lang="en-US" sz="1350" dirty="0"/>
              <a:t>, J. 2021. As Revenue Tops $380 Billion, Bezos to Step Down as Amazon CEO [Online]. Available at: &lt;https://www.publishersweekly.com/pw/by-topic/industry-news/people/article/85468-as-revenue-tops-380-billion-bezos-to-step-down-as-amazon-ceo.html#:~:text=Bezos%20will%20become%20executive%20chairman,it%20is%20because%20of%20innovation.&gt; </a:t>
            </a:r>
          </a:p>
        </p:txBody>
      </p:sp>
    </p:spTree>
    <p:extLst>
      <p:ext uri="{BB962C8B-B14F-4D97-AF65-F5344CB8AC3E}">
        <p14:creationId xmlns:p14="http://schemas.microsoft.com/office/powerpoint/2010/main" val="232605082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D09263-9269-13D1-92FE-FF149C8D77A7}"/>
              </a:ext>
            </a:extLst>
          </p:cNvPr>
          <p:cNvSpPr txBox="1"/>
          <p:nvPr/>
        </p:nvSpPr>
        <p:spPr>
          <a:xfrm>
            <a:off x="95250" y="2286000"/>
            <a:ext cx="8858250" cy="2885405"/>
          </a:xfrm>
          <a:prstGeom prst="rect">
            <a:avLst/>
          </a:prstGeom>
          <a:noFill/>
        </p:spPr>
        <p:txBody>
          <a:bodyPr wrap="square" rtlCol="0">
            <a:spAutoFit/>
          </a:bodyPr>
          <a:lstStyle/>
          <a:p>
            <a:pPr algn="just">
              <a:spcBef>
                <a:spcPts val="900"/>
              </a:spcBef>
              <a:spcAft>
                <a:spcPts val="900"/>
              </a:spcAft>
            </a:pPr>
            <a:r>
              <a:rPr lang="en-IN" sz="825" dirty="0">
                <a:latin typeface="Times New Roman" panose="02020603050405020304" pitchFamily="18" charset="0"/>
                <a:ea typeface="Times New Roman" panose="02020603050405020304" pitchFamily="18" charset="0"/>
              </a:rPr>
              <a:t>Murphy, M. 2022. </a:t>
            </a:r>
            <a:r>
              <a:rPr lang="en-IN" sz="825" i="1" dirty="0">
                <a:latin typeface="Times New Roman" panose="02020603050405020304" pitchFamily="18" charset="0"/>
                <a:ea typeface="Times New Roman" panose="02020603050405020304" pitchFamily="18" charset="0"/>
              </a:rPr>
              <a:t>Would Your Leadership Style Fit At Amazon?</a:t>
            </a:r>
            <a:r>
              <a:rPr lang="en-IN" sz="825" dirty="0">
                <a:latin typeface="Times New Roman" panose="02020603050405020304" pitchFamily="18" charset="0"/>
                <a:ea typeface="Times New Roman" panose="02020603050405020304" pitchFamily="18" charset="0"/>
              </a:rPr>
              <a:t> [Online]. Available at: &lt;https://www.forbes.com/sites/markmurphy/2015/08/18/would-your-leadership-style-fit-at-amazon/?sh=5ad83dd3ebef&gt; </a:t>
            </a:r>
            <a:endParaRPr lang="en-IN" sz="825" dirty="0">
              <a:latin typeface="Arial" panose="020B0604020202020204" pitchFamily="34" charset="0"/>
              <a:ea typeface="Arial" panose="020B0604020202020204" pitchFamily="34" charset="0"/>
            </a:endParaRPr>
          </a:p>
          <a:p>
            <a:pPr algn="just">
              <a:spcBef>
                <a:spcPts val="900"/>
              </a:spcBef>
              <a:spcAft>
                <a:spcPts val="900"/>
              </a:spcAft>
            </a:pPr>
            <a:r>
              <a:rPr lang="en-IN" sz="825" dirty="0" err="1">
                <a:latin typeface="Times New Roman" panose="02020603050405020304" pitchFamily="18" charset="0"/>
                <a:ea typeface="Times New Roman" panose="02020603050405020304" pitchFamily="18" charset="0"/>
              </a:rPr>
              <a:t>Neate</a:t>
            </a:r>
            <a:r>
              <a:rPr lang="en-IN" sz="825" dirty="0">
                <a:latin typeface="Times New Roman" panose="02020603050405020304" pitchFamily="18" charset="0"/>
                <a:ea typeface="Times New Roman" panose="02020603050405020304" pitchFamily="18" charset="0"/>
              </a:rPr>
              <a:t>, R., 2020. </a:t>
            </a:r>
            <a:r>
              <a:rPr lang="en-IN" sz="825" i="1" dirty="0">
                <a:latin typeface="Times New Roman" panose="02020603050405020304" pitchFamily="18" charset="0"/>
                <a:ea typeface="Times New Roman" panose="02020603050405020304" pitchFamily="18" charset="0"/>
              </a:rPr>
              <a:t>Jeff Bezos, the world's richest man, added £10bn to his fortune in just one day</a:t>
            </a:r>
            <a:r>
              <a:rPr lang="en-IN" sz="825" dirty="0">
                <a:latin typeface="Times New Roman" panose="02020603050405020304" pitchFamily="18" charset="0"/>
                <a:ea typeface="Times New Roman" panose="02020603050405020304" pitchFamily="18" charset="0"/>
              </a:rPr>
              <a:t> [Online]. Available at: &lt;https://www.theguardian.com/technology/2020/jul/21/jeff-bezos-the-worlds-richest-man-added-10bn-to-his-fortune-in-just-one-day#:~:text=Jeff%20Bezos-,Jeff%20Bezos%2C%20the%20world%27s%20richest%20man%2C%20added%20%C2%A310bn%20to,fortune%20in%20just%20one%20day&amp;text=He%20was%20already%20by,to%20an%20unprecedented%20%24189bn.&gt; </a:t>
            </a:r>
            <a:endParaRPr lang="en-IN" sz="825" dirty="0">
              <a:latin typeface="Arial" panose="020B0604020202020204" pitchFamily="34" charset="0"/>
              <a:ea typeface="Arial" panose="020B0604020202020204" pitchFamily="34" charset="0"/>
            </a:endParaRPr>
          </a:p>
          <a:p>
            <a:pPr algn="just">
              <a:spcBef>
                <a:spcPts val="900"/>
              </a:spcBef>
              <a:spcAft>
                <a:spcPts val="900"/>
              </a:spcAft>
            </a:pPr>
            <a:r>
              <a:rPr lang="en-IN" sz="825" dirty="0" err="1">
                <a:latin typeface="Times New Roman" panose="02020603050405020304" pitchFamily="18" charset="0"/>
                <a:ea typeface="Times New Roman" panose="02020603050405020304" pitchFamily="18" charset="0"/>
              </a:rPr>
              <a:t>Oko-Otu</a:t>
            </a:r>
            <a:r>
              <a:rPr lang="en-IN" sz="825" dirty="0">
                <a:latin typeface="Times New Roman" panose="02020603050405020304" pitchFamily="18" charset="0"/>
                <a:ea typeface="Times New Roman" panose="02020603050405020304" pitchFamily="18" charset="0"/>
              </a:rPr>
              <a:t>, C.N. and </a:t>
            </a:r>
            <a:r>
              <a:rPr lang="en-IN" sz="825" dirty="0" err="1">
                <a:latin typeface="Times New Roman" panose="02020603050405020304" pitchFamily="18" charset="0"/>
                <a:ea typeface="Times New Roman" panose="02020603050405020304" pitchFamily="18" charset="0"/>
              </a:rPr>
              <a:t>Chidume</a:t>
            </a:r>
            <a:r>
              <a:rPr lang="en-IN" sz="825" dirty="0">
                <a:latin typeface="Times New Roman" panose="02020603050405020304" pitchFamily="18" charset="0"/>
                <a:ea typeface="Times New Roman" panose="02020603050405020304" pitchFamily="18" charset="0"/>
              </a:rPr>
              <a:t>, C.G., 2021. Objectivity and the Great Man Theory in Historiography. Cogito: Multidisciplinary Res. J., 13, p.124.</a:t>
            </a:r>
          </a:p>
          <a:p>
            <a:pPr algn="just">
              <a:spcBef>
                <a:spcPts val="900"/>
              </a:spcBef>
              <a:spcAft>
                <a:spcPts val="900"/>
              </a:spcAft>
            </a:pPr>
            <a:r>
              <a:rPr lang="en-IN" sz="825" dirty="0" err="1">
                <a:latin typeface="Times New Roman" panose="02020603050405020304" pitchFamily="18" charset="0"/>
                <a:ea typeface="Times New Roman" panose="02020603050405020304" pitchFamily="18" charset="0"/>
              </a:rPr>
              <a:t>Siangchokyoo</a:t>
            </a:r>
            <a:r>
              <a:rPr lang="en-IN" sz="825" dirty="0">
                <a:latin typeface="Times New Roman" panose="02020603050405020304" pitchFamily="18" charset="0"/>
                <a:ea typeface="Times New Roman" panose="02020603050405020304" pitchFamily="18" charset="0"/>
              </a:rPr>
              <a:t>, N., Klinger, R.L. and Campion, E.D., 2020. Follower transformation as the linchpin of transformational leadership theory: A systematic review and future research agenda. The Leadership Quarterly, 31(1), p.101341.</a:t>
            </a:r>
            <a:endParaRPr lang="en-IN" sz="825" dirty="0">
              <a:latin typeface="Arial" panose="020B0604020202020204" pitchFamily="34" charset="0"/>
              <a:ea typeface="Arial" panose="020B0604020202020204" pitchFamily="34" charset="0"/>
            </a:endParaRPr>
          </a:p>
          <a:p>
            <a:pPr algn="just">
              <a:spcBef>
                <a:spcPts val="900"/>
              </a:spcBef>
              <a:spcAft>
                <a:spcPts val="900"/>
              </a:spcAft>
            </a:pPr>
            <a:r>
              <a:rPr lang="en-IN" sz="825" dirty="0">
                <a:latin typeface="Times New Roman" panose="02020603050405020304" pitchFamily="18" charset="0"/>
                <a:ea typeface="Times New Roman" panose="02020603050405020304" pitchFamily="18" charset="0"/>
              </a:rPr>
              <a:t>Steffens, N.K. and Haslam, S.A., 2022. The narcissistic appeal of leadership theories. American Psychologist, 77(2), p.234.</a:t>
            </a:r>
            <a:endParaRPr lang="en-IN" sz="825" dirty="0">
              <a:latin typeface="Arial" panose="020B0604020202020204" pitchFamily="34" charset="0"/>
              <a:ea typeface="Arial" panose="020B0604020202020204" pitchFamily="34" charset="0"/>
            </a:endParaRPr>
          </a:p>
          <a:p>
            <a:pPr algn="just">
              <a:spcBef>
                <a:spcPts val="900"/>
              </a:spcBef>
              <a:spcAft>
                <a:spcPts val="900"/>
              </a:spcAft>
            </a:pPr>
            <a:r>
              <a:rPr lang="en-IN" sz="825" dirty="0">
                <a:latin typeface="Times New Roman" panose="02020603050405020304" pitchFamily="18" charset="0"/>
                <a:ea typeface="Times New Roman" panose="02020603050405020304" pitchFamily="18" charset="0"/>
              </a:rPr>
              <a:t>Walls, E., 2019. The value of situational leadership. Community practitioner: the journal of the Community Practitioners'&amp; Health Visitors' Association, 92(2), pp.31-33.</a:t>
            </a:r>
            <a:endParaRPr lang="en-IN" sz="825" dirty="0">
              <a:latin typeface="Arial" panose="020B0604020202020204" pitchFamily="34" charset="0"/>
              <a:ea typeface="Arial" panose="020B0604020202020204" pitchFamily="34" charset="0"/>
            </a:endParaRPr>
          </a:p>
          <a:p>
            <a:endParaRPr lang="en-IN" sz="825" dirty="0"/>
          </a:p>
        </p:txBody>
      </p:sp>
      <p:sp>
        <p:nvSpPr>
          <p:cNvPr id="3" name="Title 3">
            <a:extLst>
              <a:ext uri="{FF2B5EF4-FFF2-40B4-BE49-F238E27FC236}">
                <a16:creationId xmlns:a16="http://schemas.microsoft.com/office/drawing/2014/main" id="{22BDF309-7485-C41B-CECA-9DAB2A83FC85}"/>
              </a:ext>
            </a:extLst>
          </p:cNvPr>
          <p:cNvSpPr txBox="1">
            <a:spLocks/>
          </p:cNvSpPr>
          <p:nvPr/>
        </p:nvSpPr>
        <p:spPr>
          <a:xfrm>
            <a:off x="942975" y="1085188"/>
            <a:ext cx="6858000" cy="533400"/>
          </a:xfrm>
          <a:prstGeom prst="rect">
            <a:avLst/>
          </a:prstGeom>
          <a:effectLst/>
        </p:spPr>
        <p:txBody>
          <a:bodyPr vert="horz" lIns="68580" tIns="34290" rIns="68580" bIns="3429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400" b="1" cap="none" dirty="0">
                <a:latin typeface="Times New Roman" panose="02020603050405020304" pitchFamily="18" charset="0"/>
                <a:ea typeface="Arial" panose="020B0604020202020204" pitchFamily="34" charset="0"/>
                <a:cs typeface="Times New Roman" panose="02020603050405020304" pitchFamily="18" charset="0"/>
              </a:rPr>
              <a:t>REFERENCE LIST</a:t>
            </a:r>
            <a:endParaRPr lang="en-IN" sz="2400" cap="non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8952012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77B292-6BAC-F3BA-6FE0-F5DD30F44BAB}"/>
              </a:ext>
            </a:extLst>
          </p:cNvPr>
          <p:cNvSpPr txBox="1"/>
          <p:nvPr/>
        </p:nvSpPr>
        <p:spPr>
          <a:xfrm>
            <a:off x="257175" y="2990850"/>
            <a:ext cx="8477250" cy="1200329"/>
          </a:xfrm>
          <a:prstGeom prst="rect">
            <a:avLst/>
          </a:prstGeom>
          <a:noFill/>
        </p:spPr>
        <p:txBody>
          <a:bodyPr wrap="square" rtlCol="0">
            <a:spAutoFit/>
          </a:bodyPr>
          <a:lstStyle/>
          <a:p>
            <a:pPr algn="ctr"/>
            <a:r>
              <a:rPr lang="en-US" sz="7200" b="1" dirty="0">
                <a:latin typeface="Times New Roman" panose="02020603050405020304" pitchFamily="18" charset="0"/>
                <a:cs typeface="Times New Roman" panose="02020603050405020304" pitchFamily="18" charset="0"/>
              </a:rPr>
              <a:t>THANK YOU</a:t>
            </a:r>
            <a:endParaRPr lang="en-IN" sz="7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166473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515</TotalTime>
  <Words>6523</Words>
  <Application>Microsoft Office PowerPoint</Application>
  <PresentationFormat>On-screen Show (4:3)</PresentationFormat>
  <Paragraphs>199</Paragraphs>
  <Slides>31</Slides>
  <Notes>26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vt:lpstr>
      <vt:lpstr>Calibri</vt:lpstr>
      <vt:lpstr>Century Gothic</vt:lpstr>
      <vt:lpstr>Times New Roman</vt:lpstr>
      <vt:lpstr>Wingdings</vt:lpstr>
      <vt:lpstr>Wingdings 3</vt:lpstr>
      <vt:lpstr>Ion</vt:lpstr>
      <vt:lpstr>PowerPoint Presentation</vt:lpstr>
      <vt:lpstr>PowerPoint Presentation</vt:lpstr>
      <vt:lpstr>Introduction</vt:lpstr>
      <vt:lpstr>Concept of leadership</vt:lpstr>
      <vt:lpstr>Concept of leadership</vt:lpstr>
      <vt:lpstr>PowerPoint Presentation</vt:lpstr>
      <vt:lpstr>PowerPoint Presentation</vt:lpstr>
      <vt:lpstr>Different leadership theories </vt:lpstr>
      <vt:lpstr>Different leadership theories </vt:lpstr>
      <vt:lpstr>Different leadership theories (Cont.)</vt:lpstr>
      <vt:lpstr>Different leadership theories (Cont.)</vt:lpstr>
      <vt:lpstr>EFFECTIVENESS OF JEFF BEZOS’ LEADERSHIP QUALITIES</vt:lpstr>
      <vt:lpstr>EFFECTIVENESS OF JEFF BEZOS’ LEADERSHIP QUALITIES</vt:lpstr>
      <vt:lpstr>INTERPRETATION OF THE LEADERSHIP THEORIES AND PERSPECTIVES IN RELATION TO JEFF BEZOS’ LEADERSHIP APPROACHES</vt:lpstr>
      <vt:lpstr>INTERPRETATION OF THE LEADERSHIP THEORIES AND PERSPECTIVES IN RELATION TO JEFF BEZOS’ LEADERSHIP APPROACHES</vt:lpstr>
      <vt:lpstr>INTERPRETATION OF THE LEADERSHIP THEORIES AND PERSPECTIVES IN RELATION TO JEFF BEZOS’ LEADERSHIP APPROACHES</vt:lpstr>
      <vt:lpstr>POSITIVE IMPACT OF JEFF BEZOS’ LEADERSHIP ON AMAZON</vt:lpstr>
      <vt:lpstr>POSITIVE IMPACT OF JEFF BEZOS’ LEADERSHIP ON AMAZON</vt:lpstr>
      <vt:lpstr>POSITIVE IMPACT OF JEFF BEZOS’ LEADERSHIP ON AMAZON</vt:lpstr>
      <vt:lpstr>POSITIVE IMPACT OF JEFF BEZOS’ LEADERSHIP ON AMAZON</vt:lpstr>
      <vt:lpstr>COMPLEXITIES AMAZON FACED DUE TO JEFF BEZOS’ LEADERSHIP</vt:lpstr>
      <vt:lpstr>COMPLEXITIES AMAZON FACED DUE TO JEFF BEZOS’ LEADERSHIP</vt:lpstr>
      <vt:lpstr>STRATEGIES FOR ENHANCING LEADERSHIP TO MEET CURRENT ORGANISATIONAL NEEDS</vt:lpstr>
      <vt:lpstr>STRATEGIES FOR ENHANCING LEADERSHIP TO MEET CURRENT ORGANISATIONAL NEEDS</vt:lpstr>
      <vt:lpstr>STRATEGIES FOR ENHANCING LEADERSHIP TO MEET CURRENT ORGANISATIONAL NEEDS</vt:lpstr>
      <vt:lpstr>STRATEGIES FOR ENHANCING LEADERSHIP TO MEET CURRENT ORGANISATIONAL NEEDS</vt:lpstr>
      <vt:lpstr>CONCLUSION</vt:lpstr>
      <vt:lpstr>REFERENCE LIST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Personal</dc:creator>
  <cp:lastModifiedBy>Laura GHitiu</cp:lastModifiedBy>
  <cp:revision>94</cp:revision>
  <dcterms:created xsi:type="dcterms:W3CDTF">2022-11-08T11:19:20Z</dcterms:created>
  <dcterms:modified xsi:type="dcterms:W3CDTF">2022-11-20T19:22:24Z</dcterms:modified>
</cp:coreProperties>
</file>