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8" r:id="rId6"/>
    <p:sldId id="261" r:id="rId7"/>
    <p:sldId id="260" r:id="rId8"/>
    <p:sldId id="258" r:id="rId9"/>
    <p:sldId id="259" r:id="rId10"/>
    <p:sldId id="257" r:id="rId11"/>
    <p:sldId id="263" r:id="rId12"/>
    <p:sldId id="265" r:id="rId13"/>
    <p:sldId id="266" r:id="rId14"/>
    <p:sldId id="267" r:id="rId15"/>
    <p:sldId id="269" r:id="rId16"/>
    <p:sldId id="270" r:id="rId17"/>
    <p:sldId id="272" r:id="rId18"/>
    <p:sldId id="271" r:id="rId19"/>
    <p:sldId id="273" r:id="rId20"/>
    <p:sldId id="27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70431"/>
    <a:srgbClr val="E1DED9"/>
    <a:srgbClr val="E8E5E2"/>
    <a:srgbClr val="B71E4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367354-0398-B686-0B42-A7A1627AA2E8}" v="4474" dt="2026-03-15T23:12:31.942"/>
    <p1510:client id="{AFE72806-5F73-D816-CCE6-BEB6294CCC25}" v="17" dt="2026-03-16T05:32:42.6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97" autoAdjust="0"/>
    <p:restoredTop sz="94660"/>
  </p:normalViewPr>
  <p:slideViewPr>
    <p:cSldViewPr snapToGrid="0">
      <p:cViewPr varScale="1">
        <p:scale>
          <a:sx n="97" d="100"/>
          <a:sy n="97" d="100"/>
        </p:scale>
        <p:origin x="84"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9C08C7-135E-4A48-91E7-039FFBA4AAA1}" type="datetimeFigureOut">
              <a:rPr lang="en-GB" smtClean="0"/>
              <a:t>15/03/2026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491C35CA-2335-4B82-A1FF-21239E9F9D0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76838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9C08C7-135E-4A48-91E7-039FFBA4AAA1}"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C35CA-2335-4B82-A1FF-21239E9F9D0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73382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9C08C7-135E-4A48-91E7-039FFBA4AAA1}"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C35CA-2335-4B82-A1FF-21239E9F9D0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599169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9C08C7-135E-4A48-91E7-039FFBA4AAA1}"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C35CA-2335-4B82-A1FF-21239E9F9D0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917490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9C08C7-135E-4A48-91E7-039FFBA4AAA1}" type="datetimeFigureOut">
              <a:rPr lang="en-GB" smtClean="0"/>
              <a:t>15/03/2026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91C35CA-2335-4B82-A1FF-21239E9F9D0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3901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89C08C7-135E-4A48-91E7-039FFBA4AAA1}" type="datetimeFigureOut">
              <a:rPr lang="en-GB" smtClean="0"/>
              <a:t>15/03/2026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91C35CA-2335-4B82-A1FF-21239E9F9D0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1389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89C08C7-135E-4A48-91E7-039FFBA4AAA1}" type="datetimeFigureOut">
              <a:rPr lang="en-GB" smtClean="0"/>
              <a:t>15/03/2026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91C35CA-2335-4B82-A1FF-21239E9F9D04}" type="slidenum">
              <a:rPr lang="en-GB" smtClean="0"/>
              <a:t>‹#›</a:t>
            </a:fld>
            <a:endParaRPr lang="en-GB"/>
          </a:p>
        </p:txBody>
      </p:sp>
    </p:spTree>
    <p:extLst>
      <p:ext uri="{BB962C8B-B14F-4D97-AF65-F5344CB8AC3E}">
        <p14:creationId xmlns:p14="http://schemas.microsoft.com/office/powerpoint/2010/main" val="7268249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89C08C7-135E-4A48-91E7-039FFBA4AAA1}" type="datetimeFigureOut">
              <a:rPr lang="en-GB" smtClean="0"/>
              <a:t>15/03/2026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91C35CA-2335-4B82-A1FF-21239E9F9D0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477219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589C08C7-135E-4A48-91E7-039FFBA4AAA1}" type="datetimeFigureOut">
              <a:rPr lang="en-GB" smtClean="0"/>
              <a:t>15/03/2026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491C35CA-2335-4B82-A1FF-21239E9F9D0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7993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9C08C7-135E-4A48-91E7-039FFBA4AAA1}"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C35CA-2335-4B82-A1FF-21239E9F9D0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34954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9C08C7-135E-4A48-91E7-039FFBA4AAA1}" type="datetimeFigureOut">
              <a:rPr lang="en-GB" smtClean="0"/>
              <a:t>15/03/2026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C35CA-2335-4B82-A1FF-21239E9F9D0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58195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89C08C7-135E-4A48-91E7-039FFBA4AAA1}" type="datetimeFigureOut">
              <a:rPr lang="en-GB" smtClean="0"/>
              <a:t>15/03/2026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91C35CA-2335-4B82-A1FF-21239E9F9D0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49673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7.sv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13.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6.sv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5513E21-21B0-48DB-8CF1-35E43B33A4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lane in red circle">
            <a:extLst>
              <a:ext uri="{FF2B5EF4-FFF2-40B4-BE49-F238E27FC236}">
                <a16:creationId xmlns:a16="http://schemas.microsoft.com/office/drawing/2014/main" id="{B5CEC2C6-0EC6-A74F-6D4D-2B76F991D6D8}"/>
              </a:ext>
            </a:extLst>
          </p:cNvPr>
          <p:cNvPicPr>
            <a:picLocks noChangeAspect="1"/>
          </p:cNvPicPr>
          <p:nvPr/>
        </p:nvPicPr>
        <p:blipFill>
          <a:blip r:embed="rId2">
            <a:alphaModFix amt="50000"/>
            <a:grayscl/>
          </a:blip>
          <a:srcRect t="8439" r="-1" b="11202"/>
          <a:stretch>
            <a:fillRect/>
          </a:stretch>
        </p:blipFill>
        <p:spPr>
          <a:xfrm>
            <a:off x="305" y="-78648"/>
            <a:ext cx="12191695" cy="6857990"/>
          </a:xfrm>
          <a:prstGeom prst="rect">
            <a:avLst/>
          </a:prstGeom>
        </p:spPr>
      </p:pic>
      <p:sp>
        <p:nvSpPr>
          <p:cNvPr id="2" name="Title 1">
            <a:extLst>
              <a:ext uri="{FF2B5EF4-FFF2-40B4-BE49-F238E27FC236}">
                <a16:creationId xmlns:a16="http://schemas.microsoft.com/office/drawing/2014/main" id="{A1C8DA24-9B61-CFE9-6073-29AC9981983F}"/>
              </a:ext>
            </a:extLst>
          </p:cNvPr>
          <p:cNvSpPr>
            <a:spLocks noGrp="1"/>
          </p:cNvSpPr>
          <p:nvPr>
            <p:ph type="ctrTitle"/>
          </p:nvPr>
        </p:nvSpPr>
        <p:spPr>
          <a:xfrm>
            <a:off x="4976636" y="992221"/>
            <a:ext cx="6247308" cy="4873558"/>
          </a:xfrm>
        </p:spPr>
        <p:txBody>
          <a:bodyPr anchor="ctr">
            <a:normAutofit/>
          </a:bodyPr>
          <a:lstStyle/>
          <a:p>
            <a:r>
              <a:rPr lang="en-GB" sz="4800" b="1" dirty="0">
                <a:solidFill>
                  <a:schemeClr val="accent6">
                    <a:lumMod val="20000"/>
                    <a:lumOff val="80000"/>
                  </a:schemeClr>
                </a:solidFill>
                <a:latin typeface="Berlin Sans FB"/>
                <a:cs typeface="Aldhabi"/>
              </a:rPr>
              <a:t>Flight Foods LTD.</a:t>
            </a:r>
            <a:r>
              <a:rPr lang="en-GB" sz="4800" b="1" dirty="0">
                <a:solidFill>
                  <a:schemeClr val="accent1">
                    <a:lumMod val="76000"/>
                  </a:schemeClr>
                </a:solidFill>
                <a:latin typeface="Aptos Slab"/>
              </a:rPr>
              <a:t> </a:t>
            </a:r>
          </a:p>
        </p:txBody>
      </p:sp>
      <p:sp>
        <p:nvSpPr>
          <p:cNvPr id="3" name="Subtitle 2">
            <a:extLst>
              <a:ext uri="{FF2B5EF4-FFF2-40B4-BE49-F238E27FC236}">
                <a16:creationId xmlns:a16="http://schemas.microsoft.com/office/drawing/2014/main" id="{C361DD4A-1C7F-6111-4D4C-36760D7D1814}"/>
              </a:ext>
            </a:extLst>
          </p:cNvPr>
          <p:cNvSpPr>
            <a:spLocks noGrp="1"/>
          </p:cNvSpPr>
          <p:nvPr>
            <p:ph type="subTitle" idx="1"/>
          </p:nvPr>
        </p:nvSpPr>
        <p:spPr>
          <a:xfrm>
            <a:off x="968056" y="996610"/>
            <a:ext cx="3363901" cy="4864780"/>
          </a:xfrm>
        </p:spPr>
        <p:txBody>
          <a:bodyPr anchor="ctr">
            <a:normAutofit/>
          </a:bodyPr>
          <a:lstStyle/>
          <a:p>
            <a:pPr algn="ctr" rtl="0" fontAlgn="base"/>
            <a:r>
              <a:rPr lang="en-GB" sz="2400" b="0" i="0" u="none" strike="noStrike" dirty="0">
                <a:solidFill>
                  <a:srgbClr val="FFFFFF"/>
                </a:solidFill>
                <a:effectLst/>
                <a:highlight>
                  <a:srgbClr val="800000"/>
                </a:highlight>
                <a:latin typeface="Gill Sans MT"/>
              </a:rPr>
              <a:t>Size: Medium-sized organization</a:t>
            </a:r>
            <a:r>
              <a:rPr lang="en-US" sz="2400" b="0" i="0" dirty="0">
                <a:solidFill>
                  <a:srgbClr val="000000"/>
                </a:solidFill>
                <a:effectLst/>
                <a:highlight>
                  <a:srgbClr val="800000"/>
                </a:highlight>
                <a:latin typeface="Gill Sans MT"/>
              </a:rPr>
              <a:t>​</a:t>
            </a:r>
          </a:p>
          <a:p>
            <a:pPr algn="ctr" rtl="0" fontAlgn="base"/>
            <a:r>
              <a:rPr lang="en-GB" sz="2400" b="0" i="0" u="none" strike="noStrike" dirty="0">
                <a:solidFill>
                  <a:srgbClr val="FFFFFF"/>
                </a:solidFill>
                <a:effectLst/>
                <a:highlight>
                  <a:srgbClr val="800000"/>
                </a:highlight>
                <a:latin typeface="Gill Sans MT"/>
              </a:rPr>
              <a:t>Industry: Food Manufacturing</a:t>
            </a:r>
            <a:r>
              <a:rPr lang="en-US" sz="2400" b="0" i="0" dirty="0">
                <a:solidFill>
                  <a:srgbClr val="000000"/>
                </a:solidFill>
                <a:effectLst/>
                <a:highlight>
                  <a:srgbClr val="800000"/>
                </a:highlight>
                <a:latin typeface="Gill Sans MT"/>
              </a:rPr>
              <a:t>​</a:t>
            </a:r>
          </a:p>
          <a:p>
            <a:pPr algn="ctr" rtl="0" fontAlgn="base"/>
            <a:r>
              <a:rPr lang="en-GB" sz="2400" b="0" i="0" u="none" strike="noStrike" dirty="0">
                <a:solidFill>
                  <a:srgbClr val="FFFFFF"/>
                </a:solidFill>
                <a:effectLst/>
                <a:highlight>
                  <a:srgbClr val="800000"/>
                </a:highlight>
                <a:latin typeface="Gill Sans MT"/>
              </a:rPr>
              <a:t>Nature of Business: The manufactures and sales of ready meals to airlines. </a:t>
            </a:r>
            <a:r>
              <a:rPr lang="en-US" sz="2400" b="0" i="0" dirty="0">
                <a:solidFill>
                  <a:srgbClr val="000000"/>
                </a:solidFill>
                <a:effectLst/>
                <a:highlight>
                  <a:srgbClr val="800000"/>
                </a:highlight>
                <a:latin typeface="Gill Sans MT"/>
              </a:rPr>
              <a:t>​</a:t>
            </a:r>
          </a:p>
          <a:p>
            <a:pPr algn="ctr" rtl="0" fontAlgn="base"/>
            <a:endParaRPr lang="en-US" b="0" i="0" dirty="0">
              <a:solidFill>
                <a:srgbClr val="000000"/>
              </a:solidFill>
              <a:effectLst/>
              <a:highlight>
                <a:srgbClr val="800000"/>
              </a:highlight>
              <a:latin typeface="Gabriola"/>
            </a:endParaRPr>
          </a:p>
          <a:p>
            <a:pPr algn="r"/>
            <a:endParaRPr lang="en-GB" sz="2000" dirty="0"/>
          </a:p>
        </p:txBody>
      </p:sp>
      <p:cxnSp>
        <p:nvCxnSpPr>
          <p:cNvPr id="11" name="Straight Connector 10">
            <a:extLst>
              <a:ext uri="{FF2B5EF4-FFF2-40B4-BE49-F238E27FC236}">
                <a16:creationId xmlns:a16="http://schemas.microsoft.com/office/drawing/2014/main" id="{580B8A35-DEA7-4D43-9DF8-90B4681D0F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600200"/>
            <a:ext cx="0" cy="3657600"/>
          </a:xfrm>
          <a:prstGeom prst="line">
            <a:avLst/>
          </a:prstGeom>
          <a:ln w="317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44129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1" name="Picture 30">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2" name="Straight Connector 31">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4" name="Rectangle 33">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A72FEF6-EDAE-74DA-44C8-3E18E9D3DA66}"/>
              </a:ext>
            </a:extLst>
          </p:cNvPr>
          <p:cNvSpPr>
            <a:spLocks noGrp="1"/>
          </p:cNvSpPr>
          <p:nvPr>
            <p:ph type="title"/>
          </p:nvPr>
        </p:nvSpPr>
        <p:spPr>
          <a:xfrm>
            <a:off x="1452616" y="962902"/>
            <a:ext cx="4176384" cy="2380828"/>
          </a:xfrm>
        </p:spPr>
        <p:txBody>
          <a:bodyPr vert="horz" lIns="91440" tIns="45720" rIns="91440" bIns="0" rtlCol="0" anchor="b">
            <a:normAutofit/>
          </a:bodyPr>
          <a:lstStyle/>
          <a:p>
            <a:pPr algn="ctr"/>
            <a:r>
              <a:rPr lang="en-US" sz="2800"/>
              <a:t>Team members</a:t>
            </a:r>
            <a:endParaRPr lang="en-US"/>
          </a:p>
        </p:txBody>
      </p:sp>
      <p:cxnSp>
        <p:nvCxnSpPr>
          <p:cNvPr id="36" name="Straight Connector 35">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37" name="Graphic 36" descr="Users">
            <a:extLst>
              <a:ext uri="{FF2B5EF4-FFF2-40B4-BE49-F238E27FC236}">
                <a16:creationId xmlns:a16="http://schemas.microsoft.com/office/drawing/2014/main" id="{F9D60C8B-1AAE-0B08-4EAB-CAEA65B427C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pic>
        <p:nvPicPr>
          <p:cNvPr id="38" name="Picture 37">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9" name="Straight Connector 38">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C7A8F76-30F8-21B4-7057-79960951D3ED}"/>
              </a:ext>
            </a:extLst>
          </p:cNvPr>
          <p:cNvSpPr txBox="1"/>
          <p:nvPr/>
        </p:nvSpPr>
        <p:spPr>
          <a:xfrm>
            <a:off x="1454347" y="3676786"/>
            <a:ext cx="4423029" cy="14321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120000"/>
              </a:lnSpc>
              <a:spcBef>
                <a:spcPts val="1000"/>
              </a:spcBef>
            </a:pPr>
            <a:r>
              <a:rPr lang="en-GB" sz="2000" cap="all" dirty="0">
                <a:latin typeface="Constantia"/>
                <a:ea typeface="Calibri"/>
                <a:cs typeface="Calibri"/>
              </a:rPr>
              <a:t>Marius </a:t>
            </a:r>
            <a:r>
              <a:rPr lang="en-GB" sz="2000">
                <a:latin typeface="Constantia"/>
                <a:ea typeface="Calibri"/>
                <a:cs typeface="Calibri"/>
              </a:rPr>
              <a:t>(Leader</a:t>
            </a:r>
            <a:r>
              <a:rPr lang="en-GB" sz="2000" cap="all">
                <a:latin typeface="Constantia"/>
                <a:ea typeface="Calibri"/>
                <a:cs typeface="Calibri"/>
              </a:rPr>
              <a:t>)-</a:t>
            </a:r>
            <a:r>
              <a:rPr lang="en-US" sz="2000" cap="all">
                <a:latin typeface="Constantia"/>
                <a:ea typeface="Calibri"/>
                <a:cs typeface="Calibri"/>
              </a:rPr>
              <a:t> 2505372</a:t>
            </a:r>
            <a:endParaRPr lang="en-US" sz="2000" dirty="0">
              <a:latin typeface="Constantia"/>
              <a:ea typeface="Calibri"/>
              <a:cs typeface="Calibri"/>
            </a:endParaRPr>
          </a:p>
          <a:p>
            <a:pPr algn="ctr">
              <a:lnSpc>
                <a:spcPct val="120000"/>
              </a:lnSpc>
              <a:spcBef>
                <a:spcPts val="1000"/>
              </a:spcBef>
            </a:pPr>
            <a:r>
              <a:rPr lang="en-GB" sz="2000" cap="all">
                <a:latin typeface="Constantia"/>
                <a:ea typeface="Calibri"/>
                <a:cs typeface="Calibri"/>
              </a:rPr>
              <a:t>Kayla - 2505456</a:t>
            </a:r>
            <a:endParaRPr lang="en-GB" sz="2000">
              <a:latin typeface="Constantia"/>
              <a:ea typeface="Calibri"/>
              <a:cs typeface="Calibri"/>
            </a:endParaRPr>
          </a:p>
          <a:p>
            <a:pPr algn="ctr">
              <a:lnSpc>
                <a:spcPct val="120000"/>
              </a:lnSpc>
              <a:spcBef>
                <a:spcPts val="1000"/>
              </a:spcBef>
            </a:pPr>
            <a:endParaRPr lang="en-GB" sz="2000" cap="all" dirty="0">
              <a:latin typeface="Constantia"/>
              <a:ea typeface="Calibri"/>
              <a:cs typeface="Calibri"/>
            </a:endParaRPr>
          </a:p>
        </p:txBody>
      </p:sp>
    </p:spTree>
    <p:extLst>
      <p:ext uri="{BB962C8B-B14F-4D97-AF65-F5344CB8AC3E}">
        <p14:creationId xmlns:p14="http://schemas.microsoft.com/office/powerpoint/2010/main" val="1090684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F20F2333-B3A9-D2C2-D450-182B14131C65}"/>
              </a:ext>
            </a:extLst>
          </p:cNvPr>
          <p:cNvSpPr>
            <a:spLocks noGrp="1"/>
          </p:cNvSpPr>
          <p:nvPr>
            <p:ph type="title"/>
          </p:nvPr>
        </p:nvSpPr>
        <p:spPr>
          <a:xfrm>
            <a:off x="906277" y="2026826"/>
            <a:ext cx="5829780" cy="1345658"/>
          </a:xfrm>
        </p:spPr>
        <p:txBody>
          <a:bodyPr vert="horz" lIns="91440" tIns="45720" rIns="91440" bIns="0" rtlCol="0" anchor="b">
            <a:normAutofit/>
          </a:bodyPr>
          <a:lstStyle/>
          <a:p>
            <a:r>
              <a:rPr lang="en-US" sz="2800" b="1">
                <a:latin typeface="Gill Sans MT"/>
              </a:rPr>
              <a:t>Presentation overview</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Teacher">
            <a:extLst>
              <a:ext uri="{FF2B5EF4-FFF2-40B4-BE49-F238E27FC236}">
                <a16:creationId xmlns:a16="http://schemas.microsoft.com/office/drawing/2014/main" id="{C8875E23-5723-6986-196C-07BB4ABCBEC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58628" y="1064375"/>
            <a:ext cx="2992990" cy="3007367"/>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225CF63-BAE5-859E-C37A-75A3EAF4FB6D}"/>
              </a:ext>
            </a:extLst>
          </p:cNvPr>
          <p:cNvSpPr txBox="1"/>
          <p:nvPr/>
        </p:nvSpPr>
        <p:spPr>
          <a:xfrm>
            <a:off x="1454346" y="3667661"/>
            <a:ext cx="4406999" cy="31700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sz="2000">
                <a:latin typeface="Constantia"/>
              </a:rPr>
              <a:t>Introduction to Flight Foods case study</a:t>
            </a:r>
            <a:r>
              <a:rPr lang="en-US" sz="2000" dirty="0">
                <a:latin typeface="Constantia"/>
              </a:rPr>
              <a:t>.</a:t>
            </a:r>
          </a:p>
          <a:p>
            <a:pPr marL="285750" indent="-285750">
              <a:buFont typeface="Wingdings"/>
              <a:buChar char="Ø"/>
            </a:pPr>
            <a:r>
              <a:rPr lang="en-US" sz="2000">
                <a:latin typeface="Constantia"/>
              </a:rPr>
              <a:t>Identification of Communication Barriers. </a:t>
            </a:r>
            <a:endParaRPr lang="en-US" sz="2000" dirty="0">
              <a:latin typeface="Constantia"/>
            </a:endParaRPr>
          </a:p>
          <a:p>
            <a:pPr marL="285750" indent="-285750">
              <a:buFont typeface="Wingdings"/>
              <a:buChar char="Ø"/>
            </a:pPr>
            <a:r>
              <a:rPr lang="en-US" sz="2000">
                <a:latin typeface="Constantia"/>
              </a:rPr>
              <a:t>Communication Theories. </a:t>
            </a:r>
            <a:endParaRPr lang="en-US" sz="2000" dirty="0">
              <a:latin typeface="Constantia"/>
            </a:endParaRPr>
          </a:p>
          <a:p>
            <a:pPr marL="285750" indent="-285750">
              <a:buFont typeface="Wingdings"/>
              <a:buChar char="Ø"/>
            </a:pPr>
            <a:r>
              <a:rPr lang="en-US" sz="2000">
                <a:latin typeface="Constantia"/>
              </a:rPr>
              <a:t>Shonnon and Weaver's model.</a:t>
            </a:r>
            <a:endParaRPr lang="en-US" sz="2000" dirty="0">
              <a:latin typeface="Constantia"/>
            </a:endParaRPr>
          </a:p>
          <a:p>
            <a:pPr marL="285750" indent="-285750">
              <a:buFont typeface="Wingdings"/>
              <a:buChar char="Ø"/>
            </a:pPr>
            <a:r>
              <a:rPr lang="en-US" sz="2000">
                <a:latin typeface="Constantia"/>
              </a:rPr>
              <a:t>The Schramm's model.</a:t>
            </a:r>
            <a:endParaRPr lang="en-US" sz="2000" dirty="0">
              <a:latin typeface="Constantia"/>
            </a:endParaRPr>
          </a:p>
          <a:p>
            <a:pPr marL="285750" indent="-285750">
              <a:buFont typeface="Wingdings"/>
              <a:buChar char="Ø"/>
            </a:pPr>
            <a:endParaRPr lang="en-US" sz="2000" dirty="0">
              <a:latin typeface="Constantia"/>
            </a:endParaRPr>
          </a:p>
          <a:p>
            <a:pPr marL="285750" indent="-285750">
              <a:buFont typeface="Wingdings"/>
              <a:buChar char="Ø"/>
            </a:pPr>
            <a:endParaRPr lang="en-US" sz="2000" dirty="0">
              <a:latin typeface="Constantia"/>
            </a:endParaRPr>
          </a:p>
          <a:p>
            <a:pPr marL="285750" indent="-285750">
              <a:buFont typeface="Wingdings"/>
              <a:buChar char="Ø"/>
            </a:pPr>
            <a:endParaRPr lang="en-US" sz="2000" dirty="0">
              <a:latin typeface="Constantia"/>
            </a:endParaRPr>
          </a:p>
        </p:txBody>
      </p:sp>
      <p:sp>
        <p:nvSpPr>
          <p:cNvPr id="8" name="TextBox 7">
            <a:extLst>
              <a:ext uri="{FF2B5EF4-FFF2-40B4-BE49-F238E27FC236}">
                <a16:creationId xmlns:a16="http://schemas.microsoft.com/office/drawing/2014/main" id="{4F32B614-F146-BC6D-F80D-05FBE5390457}"/>
              </a:ext>
            </a:extLst>
          </p:cNvPr>
          <p:cNvSpPr txBox="1"/>
          <p:nvPr/>
        </p:nvSpPr>
        <p:spPr>
          <a:xfrm>
            <a:off x="6252305" y="3523887"/>
            <a:ext cx="3586649"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en-US" sz="2000">
                <a:latin typeface="Constantia"/>
              </a:rPr>
              <a:t>Berlo SMCR's model.</a:t>
            </a:r>
            <a:endParaRPr lang="en-US" sz="2000" dirty="0">
              <a:latin typeface="Constantia"/>
            </a:endParaRPr>
          </a:p>
          <a:p>
            <a:pPr marL="285750" indent="-285750">
              <a:buFont typeface="Wingdings,Sans-Serif"/>
              <a:buChar char="Ø"/>
            </a:pPr>
            <a:r>
              <a:rPr lang="en-US" sz="2000">
                <a:latin typeface="Constantia"/>
              </a:rPr>
              <a:t>Suggestions to reduce communication barriers.</a:t>
            </a:r>
            <a:endParaRPr lang="en-US"/>
          </a:p>
          <a:p>
            <a:pPr marL="342900" indent="-342900">
              <a:buFont typeface="Wingdings"/>
              <a:buChar char="Ø"/>
            </a:pPr>
            <a:r>
              <a:rPr lang="en-US" sz="2000" dirty="0">
                <a:latin typeface="Constantia"/>
              </a:rPr>
              <a:t>Conclus</a:t>
            </a:r>
            <a:r>
              <a:rPr lang="en-US" sz="2000">
                <a:latin typeface="Constantia"/>
              </a:rPr>
              <a:t>ion.</a:t>
            </a:r>
            <a:endParaRPr lang="en-US" sz="2000" dirty="0">
              <a:latin typeface="Constantia"/>
            </a:endParaRPr>
          </a:p>
          <a:p>
            <a:pPr marL="342900" indent="-342900">
              <a:buFont typeface="Wingdings"/>
              <a:buChar char="Ø"/>
            </a:pPr>
            <a:r>
              <a:rPr lang="en-US" sz="2000">
                <a:latin typeface="Constantia"/>
              </a:rPr>
              <a:t>References.</a:t>
            </a:r>
            <a:endParaRPr lang="en-US" sz="2000" dirty="0">
              <a:latin typeface="Constantia"/>
            </a:endParaRPr>
          </a:p>
          <a:p>
            <a:pPr marL="342900" indent="-342900">
              <a:buFont typeface="Wingdings"/>
              <a:buChar char="Ø"/>
            </a:pPr>
            <a:endParaRPr lang="en-US" sz="2000" dirty="0">
              <a:latin typeface="Constantia"/>
            </a:endParaRPr>
          </a:p>
        </p:txBody>
      </p:sp>
    </p:spTree>
    <p:extLst>
      <p:ext uri="{BB962C8B-B14F-4D97-AF65-F5344CB8AC3E}">
        <p14:creationId xmlns:p14="http://schemas.microsoft.com/office/powerpoint/2010/main" val="4180396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56" name="Picture 55">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58" name="Straight Connector 57">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62" name="Rectangle 61">
            <a:extLst>
              <a:ext uri="{FF2B5EF4-FFF2-40B4-BE49-F238E27FC236}">
                <a16:creationId xmlns:a16="http://schemas.microsoft.com/office/drawing/2014/main" id="{F172B0D7-6709-466E-A145-AEA4267F2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05FF7151-9DEA-4E5B-9294-2D36AAD338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itle 3">
            <a:extLst>
              <a:ext uri="{FF2B5EF4-FFF2-40B4-BE49-F238E27FC236}">
                <a16:creationId xmlns:a16="http://schemas.microsoft.com/office/drawing/2014/main" id="{93294524-05B2-3A69-8635-CDD31E9EB716}"/>
              </a:ext>
            </a:extLst>
          </p:cNvPr>
          <p:cNvSpPr>
            <a:spLocks noGrp="1"/>
          </p:cNvSpPr>
          <p:nvPr>
            <p:ph type="title"/>
          </p:nvPr>
        </p:nvSpPr>
        <p:spPr>
          <a:xfrm>
            <a:off x="1006736" y="3254"/>
            <a:ext cx="6038013" cy="920220"/>
          </a:xfrm>
        </p:spPr>
        <p:txBody>
          <a:bodyPr vert="horz" lIns="91440" tIns="45720" rIns="91440" bIns="45720" rtlCol="0" anchor="ctr">
            <a:normAutofit/>
          </a:bodyPr>
          <a:lstStyle/>
          <a:p>
            <a:r>
              <a:rPr lang="en-US" sz="2400" b="1">
                <a:latin typeface="Gill Sans MT"/>
              </a:rPr>
              <a:t>Introduction Of</a:t>
            </a:r>
            <a:r>
              <a:rPr lang="en-US" sz="2400" b="1" u="none" strike="noStrike" dirty="0">
                <a:latin typeface="Gill Sans MT"/>
              </a:rPr>
              <a:t> The Company</a:t>
            </a:r>
            <a:endParaRPr lang="en-US" sz="2400" b="1" dirty="0">
              <a:latin typeface="Gill Sans MT"/>
            </a:endParaRPr>
          </a:p>
        </p:txBody>
      </p:sp>
      <p:pic>
        <p:nvPicPr>
          <p:cNvPr id="9" name="Graphic 8" descr="Factory">
            <a:extLst>
              <a:ext uri="{FF2B5EF4-FFF2-40B4-BE49-F238E27FC236}">
                <a16:creationId xmlns:a16="http://schemas.microsoft.com/office/drawing/2014/main" id="{62CAA69A-D6EA-3E66-67BA-1669371E189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3837" y="1385456"/>
            <a:ext cx="3501016" cy="3501016"/>
          </a:xfrm>
          <a:prstGeom prst="rect">
            <a:avLst/>
          </a:prstGeom>
        </p:spPr>
      </p:pic>
      <p:pic>
        <p:nvPicPr>
          <p:cNvPr id="66" name="Picture 65">
            <a:extLst>
              <a:ext uri="{FF2B5EF4-FFF2-40B4-BE49-F238E27FC236}">
                <a16:creationId xmlns:a16="http://schemas.microsoft.com/office/drawing/2014/main" id="{9F735B68-7B50-4B28-B680-79A194AFDDA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8" name="Straight Connector 67">
            <a:extLst>
              <a:ext uri="{FF2B5EF4-FFF2-40B4-BE49-F238E27FC236}">
                <a16:creationId xmlns:a16="http://schemas.microsoft.com/office/drawing/2014/main" id="{48D6540B-669D-4156-A31F-C1697D3E80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AA3DE6B1-D767-6B76-9B74-EAC638FA0468}"/>
              </a:ext>
            </a:extLst>
          </p:cNvPr>
          <p:cNvSpPr txBox="1"/>
          <p:nvPr/>
        </p:nvSpPr>
        <p:spPr>
          <a:xfrm>
            <a:off x="753762" y="932508"/>
            <a:ext cx="5943600" cy="5262979"/>
          </a:xfrm>
          <a:prstGeom prst="rect">
            <a:avLst/>
          </a:prstGeom>
          <a:noFill/>
        </p:spPr>
        <p:txBody>
          <a:bodyPr wrap="square" lIns="91440" tIns="45720" rIns="91440" bIns="45720" rtlCol="0" anchor="t">
            <a:spAutoFit/>
          </a:bodyPr>
          <a:lstStyle/>
          <a:p>
            <a:pPr fontAlgn="base"/>
            <a:r>
              <a:rPr lang="en-US" sz="2000" b="0" i="0" u="none" strike="noStrike">
                <a:effectLst/>
                <a:latin typeface="Constantia"/>
              </a:rPr>
              <a:t>Flight Foods</a:t>
            </a:r>
            <a:r>
              <a:rPr lang="en-US" sz="2000">
                <a:latin typeface="Constantia"/>
              </a:rPr>
              <a:t> Ltd </a:t>
            </a:r>
            <a:r>
              <a:rPr lang="en-US" sz="2000" b="0" i="0" u="none" strike="noStrike">
                <a:effectLst/>
                <a:latin typeface="Constantia"/>
              </a:rPr>
              <a:t> is a medium sized manufacturing </a:t>
            </a:r>
            <a:r>
              <a:rPr lang="en-US" sz="2000" b="0" i="0" u="none" strike="noStrike" dirty="0">
                <a:effectLst/>
                <a:latin typeface="Constantia"/>
              </a:rPr>
              <a:t>company.  The organization specialize in the production and sales of ready-made meals for airline companies.  The manufacturing facility is staffed by a team of approximately 40 individuals ranging from 16-60 years of age. The diverse workforce is varied with linguistic backgrounds causing the English language to be very incompetent.</a:t>
            </a:r>
            <a:r>
              <a:rPr lang="en-US" sz="2000" b="0" i="0" dirty="0">
                <a:effectLst/>
                <a:latin typeface="Constantia"/>
              </a:rPr>
              <a:t>​</a:t>
            </a:r>
            <a:endParaRPr lang="en-US" sz="2000" b="0" i="0">
              <a:effectLst/>
              <a:latin typeface="Constantia"/>
              <a:cs typeface="Segoe UI"/>
            </a:endParaRPr>
          </a:p>
          <a:p>
            <a:pPr fontAlgn="base"/>
            <a:r>
              <a:rPr lang="en-US" sz="2000" b="0" i="0" u="none" strike="noStrike" dirty="0">
                <a:effectLst/>
                <a:latin typeface="Constantia"/>
              </a:rPr>
              <a:t>The food production takes place in a large, but noisy factory environment filled with old machinery which makes verbal communication difficult.  Recently, Flight Foods </a:t>
            </a:r>
            <a:r>
              <a:rPr lang="en-US" sz="2000" dirty="0">
                <a:latin typeface="Constantia"/>
              </a:rPr>
              <a:t>Ltd has</a:t>
            </a:r>
            <a:r>
              <a:rPr lang="en-US" sz="2000" b="0" i="0" u="none" strike="noStrike" dirty="0">
                <a:effectLst/>
                <a:latin typeface="Constantia"/>
              </a:rPr>
              <a:t> been losing business due to undercooked food, poor packaging and cross contamination. </a:t>
            </a:r>
            <a:r>
              <a:rPr lang="en-US" sz="2000" b="0" i="0" dirty="0">
                <a:effectLst/>
                <a:latin typeface="Constantia"/>
              </a:rPr>
              <a:t>​</a:t>
            </a:r>
            <a:endParaRPr lang="en-US" sz="2000" b="0" i="0">
              <a:effectLst/>
              <a:latin typeface="Constantia"/>
              <a:cs typeface="Segoe UI"/>
            </a:endParaRPr>
          </a:p>
          <a:p>
            <a:pPr rtl="0" fontAlgn="base"/>
            <a:r>
              <a:rPr lang="en-US" sz="2000" b="0" i="0" dirty="0">
                <a:solidFill>
                  <a:srgbClr val="000000"/>
                </a:solidFill>
                <a:effectLst/>
                <a:latin typeface="Aptos"/>
              </a:rPr>
              <a:t>​</a:t>
            </a:r>
          </a:p>
          <a:p>
            <a:pPr algn="l" rtl="0" fontAlgn="base"/>
            <a:r>
              <a:rPr lang="en-US" sz="1800" b="0" i="0" dirty="0">
                <a:solidFill>
                  <a:srgbClr val="000000"/>
                </a:solidFill>
                <a:effectLst/>
                <a:latin typeface="Aptos" panose="020B0004020202020204" pitchFamily="34" charset="0"/>
              </a:rPr>
              <a:t>​</a:t>
            </a:r>
            <a:endParaRPr lang="en-US"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368861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 name="Picture 13">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 name="Straight Connector 15">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0" name="Rectangle 19">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itle 3">
            <a:extLst>
              <a:ext uri="{FF2B5EF4-FFF2-40B4-BE49-F238E27FC236}">
                <a16:creationId xmlns:a16="http://schemas.microsoft.com/office/drawing/2014/main" id="{B252765C-F0C4-BAAC-AD6C-CB5D81975161}"/>
              </a:ext>
            </a:extLst>
          </p:cNvPr>
          <p:cNvSpPr>
            <a:spLocks noGrp="1"/>
          </p:cNvSpPr>
          <p:nvPr>
            <p:ph type="title"/>
          </p:nvPr>
        </p:nvSpPr>
        <p:spPr>
          <a:xfrm>
            <a:off x="1222580" y="2242485"/>
            <a:ext cx="4875969" cy="1200882"/>
          </a:xfrm>
        </p:spPr>
        <p:txBody>
          <a:bodyPr vert="horz" lIns="91440" tIns="45720" rIns="91440" bIns="0" rtlCol="0" anchor="b">
            <a:normAutofit/>
          </a:bodyPr>
          <a:lstStyle/>
          <a:p>
            <a:r>
              <a:rPr lang="en-US" sz="2400" b="1" u="none" strike="noStrike" dirty="0">
                <a:latin typeface="Gill Sans MT"/>
              </a:rPr>
              <a:t>Communication Barriers</a:t>
            </a:r>
            <a:r>
              <a:rPr lang="en-US" sz="2400" b="1" u="none" strike="noStrike" dirty="0">
                <a:latin typeface="Viner Hand ITC"/>
              </a:rPr>
              <a:t> </a:t>
            </a:r>
            <a:endParaRPr lang="en-US" sz="2400" b="1" dirty="0">
              <a:latin typeface="Viner Hand ITC"/>
            </a:endParaRPr>
          </a:p>
        </p:txBody>
      </p:sp>
      <p:cxnSp>
        <p:nvCxnSpPr>
          <p:cNvPr id="24" name="Straight Connector 23">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9" name="Graphic 8" descr="Chat">
            <a:extLst>
              <a:ext uri="{FF2B5EF4-FFF2-40B4-BE49-F238E27FC236}">
                <a16:creationId xmlns:a16="http://schemas.microsoft.com/office/drawing/2014/main" id="{57B61E21-557F-90B4-7C22-81D31424CD0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60071" y="729586"/>
            <a:ext cx="3814149" cy="3814149"/>
          </a:xfrm>
          <a:prstGeom prst="rect">
            <a:avLst/>
          </a:prstGeom>
        </p:spPr>
      </p:pic>
      <p:pic>
        <p:nvPicPr>
          <p:cNvPr id="26" name="Picture 25">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1983CA7-AFF4-BAD1-D2F7-14BB2A246C0B}"/>
              </a:ext>
            </a:extLst>
          </p:cNvPr>
          <p:cNvSpPr txBox="1"/>
          <p:nvPr/>
        </p:nvSpPr>
        <p:spPr>
          <a:xfrm>
            <a:off x="1256682" y="3666125"/>
            <a:ext cx="5476297" cy="2400657"/>
          </a:xfrm>
          <a:prstGeom prst="rect">
            <a:avLst/>
          </a:prstGeom>
          <a:noFill/>
        </p:spPr>
        <p:txBody>
          <a:bodyPr wrap="square" lIns="91440" tIns="45720" rIns="91440" bIns="45720" rtlCol="0" anchor="t">
            <a:spAutoFit/>
          </a:bodyPr>
          <a:lstStyle/>
          <a:p>
            <a:pPr marL="285750" indent="-285750" algn="l" rtl="0" fontAlgn="base">
              <a:buFont typeface="Wingdings" panose="05000000000000000000" pitchFamily="2" charset="2"/>
              <a:buChar char="Ø"/>
            </a:pPr>
            <a:r>
              <a:rPr lang="en-US" sz="2200" b="0" u="none" strike="noStrike" dirty="0">
                <a:solidFill>
                  <a:srgbClr val="000000"/>
                </a:solidFill>
                <a:effectLst/>
                <a:latin typeface="Constantia"/>
              </a:rPr>
              <a:t>Environmental noise</a:t>
            </a:r>
            <a:r>
              <a:rPr lang="en-US" sz="2200" b="0" i="0" dirty="0">
                <a:solidFill>
                  <a:srgbClr val="000000"/>
                </a:solidFill>
                <a:effectLst/>
                <a:latin typeface="Constantia"/>
              </a:rPr>
              <a:t>​</a:t>
            </a:r>
          </a:p>
          <a:p>
            <a:pPr marL="285750" indent="-285750" algn="l" rtl="0" fontAlgn="base">
              <a:buFont typeface="Wingdings" panose="05000000000000000000" pitchFamily="2" charset="2"/>
              <a:buChar char="Ø"/>
            </a:pPr>
            <a:r>
              <a:rPr lang="en-US" sz="2200" b="0" u="none" strike="noStrike" dirty="0">
                <a:solidFill>
                  <a:srgbClr val="000000"/>
                </a:solidFill>
                <a:effectLst/>
                <a:latin typeface="Constantia"/>
              </a:rPr>
              <a:t>Language/Communication/Body language</a:t>
            </a:r>
            <a:r>
              <a:rPr lang="en-US" sz="2200" b="0" i="0" dirty="0">
                <a:solidFill>
                  <a:srgbClr val="000000"/>
                </a:solidFill>
                <a:effectLst/>
                <a:latin typeface="Constantia"/>
              </a:rPr>
              <a:t>​</a:t>
            </a:r>
          </a:p>
          <a:p>
            <a:pPr marL="285750" indent="-285750" algn="l" rtl="0" fontAlgn="base">
              <a:buFont typeface="Wingdings" panose="05000000000000000000" pitchFamily="2" charset="2"/>
              <a:buChar char="Ø"/>
            </a:pPr>
            <a:r>
              <a:rPr lang="en-US" sz="2200" b="0" u="none" strike="noStrike" dirty="0">
                <a:solidFill>
                  <a:srgbClr val="000000"/>
                </a:solidFill>
                <a:effectLst/>
                <a:latin typeface="Constantia"/>
              </a:rPr>
              <a:t>Age/Generational</a:t>
            </a:r>
            <a:r>
              <a:rPr lang="en-US" sz="2200" b="0" i="0" dirty="0">
                <a:solidFill>
                  <a:srgbClr val="000000"/>
                </a:solidFill>
                <a:effectLst/>
                <a:latin typeface="Constantia"/>
              </a:rPr>
              <a:t>​</a:t>
            </a:r>
          </a:p>
          <a:p>
            <a:pPr marL="285750" indent="-285750" algn="l" rtl="0" fontAlgn="base">
              <a:buFont typeface="Wingdings" panose="05000000000000000000" pitchFamily="2" charset="2"/>
              <a:buChar char="Ø"/>
            </a:pPr>
            <a:r>
              <a:rPr lang="en-US" sz="2200" b="0" u="none" strike="noStrike" dirty="0">
                <a:solidFill>
                  <a:srgbClr val="000000"/>
                </a:solidFill>
                <a:effectLst/>
                <a:latin typeface="Constantia"/>
              </a:rPr>
              <a:t>Cultural (standards and practices)</a:t>
            </a:r>
            <a:r>
              <a:rPr lang="en-US" sz="2200" b="0" i="0" dirty="0">
                <a:solidFill>
                  <a:srgbClr val="000000"/>
                </a:solidFill>
                <a:effectLst/>
                <a:latin typeface="Constantia"/>
              </a:rPr>
              <a:t>​</a:t>
            </a:r>
          </a:p>
          <a:p>
            <a:pPr marL="285750" indent="-285750" algn="l" rtl="0" fontAlgn="base">
              <a:buFont typeface="Wingdings" panose="05000000000000000000" pitchFamily="2" charset="2"/>
              <a:buChar char="Ø"/>
            </a:pPr>
            <a:r>
              <a:rPr lang="en-US" sz="2200" b="0" u="none" strike="noStrike" dirty="0">
                <a:solidFill>
                  <a:srgbClr val="000000"/>
                </a:solidFill>
                <a:effectLst/>
                <a:latin typeface="Constantia"/>
              </a:rPr>
              <a:t>Emotional</a:t>
            </a:r>
            <a:endParaRPr lang="en-US" sz="2200" b="0" dirty="0">
              <a:solidFill>
                <a:srgbClr val="000000"/>
              </a:solidFill>
              <a:effectLst/>
              <a:latin typeface="Constantia"/>
            </a:endParaRPr>
          </a:p>
          <a:p>
            <a:endParaRPr lang="en-GB" dirty="0"/>
          </a:p>
        </p:txBody>
      </p:sp>
    </p:spTree>
    <p:extLst>
      <p:ext uri="{BB962C8B-B14F-4D97-AF65-F5344CB8AC3E}">
        <p14:creationId xmlns:p14="http://schemas.microsoft.com/office/powerpoint/2010/main" val="32929762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Title 6">
            <a:extLst>
              <a:ext uri="{FF2B5EF4-FFF2-40B4-BE49-F238E27FC236}">
                <a16:creationId xmlns:a16="http://schemas.microsoft.com/office/drawing/2014/main" id="{D7689114-1C42-1787-43AB-E6779A577537}"/>
              </a:ext>
            </a:extLst>
          </p:cNvPr>
          <p:cNvSpPr>
            <a:spLocks noGrp="1"/>
          </p:cNvSpPr>
          <p:nvPr>
            <p:ph type="ctrTitle"/>
          </p:nvPr>
        </p:nvSpPr>
        <p:spPr>
          <a:xfrm>
            <a:off x="4495996" y="-167067"/>
            <a:ext cx="4371773" cy="719381"/>
          </a:xfrm>
        </p:spPr>
        <p:txBody>
          <a:bodyPr vert="horz" lIns="91440" tIns="45720" rIns="91440" bIns="0" rtlCol="0" anchor="b">
            <a:noAutofit/>
          </a:bodyPr>
          <a:lstStyle/>
          <a:p>
            <a:pPr algn="ctr"/>
            <a:r>
              <a:rPr lang="en-US" sz="2400" b="1" i="0" u="none" strike="noStrike" dirty="0">
                <a:effectLst/>
                <a:latin typeface="Gill Sans MT"/>
              </a:rPr>
              <a:t>Environmental Noise</a:t>
            </a:r>
            <a:endParaRPr lang="en-GB" sz="2400" b="1">
              <a:latin typeface="Gill Sans MT"/>
            </a:endParaRPr>
          </a:p>
        </p:txBody>
      </p:sp>
      <p:sp>
        <p:nvSpPr>
          <p:cNvPr id="8" name="Subtitle 7">
            <a:extLst>
              <a:ext uri="{FF2B5EF4-FFF2-40B4-BE49-F238E27FC236}">
                <a16:creationId xmlns:a16="http://schemas.microsoft.com/office/drawing/2014/main" id="{7FE481C7-8765-14D0-D362-431A6F63741D}"/>
              </a:ext>
            </a:extLst>
          </p:cNvPr>
          <p:cNvSpPr>
            <a:spLocks noGrp="1"/>
          </p:cNvSpPr>
          <p:nvPr>
            <p:ph type="subTitle" idx="1"/>
          </p:nvPr>
        </p:nvSpPr>
        <p:spPr>
          <a:xfrm>
            <a:off x="2684448" y="687171"/>
            <a:ext cx="3903696" cy="1779106"/>
          </a:xfrm>
        </p:spPr>
        <p:txBody>
          <a:bodyPr vert="horz" lIns="91440" tIns="91440" rIns="91440" bIns="91440" rtlCol="0" anchor="t">
            <a:normAutofit fontScale="85000" lnSpcReduction="20000"/>
          </a:bodyPr>
          <a:lstStyle/>
          <a:p>
            <a:r>
              <a:rPr lang="en-US" sz="2400" cap="none" dirty="0">
                <a:latin typeface="Constantia"/>
              </a:rPr>
              <a:t>This process relates to physical sounds or conditions in the workplace which hinders distinct communication.</a:t>
            </a:r>
            <a:r>
              <a:rPr lang="en-US" sz="2000" cap="none" dirty="0">
                <a:latin typeface="Constantia"/>
              </a:rPr>
              <a:t> </a:t>
            </a:r>
            <a:br>
              <a:rPr lang="en-US" dirty="0">
                <a:latin typeface="Constantia"/>
              </a:rPr>
            </a:br>
            <a:r>
              <a:rPr lang="en-US" sz="2000" cap="none" dirty="0">
                <a:latin typeface="Constantia"/>
              </a:rPr>
              <a:t>     </a:t>
            </a:r>
            <a:endParaRPr lang="en-US">
              <a:latin typeface="Constantia"/>
            </a:endParaRPr>
          </a:p>
          <a:p>
            <a:endParaRPr lang="en-US" sz="2000" cap="none" dirty="0">
              <a:latin typeface="Constantia"/>
            </a:endParaRPr>
          </a:p>
        </p:txBody>
      </p:sp>
      <p:pic>
        <p:nvPicPr>
          <p:cNvPr id="12" name="Graphic 11" descr="Volume">
            <a:extLst>
              <a:ext uri="{FF2B5EF4-FFF2-40B4-BE49-F238E27FC236}">
                <a16:creationId xmlns:a16="http://schemas.microsoft.com/office/drawing/2014/main" id="{90226766-5728-A8D3-5AA3-16BDF38F37F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34597" y="1265660"/>
            <a:ext cx="2306217" cy="2406858"/>
          </a:xfrm>
          <a:prstGeom prst="rect">
            <a:avLst/>
          </a:prstGeom>
        </p:spPr>
      </p:pic>
      <p:cxnSp>
        <p:nvCxnSpPr>
          <p:cNvPr id="26" name="Straight Connector 18">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1" name="Picture 20">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7" name="Straight Connector 22">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A9A0020C-5780-D054-D914-DBFD20152F7D}"/>
              </a:ext>
            </a:extLst>
          </p:cNvPr>
          <p:cNvSpPr txBox="1"/>
          <p:nvPr/>
        </p:nvSpPr>
        <p:spPr>
          <a:xfrm>
            <a:off x="8145635" y="557782"/>
            <a:ext cx="4044393" cy="3570208"/>
          </a:xfrm>
          <a:prstGeom prst="rect">
            <a:avLst/>
          </a:prstGeom>
          <a:noFill/>
        </p:spPr>
        <p:txBody>
          <a:bodyPr wrap="square" lIns="91440" tIns="45720" rIns="91440" bIns="45720" rtlCol="0" anchor="t">
            <a:spAutoFit/>
          </a:bodyPr>
          <a:lstStyle/>
          <a:p>
            <a:pPr fontAlgn="base"/>
            <a:r>
              <a:rPr lang="en-US" sz="2400" i="1" u="sng">
                <a:solidFill>
                  <a:srgbClr val="000000"/>
                </a:solidFill>
                <a:latin typeface="Bell MT"/>
              </a:rPr>
              <a:t>Reducing Environmental Noise</a:t>
            </a:r>
            <a:endParaRPr lang="en-US" sz="2400" i="1" u="sng" dirty="0">
              <a:solidFill>
                <a:srgbClr val="000000"/>
              </a:solidFill>
              <a:latin typeface="Bell MT"/>
              <a:cs typeface="Arial" panose="020B0604020202020204" pitchFamily="34" charset="0"/>
            </a:endParaRPr>
          </a:p>
          <a:p>
            <a:pPr marL="342900" indent="-342900">
              <a:buFont typeface="Wingdings"/>
              <a:buChar char="v"/>
            </a:pPr>
            <a:r>
              <a:rPr lang="en-US" sz="2000">
                <a:solidFill>
                  <a:srgbClr val="000000"/>
                </a:solidFill>
                <a:latin typeface="Constantia"/>
              </a:rPr>
              <a:t>Upgrade factory machinery.</a:t>
            </a:r>
            <a:endParaRPr lang="en-US" sz="2000" dirty="0">
              <a:solidFill>
                <a:srgbClr val="000000"/>
              </a:solidFill>
              <a:latin typeface="Constantia"/>
            </a:endParaRPr>
          </a:p>
          <a:p>
            <a:pPr marL="342900" indent="-342900">
              <a:buFont typeface="Wingdings"/>
              <a:buChar char="v"/>
            </a:pPr>
            <a:endParaRPr lang="en-US" sz="2000" dirty="0">
              <a:solidFill>
                <a:srgbClr val="000000"/>
              </a:solidFill>
              <a:latin typeface="Constantia"/>
            </a:endParaRPr>
          </a:p>
          <a:p>
            <a:pPr marL="342900" indent="-342900">
              <a:buFont typeface="Wingdings"/>
              <a:buChar char="v"/>
            </a:pPr>
            <a:r>
              <a:rPr lang="en-US" sz="2000">
                <a:solidFill>
                  <a:srgbClr val="000000"/>
                </a:solidFill>
                <a:latin typeface="Constantia"/>
              </a:rPr>
              <a:t>Use visual signs &amp; diagrams.</a:t>
            </a:r>
            <a:endParaRPr lang="en-US" sz="2000" b="0" dirty="0">
              <a:solidFill>
                <a:srgbClr val="000000"/>
              </a:solidFill>
              <a:effectLst/>
              <a:latin typeface="Constantia"/>
            </a:endParaRPr>
          </a:p>
          <a:p>
            <a:pPr marL="342900" indent="-342900">
              <a:buFont typeface="Wingdings"/>
              <a:buChar char="v"/>
            </a:pPr>
            <a:endParaRPr lang="en-US" sz="2000" dirty="0">
              <a:solidFill>
                <a:srgbClr val="000000"/>
              </a:solidFill>
              <a:latin typeface="Constantia"/>
            </a:endParaRPr>
          </a:p>
          <a:p>
            <a:pPr marL="342900" indent="-342900">
              <a:buFont typeface="Wingdings"/>
              <a:buChar char="v"/>
            </a:pPr>
            <a:r>
              <a:rPr lang="en-US" sz="2000">
                <a:solidFill>
                  <a:srgbClr val="000000"/>
                </a:solidFill>
                <a:latin typeface="Constantia"/>
              </a:rPr>
              <a:t>Provide written instructions.</a:t>
            </a:r>
            <a:endParaRPr lang="en-US" sz="2000" dirty="0">
              <a:solidFill>
                <a:srgbClr val="000000"/>
              </a:solidFill>
              <a:latin typeface="Constantia"/>
            </a:endParaRPr>
          </a:p>
          <a:p>
            <a:pPr marL="342900" indent="-342900">
              <a:buFont typeface="Wingdings"/>
              <a:buChar char="v"/>
            </a:pPr>
            <a:endParaRPr lang="en-US" sz="2000" dirty="0">
              <a:solidFill>
                <a:srgbClr val="000000"/>
              </a:solidFill>
              <a:latin typeface="Constantia"/>
            </a:endParaRPr>
          </a:p>
          <a:p>
            <a:pPr marL="342900" indent="-342900">
              <a:buFont typeface="Wingdings"/>
              <a:buChar char="v"/>
            </a:pPr>
            <a:r>
              <a:rPr lang="en-US" sz="2000">
                <a:solidFill>
                  <a:srgbClr val="000000"/>
                </a:solidFill>
                <a:latin typeface="Constantia"/>
              </a:rPr>
              <a:t>Conduct team briefings in a quieter</a:t>
            </a:r>
            <a:r>
              <a:rPr lang="en-US" sz="2000" dirty="0">
                <a:solidFill>
                  <a:srgbClr val="000000"/>
                </a:solidFill>
                <a:latin typeface="Constantia"/>
              </a:rPr>
              <a:t> area. </a:t>
            </a:r>
            <a:endParaRPr lang="en-US"/>
          </a:p>
          <a:p>
            <a:pPr marL="342900" indent="-342900">
              <a:buFont typeface="Wingdings"/>
              <a:buChar char="v"/>
            </a:pPr>
            <a:endParaRPr lang="en-US" sz="2400" dirty="0">
              <a:solidFill>
                <a:srgbClr val="000000"/>
              </a:solidFill>
              <a:latin typeface="Bell MT"/>
            </a:endParaRPr>
          </a:p>
          <a:p>
            <a:pPr marL="285750" indent="-285750">
              <a:buFont typeface="Wingdings" panose="05000000000000000000" pitchFamily="2" charset="2"/>
              <a:buChar char="v"/>
            </a:pPr>
            <a:endParaRPr lang="en-GB" dirty="0">
              <a:solidFill>
                <a:srgbClr val="000000"/>
              </a:solidFill>
              <a:latin typeface="Gill Sans MT" panose="020B0502020104020203"/>
            </a:endParaRPr>
          </a:p>
        </p:txBody>
      </p:sp>
      <p:sp>
        <p:nvSpPr>
          <p:cNvPr id="10" name="TextBox 9">
            <a:extLst>
              <a:ext uri="{FF2B5EF4-FFF2-40B4-BE49-F238E27FC236}">
                <a16:creationId xmlns:a16="http://schemas.microsoft.com/office/drawing/2014/main" id="{6816B859-4E9D-1FB9-991D-337726DD5AB1}"/>
              </a:ext>
            </a:extLst>
          </p:cNvPr>
          <p:cNvSpPr txBox="1"/>
          <p:nvPr/>
        </p:nvSpPr>
        <p:spPr>
          <a:xfrm>
            <a:off x="2296270" y="2346860"/>
            <a:ext cx="4386803" cy="303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20000"/>
              </a:lnSpc>
              <a:spcBef>
                <a:spcPts val="1000"/>
              </a:spcBef>
            </a:pPr>
            <a:r>
              <a:rPr lang="en-US" sz="2000" b="1" dirty="0">
                <a:latin typeface="Constantia"/>
              </a:rPr>
              <a:t>Evidence of Envir</a:t>
            </a:r>
            <a:r>
              <a:rPr lang="en-US" sz="2000" b="1">
                <a:latin typeface="Constantia"/>
              </a:rPr>
              <a:t>onmental Noise</a:t>
            </a:r>
            <a:r>
              <a:rPr lang="en-US" sz="2000" b="1" dirty="0">
                <a:latin typeface="Constantia"/>
              </a:rPr>
              <a:t>:</a:t>
            </a:r>
          </a:p>
          <a:p>
            <a:pPr marL="342900" indent="-342900">
              <a:lnSpc>
                <a:spcPct val="120000"/>
              </a:lnSpc>
              <a:spcBef>
                <a:spcPts val="1000"/>
              </a:spcBef>
              <a:buFont typeface="Arial,Sans-Serif"/>
              <a:buChar char="•"/>
            </a:pPr>
            <a:r>
              <a:rPr lang="en-US" sz="2000">
                <a:latin typeface="Constantia"/>
              </a:rPr>
              <a:t>Factory filled with</a:t>
            </a:r>
            <a:r>
              <a:rPr lang="en-US" sz="2000" dirty="0">
                <a:latin typeface="Constantia"/>
              </a:rPr>
              <a:t> old noisy machines.</a:t>
            </a:r>
          </a:p>
          <a:p>
            <a:pPr marL="342900" indent="-342900">
              <a:lnSpc>
                <a:spcPct val="120000"/>
              </a:lnSpc>
              <a:spcBef>
                <a:spcPts val="1000"/>
              </a:spcBef>
              <a:buFont typeface="Arial,Sans-Serif"/>
              <a:buChar char="•"/>
            </a:pPr>
            <a:r>
              <a:rPr lang="en-US" sz="2000">
                <a:latin typeface="Constantia"/>
              </a:rPr>
              <a:t>Appliances constantly "clank &amp; bang".</a:t>
            </a:r>
          </a:p>
          <a:p>
            <a:pPr marL="342900" indent="-342900">
              <a:lnSpc>
                <a:spcPct val="120000"/>
              </a:lnSpc>
              <a:spcBef>
                <a:spcPts val="1000"/>
              </a:spcBef>
              <a:buFont typeface="Arial,Sans-Serif"/>
              <a:buChar char="•"/>
            </a:pPr>
            <a:r>
              <a:rPr lang="en-US" sz="2000" dirty="0">
                <a:latin typeface="Constantia"/>
              </a:rPr>
              <a:t>Workers struggle to hear </a:t>
            </a:r>
            <a:r>
              <a:rPr lang="en-US" sz="2000">
                <a:latin typeface="Constantia"/>
              </a:rPr>
              <a:t>instructions</a:t>
            </a:r>
            <a:r>
              <a:rPr lang="en-US" sz="2000" dirty="0">
                <a:latin typeface="Constantia"/>
              </a:rPr>
              <a:t>.</a:t>
            </a:r>
          </a:p>
        </p:txBody>
      </p:sp>
    </p:spTree>
    <p:extLst>
      <p:ext uri="{BB962C8B-B14F-4D97-AF65-F5344CB8AC3E}">
        <p14:creationId xmlns:p14="http://schemas.microsoft.com/office/powerpoint/2010/main" val="4289890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25" name="Rectangle 124">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7" name="Straight Connector 126">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5ED69D4-F3F0-FA85-50E5-D7A71A20B82A}"/>
              </a:ext>
            </a:extLst>
          </p:cNvPr>
          <p:cNvSpPr>
            <a:spLocks noGrp="1"/>
          </p:cNvSpPr>
          <p:nvPr>
            <p:ph type="title"/>
          </p:nvPr>
        </p:nvSpPr>
        <p:spPr>
          <a:xfrm>
            <a:off x="1451580" y="804520"/>
            <a:ext cx="4176511" cy="1049235"/>
          </a:xfrm>
        </p:spPr>
        <p:txBody>
          <a:bodyPr vert="horz" lIns="91440" tIns="45720" rIns="91440" bIns="45720" rtlCol="0" anchor="t">
            <a:normAutofit/>
          </a:bodyPr>
          <a:lstStyle/>
          <a:p>
            <a:r>
              <a:rPr lang="en-US"/>
              <a:t>Theorical Framework</a:t>
            </a:r>
          </a:p>
        </p:txBody>
      </p:sp>
      <p:sp>
        <p:nvSpPr>
          <p:cNvPr id="129" name="Rectangle 128">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4" name="TextBox 23">
            <a:extLst>
              <a:ext uri="{FF2B5EF4-FFF2-40B4-BE49-F238E27FC236}">
                <a16:creationId xmlns:a16="http://schemas.microsoft.com/office/drawing/2014/main" id="{C2E3AC21-47F2-C021-AE92-9F25430D4867}"/>
              </a:ext>
            </a:extLst>
          </p:cNvPr>
          <p:cNvSpPr txBox="1"/>
          <p:nvPr/>
        </p:nvSpPr>
        <p:spPr>
          <a:xfrm>
            <a:off x="1451581" y="2015732"/>
            <a:ext cx="4172212" cy="34506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914400">
              <a:lnSpc>
                <a:spcPct val="110000"/>
              </a:lnSpc>
              <a:spcAft>
                <a:spcPts val="600"/>
              </a:spcAft>
              <a:buClr>
                <a:schemeClr val="accent1"/>
              </a:buClr>
              <a:buSzPct val="100000"/>
            </a:pPr>
            <a:r>
              <a:rPr lang="en-US" sz="2200" b="1" i="1" u="sng"/>
              <a:t>Shannon &amp; Weaver's Model</a:t>
            </a:r>
            <a:endParaRPr lang="en-US" sz="2200"/>
          </a:p>
          <a:p>
            <a:pPr defTabSz="914400">
              <a:lnSpc>
                <a:spcPct val="110000"/>
              </a:lnSpc>
              <a:spcAft>
                <a:spcPts val="600"/>
              </a:spcAft>
              <a:buClr>
                <a:schemeClr val="accent1"/>
              </a:buClr>
              <a:buSzPct val="100000"/>
            </a:pPr>
            <a:endParaRPr lang="en-US" sz="1500"/>
          </a:p>
          <a:p>
            <a:pPr defTabSz="914400">
              <a:lnSpc>
                <a:spcPct val="110000"/>
              </a:lnSpc>
              <a:spcAft>
                <a:spcPts val="600"/>
              </a:spcAft>
              <a:buClr>
                <a:schemeClr val="accent1"/>
              </a:buClr>
              <a:buSzPct val="100000"/>
            </a:pPr>
            <a:r>
              <a:rPr lang="en-US" sz="2000" dirty="0">
                <a:latin typeface="Constantia"/>
              </a:rPr>
              <a:t>Implementing the Shannon &amp; Weaver's framework for Flight Foods Ltd, made it evident that the company is failing to communicate smoothly. Therefore, it creates space for noise to interfere with communication between the sender &amp; receiver. </a:t>
            </a:r>
          </a:p>
          <a:p>
            <a:pPr defTabSz="914400">
              <a:lnSpc>
                <a:spcPct val="110000"/>
              </a:lnSpc>
              <a:spcAft>
                <a:spcPts val="600"/>
              </a:spcAft>
              <a:buClr>
                <a:schemeClr val="accent1"/>
              </a:buClr>
              <a:buSzPct val="100000"/>
            </a:pPr>
            <a:endParaRPr lang="en-US" sz="1500"/>
          </a:p>
        </p:txBody>
      </p:sp>
      <p:pic>
        <p:nvPicPr>
          <p:cNvPr id="122" name="Graphic 121" descr="Lightbulb">
            <a:extLst>
              <a:ext uri="{FF2B5EF4-FFF2-40B4-BE49-F238E27FC236}">
                <a16:creationId xmlns:a16="http://schemas.microsoft.com/office/drawing/2014/main" id="{B1BADAA6-8B6A-0A86-3580-B991AB4CC1C5}"/>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44251" y="805583"/>
            <a:ext cx="4660762" cy="4660762"/>
          </a:xfrm>
          <a:prstGeom prst="rect">
            <a:avLst/>
          </a:prstGeom>
        </p:spPr>
      </p:pic>
      <p:pic>
        <p:nvPicPr>
          <p:cNvPr id="131" name="Picture 130">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3" name="Straight Connector 132">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38162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8" name="Rectangle 14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9" name="Picture 148">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0" name="Straight Connector 149">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2" name="Rectangle 151">
            <a:extLst>
              <a:ext uri="{FF2B5EF4-FFF2-40B4-BE49-F238E27FC236}">
                <a16:creationId xmlns:a16="http://schemas.microsoft.com/office/drawing/2014/main" id="{1EE485E7-7D6D-4CB0-A3AD-261D97B2E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Rectangle 152">
            <a:extLst>
              <a:ext uri="{FF2B5EF4-FFF2-40B4-BE49-F238E27FC236}">
                <a16:creationId xmlns:a16="http://schemas.microsoft.com/office/drawing/2014/main" id="{A55E3208-F0C4-4962-8946-065C94F89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2" name="TextBox 21">
            <a:extLst>
              <a:ext uri="{FF2B5EF4-FFF2-40B4-BE49-F238E27FC236}">
                <a16:creationId xmlns:a16="http://schemas.microsoft.com/office/drawing/2014/main" id="{2C9410CB-75DC-D0FE-2FA2-F568E4AEF426}"/>
              </a:ext>
            </a:extLst>
          </p:cNvPr>
          <p:cNvSpPr txBox="1"/>
          <p:nvPr/>
        </p:nvSpPr>
        <p:spPr>
          <a:xfrm>
            <a:off x="234812" y="280313"/>
            <a:ext cx="3930634" cy="1080839"/>
          </a:xfrm>
          <a:prstGeom prst="rect">
            <a:avLst/>
          </a:prstGeom>
        </p:spPr>
        <p:txBody>
          <a:bodyPr rot="0" spcFirstLastPara="0" vertOverflow="overflow" horzOverflow="overflow" vert="horz" lIns="91440" tIns="91440" rIns="91440" bIns="91440" numCol="1" spcCol="0" rtlCol="0" fromWordArt="0" anchor="ctr" anchorCtr="0" forceAA="0" compatLnSpc="1">
            <a:prstTxWarp prst="textNoShape">
              <a:avLst/>
            </a:prstTxWarp>
            <a:normAutofit fontScale="85000" lnSpcReduction="10000"/>
          </a:bodyPr>
          <a:lstStyle/>
          <a:p>
            <a:pPr defTabSz="914400">
              <a:lnSpc>
                <a:spcPct val="120000"/>
              </a:lnSpc>
              <a:spcBef>
                <a:spcPts val="1000"/>
              </a:spcBef>
              <a:buClr>
                <a:schemeClr val="accent1"/>
              </a:buClr>
              <a:buSzPct val="100000"/>
            </a:pPr>
            <a:r>
              <a:rPr lang="en-US" sz="2800" b="1" cap="all" dirty="0"/>
              <a:t>Reducing Language </a:t>
            </a:r>
            <a:r>
              <a:rPr lang="en-US" sz="2800" b="1" cap="all"/>
              <a:t>Barriers</a:t>
            </a:r>
            <a:endParaRPr lang="en-US" sz="2800" b="1"/>
          </a:p>
        </p:txBody>
      </p:sp>
      <p:cxnSp>
        <p:nvCxnSpPr>
          <p:cNvPr id="154" name="Straight Connector 153">
            <a:extLst>
              <a:ext uri="{FF2B5EF4-FFF2-40B4-BE49-F238E27FC236}">
                <a16:creationId xmlns:a16="http://schemas.microsoft.com/office/drawing/2014/main" id="{4FAE17D3-C2DC-4665-AF20-33C5BACD5E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375124"/>
            <a:ext cx="0" cy="3017520"/>
          </a:xfrm>
          <a:prstGeom prst="line">
            <a:avLst/>
          </a:prstGeom>
          <a:ln w="31750"/>
        </p:spPr>
        <p:style>
          <a:lnRef idx="1">
            <a:schemeClr val="accent1"/>
          </a:lnRef>
          <a:fillRef idx="0">
            <a:schemeClr val="accent1"/>
          </a:fillRef>
          <a:effectRef idx="0">
            <a:schemeClr val="accent1"/>
          </a:effectRef>
          <a:fontRef idx="minor">
            <a:schemeClr val="tx1"/>
          </a:fontRef>
        </p:style>
      </p:cxnSp>
      <p:pic>
        <p:nvPicPr>
          <p:cNvPr id="155" name="Picture 154">
            <a:extLst>
              <a:ext uri="{FF2B5EF4-FFF2-40B4-BE49-F238E27FC236}">
                <a16:creationId xmlns:a16="http://schemas.microsoft.com/office/drawing/2014/main" id="{7021C573-B3FF-44B8-A5DE-AB39E9AA6B9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6" name="Straight Connector 155">
            <a:extLst>
              <a:ext uri="{FF2B5EF4-FFF2-40B4-BE49-F238E27FC236}">
                <a16:creationId xmlns:a16="http://schemas.microsoft.com/office/drawing/2014/main" id="{50B0CCD4-E9B0-43B2-806F-05EDF57A762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2B500EA-D43B-CF2D-42B6-7921372BFD8D}"/>
              </a:ext>
            </a:extLst>
          </p:cNvPr>
          <p:cNvSpPr txBox="1"/>
          <p:nvPr/>
        </p:nvSpPr>
        <p:spPr>
          <a:xfrm>
            <a:off x="4945827" y="2547868"/>
            <a:ext cx="7137894"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sz="2100" b="1" dirty="0">
                <a:latin typeface="Constantia"/>
              </a:rPr>
              <a:t>Evidence of the </a:t>
            </a:r>
            <a:r>
              <a:rPr lang="en-US" sz="2100" b="1">
                <a:latin typeface="Constantia"/>
              </a:rPr>
              <a:t>company's Languag</a:t>
            </a:r>
            <a:r>
              <a:rPr lang="en-US" sz="2100" b="1" dirty="0">
                <a:latin typeface="Constantia"/>
              </a:rPr>
              <a:t>e Barriers includes</a:t>
            </a:r>
            <a:r>
              <a:rPr lang="en-US" sz="2200" dirty="0">
                <a:latin typeface="Constantia"/>
              </a:rPr>
              <a:t>:</a:t>
            </a:r>
            <a:endParaRPr lang="en-US" sz="2200"/>
          </a:p>
          <a:p>
            <a:pPr>
              <a:spcAft>
                <a:spcPts val="600"/>
              </a:spcAft>
            </a:pPr>
            <a:endParaRPr lang="en-US" sz="2200" dirty="0">
              <a:latin typeface="Constantia"/>
            </a:endParaRPr>
          </a:p>
          <a:p>
            <a:pPr marL="342900" indent="-342900">
              <a:spcAft>
                <a:spcPts val="600"/>
              </a:spcAft>
              <a:buFont typeface="Wingdings"/>
              <a:buChar char="Ø"/>
            </a:pPr>
            <a:r>
              <a:rPr lang="en-US" sz="2200">
                <a:latin typeface="Constantia"/>
              </a:rPr>
              <a:t>Multilingual workers.</a:t>
            </a:r>
            <a:endParaRPr lang="en-US" sz="2200"/>
          </a:p>
          <a:p>
            <a:pPr marL="342900" indent="-342900">
              <a:spcAft>
                <a:spcPts val="600"/>
              </a:spcAft>
              <a:buFont typeface="Wingdings"/>
              <a:buChar char="Ø"/>
            </a:pPr>
            <a:endParaRPr lang="en-US" sz="2200" dirty="0">
              <a:latin typeface="Constantia"/>
            </a:endParaRPr>
          </a:p>
          <a:p>
            <a:pPr marL="342900" indent="-342900">
              <a:spcAft>
                <a:spcPts val="600"/>
              </a:spcAft>
              <a:buFont typeface="Wingdings"/>
              <a:buChar char="Ø"/>
            </a:pPr>
            <a:r>
              <a:rPr lang="en-US" sz="2200">
                <a:latin typeface="Constantia"/>
              </a:rPr>
              <a:t>Instructions given mostly</a:t>
            </a:r>
            <a:r>
              <a:rPr lang="en-US" sz="2200" dirty="0">
                <a:latin typeface="Constantia"/>
              </a:rPr>
              <a:t> in English.</a:t>
            </a:r>
          </a:p>
          <a:p>
            <a:pPr marL="342900" indent="-342900">
              <a:spcAft>
                <a:spcPts val="600"/>
              </a:spcAft>
              <a:buFont typeface="Wingdings"/>
              <a:buChar char="Ø"/>
            </a:pPr>
            <a:endParaRPr lang="en-US" sz="2200" dirty="0">
              <a:solidFill>
                <a:srgbClr val="000000"/>
              </a:solidFill>
              <a:latin typeface="Constantia"/>
            </a:endParaRPr>
          </a:p>
          <a:p>
            <a:pPr marL="342900" indent="-342900">
              <a:spcAft>
                <a:spcPts val="600"/>
              </a:spcAft>
              <a:buFont typeface="Wingdings"/>
              <a:buChar char="Ø"/>
            </a:pPr>
            <a:r>
              <a:rPr lang="en-US" sz="2200" dirty="0">
                <a:solidFill>
                  <a:srgbClr val="000000"/>
                </a:solidFill>
                <a:latin typeface="Constantia"/>
              </a:rPr>
              <a:t>Many employees have limited </a:t>
            </a:r>
            <a:r>
              <a:rPr lang="en-US" sz="2200">
                <a:solidFill>
                  <a:srgbClr val="000000"/>
                </a:solidFill>
                <a:latin typeface="Constantia"/>
              </a:rPr>
              <a:t>English. </a:t>
            </a:r>
            <a:endParaRPr lang="en-US" sz="2200" dirty="0">
              <a:solidFill>
                <a:srgbClr val="000000"/>
              </a:solidFill>
              <a:latin typeface="Constantia"/>
            </a:endParaRPr>
          </a:p>
          <a:p>
            <a:pPr marL="342900" indent="-342900">
              <a:spcAft>
                <a:spcPts val="600"/>
              </a:spcAft>
              <a:buFont typeface="Wingdings"/>
              <a:buChar char="Ø"/>
            </a:pPr>
            <a:endParaRPr lang="en-US" sz="2400">
              <a:solidFill>
                <a:schemeClr val="bg1"/>
              </a:solidFill>
              <a:latin typeface="Constantia"/>
            </a:endParaRPr>
          </a:p>
          <a:p>
            <a:pPr marL="342900" indent="-342900">
              <a:spcAft>
                <a:spcPts val="600"/>
              </a:spcAft>
              <a:buFont typeface="Wingdings"/>
              <a:buChar char="Ø"/>
            </a:pPr>
            <a:endParaRPr lang="en-US" sz="2400">
              <a:solidFill>
                <a:schemeClr val="bg1"/>
              </a:solidFill>
              <a:latin typeface="Constantia"/>
            </a:endParaRPr>
          </a:p>
          <a:p>
            <a:pPr marL="342900" indent="-342900">
              <a:spcAft>
                <a:spcPts val="600"/>
              </a:spcAft>
              <a:buFont typeface="Wingdings"/>
              <a:buChar char="Ø"/>
            </a:pPr>
            <a:endParaRPr lang="en-US" sz="2400">
              <a:solidFill>
                <a:schemeClr val="bg1"/>
              </a:solidFill>
              <a:latin typeface="Constantia"/>
            </a:endParaRPr>
          </a:p>
          <a:p>
            <a:pPr marL="342900" indent="-342900">
              <a:spcAft>
                <a:spcPts val="600"/>
              </a:spcAft>
              <a:buFont typeface="Wingdings"/>
              <a:buChar char="Ø"/>
            </a:pPr>
            <a:endParaRPr lang="en-US" sz="2400">
              <a:solidFill>
                <a:schemeClr val="bg1"/>
              </a:solidFill>
              <a:latin typeface="Constantia"/>
            </a:endParaRPr>
          </a:p>
        </p:txBody>
      </p:sp>
      <p:sp>
        <p:nvSpPr>
          <p:cNvPr id="5" name="Title 4">
            <a:extLst>
              <a:ext uri="{FF2B5EF4-FFF2-40B4-BE49-F238E27FC236}">
                <a16:creationId xmlns:a16="http://schemas.microsoft.com/office/drawing/2014/main" id="{ECEEC390-E004-D118-9A76-81F633750E53}"/>
              </a:ext>
            </a:extLst>
          </p:cNvPr>
          <p:cNvSpPr>
            <a:spLocks noGrp="1"/>
          </p:cNvSpPr>
          <p:nvPr>
            <p:ph type="title"/>
          </p:nvPr>
        </p:nvSpPr>
        <p:spPr>
          <a:xfrm>
            <a:off x="4988408" y="459461"/>
            <a:ext cx="6382747" cy="776066"/>
          </a:xfrm>
        </p:spPr>
        <p:txBody>
          <a:bodyPr>
            <a:normAutofit/>
          </a:bodyPr>
          <a:lstStyle/>
          <a:p>
            <a:pPr algn="ctr"/>
            <a:r>
              <a:rPr lang="en-US" sz="2800" b="1" dirty="0"/>
              <a:t>Language/commun</a:t>
            </a:r>
            <a:r>
              <a:rPr lang="en-US" sz="2800" b="1"/>
              <a:t>ications</a:t>
            </a:r>
            <a:r>
              <a:rPr lang="en-US" sz="2800" dirty="0"/>
              <a:t> </a:t>
            </a:r>
            <a:endParaRPr lang="en-US"/>
          </a:p>
        </p:txBody>
      </p:sp>
      <p:sp>
        <p:nvSpPr>
          <p:cNvPr id="8" name="TextBox 7">
            <a:extLst>
              <a:ext uri="{FF2B5EF4-FFF2-40B4-BE49-F238E27FC236}">
                <a16:creationId xmlns:a16="http://schemas.microsoft.com/office/drawing/2014/main" id="{D527408B-725A-ED39-2D68-EE23CC581572}"/>
              </a:ext>
            </a:extLst>
          </p:cNvPr>
          <p:cNvSpPr txBox="1"/>
          <p:nvPr/>
        </p:nvSpPr>
        <p:spPr>
          <a:xfrm>
            <a:off x="113916" y="1374176"/>
            <a:ext cx="4178064" cy="28007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en-US" sz="2200">
                <a:latin typeface="Constantia"/>
              </a:rPr>
              <a:t>Switch to visual diagrams. </a:t>
            </a:r>
            <a:endParaRPr lang="en-US">
              <a:latin typeface="Gill Sans MT" panose="020B0502020104020203"/>
            </a:endParaRPr>
          </a:p>
          <a:p>
            <a:pPr marL="342900" indent="-342900">
              <a:buFont typeface="Wingdings"/>
              <a:buChar char="Ø"/>
            </a:pPr>
            <a:endParaRPr lang="en-US" sz="2200" dirty="0">
              <a:latin typeface="Constantia"/>
            </a:endParaRPr>
          </a:p>
          <a:p>
            <a:pPr marL="342900" indent="-342900">
              <a:buFont typeface="Wingdings"/>
              <a:buChar char="Ø"/>
            </a:pPr>
            <a:r>
              <a:rPr lang="en-US" sz="2200">
                <a:latin typeface="Constantia"/>
              </a:rPr>
              <a:t>Offer basic English training.</a:t>
            </a:r>
            <a:endParaRPr lang="en-US" sz="2200" dirty="0">
              <a:latin typeface="Constantia"/>
            </a:endParaRPr>
          </a:p>
          <a:p>
            <a:pPr marL="342900" indent="-342900">
              <a:buFont typeface="Wingdings"/>
              <a:buChar char="Ø"/>
            </a:pPr>
            <a:endParaRPr lang="en-US" sz="2200" dirty="0">
              <a:latin typeface="Constantia"/>
            </a:endParaRPr>
          </a:p>
          <a:p>
            <a:pPr marL="342900" indent="-342900">
              <a:buFont typeface="Wingdings"/>
              <a:buChar char="Ø"/>
            </a:pPr>
            <a:r>
              <a:rPr lang="en-US" sz="2200" dirty="0">
                <a:latin typeface="Constantia"/>
              </a:rPr>
              <a:t>Provide bilingual </a:t>
            </a:r>
            <a:r>
              <a:rPr lang="en-US" sz="2200">
                <a:latin typeface="Constantia"/>
              </a:rPr>
              <a:t>supervisors. </a:t>
            </a:r>
            <a:endParaRPr lang="en-US" sz="2200" dirty="0">
              <a:latin typeface="Constantia"/>
            </a:endParaRPr>
          </a:p>
          <a:p>
            <a:pPr marL="342900" indent="-342900">
              <a:buFont typeface="Wingdings"/>
              <a:buChar char="Ø"/>
            </a:pPr>
            <a:endParaRPr lang="en-US" sz="2200" dirty="0">
              <a:latin typeface="Constantia"/>
            </a:endParaRPr>
          </a:p>
          <a:p>
            <a:pPr marL="342900" indent="-342900">
              <a:buFont typeface="Wingdings"/>
              <a:buChar char="Ø"/>
            </a:pPr>
            <a:r>
              <a:rPr lang="en-US" sz="2200" dirty="0">
                <a:latin typeface="Constantia"/>
              </a:rPr>
              <a:t>Translate hygiene &amp; </a:t>
            </a:r>
            <a:r>
              <a:rPr lang="en-US" sz="2200">
                <a:latin typeface="Constantia"/>
              </a:rPr>
              <a:t>safety signs. </a:t>
            </a:r>
            <a:endParaRPr lang="en-US" sz="2200" dirty="0">
              <a:latin typeface="Constantia"/>
            </a:endParaRPr>
          </a:p>
        </p:txBody>
      </p:sp>
      <p:cxnSp>
        <p:nvCxnSpPr>
          <p:cNvPr id="12" name="Straight Arrow Connector 11">
            <a:extLst>
              <a:ext uri="{FF2B5EF4-FFF2-40B4-BE49-F238E27FC236}">
                <a16:creationId xmlns:a16="http://schemas.microsoft.com/office/drawing/2014/main" id="{5B83E084-CFE6-4858-C06F-9FD3457C4C05}"/>
              </a:ext>
            </a:extLst>
          </p:cNvPr>
          <p:cNvCxnSpPr/>
          <p:nvPr/>
        </p:nvCxnSpPr>
        <p:spPr>
          <a:xfrm>
            <a:off x="4655012" y="286169"/>
            <a:ext cx="19077" cy="5723376"/>
          </a:xfrm>
          <a:prstGeom prst="straightConnector1">
            <a:avLst/>
          </a:prstGeom>
          <a:ln w="28575"/>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316D3112-EEEA-392E-CC68-EA7FD0EBAEF1}"/>
              </a:ext>
            </a:extLst>
          </p:cNvPr>
          <p:cNvSpPr txBox="1"/>
          <p:nvPr/>
        </p:nvSpPr>
        <p:spPr>
          <a:xfrm>
            <a:off x="4941181" y="1087441"/>
            <a:ext cx="6753584"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200">
              <a:latin typeface="Constantia"/>
            </a:endParaRPr>
          </a:p>
        </p:txBody>
      </p:sp>
      <p:sp>
        <p:nvSpPr>
          <p:cNvPr id="2" name="TextBox 1">
            <a:extLst>
              <a:ext uri="{FF2B5EF4-FFF2-40B4-BE49-F238E27FC236}">
                <a16:creationId xmlns:a16="http://schemas.microsoft.com/office/drawing/2014/main" id="{C09F3ABA-CADD-4847-BF9B-A510E8204C8E}"/>
              </a:ext>
            </a:extLst>
          </p:cNvPr>
          <p:cNvSpPr txBox="1"/>
          <p:nvPr/>
        </p:nvSpPr>
        <p:spPr>
          <a:xfrm>
            <a:off x="4945882" y="1015554"/>
            <a:ext cx="692528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latin typeface="Constantia"/>
              </a:rPr>
              <a:t>Language barriers can hinder effective communication, leading to misunderstandings and inefficiency in the work surroundings.  In the Flight Foods Ltd case study, this barrier is the central cause for the decline </a:t>
            </a:r>
            <a:r>
              <a:rPr lang="en-US" sz="2000">
                <a:latin typeface="Constantia"/>
              </a:rPr>
              <a:t>in profit. </a:t>
            </a:r>
            <a:endParaRPr lang="en-US" sz="2000" dirty="0">
              <a:latin typeface="Constantia"/>
            </a:endParaRPr>
          </a:p>
        </p:txBody>
      </p:sp>
      <p:pic>
        <p:nvPicPr>
          <p:cNvPr id="4" name="Picture 3" descr="A group of people talking&#10;&#10;AI-generated content may be incorrect.">
            <a:extLst>
              <a:ext uri="{FF2B5EF4-FFF2-40B4-BE49-F238E27FC236}">
                <a16:creationId xmlns:a16="http://schemas.microsoft.com/office/drawing/2014/main" id="{07A13131-2B03-F25E-CDD7-6A96F19DC5A6}"/>
              </a:ext>
            </a:extLst>
          </p:cNvPr>
          <p:cNvPicPr>
            <a:picLocks noChangeAspect="1"/>
          </p:cNvPicPr>
          <p:nvPr/>
        </p:nvPicPr>
        <p:blipFill>
          <a:blip r:embed="rId3">
            <a:alphaModFix amt="62000"/>
          </a:blip>
          <a:stretch>
            <a:fillRect/>
          </a:stretch>
        </p:blipFill>
        <p:spPr>
          <a:xfrm>
            <a:off x="1115995" y="3752490"/>
            <a:ext cx="2627559" cy="2372265"/>
          </a:xfrm>
          <a:prstGeom prst="ellipse">
            <a:avLst/>
          </a:prstGeom>
          <a:ln>
            <a:solidFill>
              <a:srgbClr val="C70431"/>
            </a:solidFill>
          </a:ln>
          <a:effectLst>
            <a:softEdge rad="112500"/>
          </a:effectLst>
        </p:spPr>
      </p:pic>
    </p:spTree>
    <p:extLst>
      <p:ext uri="{BB962C8B-B14F-4D97-AF65-F5344CB8AC3E}">
        <p14:creationId xmlns:p14="http://schemas.microsoft.com/office/powerpoint/2010/main" val="144529046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A4EBF223-CD3C-4B0E-88B6-42E7F7704875}"/>
            </a:ext>
          </a:extLst>
        </p:cNvPr>
        <p:cNvGrpSpPr/>
        <p:nvPr/>
      </p:nvGrpSpPr>
      <p:grpSpPr>
        <a:xfrm>
          <a:off x="0" y="0"/>
          <a:ext cx="0" cy="0"/>
          <a:chOff x="0" y="0"/>
          <a:chExt cx="0" cy="0"/>
        </a:xfrm>
      </p:grpSpPr>
      <p:sp useBgFill="1">
        <p:nvSpPr>
          <p:cNvPr id="125" name="Rectangle 124">
            <a:extLst>
              <a:ext uri="{FF2B5EF4-FFF2-40B4-BE49-F238E27FC236}">
                <a16:creationId xmlns:a16="http://schemas.microsoft.com/office/drawing/2014/main" id="{C67186D6-9E4F-FFD5-1AA5-BB0F73DF4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7" name="Straight Connector 126">
            <a:extLst>
              <a:ext uri="{FF2B5EF4-FFF2-40B4-BE49-F238E27FC236}">
                <a16:creationId xmlns:a16="http://schemas.microsoft.com/office/drawing/2014/main" id="{B5D1AD36-A6F1-BCC9-7CC4-6356F242A1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DE99BDA4-AAF1-007C-B6C5-14583B50ECED}"/>
              </a:ext>
            </a:extLst>
          </p:cNvPr>
          <p:cNvSpPr>
            <a:spLocks noGrp="1"/>
          </p:cNvSpPr>
          <p:nvPr>
            <p:ph type="title"/>
          </p:nvPr>
        </p:nvSpPr>
        <p:spPr>
          <a:xfrm>
            <a:off x="1451580" y="804520"/>
            <a:ext cx="4176511" cy="1049235"/>
          </a:xfrm>
        </p:spPr>
        <p:txBody>
          <a:bodyPr vert="horz" lIns="91440" tIns="45720" rIns="91440" bIns="45720" rtlCol="0" anchor="t">
            <a:normAutofit/>
          </a:bodyPr>
          <a:lstStyle/>
          <a:p>
            <a:pPr algn="ctr"/>
            <a:r>
              <a:rPr lang="en-US"/>
              <a:t>Theorical Framework</a:t>
            </a:r>
          </a:p>
        </p:txBody>
      </p:sp>
      <p:sp>
        <p:nvSpPr>
          <p:cNvPr id="129" name="Rectangle 128">
            <a:extLst>
              <a:ext uri="{FF2B5EF4-FFF2-40B4-BE49-F238E27FC236}">
                <a16:creationId xmlns:a16="http://schemas.microsoft.com/office/drawing/2014/main" id="{1CA378E2-D4C1-D7C8-DDE2-38E51062E9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4" name="TextBox 23">
            <a:extLst>
              <a:ext uri="{FF2B5EF4-FFF2-40B4-BE49-F238E27FC236}">
                <a16:creationId xmlns:a16="http://schemas.microsoft.com/office/drawing/2014/main" id="{2793B64D-AFE2-E19B-12C0-3EDB8359DBFB}"/>
              </a:ext>
            </a:extLst>
          </p:cNvPr>
          <p:cNvSpPr txBox="1"/>
          <p:nvPr/>
        </p:nvSpPr>
        <p:spPr>
          <a:xfrm>
            <a:off x="1451581" y="2015732"/>
            <a:ext cx="4172212" cy="34506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gn="ctr" defTabSz="914400">
              <a:lnSpc>
                <a:spcPct val="110000"/>
              </a:lnSpc>
              <a:spcAft>
                <a:spcPts val="600"/>
              </a:spcAft>
              <a:buClr>
                <a:schemeClr val="accent1"/>
              </a:buClr>
              <a:buSzPct val="100000"/>
            </a:pPr>
            <a:r>
              <a:rPr lang="en-US" sz="2200" b="1" i="1" u="sng"/>
              <a:t>Berlo's SMCR</a:t>
            </a:r>
            <a:r>
              <a:rPr lang="en-US" sz="2200" b="1" i="1" u="sng" dirty="0"/>
              <a:t> Model</a:t>
            </a:r>
            <a:endParaRPr lang="en-US" sz="2200" dirty="0"/>
          </a:p>
          <a:p>
            <a:pPr defTabSz="914400">
              <a:lnSpc>
                <a:spcPct val="110000"/>
              </a:lnSpc>
              <a:spcAft>
                <a:spcPts val="600"/>
              </a:spcAft>
              <a:buClr>
                <a:schemeClr val="accent1"/>
              </a:buClr>
              <a:buSzPct val="100000"/>
            </a:pPr>
            <a:endParaRPr lang="en-US" sz="1500"/>
          </a:p>
          <a:p>
            <a:pPr defTabSz="914400">
              <a:lnSpc>
                <a:spcPct val="110000"/>
              </a:lnSpc>
              <a:spcAft>
                <a:spcPts val="600"/>
              </a:spcAft>
              <a:buClr>
                <a:schemeClr val="accent1"/>
              </a:buClr>
              <a:buSzPct val="100000"/>
            </a:pPr>
            <a:endParaRPr lang="en-US" sz="2000" dirty="0">
              <a:latin typeface="Constantia"/>
            </a:endParaRPr>
          </a:p>
          <a:p>
            <a:pPr defTabSz="914400">
              <a:lnSpc>
                <a:spcPct val="110000"/>
              </a:lnSpc>
              <a:spcAft>
                <a:spcPts val="600"/>
              </a:spcAft>
              <a:buClr>
                <a:schemeClr val="accent1"/>
              </a:buClr>
              <a:buSzPct val="100000"/>
            </a:pPr>
            <a:endParaRPr lang="en-US" sz="1500"/>
          </a:p>
        </p:txBody>
      </p:sp>
      <p:pic>
        <p:nvPicPr>
          <p:cNvPr id="122" name="Graphic 121" descr="Lightbulb">
            <a:extLst>
              <a:ext uri="{FF2B5EF4-FFF2-40B4-BE49-F238E27FC236}">
                <a16:creationId xmlns:a16="http://schemas.microsoft.com/office/drawing/2014/main" id="{D7A47A34-3F4F-9EB3-F8E5-9FBACEF766A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78138" y="805583"/>
            <a:ext cx="4660762" cy="4660762"/>
          </a:xfrm>
          <a:prstGeom prst="rect">
            <a:avLst/>
          </a:prstGeom>
        </p:spPr>
      </p:pic>
      <p:pic>
        <p:nvPicPr>
          <p:cNvPr id="131" name="Picture 130">
            <a:extLst>
              <a:ext uri="{FF2B5EF4-FFF2-40B4-BE49-F238E27FC236}">
                <a16:creationId xmlns:a16="http://schemas.microsoft.com/office/drawing/2014/main" id="{130A7B43-BDA3-1006-A6B4-70EBA04BFC3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3" name="Straight Connector 132">
            <a:extLst>
              <a:ext uri="{FF2B5EF4-FFF2-40B4-BE49-F238E27FC236}">
                <a16:creationId xmlns:a16="http://schemas.microsoft.com/office/drawing/2014/main" id="{487B42D0-2822-5B23-2366-746F7F2A90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EAFA51B8-D9A7-AD3F-B539-18A5B39EC1A2}"/>
              </a:ext>
            </a:extLst>
          </p:cNvPr>
          <p:cNvSpPr txBox="1"/>
          <p:nvPr/>
        </p:nvSpPr>
        <p:spPr>
          <a:xfrm>
            <a:off x="438240" y="2450548"/>
            <a:ext cx="664795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latin typeface="Constantia"/>
              </a:rPr>
              <a:t>Using Berlo's SMCR Model, for its effectiveness, it outlines the key elements involved in </a:t>
            </a:r>
            <a:r>
              <a:rPr lang="en-US" sz="2200">
                <a:latin typeface="Constantia"/>
              </a:rPr>
              <a:t>communication.  </a:t>
            </a:r>
          </a:p>
          <a:p>
            <a:r>
              <a:rPr lang="en-US" sz="2200" dirty="0">
                <a:latin typeface="Constantia"/>
              </a:rPr>
              <a:t>This Model is the process of encoding &amp; decoding messages between a source &amp; a receiver. </a:t>
            </a:r>
          </a:p>
          <a:p>
            <a:r>
              <a:rPr lang="en-US" sz="2200">
                <a:latin typeface="Constantia"/>
              </a:rPr>
              <a:t>The </a:t>
            </a:r>
            <a:r>
              <a:rPr lang="en-US" sz="2200" dirty="0">
                <a:latin typeface="Constantia"/>
              </a:rPr>
              <a:t>Source – Message – Channel -Receiver structure </a:t>
            </a:r>
            <a:r>
              <a:rPr lang="en-US" sz="2200" b="1" dirty="0">
                <a:latin typeface="Constantia"/>
              </a:rPr>
              <a:t>(SMCR) </a:t>
            </a:r>
            <a:r>
              <a:rPr lang="en-US" sz="2200" dirty="0">
                <a:latin typeface="Constantia"/>
              </a:rPr>
              <a:t>is beneficial towards Flight Foods Ltd because it emphasizes that effective communication </a:t>
            </a:r>
            <a:r>
              <a:rPr lang="en-US" sz="2200">
                <a:latin typeface="Constantia"/>
              </a:rPr>
              <a:t>requires the source &amp; receiver to be on the same level.</a:t>
            </a:r>
            <a:endParaRPr lang="en-US" sz="2200" dirty="0">
              <a:latin typeface="Constantia"/>
            </a:endParaRPr>
          </a:p>
        </p:txBody>
      </p:sp>
    </p:spTree>
    <p:extLst>
      <p:ext uri="{BB962C8B-B14F-4D97-AF65-F5344CB8AC3E}">
        <p14:creationId xmlns:p14="http://schemas.microsoft.com/office/powerpoint/2010/main" val="42360893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46" name="Rectangle 145">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8" name="Picture 147">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0" name="Straight Connector 149">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54" name="Rectangle 153">
            <a:extLst>
              <a:ext uri="{FF2B5EF4-FFF2-40B4-BE49-F238E27FC236}">
                <a16:creationId xmlns:a16="http://schemas.microsoft.com/office/drawing/2014/main" id="{3F9C0852-4C70-4A1E-A857-A7AA58559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B2CEB096-638F-4BA7-AB38-E3BBE9FB1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4FE6C77-142B-C9F1-63BB-A54102BEDE27}"/>
              </a:ext>
            </a:extLst>
          </p:cNvPr>
          <p:cNvSpPr>
            <a:spLocks noGrp="1"/>
          </p:cNvSpPr>
          <p:nvPr>
            <p:ph type="title"/>
          </p:nvPr>
        </p:nvSpPr>
        <p:spPr>
          <a:xfrm>
            <a:off x="-5183" y="497310"/>
            <a:ext cx="5596843" cy="593574"/>
          </a:xfrm>
        </p:spPr>
        <p:txBody>
          <a:bodyPr vert="horz" lIns="91440" tIns="45720" rIns="91440" bIns="45720" rtlCol="0" anchor="ctr">
            <a:normAutofit fontScale="90000"/>
          </a:bodyPr>
          <a:lstStyle/>
          <a:p>
            <a:r>
              <a:rPr lang="en-US" b="1"/>
              <a:t>Age/generational differences</a:t>
            </a:r>
            <a:br>
              <a:rPr lang="en-US" dirty="0"/>
            </a:br>
            <a:r>
              <a:rPr lang="en-US">
                <a:solidFill>
                  <a:srgbClr val="C70431"/>
                </a:solidFill>
              </a:rPr>
              <a:t>__________________________</a:t>
            </a:r>
          </a:p>
        </p:txBody>
      </p:sp>
      <p:pic>
        <p:nvPicPr>
          <p:cNvPr id="7" name="Picture 6" descr="A group of people laughing at a table&#10;&#10;AI-generated content may be incorrect.">
            <a:extLst>
              <a:ext uri="{FF2B5EF4-FFF2-40B4-BE49-F238E27FC236}">
                <a16:creationId xmlns:a16="http://schemas.microsoft.com/office/drawing/2014/main" id="{4FB69642-4388-9845-EE8C-654513945A17}"/>
              </a:ext>
            </a:extLst>
          </p:cNvPr>
          <p:cNvPicPr>
            <a:picLocks noChangeAspect="1"/>
          </p:cNvPicPr>
          <p:nvPr/>
        </p:nvPicPr>
        <p:blipFill>
          <a:blip r:embed="rId3">
            <a:alphaModFix amt="60000"/>
          </a:blip>
          <a:srcRect l="8978" r="42695"/>
          <a:stretch>
            <a:fillRect/>
          </a:stretch>
        </p:blipFill>
        <p:spPr>
          <a:xfrm>
            <a:off x="7386450" y="230489"/>
            <a:ext cx="3676317" cy="2446649"/>
          </a:xfrm>
          <a:prstGeom prst="roundRect">
            <a:avLst>
              <a:gd name="adj" fmla="val 4167"/>
            </a:avLst>
          </a:prstGeom>
          <a:solidFill>
            <a:srgbClr val="FFFFFF"/>
          </a:solidFill>
          <a:ln w="76200" cap="sq">
            <a:solidFill>
              <a:srgbClr val="C70431"/>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158" name="Picture 157">
            <a:extLst>
              <a:ext uri="{FF2B5EF4-FFF2-40B4-BE49-F238E27FC236}">
                <a16:creationId xmlns:a16="http://schemas.microsoft.com/office/drawing/2014/main" id="{1A6223F3-0478-4201-A1A2-8DB0865B0A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60" name="Straight Connector 159">
            <a:extLst>
              <a:ext uri="{FF2B5EF4-FFF2-40B4-BE49-F238E27FC236}">
                <a16:creationId xmlns:a16="http://schemas.microsoft.com/office/drawing/2014/main" id="{966D68AF-E970-43B2-B8F0-2A72DE72AF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481B6466-9A39-543A-2217-C9B431305486}"/>
              </a:ext>
            </a:extLst>
          </p:cNvPr>
          <p:cNvSpPr txBox="1"/>
          <p:nvPr/>
        </p:nvSpPr>
        <p:spPr>
          <a:xfrm>
            <a:off x="60365" y="1458495"/>
            <a:ext cx="5265506"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latin typeface="Constantia"/>
              </a:rPr>
              <a:t>Each generation comes with its own set of characteristics. In business, this can present significant problems especially in industries with team-based structures. The floor managers specifically notes the older workers seem to understand, while the younger employees often do something else </a:t>
            </a:r>
            <a:r>
              <a:rPr lang="en-US" sz="2200">
                <a:latin typeface="Constantia"/>
              </a:rPr>
              <a:t>regardless of his instructions.  </a:t>
            </a:r>
            <a:endParaRPr lang="en-US" sz="2200" dirty="0">
              <a:latin typeface="Constantia"/>
            </a:endParaRPr>
          </a:p>
        </p:txBody>
      </p:sp>
      <p:cxnSp>
        <p:nvCxnSpPr>
          <p:cNvPr id="4" name="Straight Arrow Connector 3">
            <a:extLst>
              <a:ext uri="{FF2B5EF4-FFF2-40B4-BE49-F238E27FC236}">
                <a16:creationId xmlns:a16="http://schemas.microsoft.com/office/drawing/2014/main" id="{C6407C4C-D9D5-AF28-6B1D-F57D6F215E5E}"/>
              </a:ext>
            </a:extLst>
          </p:cNvPr>
          <p:cNvCxnSpPr/>
          <p:nvPr/>
        </p:nvCxnSpPr>
        <p:spPr>
          <a:xfrm>
            <a:off x="6238480" y="3031996"/>
            <a:ext cx="19063" cy="3087315"/>
          </a:xfrm>
          <a:prstGeom prst="straightConnector1">
            <a:avLst/>
          </a:prstGeom>
          <a:ln w="28575"/>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E71EFDF-2310-155E-C425-6D8A39620D41}"/>
              </a:ext>
            </a:extLst>
          </p:cNvPr>
          <p:cNvSpPr txBox="1"/>
          <p:nvPr/>
        </p:nvSpPr>
        <p:spPr>
          <a:xfrm>
            <a:off x="6398300" y="2951275"/>
            <a:ext cx="5785019" cy="31547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b="1" dirty="0">
                <a:latin typeface="Constantia"/>
              </a:rPr>
              <a:t>Evidenc</a:t>
            </a:r>
            <a:r>
              <a:rPr lang="en-US" sz="2500" b="1">
                <a:latin typeface="Constantia"/>
              </a:rPr>
              <a:t>e of Age Difference includes:</a:t>
            </a:r>
          </a:p>
          <a:p>
            <a:pPr marL="342900" indent="-342900">
              <a:buFont typeface="Wingdings"/>
              <a:buChar char="Ø"/>
            </a:pPr>
            <a:endParaRPr lang="en-US" sz="2200" dirty="0">
              <a:latin typeface="Constantia"/>
            </a:endParaRPr>
          </a:p>
          <a:p>
            <a:pPr marL="342900" indent="-342900">
              <a:buFont typeface="Wingdings"/>
              <a:buChar char="Ø"/>
            </a:pPr>
            <a:r>
              <a:rPr lang="en-US" sz="2200">
                <a:latin typeface="Constantia"/>
              </a:rPr>
              <a:t>Workforce aged 16-60.</a:t>
            </a:r>
            <a:endParaRPr lang="en-US" sz="2200" dirty="0">
              <a:latin typeface="Constantia"/>
            </a:endParaRPr>
          </a:p>
          <a:p>
            <a:pPr marL="342900" indent="-342900">
              <a:buFont typeface="Wingdings"/>
              <a:buChar char="Ø"/>
            </a:pPr>
            <a:endParaRPr lang="en-US" sz="2200" dirty="0">
              <a:latin typeface="Constantia"/>
            </a:endParaRPr>
          </a:p>
          <a:p>
            <a:pPr marL="342900" indent="-342900">
              <a:buFont typeface="Wingdings"/>
              <a:buChar char="Ø"/>
            </a:pPr>
            <a:r>
              <a:rPr lang="en-US" sz="2200">
                <a:latin typeface="Constantia"/>
              </a:rPr>
              <a:t>Different learning styles &amp; expectations. </a:t>
            </a:r>
            <a:endParaRPr lang="en-US" sz="2200" dirty="0">
              <a:latin typeface="Constantia"/>
            </a:endParaRPr>
          </a:p>
          <a:p>
            <a:pPr marL="342900" indent="-342900">
              <a:buFont typeface="Wingdings"/>
              <a:buChar char="Ø"/>
            </a:pPr>
            <a:endParaRPr lang="en-US" sz="2200" dirty="0">
              <a:latin typeface="Constantia"/>
            </a:endParaRPr>
          </a:p>
          <a:p>
            <a:pPr marL="342900" indent="-342900">
              <a:buFont typeface="Wingdings"/>
              <a:buChar char="Ø"/>
            </a:pPr>
            <a:r>
              <a:rPr lang="en-US" sz="2200">
                <a:latin typeface="Constantia"/>
              </a:rPr>
              <a:t>Younger persons may respond different to instructions. </a:t>
            </a:r>
            <a:endParaRPr lang="en-US" sz="2200" dirty="0">
              <a:latin typeface="Constantia"/>
            </a:endParaRPr>
          </a:p>
          <a:p>
            <a:pPr marL="342900" indent="-342900">
              <a:buFont typeface="Wingdings"/>
              <a:buChar char="Ø"/>
            </a:pPr>
            <a:endParaRPr lang="en-US" sz="2000" dirty="0">
              <a:latin typeface="Constantia"/>
            </a:endParaRPr>
          </a:p>
        </p:txBody>
      </p:sp>
    </p:spTree>
    <p:extLst>
      <p:ext uri="{BB962C8B-B14F-4D97-AF65-F5344CB8AC3E}">
        <p14:creationId xmlns:p14="http://schemas.microsoft.com/office/powerpoint/2010/main" val="20213689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135D5DD6-0C6A-53AB-3BB5-2DBDAC5FF4A2}"/>
            </a:ext>
          </a:extLst>
        </p:cNvPr>
        <p:cNvGrpSpPr/>
        <p:nvPr/>
      </p:nvGrpSpPr>
      <p:grpSpPr>
        <a:xfrm>
          <a:off x="0" y="0"/>
          <a:ext cx="0" cy="0"/>
          <a:chOff x="0" y="0"/>
          <a:chExt cx="0" cy="0"/>
        </a:xfrm>
      </p:grpSpPr>
      <p:sp useBgFill="1">
        <p:nvSpPr>
          <p:cNvPr id="125" name="Rectangle 124">
            <a:extLst>
              <a:ext uri="{FF2B5EF4-FFF2-40B4-BE49-F238E27FC236}">
                <a16:creationId xmlns:a16="http://schemas.microsoft.com/office/drawing/2014/main" id="{06AFA51F-38A8-F76F-39CE-86D002968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7" name="Straight Connector 126">
            <a:extLst>
              <a:ext uri="{FF2B5EF4-FFF2-40B4-BE49-F238E27FC236}">
                <a16:creationId xmlns:a16="http://schemas.microsoft.com/office/drawing/2014/main" id="{03209232-4F67-36D6-1112-27ACD9ED56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60D02E1C-55DA-B6BF-1C1C-0E1FD83071B7}"/>
              </a:ext>
            </a:extLst>
          </p:cNvPr>
          <p:cNvSpPr>
            <a:spLocks noGrp="1"/>
          </p:cNvSpPr>
          <p:nvPr>
            <p:ph type="title"/>
          </p:nvPr>
        </p:nvSpPr>
        <p:spPr>
          <a:xfrm>
            <a:off x="1451580" y="804520"/>
            <a:ext cx="4176511" cy="1049235"/>
          </a:xfrm>
        </p:spPr>
        <p:txBody>
          <a:bodyPr vert="horz" lIns="91440" tIns="45720" rIns="91440" bIns="45720" rtlCol="0" anchor="t">
            <a:normAutofit/>
          </a:bodyPr>
          <a:lstStyle/>
          <a:p>
            <a:r>
              <a:rPr lang="en-US"/>
              <a:t>Theorical Framework</a:t>
            </a:r>
          </a:p>
        </p:txBody>
      </p:sp>
      <p:sp>
        <p:nvSpPr>
          <p:cNvPr id="129" name="Rectangle 128">
            <a:extLst>
              <a:ext uri="{FF2B5EF4-FFF2-40B4-BE49-F238E27FC236}">
                <a16:creationId xmlns:a16="http://schemas.microsoft.com/office/drawing/2014/main" id="{D0258433-CD8B-4C9A-4FD4-E13C0A3AF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4" name="TextBox 23">
            <a:extLst>
              <a:ext uri="{FF2B5EF4-FFF2-40B4-BE49-F238E27FC236}">
                <a16:creationId xmlns:a16="http://schemas.microsoft.com/office/drawing/2014/main" id="{C4BEF216-ED35-94D5-BE0C-6194DF03A8E8}"/>
              </a:ext>
            </a:extLst>
          </p:cNvPr>
          <p:cNvSpPr txBox="1"/>
          <p:nvPr/>
        </p:nvSpPr>
        <p:spPr>
          <a:xfrm>
            <a:off x="1451581" y="2015732"/>
            <a:ext cx="4172212" cy="345061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110000"/>
              </a:lnSpc>
              <a:spcAft>
                <a:spcPts val="600"/>
              </a:spcAft>
              <a:buClr>
                <a:schemeClr val="accent1"/>
              </a:buClr>
              <a:buSzPct val="100000"/>
            </a:pPr>
            <a:r>
              <a:rPr lang="en-US" sz="2200" b="1" i="1" u="sng"/>
              <a:t>Schramm's Model</a:t>
            </a:r>
            <a:endParaRPr lang="en-US" sz="2200" dirty="0"/>
          </a:p>
          <a:p>
            <a:pPr defTabSz="914400">
              <a:lnSpc>
                <a:spcPct val="110000"/>
              </a:lnSpc>
              <a:spcAft>
                <a:spcPts val="600"/>
              </a:spcAft>
            </a:pPr>
            <a:r>
              <a:rPr lang="en-US" sz="2200"/>
              <a:t>Communication depends on </a:t>
            </a:r>
            <a:r>
              <a:rPr lang="en-US" sz="2200" dirty="0"/>
              <a:t>shared </a:t>
            </a:r>
            <a:r>
              <a:rPr lang="en-US" sz="2200"/>
              <a:t>experiences</a:t>
            </a:r>
            <a:r>
              <a:rPr lang="en-US" sz="2200" dirty="0"/>
              <a:t> between </a:t>
            </a:r>
            <a:r>
              <a:rPr lang="en-US" sz="2200"/>
              <a:t>sender &amp; receiver.</a:t>
            </a:r>
          </a:p>
          <a:p>
            <a:pPr defTabSz="914400">
              <a:lnSpc>
                <a:spcPct val="110000"/>
              </a:lnSpc>
              <a:spcAft>
                <a:spcPts val="600"/>
              </a:spcAft>
              <a:buClr>
                <a:schemeClr val="accent1"/>
              </a:buClr>
              <a:buSzPct val="100000"/>
            </a:pPr>
            <a:endParaRPr lang="en-US" sz="1500">
              <a:latin typeface="Gill Sans MT" panose="020B0502020104020203"/>
            </a:endParaRPr>
          </a:p>
          <a:p>
            <a:pPr defTabSz="914400">
              <a:lnSpc>
                <a:spcPct val="110000"/>
              </a:lnSpc>
              <a:spcAft>
                <a:spcPts val="600"/>
              </a:spcAft>
              <a:buClr>
                <a:schemeClr val="accent1"/>
              </a:buClr>
              <a:buSzPct val="100000"/>
            </a:pPr>
            <a:endParaRPr lang="en-US" sz="2000" dirty="0">
              <a:latin typeface="Constantia"/>
            </a:endParaRPr>
          </a:p>
          <a:p>
            <a:pPr defTabSz="914400">
              <a:lnSpc>
                <a:spcPct val="110000"/>
              </a:lnSpc>
              <a:spcAft>
                <a:spcPts val="600"/>
              </a:spcAft>
              <a:buClr>
                <a:schemeClr val="accent1"/>
              </a:buClr>
              <a:buSzPct val="100000"/>
            </a:pPr>
            <a:endParaRPr lang="en-US" sz="1500"/>
          </a:p>
        </p:txBody>
      </p:sp>
      <p:pic>
        <p:nvPicPr>
          <p:cNvPr id="122" name="Graphic 121" descr="Lightbulb">
            <a:extLst>
              <a:ext uri="{FF2B5EF4-FFF2-40B4-BE49-F238E27FC236}">
                <a16:creationId xmlns:a16="http://schemas.microsoft.com/office/drawing/2014/main" id="{AC159FC8-A38D-9386-D3DF-DB00124172D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44251" y="805583"/>
            <a:ext cx="4660762" cy="4660762"/>
          </a:xfrm>
          <a:prstGeom prst="rect">
            <a:avLst/>
          </a:prstGeom>
        </p:spPr>
      </p:pic>
      <p:pic>
        <p:nvPicPr>
          <p:cNvPr id="131" name="Picture 130">
            <a:extLst>
              <a:ext uri="{FF2B5EF4-FFF2-40B4-BE49-F238E27FC236}">
                <a16:creationId xmlns:a16="http://schemas.microsoft.com/office/drawing/2014/main" id="{D5560494-4D90-1F76-2CF8-E9E3C16C0A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3" name="Straight Connector 132">
            <a:extLst>
              <a:ext uri="{FF2B5EF4-FFF2-40B4-BE49-F238E27FC236}">
                <a16:creationId xmlns:a16="http://schemas.microsoft.com/office/drawing/2014/main" id="{22F7B2A3-29AD-AEDB-A08E-AFA73122A5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84942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3" name="Picture 2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5" name="Straight Connector 2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8" name="Rectangle 2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2F478F6-59AC-A5C8-E722-4B60DD227EAE}"/>
              </a:ext>
            </a:extLst>
          </p:cNvPr>
          <p:cNvSpPr>
            <a:spLocks noGrp="1"/>
          </p:cNvSpPr>
          <p:nvPr>
            <p:ph type="title"/>
          </p:nvPr>
        </p:nvSpPr>
        <p:spPr>
          <a:xfrm>
            <a:off x="1093182" y="-381"/>
            <a:ext cx="5269062" cy="713055"/>
          </a:xfrm>
        </p:spPr>
        <p:txBody>
          <a:bodyPr vert="horz" lIns="91440" tIns="45720" rIns="91440" bIns="0" rtlCol="0" anchor="b">
            <a:normAutofit fontScale="90000"/>
          </a:bodyPr>
          <a:lstStyle/>
          <a:p>
            <a:r>
              <a:rPr lang="en-US" b="1"/>
              <a:t>Cultural differences</a:t>
            </a:r>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Earth Globe Americas">
            <a:extLst>
              <a:ext uri="{FF2B5EF4-FFF2-40B4-BE49-F238E27FC236}">
                <a16:creationId xmlns:a16="http://schemas.microsoft.com/office/drawing/2014/main" id="{64103E99-BA62-EACF-F5C6-26A86476F7B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55799" y="1294414"/>
            <a:ext cx="3381178" cy="3309291"/>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4222A4BF-A76C-B450-8A44-19AAEF86EBC6}"/>
              </a:ext>
            </a:extLst>
          </p:cNvPr>
          <p:cNvSpPr txBox="1"/>
          <p:nvPr/>
        </p:nvSpPr>
        <p:spPr>
          <a:xfrm>
            <a:off x="405337" y="815374"/>
            <a:ext cx="7572541"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latin typeface="Constantia"/>
              </a:rPr>
              <a:t>Cultural Barriers can impact communication styles, norms &amp; expectations.  What is considered polite or acceptable in one culture may not be in another.  Due to globalization, the factory employed numerous persons from various cultural groups and as a result, creating confusion, miscommunication &amp; possible misunderstandings about food hygiene rules and authority &amp; supervision. </a:t>
            </a:r>
          </a:p>
        </p:txBody>
      </p:sp>
      <p:sp>
        <p:nvSpPr>
          <p:cNvPr id="5" name="TextBox 4">
            <a:extLst>
              <a:ext uri="{FF2B5EF4-FFF2-40B4-BE49-F238E27FC236}">
                <a16:creationId xmlns:a16="http://schemas.microsoft.com/office/drawing/2014/main" id="{1555B075-0685-4187-55F0-0616E5F6FE22}"/>
              </a:ext>
            </a:extLst>
          </p:cNvPr>
          <p:cNvSpPr txBox="1"/>
          <p:nvPr/>
        </p:nvSpPr>
        <p:spPr>
          <a:xfrm>
            <a:off x="740440" y="3671534"/>
            <a:ext cx="5993498"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dirty="0">
                <a:latin typeface="Constantia"/>
              </a:rPr>
              <a:t>Evidence of </a:t>
            </a:r>
            <a:r>
              <a:rPr lang="en-US" sz="2200" b="1">
                <a:latin typeface="Constantia"/>
              </a:rPr>
              <a:t>Cultural Differences includes:</a:t>
            </a:r>
          </a:p>
          <a:p>
            <a:pPr marL="342900" indent="-342900">
              <a:buFont typeface="Wingdings"/>
              <a:buChar char="Ø"/>
            </a:pPr>
            <a:endParaRPr lang="en-US" sz="2200" dirty="0">
              <a:latin typeface="Constantia"/>
            </a:endParaRPr>
          </a:p>
          <a:p>
            <a:pPr marL="342900" indent="-342900">
              <a:buFont typeface="Wingdings"/>
              <a:buChar char="Ø"/>
            </a:pPr>
            <a:r>
              <a:rPr lang="en-US" sz="2200" dirty="0">
                <a:latin typeface="Constantia"/>
              </a:rPr>
              <a:t>Workers from 5 different backgrounds. </a:t>
            </a:r>
          </a:p>
          <a:p>
            <a:pPr marL="342900" indent="-342900">
              <a:buFont typeface="Wingdings"/>
              <a:buChar char="Ø"/>
            </a:pPr>
            <a:r>
              <a:rPr lang="en-US" sz="2200" dirty="0">
                <a:latin typeface="Constantia"/>
              </a:rPr>
              <a:t>Different communication sty</a:t>
            </a:r>
            <a:r>
              <a:rPr lang="en-US" sz="2200">
                <a:latin typeface="Constantia"/>
              </a:rPr>
              <a:t>les. </a:t>
            </a:r>
            <a:endParaRPr lang="en-US" sz="2200" dirty="0">
              <a:latin typeface="Constantia"/>
            </a:endParaRPr>
          </a:p>
          <a:p>
            <a:pPr marL="342900" indent="-342900">
              <a:buFont typeface="Wingdings"/>
              <a:buChar char="Ø"/>
            </a:pPr>
            <a:r>
              <a:rPr lang="en-US" sz="2200">
                <a:latin typeface="Constantia"/>
              </a:rPr>
              <a:t>Varied work habits &amp; expectations. </a:t>
            </a:r>
            <a:endParaRPr lang="en-US" sz="2200" dirty="0">
              <a:latin typeface="Constantia"/>
            </a:endParaRPr>
          </a:p>
          <a:p>
            <a:pPr marL="342900" indent="-342900">
              <a:buFont typeface="Wingdings"/>
              <a:buChar char="Ø"/>
            </a:pPr>
            <a:endParaRPr lang="en-US" sz="2200" dirty="0">
              <a:latin typeface="Constantia"/>
            </a:endParaRPr>
          </a:p>
        </p:txBody>
      </p:sp>
      <p:cxnSp>
        <p:nvCxnSpPr>
          <p:cNvPr id="3" name="Straight Arrow Connector 2">
            <a:extLst>
              <a:ext uri="{FF2B5EF4-FFF2-40B4-BE49-F238E27FC236}">
                <a16:creationId xmlns:a16="http://schemas.microsoft.com/office/drawing/2014/main" id="{45BB6741-2A3B-DF1C-4364-42309B482087}"/>
              </a:ext>
            </a:extLst>
          </p:cNvPr>
          <p:cNvCxnSpPr/>
          <p:nvPr/>
        </p:nvCxnSpPr>
        <p:spPr>
          <a:xfrm>
            <a:off x="744039" y="3510337"/>
            <a:ext cx="6162168" cy="19077"/>
          </a:xfrm>
          <a:prstGeom prst="straightConnector1">
            <a:avLst/>
          </a:prstGeom>
          <a:ln w="28575">
            <a:solidFill>
              <a:srgbClr val="C0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19835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9" name="Rectangle 58">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60" name="Picture 59">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1" name="Straight Connector 60">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63" name="Rectangle 62">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274041B5-DB68-5FEE-4BF8-77A0C1E86B1A}"/>
              </a:ext>
            </a:extLst>
          </p:cNvPr>
          <p:cNvSpPr>
            <a:spLocks noGrp="1"/>
          </p:cNvSpPr>
          <p:nvPr>
            <p:ph type="title"/>
          </p:nvPr>
        </p:nvSpPr>
        <p:spPr>
          <a:xfrm>
            <a:off x="6585200" y="3883"/>
            <a:ext cx="4769532" cy="677987"/>
          </a:xfrm>
        </p:spPr>
        <p:txBody>
          <a:bodyPr vert="horz" lIns="91440" tIns="45720" rIns="91440" bIns="0" rtlCol="0" anchor="b">
            <a:normAutofit fontScale="90000"/>
          </a:bodyPr>
          <a:lstStyle/>
          <a:p>
            <a:r>
              <a:rPr lang="en-US" b="1"/>
              <a:t>Emotional barriers</a:t>
            </a:r>
            <a:endParaRPr lang="en-US"/>
          </a:p>
        </p:txBody>
      </p:sp>
      <p:pic>
        <p:nvPicPr>
          <p:cNvPr id="4" name="Picture 3" descr="A person covering their face with their hands&#10;&#10;AI-generated content may be incorrect.">
            <a:extLst>
              <a:ext uri="{FF2B5EF4-FFF2-40B4-BE49-F238E27FC236}">
                <a16:creationId xmlns:a16="http://schemas.microsoft.com/office/drawing/2014/main" id="{E4EBDDA7-DADC-0A0A-40ED-DAB5F28AC452}"/>
              </a:ext>
            </a:extLst>
          </p:cNvPr>
          <p:cNvPicPr>
            <a:picLocks noChangeAspect="1"/>
          </p:cNvPicPr>
          <p:nvPr/>
        </p:nvPicPr>
        <p:blipFill>
          <a:blip r:embed="rId3"/>
          <a:stretch>
            <a:fillRect/>
          </a:stretch>
        </p:blipFill>
        <p:spPr>
          <a:xfrm>
            <a:off x="267388" y="1336642"/>
            <a:ext cx="4960442" cy="3311095"/>
          </a:xfrm>
          <a:prstGeom prst="ellipse">
            <a:avLst/>
          </a:prstGeom>
          <a:ln>
            <a:noFill/>
          </a:ln>
          <a:effectLst>
            <a:reflection stA="52000" endPos="35000" dir="5400000" sy="-100000" algn="bl" rotWithShape="0"/>
            <a:softEdge rad="112500"/>
          </a:effectLst>
        </p:spPr>
      </p:pic>
      <p:cxnSp>
        <p:nvCxnSpPr>
          <p:cNvPr id="65" name="Straight Connector 64">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79647" y="3526496"/>
            <a:ext cx="4149931"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66" name="Picture 65">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7" name="Straight Connector 66">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295306A1-4175-E679-9528-AC7460637691}"/>
              </a:ext>
            </a:extLst>
          </p:cNvPr>
          <p:cNvSpPr txBox="1"/>
          <p:nvPr/>
        </p:nvSpPr>
        <p:spPr>
          <a:xfrm>
            <a:off x="5232326" y="787445"/>
            <a:ext cx="6715428"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200" dirty="0">
                <a:latin typeface="Constantia"/>
              </a:rPr>
              <a:t>Emotional Barriers are psychological &amp; emotional factors that block clear message exchange between two people.  It can often lead to misunderstandings or conflict. Pertaining to the Flight Foods Ltd case study, anger &amp; frustration is the cause of the communication breakdown between the floor manager &amp; his staff. </a:t>
            </a:r>
            <a:endParaRPr lang="en-US"/>
          </a:p>
        </p:txBody>
      </p:sp>
      <p:sp>
        <p:nvSpPr>
          <p:cNvPr id="6" name="TextBox 5">
            <a:extLst>
              <a:ext uri="{FF2B5EF4-FFF2-40B4-BE49-F238E27FC236}">
                <a16:creationId xmlns:a16="http://schemas.microsoft.com/office/drawing/2014/main" id="{E9B61235-7797-F297-4D8A-D59D62B5B0CA}"/>
              </a:ext>
            </a:extLst>
          </p:cNvPr>
          <p:cNvSpPr txBox="1"/>
          <p:nvPr/>
        </p:nvSpPr>
        <p:spPr>
          <a:xfrm>
            <a:off x="5943736" y="3671258"/>
            <a:ext cx="6047701" cy="22929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300" b="1" dirty="0">
                <a:latin typeface="Constantia"/>
              </a:rPr>
              <a:t>Evidence of Emotio</a:t>
            </a:r>
            <a:r>
              <a:rPr lang="en-US" sz="2300" b="1">
                <a:solidFill>
                  <a:srgbClr val="000000"/>
                </a:solidFill>
                <a:latin typeface="Constantia"/>
              </a:rPr>
              <a:t>nal Barriers</a:t>
            </a:r>
          </a:p>
          <a:p>
            <a:pPr marL="342900" indent="-342900">
              <a:buFont typeface="Wingdings"/>
              <a:buChar char="Ø"/>
            </a:pPr>
            <a:endParaRPr lang="en-US" sz="2000" dirty="0">
              <a:latin typeface="Constantia"/>
            </a:endParaRPr>
          </a:p>
          <a:p>
            <a:pPr marL="342900" indent="-342900">
              <a:buFont typeface="Wingdings"/>
              <a:buChar char="Ø"/>
            </a:pPr>
            <a:r>
              <a:rPr lang="en-US" sz="2000">
                <a:latin typeface="Constantia"/>
              </a:rPr>
              <a:t>Garry is stressed &amp; frustrated. </a:t>
            </a:r>
          </a:p>
          <a:p>
            <a:pPr marL="342900" indent="-342900">
              <a:buFont typeface="Wingdings"/>
              <a:buChar char="Ø"/>
            </a:pPr>
            <a:endParaRPr lang="en-US" sz="2000" dirty="0">
              <a:latin typeface="Constantia"/>
            </a:endParaRPr>
          </a:p>
          <a:p>
            <a:pPr marL="342900" indent="-342900">
              <a:buFont typeface="Wingdings"/>
              <a:buChar char="Ø"/>
            </a:pPr>
            <a:r>
              <a:rPr lang="en-US" sz="2000">
                <a:latin typeface="Constantia"/>
              </a:rPr>
              <a:t>Calls workers "idiots". </a:t>
            </a:r>
            <a:endParaRPr lang="en-US"/>
          </a:p>
          <a:p>
            <a:pPr marL="342900" indent="-342900">
              <a:buFont typeface="Wingdings"/>
              <a:buChar char="Ø"/>
            </a:pPr>
            <a:endParaRPr lang="en-US" sz="2000" dirty="0">
              <a:latin typeface="Constantia"/>
            </a:endParaRPr>
          </a:p>
          <a:p>
            <a:pPr marL="342900" indent="-342900">
              <a:buFont typeface="Wingdings"/>
              <a:buChar char="Ø"/>
            </a:pPr>
            <a:r>
              <a:rPr lang="en-US" sz="2000">
                <a:latin typeface="Constantia"/>
              </a:rPr>
              <a:t>Staff may feel demotivated. </a:t>
            </a:r>
            <a:endParaRPr lang="en-US" sz="2000" dirty="0">
              <a:latin typeface="Constantia"/>
            </a:endParaRPr>
          </a:p>
        </p:txBody>
      </p:sp>
    </p:spTree>
    <p:extLst>
      <p:ext uri="{BB962C8B-B14F-4D97-AF65-F5344CB8AC3E}">
        <p14:creationId xmlns:p14="http://schemas.microsoft.com/office/powerpoint/2010/main" val="1616868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F2666EE7-DEA8-048E-A36F-83B4AE6283A5}"/>
            </a:ext>
          </a:extLst>
        </p:cNvPr>
        <p:cNvGrpSpPr/>
        <p:nvPr/>
      </p:nvGrpSpPr>
      <p:grpSpPr>
        <a:xfrm>
          <a:off x="0" y="0"/>
          <a:ext cx="0" cy="0"/>
          <a:chOff x="0" y="0"/>
          <a:chExt cx="0" cy="0"/>
        </a:xfrm>
      </p:grpSpPr>
      <p:sp useBgFill="1">
        <p:nvSpPr>
          <p:cNvPr id="125" name="Rectangle 124">
            <a:extLst>
              <a:ext uri="{FF2B5EF4-FFF2-40B4-BE49-F238E27FC236}">
                <a16:creationId xmlns:a16="http://schemas.microsoft.com/office/drawing/2014/main" id="{7CAD462B-ED5B-509B-453C-B9C4A597EE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7" name="Straight Connector 126">
            <a:extLst>
              <a:ext uri="{FF2B5EF4-FFF2-40B4-BE49-F238E27FC236}">
                <a16:creationId xmlns:a16="http://schemas.microsoft.com/office/drawing/2014/main" id="{355A52A3-728E-6946-0837-6BB11048191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ED793E38-152E-1CE7-24F5-76B407DD322C}"/>
              </a:ext>
            </a:extLst>
          </p:cNvPr>
          <p:cNvSpPr>
            <a:spLocks noGrp="1"/>
          </p:cNvSpPr>
          <p:nvPr>
            <p:ph type="title"/>
          </p:nvPr>
        </p:nvSpPr>
        <p:spPr>
          <a:xfrm>
            <a:off x="1451580" y="804520"/>
            <a:ext cx="4176511" cy="1049235"/>
          </a:xfrm>
        </p:spPr>
        <p:txBody>
          <a:bodyPr vert="horz" lIns="91440" tIns="45720" rIns="91440" bIns="45720" rtlCol="0" anchor="t">
            <a:normAutofit/>
          </a:bodyPr>
          <a:lstStyle/>
          <a:p>
            <a:r>
              <a:rPr lang="en-US"/>
              <a:t>Theorical Framework</a:t>
            </a:r>
          </a:p>
        </p:txBody>
      </p:sp>
      <p:sp>
        <p:nvSpPr>
          <p:cNvPr id="129" name="Rectangle 128">
            <a:extLst>
              <a:ext uri="{FF2B5EF4-FFF2-40B4-BE49-F238E27FC236}">
                <a16:creationId xmlns:a16="http://schemas.microsoft.com/office/drawing/2014/main" id="{AB8314C1-8A2E-5108-C059-02B8B98C2B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4" name="TextBox 23">
            <a:extLst>
              <a:ext uri="{FF2B5EF4-FFF2-40B4-BE49-F238E27FC236}">
                <a16:creationId xmlns:a16="http://schemas.microsoft.com/office/drawing/2014/main" id="{3669B788-4EF0-F68E-621F-AAF4DE67C3B0}"/>
              </a:ext>
            </a:extLst>
          </p:cNvPr>
          <p:cNvSpPr txBox="1"/>
          <p:nvPr/>
        </p:nvSpPr>
        <p:spPr>
          <a:xfrm>
            <a:off x="1451581" y="1986978"/>
            <a:ext cx="4632287" cy="347936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defTabSz="914400">
              <a:lnSpc>
                <a:spcPct val="110000"/>
              </a:lnSpc>
              <a:spcAft>
                <a:spcPts val="600"/>
              </a:spcAft>
              <a:buClr>
                <a:schemeClr val="accent1"/>
              </a:buClr>
              <a:buSzPct val="100000"/>
            </a:pPr>
            <a:r>
              <a:rPr lang="en-US" sz="2200" b="1" i="1" u="sng" dirty="0"/>
              <a:t>Emotional </a:t>
            </a:r>
            <a:r>
              <a:rPr lang="en-US" sz="2200" b="1" i="1" u="sng"/>
              <a:t>Intelligence (Goleman's)</a:t>
            </a:r>
            <a:endParaRPr lang="en-US" sz="2200" u="sng"/>
          </a:p>
          <a:p>
            <a:pPr defTabSz="914400">
              <a:lnSpc>
                <a:spcPct val="110000"/>
              </a:lnSpc>
              <a:spcAft>
                <a:spcPts val="600"/>
              </a:spcAft>
            </a:pPr>
            <a:r>
              <a:rPr lang="en-US" sz="2200" dirty="0"/>
              <a:t>Efficient communication requires, self control, empathy &amp; respectful communication.  </a:t>
            </a:r>
            <a:endParaRPr lang="en-US" sz="2200" b="1" i="1" dirty="0"/>
          </a:p>
          <a:p>
            <a:pPr defTabSz="914400">
              <a:lnSpc>
                <a:spcPct val="110000"/>
              </a:lnSpc>
              <a:spcAft>
                <a:spcPts val="600"/>
              </a:spcAft>
            </a:pPr>
            <a:endParaRPr lang="en-US" sz="2200" dirty="0">
              <a:latin typeface="Gill Sans MT" panose="020B0502020104020203"/>
            </a:endParaRPr>
          </a:p>
          <a:p>
            <a:pPr defTabSz="914400">
              <a:lnSpc>
                <a:spcPct val="110000"/>
              </a:lnSpc>
              <a:spcAft>
                <a:spcPts val="600"/>
              </a:spcAft>
              <a:buClr>
                <a:schemeClr val="accent1"/>
              </a:buClr>
              <a:buSzPct val="100000"/>
            </a:pPr>
            <a:endParaRPr lang="en-US" sz="1500">
              <a:latin typeface="Gill Sans MT" panose="020B0502020104020203"/>
            </a:endParaRPr>
          </a:p>
          <a:p>
            <a:pPr defTabSz="914400">
              <a:lnSpc>
                <a:spcPct val="110000"/>
              </a:lnSpc>
              <a:spcAft>
                <a:spcPts val="600"/>
              </a:spcAft>
              <a:buClr>
                <a:schemeClr val="accent1"/>
              </a:buClr>
              <a:buSzPct val="100000"/>
            </a:pPr>
            <a:endParaRPr lang="en-US" sz="2000" dirty="0">
              <a:latin typeface="Constantia"/>
            </a:endParaRPr>
          </a:p>
          <a:p>
            <a:pPr defTabSz="914400">
              <a:lnSpc>
                <a:spcPct val="110000"/>
              </a:lnSpc>
              <a:spcAft>
                <a:spcPts val="600"/>
              </a:spcAft>
              <a:buClr>
                <a:schemeClr val="accent1"/>
              </a:buClr>
              <a:buSzPct val="100000"/>
            </a:pPr>
            <a:endParaRPr lang="en-US" sz="1500">
              <a:latin typeface="Gill Sans MT" panose="020B0502020104020203"/>
            </a:endParaRPr>
          </a:p>
        </p:txBody>
      </p:sp>
      <p:pic>
        <p:nvPicPr>
          <p:cNvPr id="122" name="Graphic 121" descr="Lightbulb">
            <a:extLst>
              <a:ext uri="{FF2B5EF4-FFF2-40B4-BE49-F238E27FC236}">
                <a16:creationId xmlns:a16="http://schemas.microsoft.com/office/drawing/2014/main" id="{2738CBB3-D984-C529-4E76-BE80665BB97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44251" y="805583"/>
            <a:ext cx="4660762" cy="4660762"/>
          </a:xfrm>
          <a:prstGeom prst="rect">
            <a:avLst/>
          </a:prstGeom>
        </p:spPr>
      </p:pic>
      <p:pic>
        <p:nvPicPr>
          <p:cNvPr id="131" name="Picture 130">
            <a:extLst>
              <a:ext uri="{FF2B5EF4-FFF2-40B4-BE49-F238E27FC236}">
                <a16:creationId xmlns:a16="http://schemas.microsoft.com/office/drawing/2014/main" id="{2B6D529A-B74F-8D18-DB4D-B0A0A65937E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33" name="Straight Connector 132">
            <a:extLst>
              <a:ext uri="{FF2B5EF4-FFF2-40B4-BE49-F238E27FC236}">
                <a16:creationId xmlns:a16="http://schemas.microsoft.com/office/drawing/2014/main" id="{7BFDD4DB-783C-1969-02C9-370ECF8788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4657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84C75E2B-CACA-478C-B26B-182AF87A18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3" name="Picture 32">
            <a:extLst>
              <a:ext uri="{FF2B5EF4-FFF2-40B4-BE49-F238E27FC236}">
                <a16:creationId xmlns:a16="http://schemas.microsoft.com/office/drawing/2014/main" id="{50FF2874-547C-4D14-9E18-28B19002F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5" name="Straight Connector 34">
            <a:extLst>
              <a:ext uri="{FF2B5EF4-FFF2-40B4-BE49-F238E27FC236}">
                <a16:creationId xmlns:a16="http://schemas.microsoft.com/office/drawing/2014/main" id="{36CF827D-A163-47F7-BD87-34EB4FA7D6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299D9A9-1DA8-433D-A9BC-FB48D93D42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9" name="Rectangle 38">
            <a:extLst>
              <a:ext uri="{FF2B5EF4-FFF2-40B4-BE49-F238E27FC236}">
                <a16:creationId xmlns:a16="http://schemas.microsoft.com/office/drawing/2014/main" id="{5DC3EAF9-72B3-4C8A-B136-36D5FEA2FE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56EE4A92-D979-45B8-98F8-1AED89DF5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639A3FE3-33E4-7725-1570-7EF58C083D47}"/>
              </a:ext>
            </a:extLst>
          </p:cNvPr>
          <p:cNvSpPr>
            <a:spLocks noGrp="1"/>
          </p:cNvSpPr>
          <p:nvPr>
            <p:ph type="title"/>
          </p:nvPr>
        </p:nvSpPr>
        <p:spPr>
          <a:xfrm>
            <a:off x="3891520" y="-5898"/>
            <a:ext cx="6329651" cy="1139913"/>
          </a:xfrm>
        </p:spPr>
        <p:txBody>
          <a:bodyPr vert="horz" lIns="91440" tIns="45720" rIns="91440" bIns="45720" rtlCol="0" anchor="ctr">
            <a:normAutofit/>
          </a:bodyPr>
          <a:lstStyle/>
          <a:p>
            <a:r>
              <a:rPr lang="en-US" b="1"/>
              <a:t>Reducing communication barriers</a:t>
            </a:r>
          </a:p>
        </p:txBody>
      </p:sp>
      <p:pic>
        <p:nvPicPr>
          <p:cNvPr id="7" name="Graphic 6" descr="Handshake">
            <a:extLst>
              <a:ext uri="{FF2B5EF4-FFF2-40B4-BE49-F238E27FC236}">
                <a16:creationId xmlns:a16="http://schemas.microsoft.com/office/drawing/2014/main" id="{AE6E7D9F-8527-B025-5D27-5AA95DCE860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9237" y="1697691"/>
            <a:ext cx="2934054" cy="2862168"/>
          </a:xfrm>
          <a:prstGeom prst="rect">
            <a:avLst/>
          </a:prstGeom>
        </p:spPr>
      </p:pic>
      <p:pic>
        <p:nvPicPr>
          <p:cNvPr id="43" name="Picture 42">
            <a:extLst>
              <a:ext uri="{FF2B5EF4-FFF2-40B4-BE49-F238E27FC236}">
                <a16:creationId xmlns:a16="http://schemas.microsoft.com/office/drawing/2014/main" id="{74C2E529-DF0A-4EAD-BAEC-8F2E222A94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45" name="Straight Connector 44">
            <a:extLst>
              <a:ext uri="{FF2B5EF4-FFF2-40B4-BE49-F238E27FC236}">
                <a16:creationId xmlns:a16="http://schemas.microsoft.com/office/drawing/2014/main" id="{D29A7DB0-0CB3-4394-A827-586E0CC211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 name="Straight Arrow Connector 2">
            <a:extLst>
              <a:ext uri="{FF2B5EF4-FFF2-40B4-BE49-F238E27FC236}">
                <a16:creationId xmlns:a16="http://schemas.microsoft.com/office/drawing/2014/main" id="{EAE09652-B66B-5BFA-FAC8-5CD46F7F726A}"/>
              </a:ext>
            </a:extLst>
          </p:cNvPr>
          <p:cNvCxnSpPr/>
          <p:nvPr/>
        </p:nvCxnSpPr>
        <p:spPr>
          <a:xfrm flipV="1">
            <a:off x="3569514" y="1134722"/>
            <a:ext cx="6862800" cy="4977"/>
          </a:xfrm>
          <a:prstGeom prst="straightConnector1">
            <a:avLst/>
          </a:prstGeom>
          <a:ln w="28575"/>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CB1D7C5E-A758-4AFE-07B0-169B5E0A8369}"/>
              </a:ext>
            </a:extLst>
          </p:cNvPr>
          <p:cNvSpPr txBox="1"/>
          <p:nvPr/>
        </p:nvSpPr>
        <p:spPr>
          <a:xfrm>
            <a:off x="3043909" y="1286243"/>
            <a:ext cx="902685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latin typeface="Constantia"/>
              </a:rPr>
              <a:t>To effectively overcome communication barriers at Flight Foods Ltd, optimize the environment, simplify language and have self-awareness. By implementing these strategies the company can achieve great success.</a:t>
            </a:r>
          </a:p>
        </p:txBody>
      </p:sp>
      <p:sp>
        <p:nvSpPr>
          <p:cNvPr id="8" name="TextBox 7">
            <a:extLst>
              <a:ext uri="{FF2B5EF4-FFF2-40B4-BE49-F238E27FC236}">
                <a16:creationId xmlns:a16="http://schemas.microsoft.com/office/drawing/2014/main" id="{18F027D7-EBAC-67FC-62C4-74B0E31032D1}"/>
              </a:ext>
            </a:extLst>
          </p:cNvPr>
          <p:cNvSpPr txBox="1"/>
          <p:nvPr/>
        </p:nvSpPr>
        <p:spPr>
          <a:xfrm>
            <a:off x="3810608" y="2645200"/>
            <a:ext cx="7573934"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u="sng">
                <a:latin typeface="Constantia"/>
              </a:rPr>
              <a:t>Flight Foods Ltd could improve communication by</a:t>
            </a:r>
            <a:r>
              <a:rPr lang="en-US" sz="2200">
                <a:latin typeface="Constantia"/>
              </a:rPr>
              <a:t>:</a:t>
            </a:r>
          </a:p>
          <a:p>
            <a:pPr marL="342900" indent="-342900">
              <a:buFont typeface="Wingdings"/>
              <a:buChar char="Ø"/>
            </a:pPr>
            <a:r>
              <a:rPr lang="en-US" sz="2200" dirty="0">
                <a:latin typeface="Constantia"/>
              </a:rPr>
              <a:t>Provi</a:t>
            </a:r>
            <a:r>
              <a:rPr lang="en-US" sz="2200">
                <a:latin typeface="Constantia"/>
              </a:rPr>
              <a:t>ding structed training.</a:t>
            </a:r>
          </a:p>
          <a:p>
            <a:pPr marL="342900" indent="-342900">
              <a:buFont typeface="Wingdings"/>
              <a:buChar char="Ø"/>
            </a:pPr>
            <a:endParaRPr lang="en-US" sz="2200" dirty="0">
              <a:latin typeface="Constantia"/>
            </a:endParaRPr>
          </a:p>
          <a:p>
            <a:pPr marL="342900" indent="-342900">
              <a:buFont typeface="Wingdings"/>
              <a:buChar char="Ø"/>
            </a:pPr>
            <a:r>
              <a:rPr lang="en-US" sz="2200">
                <a:latin typeface="Constantia"/>
              </a:rPr>
              <a:t>Implementing clear food safety procedures. </a:t>
            </a:r>
            <a:endParaRPr lang="en-US" sz="2200" dirty="0">
              <a:latin typeface="Constantia"/>
            </a:endParaRPr>
          </a:p>
          <a:p>
            <a:pPr marL="342900" indent="-342900">
              <a:buFont typeface="Wingdings"/>
              <a:buChar char="Ø"/>
            </a:pPr>
            <a:endParaRPr lang="en-US" sz="2200" dirty="0">
              <a:latin typeface="Constantia"/>
            </a:endParaRPr>
          </a:p>
          <a:p>
            <a:pPr marL="342900" indent="-342900">
              <a:buFont typeface="Wingdings"/>
              <a:buChar char="Ø"/>
            </a:pPr>
            <a:r>
              <a:rPr lang="en-US" sz="2200">
                <a:latin typeface="Constantia"/>
              </a:rPr>
              <a:t>Improving leadership &amp; supervision. </a:t>
            </a:r>
            <a:endParaRPr lang="en-US"/>
          </a:p>
          <a:p>
            <a:pPr marL="342900" indent="-342900">
              <a:buFont typeface="Wingdings"/>
              <a:buChar char="Ø"/>
            </a:pPr>
            <a:endParaRPr lang="en-US" sz="2200" dirty="0">
              <a:latin typeface="Constantia"/>
            </a:endParaRPr>
          </a:p>
          <a:p>
            <a:pPr marL="342900" indent="-342900">
              <a:buFont typeface="Wingdings"/>
              <a:buChar char="Ø"/>
            </a:pPr>
            <a:r>
              <a:rPr lang="en-US" sz="2200">
                <a:latin typeface="Constantia"/>
              </a:rPr>
              <a:t>Using multilingual &amp; visual communication.</a:t>
            </a:r>
            <a:endParaRPr lang="en-US"/>
          </a:p>
          <a:p>
            <a:pPr marL="342900" indent="-342900">
              <a:buFont typeface="Wingdings"/>
              <a:buChar char="Ø"/>
            </a:pPr>
            <a:endParaRPr lang="en-US" sz="2200" dirty="0">
              <a:latin typeface="Constantia"/>
            </a:endParaRPr>
          </a:p>
          <a:p>
            <a:pPr marL="342900" indent="-342900">
              <a:buFont typeface="Wingdings"/>
              <a:buChar char="Ø"/>
            </a:pPr>
            <a:r>
              <a:rPr lang="en-US" sz="2200">
                <a:latin typeface="Constantia"/>
              </a:rPr>
              <a:t>Encouraging positive workplace culture. </a:t>
            </a:r>
            <a:endParaRPr lang="en-US" sz="2200" dirty="0">
              <a:latin typeface="Constantia"/>
            </a:endParaRPr>
          </a:p>
        </p:txBody>
      </p:sp>
    </p:spTree>
    <p:extLst>
      <p:ext uri="{BB962C8B-B14F-4D97-AF65-F5344CB8AC3E}">
        <p14:creationId xmlns:p14="http://schemas.microsoft.com/office/powerpoint/2010/main" val="2667941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66" name="Picture 65">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7" name="Straight Connector 66">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69" name="Rectangle 68">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00A0E63C-207B-4B2B-1A4D-C4121E19D7DE}"/>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a:t>conclusion</a:t>
            </a:r>
          </a:p>
        </p:txBody>
      </p:sp>
      <p:cxnSp>
        <p:nvCxnSpPr>
          <p:cNvPr id="71" name="Straight Connector 70">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45" name="Graphic 44" descr="Checkmark">
            <a:extLst>
              <a:ext uri="{FF2B5EF4-FFF2-40B4-BE49-F238E27FC236}">
                <a16:creationId xmlns:a16="http://schemas.microsoft.com/office/drawing/2014/main" id="{50146C3A-9751-735D-F8E2-47021C8D8A5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78025" y="451"/>
            <a:ext cx="2432272" cy="2518536"/>
          </a:xfrm>
          <a:prstGeom prst="rect">
            <a:avLst/>
          </a:prstGeom>
        </p:spPr>
      </p:pic>
      <p:pic>
        <p:nvPicPr>
          <p:cNvPr id="72" name="Picture 71">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64" name="Straight Connector 63">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FEFB491E-B81F-7EFF-85FA-231BA66DE4AB}"/>
              </a:ext>
            </a:extLst>
          </p:cNvPr>
          <p:cNvSpPr txBox="1"/>
          <p:nvPr/>
        </p:nvSpPr>
        <p:spPr>
          <a:xfrm>
            <a:off x="6262259" y="198526"/>
            <a:ext cx="5418129"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latin typeface="Constantia"/>
              </a:rPr>
              <a:t>A robust communication strategy is essential for an outstanding teamwork at Flight Foods Ltd.  The company cannot survive without a respectful, transparent</a:t>
            </a:r>
            <a:r>
              <a:rPr lang="en-US" sz="2200">
                <a:latin typeface="Constantia"/>
              </a:rPr>
              <a:t> &amp; accessible communication strategy.</a:t>
            </a:r>
            <a:endParaRPr lang="en-US" sz="2200" dirty="0">
              <a:latin typeface="Constantia"/>
            </a:endParaRPr>
          </a:p>
          <a:p>
            <a:endParaRPr lang="en-US" sz="2200" dirty="0">
              <a:latin typeface="Constantia"/>
            </a:endParaRPr>
          </a:p>
        </p:txBody>
      </p:sp>
      <p:sp>
        <p:nvSpPr>
          <p:cNvPr id="4" name="TextBox 3">
            <a:extLst>
              <a:ext uri="{FF2B5EF4-FFF2-40B4-BE49-F238E27FC236}">
                <a16:creationId xmlns:a16="http://schemas.microsoft.com/office/drawing/2014/main" id="{D2926DDE-18C1-6A79-0803-0AD10F48FBAA}"/>
              </a:ext>
            </a:extLst>
          </p:cNvPr>
          <p:cNvSpPr txBox="1"/>
          <p:nvPr/>
        </p:nvSpPr>
        <p:spPr>
          <a:xfrm>
            <a:off x="6746387" y="2660956"/>
            <a:ext cx="5446607" cy="21092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u="sng">
                <a:latin typeface="Constantia"/>
              </a:rPr>
              <a:t>Key barriers includes</a:t>
            </a:r>
            <a:r>
              <a:rPr lang="en-US" sz="2200">
                <a:latin typeface="Constantia"/>
              </a:rPr>
              <a:t>:</a:t>
            </a:r>
            <a:endParaRPr lang="en-US"/>
          </a:p>
          <a:p>
            <a:pPr marL="342900" indent="-342900">
              <a:buFont typeface="Wingdings"/>
              <a:buChar char="Ø"/>
            </a:pPr>
            <a:r>
              <a:rPr lang="en-US" sz="2200">
                <a:latin typeface="Constantia"/>
              </a:rPr>
              <a:t>Environmental noise.</a:t>
            </a:r>
          </a:p>
          <a:p>
            <a:pPr marL="342900" indent="-342900">
              <a:buFont typeface="Wingdings"/>
              <a:buChar char="Ø"/>
            </a:pPr>
            <a:r>
              <a:rPr lang="en-US" sz="2200">
                <a:latin typeface="Constantia"/>
              </a:rPr>
              <a:t>Language differences. </a:t>
            </a:r>
          </a:p>
          <a:p>
            <a:pPr marL="342900" indent="-342900">
              <a:buFont typeface="Wingdings"/>
              <a:buChar char="Ø"/>
            </a:pPr>
            <a:r>
              <a:rPr lang="en-US" sz="2200">
                <a:latin typeface="Constantia"/>
              </a:rPr>
              <a:t>Generational gaps.</a:t>
            </a:r>
          </a:p>
          <a:p>
            <a:pPr marL="342900" indent="-342900">
              <a:buFont typeface="Wingdings"/>
              <a:buChar char="Ø"/>
            </a:pPr>
            <a:r>
              <a:rPr lang="en-US" sz="2200">
                <a:latin typeface="Constantia"/>
              </a:rPr>
              <a:t>Cultural differences. </a:t>
            </a:r>
            <a:endParaRPr lang="en-US" sz="2200" dirty="0">
              <a:latin typeface="Constantia"/>
            </a:endParaRPr>
          </a:p>
          <a:p>
            <a:pPr marL="342900" indent="-342900">
              <a:buFont typeface="Wingdings"/>
              <a:buChar char="Ø"/>
            </a:pPr>
            <a:r>
              <a:rPr lang="en-US" sz="2200">
                <a:latin typeface="Constantia"/>
              </a:rPr>
              <a:t>Emotional stress.</a:t>
            </a:r>
            <a:endParaRPr lang="en-US" sz="2200" dirty="0">
              <a:latin typeface="Constantia"/>
            </a:endParaRPr>
          </a:p>
        </p:txBody>
      </p:sp>
      <p:sp>
        <p:nvSpPr>
          <p:cNvPr id="5" name="TextBox 4">
            <a:extLst>
              <a:ext uri="{FF2B5EF4-FFF2-40B4-BE49-F238E27FC236}">
                <a16:creationId xmlns:a16="http://schemas.microsoft.com/office/drawing/2014/main" id="{0DE85F44-4891-485A-60FC-CF694B00FE05}"/>
              </a:ext>
            </a:extLst>
          </p:cNvPr>
          <p:cNvSpPr txBox="1"/>
          <p:nvPr/>
        </p:nvSpPr>
        <p:spPr>
          <a:xfrm>
            <a:off x="141016" y="4961085"/>
            <a:ext cx="8544689"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dirty="0">
                <a:latin typeface="Constantia"/>
              </a:rPr>
              <a:t>Applying </a:t>
            </a:r>
            <a:r>
              <a:rPr lang="en-US" sz="2200">
                <a:latin typeface="Constantia"/>
              </a:rPr>
              <a:t>communication</a:t>
            </a:r>
            <a:r>
              <a:rPr lang="en-US" sz="2200" dirty="0">
                <a:latin typeface="Constantia"/>
              </a:rPr>
              <a:t> theories, help to explain the issues. </a:t>
            </a:r>
          </a:p>
          <a:p>
            <a:endParaRPr lang="en-US" sz="2200" dirty="0">
              <a:latin typeface="Constantia"/>
            </a:endParaRPr>
          </a:p>
          <a:p>
            <a:r>
              <a:rPr lang="en-US" sz="2200" dirty="0">
                <a:latin typeface="Constantia"/>
              </a:rPr>
              <a:t>Improving communication can enhance quality, safety &amp; </a:t>
            </a:r>
            <a:r>
              <a:rPr lang="en-US" sz="2200">
                <a:latin typeface="Constantia"/>
              </a:rPr>
              <a:t>efficiency.</a:t>
            </a:r>
            <a:endParaRPr lang="en-US" sz="2200" dirty="0">
              <a:latin typeface="Constantia"/>
            </a:endParaRPr>
          </a:p>
        </p:txBody>
      </p:sp>
    </p:spTree>
    <p:extLst>
      <p:ext uri="{BB962C8B-B14F-4D97-AF65-F5344CB8AC3E}">
        <p14:creationId xmlns:p14="http://schemas.microsoft.com/office/powerpoint/2010/main" val="695887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A217B-2589-13BB-4359-D6BCF57DD83C}"/>
              </a:ext>
            </a:extLst>
          </p:cNvPr>
          <p:cNvSpPr>
            <a:spLocks noGrp="1"/>
          </p:cNvSpPr>
          <p:nvPr>
            <p:ph type="title"/>
          </p:nvPr>
        </p:nvSpPr>
        <p:spPr/>
        <p:txBody>
          <a:bodyPr vert="horz" lIns="91440" tIns="45720" rIns="91440" bIns="45720" rtlCol="0" anchor="t">
            <a:normAutofit fontScale="90000"/>
          </a:bodyPr>
          <a:lstStyle/>
          <a:p>
            <a:r>
              <a:rPr lang="en-US" u="sng"/>
              <a:t>References</a:t>
            </a:r>
            <a:br>
              <a:rPr lang="en-US" u="sng" dirty="0"/>
            </a:br>
            <a:endParaRPr lang="en-US"/>
          </a:p>
        </p:txBody>
      </p:sp>
      <p:pic>
        <p:nvPicPr>
          <p:cNvPr id="7" name="Graphic 6" descr="Books">
            <a:extLst>
              <a:ext uri="{FF2B5EF4-FFF2-40B4-BE49-F238E27FC236}">
                <a16:creationId xmlns:a16="http://schemas.microsoft.com/office/drawing/2014/main" id="{CA4D6AAC-1F63-D09E-2018-DFF3F3262F0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27287" y="1851162"/>
            <a:ext cx="2799103" cy="2799103"/>
          </a:xfrm>
          <a:prstGeom prst="rect">
            <a:avLst/>
          </a:prstGeom>
        </p:spPr>
      </p:pic>
      <p:sp>
        <p:nvSpPr>
          <p:cNvPr id="4" name="TextBox 3">
            <a:extLst>
              <a:ext uri="{FF2B5EF4-FFF2-40B4-BE49-F238E27FC236}">
                <a16:creationId xmlns:a16="http://schemas.microsoft.com/office/drawing/2014/main" id="{F9026226-54CF-2EE2-537F-89B740BEEBD7}"/>
              </a:ext>
            </a:extLst>
          </p:cNvPr>
          <p:cNvSpPr txBox="1"/>
          <p:nvPr/>
        </p:nvSpPr>
        <p:spPr>
          <a:xfrm>
            <a:off x="4886119" y="764903"/>
            <a:ext cx="6614279" cy="405446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514350" indent="-285750" defTabSz="914400">
              <a:lnSpc>
                <a:spcPct val="110000"/>
              </a:lnSpc>
              <a:spcAft>
                <a:spcPts val="600"/>
              </a:spcAft>
              <a:buClr>
                <a:schemeClr val="accent1"/>
              </a:buClr>
              <a:buSzPct val="100000"/>
              <a:buFont typeface="Wingdings" panose="020B0604020202020204" pitchFamily="34" charset="0"/>
              <a:buChar char="Ø"/>
            </a:pPr>
            <a:r>
              <a:rPr lang="en-US" sz="2000" dirty="0">
                <a:latin typeface="Constantia"/>
              </a:rPr>
              <a:t>Berlo, D.K (1960) The Process of Communication: An Introduction to Theory and Practice.  New York: Holt, Rinehart and Winston. </a:t>
            </a:r>
          </a:p>
          <a:p>
            <a:pPr marL="514350" indent="-285750" defTabSz="914400">
              <a:lnSpc>
                <a:spcPct val="110000"/>
              </a:lnSpc>
              <a:spcAft>
                <a:spcPts val="600"/>
              </a:spcAft>
              <a:buClr>
                <a:schemeClr val="accent1"/>
              </a:buClr>
              <a:buSzPct val="100000"/>
              <a:buFont typeface="Wingdings" panose="020B0604020202020204" pitchFamily="34" charset="0"/>
              <a:buChar char="Ø"/>
            </a:pPr>
            <a:endParaRPr lang="en-US" sz="2000" dirty="0">
              <a:latin typeface="Constantia"/>
            </a:endParaRPr>
          </a:p>
          <a:p>
            <a:pPr marL="514350" indent="-285750" defTabSz="914400">
              <a:lnSpc>
                <a:spcPct val="110000"/>
              </a:lnSpc>
              <a:spcAft>
                <a:spcPts val="600"/>
              </a:spcAft>
              <a:buClr>
                <a:schemeClr val="accent1"/>
              </a:buClr>
              <a:buSzPct val="100000"/>
              <a:buFont typeface="Wingdings" panose="020B0604020202020204" pitchFamily="34" charset="0"/>
              <a:buChar char="Ø"/>
            </a:pPr>
            <a:r>
              <a:rPr lang="en-US" sz="2000" dirty="0" err="1">
                <a:latin typeface="Constantia"/>
              </a:rPr>
              <a:t>Hofstede,G</a:t>
            </a:r>
            <a:r>
              <a:rPr lang="en-US" sz="2000" dirty="0">
                <a:latin typeface="Constantia"/>
              </a:rPr>
              <a:t>. (2011) Cultures and Organizations: Software of the Mind. 3rd </a:t>
            </a:r>
            <a:r>
              <a:rPr lang="en-US" sz="2000" dirty="0" err="1">
                <a:latin typeface="Constantia"/>
              </a:rPr>
              <a:t>edn</a:t>
            </a:r>
            <a:r>
              <a:rPr lang="en-US" sz="2000" dirty="0">
                <a:latin typeface="Constantia"/>
              </a:rPr>
              <a:t>. New York: McGraw-Hill.</a:t>
            </a:r>
          </a:p>
          <a:p>
            <a:pPr marL="514350" indent="-285750" defTabSz="914400">
              <a:lnSpc>
                <a:spcPct val="110000"/>
              </a:lnSpc>
              <a:spcAft>
                <a:spcPts val="600"/>
              </a:spcAft>
              <a:buClr>
                <a:schemeClr val="accent1"/>
              </a:buClr>
              <a:buSzPct val="100000"/>
              <a:buFont typeface="Wingdings" panose="020B0604020202020204" pitchFamily="34" charset="0"/>
              <a:buChar char="Ø"/>
            </a:pPr>
            <a:endParaRPr lang="en-US" sz="2000" dirty="0">
              <a:latin typeface="Constantia"/>
            </a:endParaRPr>
          </a:p>
          <a:p>
            <a:pPr marL="514350" indent="-285750" defTabSz="914400">
              <a:lnSpc>
                <a:spcPct val="110000"/>
              </a:lnSpc>
              <a:spcAft>
                <a:spcPts val="600"/>
              </a:spcAft>
              <a:buClr>
                <a:schemeClr val="accent1"/>
              </a:buClr>
              <a:buSzPct val="100000"/>
              <a:buFont typeface="Wingdings" panose="020B0604020202020204" pitchFamily="34" charset="0"/>
              <a:buChar char="Ø"/>
            </a:pPr>
            <a:r>
              <a:rPr lang="en-US" sz="2000">
                <a:latin typeface="Constantia"/>
              </a:rPr>
              <a:t>Schramm, W. (1954) How Communication Works.  Urbana: University of Illinois Press.</a:t>
            </a:r>
            <a:endParaRPr lang="en-US" sz="2000" dirty="0">
              <a:latin typeface="Constantia"/>
            </a:endParaRPr>
          </a:p>
          <a:p>
            <a:pPr marL="514350" indent="-285750" defTabSz="914400">
              <a:lnSpc>
                <a:spcPct val="110000"/>
              </a:lnSpc>
              <a:spcAft>
                <a:spcPts val="600"/>
              </a:spcAft>
              <a:buClr>
                <a:schemeClr val="accent1"/>
              </a:buClr>
              <a:buSzPct val="100000"/>
              <a:buFont typeface="Wingdings" panose="020B0604020202020204" pitchFamily="34" charset="0"/>
              <a:buChar char="Ø"/>
            </a:pPr>
            <a:endParaRPr lang="en-US" sz="2000" dirty="0">
              <a:latin typeface="Constantia"/>
            </a:endParaRPr>
          </a:p>
          <a:p>
            <a:pPr marL="514350" indent="-285750" defTabSz="914400">
              <a:lnSpc>
                <a:spcPct val="110000"/>
              </a:lnSpc>
              <a:spcAft>
                <a:spcPts val="600"/>
              </a:spcAft>
              <a:buClr>
                <a:schemeClr val="accent1"/>
              </a:buClr>
              <a:buSzPct val="100000"/>
              <a:buFont typeface="Wingdings" panose="020B0604020202020204" pitchFamily="34" charset="0"/>
              <a:buChar char="Ø"/>
            </a:pPr>
            <a:r>
              <a:rPr lang="en-US" sz="2000">
                <a:latin typeface="Constantia"/>
              </a:rPr>
              <a:t>Shannon, C.E and Weaver, W. (1949) The Mathematical Theory of Communication.  Urbana: University of Illinois Press. </a:t>
            </a:r>
          </a:p>
        </p:txBody>
      </p:sp>
    </p:spTree>
    <p:extLst>
      <p:ext uri="{BB962C8B-B14F-4D97-AF65-F5344CB8AC3E}">
        <p14:creationId xmlns:p14="http://schemas.microsoft.com/office/powerpoint/2010/main" val="297357410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9" ma:contentTypeDescription="Create a new document." ma:contentTypeScope="" ma:versionID="95bb027d8aa4fcd0694c753a7cc31b92">
  <xsd:schema xmlns:xsd="http://www.w3.org/2001/XMLSchema" xmlns:xs="http://www.w3.org/2001/XMLSchema" xmlns:p="http://schemas.microsoft.com/office/2006/metadata/properties" xmlns:ns3="b4f9f7ee-5770-4a14-8925-17f3d16e50b7" targetNamespace="http://schemas.microsoft.com/office/2006/metadata/properties" ma:root="true" ma:fieldsID="e08e27c1e21dd0eaaa94ec1296aa8635"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SystemTags" minOccurs="0"/>
                <xsd:element ref="ns3:MediaServiceOCR" minOccurs="0"/>
                <xsd:element ref="ns3:MediaServiceGenerationTime" minOccurs="0"/>
                <xsd:element ref="ns3:MediaServiceEventHashCode"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_activity" ma:index="16"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4B0236A2-54A2-42F0-A4E1-6BFBF6461633}">
  <ds:schemaRefs>
    <ds:schemaRef ds:uri="http://schemas.microsoft.com/sharepoint/v3/contenttype/forms"/>
  </ds:schemaRefs>
</ds:datastoreItem>
</file>

<file path=customXml/itemProps2.xml><?xml version="1.0" encoding="utf-8"?>
<ds:datastoreItem xmlns:ds="http://schemas.openxmlformats.org/officeDocument/2006/customXml" ds:itemID="{298CEA9A-DD0D-424B-A032-1D45041012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57F183B-6478-457E-8BF2-970177306852}">
  <ds:schemaRefs>
    <ds:schemaRef ds:uri="http://schemas.microsoft.com/office/infopath/2007/PartnerControls"/>
    <ds:schemaRef ds:uri="http://purl.org/dc/terms/"/>
    <ds:schemaRef ds:uri="http://schemas.microsoft.com/office/2006/metadata/properties"/>
    <ds:schemaRef ds:uri="http://www.w3.org/XML/1998/namespace"/>
    <ds:schemaRef ds:uri="http://purl.org/dc/elements/1.1/"/>
    <ds:schemaRef ds:uri="http://schemas.microsoft.com/office/2006/documentManagement/types"/>
    <ds:schemaRef ds:uri="http://schemas.openxmlformats.org/package/2006/metadata/core-properties"/>
    <ds:schemaRef ds:uri="b4f9f7ee-5770-4a14-8925-17f3d16e50b7"/>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Gallery</Template>
  <TotalTime>41</TotalTime>
  <Words>198</Words>
  <Application>Microsoft Office PowerPoint</Application>
  <PresentationFormat>Widescreen</PresentationFormat>
  <Paragraphs>23</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Gallery</vt:lpstr>
      <vt:lpstr>Flight Foods LTD. </vt:lpstr>
      <vt:lpstr>Team members</vt:lpstr>
      <vt:lpstr>Presentation overview</vt:lpstr>
      <vt:lpstr>Introduction Of The Company</vt:lpstr>
      <vt:lpstr>Communication Barriers </vt:lpstr>
      <vt:lpstr>Environmental Noise</vt:lpstr>
      <vt:lpstr>Theorical Framework</vt:lpstr>
      <vt:lpstr>Language/communications </vt:lpstr>
      <vt:lpstr>Theorical Framework</vt:lpstr>
      <vt:lpstr>Age/generational differences __________________________</vt:lpstr>
      <vt:lpstr>Theorical Framework</vt:lpstr>
      <vt:lpstr>Cultural differences</vt:lpstr>
      <vt:lpstr>Emotional barriers</vt:lpstr>
      <vt:lpstr>Theorical Framework</vt:lpstr>
      <vt:lpstr>Reducing communication barriers</vt:lpstr>
      <vt:lpstr>conclusion</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Flight Foods Ltd​ Flight Foods Ltd​ </dc:title>
  <dc:creator>Kayla Phillips-Small (2505456)</dc:creator>
  <cp:lastModifiedBy>Kayla Phillips-Small (2505456)</cp:lastModifiedBy>
  <cp:revision>2078</cp:revision>
  <dcterms:created xsi:type="dcterms:W3CDTF">2026-03-13T01:13:36Z</dcterms:created>
  <dcterms:modified xsi:type="dcterms:W3CDTF">2026-03-16T05:40:25Z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