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sldIdLst>
    <p:sldId id="261" r:id="rId2"/>
    <p:sldId id="260" r:id="rId3"/>
    <p:sldId id="259" r:id="rId4"/>
    <p:sldId id="256" r:id="rId5"/>
    <p:sldId id="257" r:id="rId6"/>
    <p:sldId id="258"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3" autoAdjust="0"/>
    <p:restoredTop sz="94660"/>
  </p:normalViewPr>
  <p:slideViewPr>
    <p:cSldViewPr snapToGrid="0">
      <p:cViewPr varScale="1">
        <p:scale>
          <a:sx n="72" d="100"/>
          <a:sy n="72" d="100"/>
        </p:scale>
        <p:origin x="64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2E327-1DD9-47E2-8D94-4EA393A128D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31908E-D0FB-4713-BB02-0B73483E2D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BB931E3-41B4-439A-8A5D-4C11A8D72E86}"/>
              </a:ext>
            </a:extLst>
          </p:cNvPr>
          <p:cNvSpPr>
            <a:spLocks noGrp="1"/>
          </p:cNvSpPr>
          <p:nvPr>
            <p:ph type="dt" sz="half" idx="10"/>
          </p:nvPr>
        </p:nvSpPr>
        <p:spPr/>
        <p:txBody>
          <a:bodyPr/>
          <a:lstStyle/>
          <a:p>
            <a:fld id="{87BB15FD-CECA-4E9E-A7C0-DAFB52115EC6}" type="datetimeFigureOut">
              <a:rPr lang="en-GB" smtClean="0"/>
              <a:t>22/01/2020</a:t>
            </a:fld>
            <a:endParaRPr lang="en-GB"/>
          </a:p>
        </p:txBody>
      </p:sp>
      <p:sp>
        <p:nvSpPr>
          <p:cNvPr id="5" name="Footer Placeholder 4">
            <a:extLst>
              <a:ext uri="{FF2B5EF4-FFF2-40B4-BE49-F238E27FC236}">
                <a16:creationId xmlns:a16="http://schemas.microsoft.com/office/drawing/2014/main" id="{5200A3C4-AF8D-4ABE-8D5A-62C2BE78A0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94FD08-159B-4E54-89E3-927EA0BD7EA0}"/>
              </a:ext>
            </a:extLst>
          </p:cNvPr>
          <p:cNvSpPr>
            <a:spLocks noGrp="1"/>
          </p:cNvSpPr>
          <p:nvPr>
            <p:ph type="sldNum" sz="quarter" idx="12"/>
          </p:nvPr>
        </p:nvSpPr>
        <p:spPr/>
        <p:txBody>
          <a:bodyPr/>
          <a:lstStyle/>
          <a:p>
            <a:fld id="{97759E72-C5DA-42AE-B3EE-FA2D03746484}" type="slidenum">
              <a:rPr lang="en-GB" smtClean="0"/>
              <a:t>‹#›</a:t>
            </a:fld>
            <a:endParaRPr lang="en-GB"/>
          </a:p>
        </p:txBody>
      </p:sp>
    </p:spTree>
    <p:extLst>
      <p:ext uri="{BB962C8B-B14F-4D97-AF65-F5344CB8AC3E}">
        <p14:creationId xmlns:p14="http://schemas.microsoft.com/office/powerpoint/2010/main" val="26176830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E4E07-A2F5-4853-BE73-00E43D66DC8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175AFD4-4994-4450-ABA0-4A18E4BEC2F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80B5D7-ABDC-4B2A-8555-C3449A842FC3}"/>
              </a:ext>
            </a:extLst>
          </p:cNvPr>
          <p:cNvSpPr>
            <a:spLocks noGrp="1"/>
          </p:cNvSpPr>
          <p:nvPr>
            <p:ph type="dt" sz="half" idx="10"/>
          </p:nvPr>
        </p:nvSpPr>
        <p:spPr/>
        <p:txBody>
          <a:bodyPr/>
          <a:lstStyle/>
          <a:p>
            <a:fld id="{87BB15FD-CECA-4E9E-A7C0-DAFB52115EC6}" type="datetimeFigureOut">
              <a:rPr lang="en-GB" smtClean="0"/>
              <a:t>22/01/2020</a:t>
            </a:fld>
            <a:endParaRPr lang="en-GB"/>
          </a:p>
        </p:txBody>
      </p:sp>
      <p:sp>
        <p:nvSpPr>
          <p:cNvPr id="5" name="Footer Placeholder 4">
            <a:extLst>
              <a:ext uri="{FF2B5EF4-FFF2-40B4-BE49-F238E27FC236}">
                <a16:creationId xmlns:a16="http://schemas.microsoft.com/office/drawing/2014/main" id="{A5186932-F541-4115-8E1F-A82433E44B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6F7EFF-B3B0-479A-A2E7-5ACEBC2536DA}"/>
              </a:ext>
            </a:extLst>
          </p:cNvPr>
          <p:cNvSpPr>
            <a:spLocks noGrp="1"/>
          </p:cNvSpPr>
          <p:nvPr>
            <p:ph type="sldNum" sz="quarter" idx="12"/>
          </p:nvPr>
        </p:nvSpPr>
        <p:spPr/>
        <p:txBody>
          <a:bodyPr/>
          <a:lstStyle/>
          <a:p>
            <a:fld id="{97759E72-C5DA-42AE-B3EE-FA2D03746484}" type="slidenum">
              <a:rPr lang="en-GB" smtClean="0"/>
              <a:t>‹#›</a:t>
            </a:fld>
            <a:endParaRPr lang="en-GB"/>
          </a:p>
        </p:txBody>
      </p:sp>
    </p:spTree>
    <p:extLst>
      <p:ext uri="{BB962C8B-B14F-4D97-AF65-F5344CB8AC3E}">
        <p14:creationId xmlns:p14="http://schemas.microsoft.com/office/powerpoint/2010/main" val="1384589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4CD4A-9324-4E33-9053-9EF22989E88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11B548C-5978-4AB3-BADD-FD5E4EFA05C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9430857-5317-4842-9FBC-B03BC10CA7D0}"/>
              </a:ext>
            </a:extLst>
          </p:cNvPr>
          <p:cNvSpPr>
            <a:spLocks noGrp="1"/>
          </p:cNvSpPr>
          <p:nvPr>
            <p:ph type="dt" sz="half" idx="10"/>
          </p:nvPr>
        </p:nvSpPr>
        <p:spPr/>
        <p:txBody>
          <a:bodyPr/>
          <a:lstStyle/>
          <a:p>
            <a:fld id="{87BB15FD-CECA-4E9E-A7C0-DAFB52115EC6}" type="datetimeFigureOut">
              <a:rPr lang="en-GB" smtClean="0"/>
              <a:t>22/01/2020</a:t>
            </a:fld>
            <a:endParaRPr lang="en-GB"/>
          </a:p>
        </p:txBody>
      </p:sp>
      <p:sp>
        <p:nvSpPr>
          <p:cNvPr id="5" name="Footer Placeholder 4">
            <a:extLst>
              <a:ext uri="{FF2B5EF4-FFF2-40B4-BE49-F238E27FC236}">
                <a16:creationId xmlns:a16="http://schemas.microsoft.com/office/drawing/2014/main" id="{A79CD4A2-B587-489F-963D-11C5F469FC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CC8502-4BBD-4585-B393-CD88AE8F90BF}"/>
              </a:ext>
            </a:extLst>
          </p:cNvPr>
          <p:cNvSpPr>
            <a:spLocks noGrp="1"/>
          </p:cNvSpPr>
          <p:nvPr>
            <p:ph type="sldNum" sz="quarter" idx="12"/>
          </p:nvPr>
        </p:nvSpPr>
        <p:spPr/>
        <p:txBody>
          <a:bodyPr/>
          <a:lstStyle/>
          <a:p>
            <a:fld id="{97759E72-C5DA-42AE-B3EE-FA2D03746484}" type="slidenum">
              <a:rPr lang="en-GB" smtClean="0"/>
              <a:t>‹#›</a:t>
            </a:fld>
            <a:endParaRPr lang="en-GB"/>
          </a:p>
        </p:txBody>
      </p:sp>
    </p:spTree>
    <p:extLst>
      <p:ext uri="{BB962C8B-B14F-4D97-AF65-F5344CB8AC3E}">
        <p14:creationId xmlns:p14="http://schemas.microsoft.com/office/powerpoint/2010/main" val="1562081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FF633-93CD-43AF-A6E1-88F465EAAB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C8D9C8C-704C-4730-B1AA-E0AAA5BB41F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3005667-357C-4A25-A474-BF07FEEC3E6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AE68A56-4D1B-4A9E-AC77-8D64F5BFF646}"/>
              </a:ext>
            </a:extLst>
          </p:cNvPr>
          <p:cNvSpPr>
            <a:spLocks noGrp="1"/>
          </p:cNvSpPr>
          <p:nvPr>
            <p:ph type="dt" sz="half" idx="10"/>
          </p:nvPr>
        </p:nvSpPr>
        <p:spPr/>
        <p:txBody>
          <a:bodyPr/>
          <a:lstStyle/>
          <a:p>
            <a:fld id="{87BB15FD-CECA-4E9E-A7C0-DAFB52115EC6}" type="datetimeFigureOut">
              <a:rPr lang="en-GB" smtClean="0"/>
              <a:t>22/01/2020</a:t>
            </a:fld>
            <a:endParaRPr lang="en-GB"/>
          </a:p>
        </p:txBody>
      </p:sp>
      <p:sp>
        <p:nvSpPr>
          <p:cNvPr id="6" name="Footer Placeholder 5">
            <a:extLst>
              <a:ext uri="{FF2B5EF4-FFF2-40B4-BE49-F238E27FC236}">
                <a16:creationId xmlns:a16="http://schemas.microsoft.com/office/drawing/2014/main" id="{5AFA0735-A786-4142-BCAF-0E56A30891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EC9249-A964-49BF-9F3C-743C2CD76449}"/>
              </a:ext>
            </a:extLst>
          </p:cNvPr>
          <p:cNvSpPr>
            <a:spLocks noGrp="1"/>
          </p:cNvSpPr>
          <p:nvPr>
            <p:ph type="sldNum" sz="quarter" idx="12"/>
          </p:nvPr>
        </p:nvSpPr>
        <p:spPr/>
        <p:txBody>
          <a:bodyPr/>
          <a:lstStyle/>
          <a:p>
            <a:fld id="{97759E72-C5DA-42AE-B3EE-FA2D03746484}" type="slidenum">
              <a:rPr lang="en-GB" smtClean="0"/>
              <a:t>‹#›</a:t>
            </a:fld>
            <a:endParaRPr lang="en-GB"/>
          </a:p>
        </p:txBody>
      </p:sp>
    </p:spTree>
    <p:extLst>
      <p:ext uri="{BB962C8B-B14F-4D97-AF65-F5344CB8AC3E}">
        <p14:creationId xmlns:p14="http://schemas.microsoft.com/office/powerpoint/2010/main" val="32399324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70D63-1283-482A-ADEA-2B6E6225945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07156F-99CA-4726-8B87-12B99C3820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C52C556-AACD-4A21-97E5-9E16C18EFF51}"/>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4A96046-F49F-488A-8FE2-BC5880A2C3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F34D183-E60D-45C2-8690-23D40FA751CE}"/>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68FD4A6-5F08-4F5C-8622-AE4B7DA03288}"/>
              </a:ext>
            </a:extLst>
          </p:cNvPr>
          <p:cNvSpPr>
            <a:spLocks noGrp="1"/>
          </p:cNvSpPr>
          <p:nvPr>
            <p:ph type="dt" sz="half" idx="10"/>
          </p:nvPr>
        </p:nvSpPr>
        <p:spPr/>
        <p:txBody>
          <a:bodyPr/>
          <a:lstStyle/>
          <a:p>
            <a:fld id="{87BB15FD-CECA-4E9E-A7C0-DAFB52115EC6}" type="datetimeFigureOut">
              <a:rPr lang="en-GB" smtClean="0"/>
              <a:t>22/01/2020</a:t>
            </a:fld>
            <a:endParaRPr lang="en-GB"/>
          </a:p>
        </p:txBody>
      </p:sp>
      <p:sp>
        <p:nvSpPr>
          <p:cNvPr id="8" name="Footer Placeholder 7">
            <a:extLst>
              <a:ext uri="{FF2B5EF4-FFF2-40B4-BE49-F238E27FC236}">
                <a16:creationId xmlns:a16="http://schemas.microsoft.com/office/drawing/2014/main" id="{975BBA8E-D5FE-401A-93FB-0A8A711E5C7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AFB82A1-3E00-4532-9B85-FC39DD0A27EB}"/>
              </a:ext>
            </a:extLst>
          </p:cNvPr>
          <p:cNvSpPr>
            <a:spLocks noGrp="1"/>
          </p:cNvSpPr>
          <p:nvPr>
            <p:ph type="sldNum" sz="quarter" idx="12"/>
          </p:nvPr>
        </p:nvSpPr>
        <p:spPr/>
        <p:txBody>
          <a:bodyPr/>
          <a:lstStyle/>
          <a:p>
            <a:fld id="{97759E72-C5DA-42AE-B3EE-FA2D03746484}" type="slidenum">
              <a:rPr lang="en-GB" smtClean="0"/>
              <a:t>‹#›</a:t>
            </a:fld>
            <a:endParaRPr lang="en-GB"/>
          </a:p>
        </p:txBody>
      </p:sp>
    </p:spTree>
    <p:extLst>
      <p:ext uri="{BB962C8B-B14F-4D97-AF65-F5344CB8AC3E}">
        <p14:creationId xmlns:p14="http://schemas.microsoft.com/office/powerpoint/2010/main" val="968821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947A7-E09B-4964-9BC1-EEB77F3E43C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497B73E-527F-4247-A803-C61EF2D6081D}"/>
              </a:ext>
            </a:extLst>
          </p:cNvPr>
          <p:cNvSpPr>
            <a:spLocks noGrp="1"/>
          </p:cNvSpPr>
          <p:nvPr>
            <p:ph type="dt" sz="half" idx="10"/>
          </p:nvPr>
        </p:nvSpPr>
        <p:spPr/>
        <p:txBody>
          <a:bodyPr/>
          <a:lstStyle/>
          <a:p>
            <a:fld id="{87BB15FD-CECA-4E9E-A7C0-DAFB52115EC6}" type="datetimeFigureOut">
              <a:rPr lang="en-GB" smtClean="0"/>
              <a:t>22/01/2020</a:t>
            </a:fld>
            <a:endParaRPr lang="en-GB"/>
          </a:p>
        </p:txBody>
      </p:sp>
      <p:sp>
        <p:nvSpPr>
          <p:cNvPr id="4" name="Footer Placeholder 3">
            <a:extLst>
              <a:ext uri="{FF2B5EF4-FFF2-40B4-BE49-F238E27FC236}">
                <a16:creationId xmlns:a16="http://schemas.microsoft.com/office/drawing/2014/main" id="{BC5B2A58-AB75-4215-82F4-8B0163048A3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6796C47-6002-4214-8EEC-17369F3EB93A}"/>
              </a:ext>
            </a:extLst>
          </p:cNvPr>
          <p:cNvSpPr>
            <a:spLocks noGrp="1"/>
          </p:cNvSpPr>
          <p:nvPr>
            <p:ph type="sldNum" sz="quarter" idx="12"/>
          </p:nvPr>
        </p:nvSpPr>
        <p:spPr/>
        <p:txBody>
          <a:bodyPr/>
          <a:lstStyle/>
          <a:p>
            <a:fld id="{97759E72-C5DA-42AE-B3EE-FA2D03746484}" type="slidenum">
              <a:rPr lang="en-GB" smtClean="0"/>
              <a:t>‹#›</a:t>
            </a:fld>
            <a:endParaRPr lang="en-GB"/>
          </a:p>
        </p:txBody>
      </p:sp>
    </p:spTree>
    <p:extLst>
      <p:ext uri="{BB962C8B-B14F-4D97-AF65-F5344CB8AC3E}">
        <p14:creationId xmlns:p14="http://schemas.microsoft.com/office/powerpoint/2010/main" val="740623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203112-DEEA-4D30-A7C6-20A00FD8BB08}"/>
              </a:ext>
            </a:extLst>
          </p:cNvPr>
          <p:cNvSpPr>
            <a:spLocks noGrp="1"/>
          </p:cNvSpPr>
          <p:nvPr>
            <p:ph type="dt" sz="half" idx="10"/>
          </p:nvPr>
        </p:nvSpPr>
        <p:spPr/>
        <p:txBody>
          <a:bodyPr/>
          <a:lstStyle/>
          <a:p>
            <a:fld id="{87BB15FD-CECA-4E9E-A7C0-DAFB52115EC6}" type="datetimeFigureOut">
              <a:rPr lang="en-GB" smtClean="0"/>
              <a:t>22/01/2020</a:t>
            </a:fld>
            <a:endParaRPr lang="en-GB"/>
          </a:p>
        </p:txBody>
      </p:sp>
      <p:sp>
        <p:nvSpPr>
          <p:cNvPr id="3" name="Footer Placeholder 2">
            <a:extLst>
              <a:ext uri="{FF2B5EF4-FFF2-40B4-BE49-F238E27FC236}">
                <a16:creationId xmlns:a16="http://schemas.microsoft.com/office/drawing/2014/main" id="{3F2D4A6E-B688-4312-ABD2-55CA4CB57D2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7465FA-A49F-4913-A982-3871454566FE}"/>
              </a:ext>
            </a:extLst>
          </p:cNvPr>
          <p:cNvSpPr>
            <a:spLocks noGrp="1"/>
          </p:cNvSpPr>
          <p:nvPr>
            <p:ph type="sldNum" sz="quarter" idx="12"/>
          </p:nvPr>
        </p:nvSpPr>
        <p:spPr/>
        <p:txBody>
          <a:bodyPr/>
          <a:lstStyle/>
          <a:p>
            <a:fld id="{97759E72-C5DA-42AE-B3EE-FA2D03746484}" type="slidenum">
              <a:rPr lang="en-GB" smtClean="0"/>
              <a:t>‹#›</a:t>
            </a:fld>
            <a:endParaRPr lang="en-GB"/>
          </a:p>
        </p:txBody>
      </p:sp>
    </p:spTree>
    <p:extLst>
      <p:ext uri="{BB962C8B-B14F-4D97-AF65-F5344CB8AC3E}">
        <p14:creationId xmlns:p14="http://schemas.microsoft.com/office/powerpoint/2010/main" val="15936466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E9A49-D881-413A-9757-EC286F29A5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2315C84-3D48-4F47-AB50-C243227DC6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0F6FCB3-F3FC-4548-9BFC-4D4B8FFAC6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A95C92A-7985-4726-B952-233941355463}"/>
              </a:ext>
            </a:extLst>
          </p:cNvPr>
          <p:cNvSpPr>
            <a:spLocks noGrp="1"/>
          </p:cNvSpPr>
          <p:nvPr>
            <p:ph type="dt" sz="half" idx="10"/>
          </p:nvPr>
        </p:nvSpPr>
        <p:spPr/>
        <p:txBody>
          <a:bodyPr/>
          <a:lstStyle/>
          <a:p>
            <a:fld id="{87BB15FD-CECA-4E9E-A7C0-DAFB52115EC6}" type="datetimeFigureOut">
              <a:rPr lang="en-GB" smtClean="0"/>
              <a:t>22/01/2020</a:t>
            </a:fld>
            <a:endParaRPr lang="en-GB"/>
          </a:p>
        </p:txBody>
      </p:sp>
      <p:sp>
        <p:nvSpPr>
          <p:cNvPr id="6" name="Footer Placeholder 5">
            <a:extLst>
              <a:ext uri="{FF2B5EF4-FFF2-40B4-BE49-F238E27FC236}">
                <a16:creationId xmlns:a16="http://schemas.microsoft.com/office/drawing/2014/main" id="{FB2C84BD-CEF2-4799-9537-2B3D0AC719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2B4CFA-2D29-4A72-8E0B-B9EF6144C924}"/>
              </a:ext>
            </a:extLst>
          </p:cNvPr>
          <p:cNvSpPr>
            <a:spLocks noGrp="1"/>
          </p:cNvSpPr>
          <p:nvPr>
            <p:ph type="sldNum" sz="quarter" idx="12"/>
          </p:nvPr>
        </p:nvSpPr>
        <p:spPr/>
        <p:txBody>
          <a:bodyPr/>
          <a:lstStyle/>
          <a:p>
            <a:fld id="{97759E72-C5DA-42AE-B3EE-FA2D03746484}" type="slidenum">
              <a:rPr lang="en-GB" smtClean="0"/>
              <a:t>‹#›</a:t>
            </a:fld>
            <a:endParaRPr lang="en-GB"/>
          </a:p>
        </p:txBody>
      </p:sp>
    </p:spTree>
    <p:extLst>
      <p:ext uri="{BB962C8B-B14F-4D97-AF65-F5344CB8AC3E}">
        <p14:creationId xmlns:p14="http://schemas.microsoft.com/office/powerpoint/2010/main" val="260846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DA3E3-0268-4716-BF47-B3747858FD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9733A50-8BBC-4C93-8910-99E58585C79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53F5A7B-63E2-4621-A5FD-3E6A4FD776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64A942C-7605-45C2-A4A6-D2DD7C2357C8}"/>
              </a:ext>
            </a:extLst>
          </p:cNvPr>
          <p:cNvSpPr>
            <a:spLocks noGrp="1"/>
          </p:cNvSpPr>
          <p:nvPr>
            <p:ph type="dt" sz="half" idx="10"/>
          </p:nvPr>
        </p:nvSpPr>
        <p:spPr/>
        <p:txBody>
          <a:bodyPr/>
          <a:lstStyle/>
          <a:p>
            <a:fld id="{87BB15FD-CECA-4E9E-A7C0-DAFB52115EC6}" type="datetimeFigureOut">
              <a:rPr lang="en-GB" smtClean="0"/>
              <a:t>22/01/2020</a:t>
            </a:fld>
            <a:endParaRPr lang="en-GB"/>
          </a:p>
        </p:txBody>
      </p:sp>
      <p:sp>
        <p:nvSpPr>
          <p:cNvPr id="6" name="Footer Placeholder 5">
            <a:extLst>
              <a:ext uri="{FF2B5EF4-FFF2-40B4-BE49-F238E27FC236}">
                <a16:creationId xmlns:a16="http://schemas.microsoft.com/office/drawing/2014/main" id="{C03ED5AF-62FE-4CCB-BC2F-7101197473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0ACE80-C5D9-4491-BBD9-6679D1512183}"/>
              </a:ext>
            </a:extLst>
          </p:cNvPr>
          <p:cNvSpPr>
            <a:spLocks noGrp="1"/>
          </p:cNvSpPr>
          <p:nvPr>
            <p:ph type="sldNum" sz="quarter" idx="12"/>
          </p:nvPr>
        </p:nvSpPr>
        <p:spPr/>
        <p:txBody>
          <a:bodyPr/>
          <a:lstStyle/>
          <a:p>
            <a:fld id="{97759E72-C5DA-42AE-B3EE-FA2D03746484}" type="slidenum">
              <a:rPr lang="en-GB" smtClean="0"/>
              <a:t>‹#›</a:t>
            </a:fld>
            <a:endParaRPr lang="en-GB"/>
          </a:p>
        </p:txBody>
      </p:sp>
    </p:spTree>
    <p:extLst>
      <p:ext uri="{BB962C8B-B14F-4D97-AF65-F5344CB8AC3E}">
        <p14:creationId xmlns:p14="http://schemas.microsoft.com/office/powerpoint/2010/main" val="2264091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815B1-DC81-4B27-B664-CCA1099A004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E8B9F9-4B2F-4D7D-93E1-D9544C6B49B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6D5792-2B46-4E70-AEF8-DFB2AD045DFE}"/>
              </a:ext>
            </a:extLst>
          </p:cNvPr>
          <p:cNvSpPr>
            <a:spLocks noGrp="1"/>
          </p:cNvSpPr>
          <p:nvPr>
            <p:ph type="dt" sz="half" idx="10"/>
          </p:nvPr>
        </p:nvSpPr>
        <p:spPr/>
        <p:txBody>
          <a:bodyPr/>
          <a:lstStyle/>
          <a:p>
            <a:fld id="{87BB15FD-CECA-4E9E-A7C0-DAFB52115EC6}" type="datetimeFigureOut">
              <a:rPr lang="en-GB" smtClean="0"/>
              <a:t>22/01/2020</a:t>
            </a:fld>
            <a:endParaRPr lang="en-GB"/>
          </a:p>
        </p:txBody>
      </p:sp>
      <p:sp>
        <p:nvSpPr>
          <p:cNvPr id="5" name="Footer Placeholder 4">
            <a:extLst>
              <a:ext uri="{FF2B5EF4-FFF2-40B4-BE49-F238E27FC236}">
                <a16:creationId xmlns:a16="http://schemas.microsoft.com/office/drawing/2014/main" id="{156C4AB2-3A9A-4EBA-AD79-F6250EC8B9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E611CD-0565-4848-B6CB-1AB4A2CED16F}"/>
              </a:ext>
            </a:extLst>
          </p:cNvPr>
          <p:cNvSpPr>
            <a:spLocks noGrp="1"/>
          </p:cNvSpPr>
          <p:nvPr>
            <p:ph type="sldNum" sz="quarter" idx="12"/>
          </p:nvPr>
        </p:nvSpPr>
        <p:spPr/>
        <p:txBody>
          <a:bodyPr/>
          <a:lstStyle/>
          <a:p>
            <a:fld id="{97759E72-C5DA-42AE-B3EE-FA2D03746484}" type="slidenum">
              <a:rPr lang="en-GB" smtClean="0"/>
              <a:t>‹#›</a:t>
            </a:fld>
            <a:endParaRPr lang="en-GB"/>
          </a:p>
        </p:txBody>
      </p:sp>
    </p:spTree>
    <p:extLst>
      <p:ext uri="{BB962C8B-B14F-4D97-AF65-F5344CB8AC3E}">
        <p14:creationId xmlns:p14="http://schemas.microsoft.com/office/powerpoint/2010/main" val="1831353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52627C-1EE5-4F6E-A4C6-4802526E814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9DAC80-27E6-40B0-AD71-B99435BF4FF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961657-3276-4ECC-BE8F-3E5B236CA94D}"/>
              </a:ext>
            </a:extLst>
          </p:cNvPr>
          <p:cNvSpPr>
            <a:spLocks noGrp="1"/>
          </p:cNvSpPr>
          <p:nvPr>
            <p:ph type="dt" sz="half" idx="10"/>
          </p:nvPr>
        </p:nvSpPr>
        <p:spPr/>
        <p:txBody>
          <a:bodyPr/>
          <a:lstStyle/>
          <a:p>
            <a:fld id="{87BB15FD-CECA-4E9E-A7C0-DAFB52115EC6}" type="datetimeFigureOut">
              <a:rPr lang="en-GB" smtClean="0"/>
              <a:t>22/01/2020</a:t>
            </a:fld>
            <a:endParaRPr lang="en-GB"/>
          </a:p>
        </p:txBody>
      </p:sp>
      <p:sp>
        <p:nvSpPr>
          <p:cNvPr id="5" name="Footer Placeholder 4">
            <a:extLst>
              <a:ext uri="{FF2B5EF4-FFF2-40B4-BE49-F238E27FC236}">
                <a16:creationId xmlns:a16="http://schemas.microsoft.com/office/drawing/2014/main" id="{F5BB9FC3-5DBB-4EA0-B90A-5C4CFB4400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757DD8-2ECC-48D2-9884-A6478F16D8B8}"/>
              </a:ext>
            </a:extLst>
          </p:cNvPr>
          <p:cNvSpPr>
            <a:spLocks noGrp="1"/>
          </p:cNvSpPr>
          <p:nvPr>
            <p:ph type="sldNum" sz="quarter" idx="12"/>
          </p:nvPr>
        </p:nvSpPr>
        <p:spPr/>
        <p:txBody>
          <a:bodyPr/>
          <a:lstStyle/>
          <a:p>
            <a:fld id="{97759E72-C5DA-42AE-B3EE-FA2D03746484}" type="slidenum">
              <a:rPr lang="en-GB" smtClean="0"/>
              <a:t>‹#›</a:t>
            </a:fld>
            <a:endParaRPr lang="en-GB"/>
          </a:p>
        </p:txBody>
      </p:sp>
    </p:spTree>
    <p:extLst>
      <p:ext uri="{BB962C8B-B14F-4D97-AF65-F5344CB8AC3E}">
        <p14:creationId xmlns:p14="http://schemas.microsoft.com/office/powerpoint/2010/main" val="4256588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0D517E-DF7F-404C-998E-D37AE8AA260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ED3C4-7B53-468A-B1F6-8DBA03D970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8ED8DB-98F6-49D9-A180-D82B7FD31A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BB15FD-CECA-4E9E-A7C0-DAFB52115EC6}" type="datetimeFigureOut">
              <a:rPr lang="en-GB" smtClean="0"/>
              <a:t>22/01/2020</a:t>
            </a:fld>
            <a:endParaRPr lang="en-GB"/>
          </a:p>
        </p:txBody>
      </p:sp>
      <p:sp>
        <p:nvSpPr>
          <p:cNvPr id="5" name="Footer Placeholder 4">
            <a:extLst>
              <a:ext uri="{FF2B5EF4-FFF2-40B4-BE49-F238E27FC236}">
                <a16:creationId xmlns:a16="http://schemas.microsoft.com/office/drawing/2014/main" id="{012F95B1-8310-4120-B70F-DAD4DC81A9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C3258FB-6119-49FE-BE4E-158B079D3B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759E72-C5DA-42AE-B3EE-FA2D03746484}" type="slidenum">
              <a:rPr lang="en-GB" smtClean="0"/>
              <a:t>‹#›</a:t>
            </a:fld>
            <a:endParaRPr lang="en-GB"/>
          </a:p>
        </p:txBody>
      </p:sp>
    </p:spTree>
    <p:extLst>
      <p:ext uri="{BB962C8B-B14F-4D97-AF65-F5344CB8AC3E}">
        <p14:creationId xmlns:p14="http://schemas.microsoft.com/office/powerpoint/2010/main" val="420931803"/>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WordArt 2">
            <a:extLst>
              <a:ext uri="{FF2B5EF4-FFF2-40B4-BE49-F238E27FC236}">
                <a16:creationId xmlns:a16="http://schemas.microsoft.com/office/drawing/2014/main" id="{81717D42-60CB-4379-9633-065615BBDB75}"/>
              </a:ext>
            </a:extLst>
          </p:cNvPr>
          <p:cNvSpPr>
            <a:spLocks noChangeArrowheads="1" noChangeShapeType="1" noTextEdit="1"/>
          </p:cNvSpPr>
          <p:nvPr/>
        </p:nvSpPr>
        <p:spPr bwMode="auto">
          <a:xfrm>
            <a:off x="3808137" y="122445"/>
            <a:ext cx="4314825" cy="935038"/>
          </a:xfrm>
          <a:prstGeom prst="rect">
            <a:avLst/>
          </a:prstGeom>
          <a:extLst>
            <a:ext uri="{91240B29-F687-4F45-9708-019B960494DF}">
              <a14:hiddenLine xmlns:a14="http://schemas.microsoft.com/office/drawing/2010/main" w="9525">
                <a:solidFill>
                  <a:srgbClr val="548DD4"/>
                </a:solidFill>
                <a:round/>
                <a:headEnd/>
                <a:tailEnd/>
              </a14:hiddenLine>
            </a:ext>
            <a:ext uri="{AF507438-7753-43E0-B8FC-AC1667EBCBE1}">
              <a14:hiddenEffects xmlns:a14="http://schemas.microsoft.com/office/drawing/2010/main">
                <a:effectLst/>
              </a14:hiddenEffects>
            </a:ext>
          </a:extLst>
        </p:spPr>
        <p:txBody>
          <a:bodyPr wrap="none" fromWordArt="1">
            <a:prstTxWarp prst="textPlain">
              <a:avLst>
                <a:gd name="adj" fmla="val 50000"/>
              </a:avLst>
            </a:prstTxWarp>
          </a:bodyPr>
          <a:lstStyle/>
          <a:p>
            <a:pPr algn="ctr" rtl="0">
              <a:buNone/>
            </a:pPr>
            <a:r>
              <a:rPr lang="en-GB" sz="2400" b="1" kern="10" spc="-120">
                <a:ln>
                  <a:noFill/>
                </a:ln>
                <a:solidFill>
                  <a:srgbClr val="00B050"/>
                </a:solidFill>
                <a:effectLst/>
                <a:latin typeface="Comic Sans MS" panose="030F0702030302020204" pitchFamily="66" charset="0"/>
              </a:rPr>
              <a:t>Resource for Numeracy</a:t>
            </a:r>
          </a:p>
        </p:txBody>
      </p:sp>
      <p:sp>
        <p:nvSpPr>
          <p:cNvPr id="3" name="WordArt 3">
            <a:extLst>
              <a:ext uri="{FF2B5EF4-FFF2-40B4-BE49-F238E27FC236}">
                <a16:creationId xmlns:a16="http://schemas.microsoft.com/office/drawing/2014/main" id="{A21C5F80-E651-4CA2-A4B3-AC9CB6D4C367}"/>
              </a:ext>
            </a:extLst>
          </p:cNvPr>
          <p:cNvSpPr>
            <a:spLocks noChangeArrowheads="1" noChangeShapeType="1" noTextEdit="1"/>
          </p:cNvSpPr>
          <p:nvPr/>
        </p:nvSpPr>
        <p:spPr bwMode="auto">
          <a:xfrm>
            <a:off x="4192450" y="1057483"/>
            <a:ext cx="3276600" cy="428625"/>
          </a:xfrm>
          <a:prstGeom prst="rect">
            <a:avLst/>
          </a:prstGeom>
          <a:extLst>
            <a:ext uri="{91240B29-F687-4F45-9708-019B960494DF}">
              <a14:hiddenLine xmlns:a14="http://schemas.microsoft.com/office/drawing/2010/main" w="9525">
                <a:solidFill>
                  <a:srgbClr val="548DD4"/>
                </a:solidFill>
                <a:round/>
                <a:headEnd/>
                <a:tailEnd/>
              </a14:hiddenLine>
            </a:ext>
            <a:ext uri="{AF507438-7753-43E0-B8FC-AC1667EBCBE1}">
              <a14:hiddenEffects xmlns:a14="http://schemas.microsoft.com/office/drawing/2010/main">
                <a:effectLst/>
              </a14:hiddenEffects>
            </a:ext>
          </a:extLst>
        </p:spPr>
        <p:txBody>
          <a:bodyPr wrap="none" fromWordArt="1">
            <a:prstTxWarp prst="textPlain">
              <a:avLst>
                <a:gd name="adj" fmla="val 50000"/>
              </a:avLst>
            </a:prstTxWarp>
          </a:bodyPr>
          <a:lstStyle/>
          <a:p>
            <a:pPr algn="ctr" rtl="0">
              <a:buNone/>
            </a:pPr>
            <a:r>
              <a:rPr lang="en-GB" sz="2400" b="1" kern="10" spc="-120">
                <a:ln>
                  <a:noFill/>
                </a:ln>
                <a:solidFill>
                  <a:srgbClr val="00B050"/>
                </a:solidFill>
                <a:effectLst/>
                <a:latin typeface="Arial Black" panose="020B0A04020102020204" pitchFamily="34" charset="0"/>
              </a:rPr>
              <a:t>By Vanessa Busson</a:t>
            </a:r>
          </a:p>
        </p:txBody>
      </p:sp>
      <p:sp>
        <p:nvSpPr>
          <p:cNvPr id="4" name="WordArt 4">
            <a:extLst>
              <a:ext uri="{FF2B5EF4-FFF2-40B4-BE49-F238E27FC236}">
                <a16:creationId xmlns:a16="http://schemas.microsoft.com/office/drawing/2014/main" id="{F6662643-9E90-4FD7-A7E7-92F7EEF0DBA6}"/>
              </a:ext>
            </a:extLst>
          </p:cNvPr>
          <p:cNvSpPr>
            <a:spLocks noChangeArrowheads="1" noChangeShapeType="1" noTextEdit="1"/>
          </p:cNvSpPr>
          <p:nvPr/>
        </p:nvSpPr>
        <p:spPr bwMode="auto">
          <a:xfrm>
            <a:off x="3808137" y="2421146"/>
            <a:ext cx="6115050" cy="428625"/>
          </a:xfrm>
          <a:prstGeom prst="rect">
            <a:avLst/>
          </a:prstGeom>
          <a:extLst>
            <a:ext uri="{91240B29-F687-4F45-9708-019B960494DF}">
              <a14:hiddenLine xmlns:a14="http://schemas.microsoft.com/office/drawing/2010/main" w="9525">
                <a:solidFill>
                  <a:srgbClr val="548DD4"/>
                </a:solidFill>
                <a:round/>
                <a:headEnd/>
                <a:tailEnd/>
              </a14:hiddenLine>
            </a:ext>
            <a:ext uri="{AF507438-7753-43E0-B8FC-AC1667EBCBE1}">
              <a14:hiddenEffects xmlns:a14="http://schemas.microsoft.com/office/drawing/2010/main">
                <a:effectLst/>
              </a14:hiddenEffects>
            </a:ext>
          </a:extLst>
        </p:spPr>
        <p:txBody>
          <a:bodyPr wrap="none" fromWordArt="1">
            <a:prstTxWarp prst="textPlain">
              <a:avLst>
                <a:gd name="adj" fmla="val 50000"/>
              </a:avLst>
            </a:prstTxWarp>
          </a:bodyPr>
          <a:lstStyle/>
          <a:p>
            <a:pPr algn="ctr" rtl="0">
              <a:buNone/>
            </a:pPr>
            <a:r>
              <a:rPr lang="en-GB" sz="2400" b="1" kern="10" spc="-120" dirty="0">
                <a:ln>
                  <a:noFill/>
                </a:ln>
                <a:gradFill rotWithShape="0">
                  <a:gsLst>
                    <a:gs pos="0">
                      <a:srgbClr val="548DD4"/>
                    </a:gs>
                    <a:gs pos="100000">
                      <a:srgbClr val="548DD4">
                        <a:gamma/>
                        <a:tint val="57255"/>
                        <a:invGamma/>
                        <a:alpha val="80000"/>
                      </a:srgbClr>
                    </a:gs>
                  </a:gsLst>
                  <a:lin ang="5400000" scaled="1"/>
                </a:gradFill>
                <a:effectLst/>
                <a:latin typeface="Comic Sans MS" panose="030F0702030302020204" pitchFamily="66" charset="0"/>
              </a:rPr>
              <a:t>International Dyslexia Learning Solutions</a:t>
            </a:r>
          </a:p>
        </p:txBody>
      </p:sp>
      <p:sp>
        <p:nvSpPr>
          <p:cNvPr id="5" name="WordArt 5">
            <a:extLst>
              <a:ext uri="{FF2B5EF4-FFF2-40B4-BE49-F238E27FC236}">
                <a16:creationId xmlns:a16="http://schemas.microsoft.com/office/drawing/2014/main" id="{3AA8C14D-1A97-4F82-A765-B077D68FD25C}"/>
              </a:ext>
            </a:extLst>
          </p:cNvPr>
          <p:cNvSpPr>
            <a:spLocks noChangeArrowheads="1" noChangeShapeType="1" noTextEdit="1"/>
          </p:cNvSpPr>
          <p:nvPr/>
        </p:nvSpPr>
        <p:spPr bwMode="auto">
          <a:xfrm>
            <a:off x="2268813" y="2135395"/>
            <a:ext cx="1606550" cy="1000125"/>
          </a:xfrm>
          <a:prstGeom prst="rect">
            <a:avLst/>
          </a:prstGeom>
          <a:extLst>
            <a:ext uri="{91240B29-F687-4F45-9708-019B960494DF}">
              <a14:hiddenLine xmlns:a14="http://schemas.microsoft.com/office/drawing/2010/main" w="9525">
                <a:solidFill>
                  <a:srgbClr val="548DD4"/>
                </a:solidFill>
                <a:round/>
                <a:headEnd/>
                <a:tailEnd/>
              </a14:hiddenLine>
            </a:ext>
            <a:ext uri="{AF507438-7753-43E0-B8FC-AC1667EBCBE1}">
              <a14:hiddenEffects xmlns:a14="http://schemas.microsoft.com/office/drawing/2010/main">
                <a:effectLst/>
              </a14:hiddenEffects>
            </a:ext>
          </a:extLst>
        </p:spPr>
        <p:txBody>
          <a:bodyPr wrap="none" fromWordArt="1">
            <a:prstTxWarp prst="textPlain">
              <a:avLst>
                <a:gd name="adj" fmla="val 50000"/>
              </a:avLst>
            </a:prstTxWarp>
          </a:bodyPr>
          <a:lstStyle/>
          <a:p>
            <a:pPr algn="ctr" rtl="0">
              <a:buNone/>
            </a:pPr>
            <a:r>
              <a:rPr lang="en-GB" sz="3600" b="1" kern="10" spc="-180" dirty="0">
                <a:ln>
                  <a:noFill/>
                </a:ln>
                <a:gradFill rotWithShape="0">
                  <a:gsLst>
                    <a:gs pos="0">
                      <a:srgbClr val="548DD4"/>
                    </a:gs>
                    <a:gs pos="100000">
                      <a:srgbClr val="548DD4">
                        <a:gamma/>
                        <a:tint val="57255"/>
                        <a:invGamma/>
                        <a:alpha val="80000"/>
                      </a:srgbClr>
                    </a:gs>
                  </a:gsLst>
                  <a:lin ang="5400000" scaled="1"/>
                </a:gradFill>
                <a:effectLst/>
                <a:latin typeface="Arial Black" panose="020B0A04020102020204" pitchFamily="34" charset="0"/>
              </a:rPr>
              <a:t>IDL</a:t>
            </a:r>
          </a:p>
        </p:txBody>
      </p:sp>
      <p:sp>
        <p:nvSpPr>
          <p:cNvPr id="6" name="WordArt 6">
            <a:extLst>
              <a:ext uri="{FF2B5EF4-FFF2-40B4-BE49-F238E27FC236}">
                <a16:creationId xmlns:a16="http://schemas.microsoft.com/office/drawing/2014/main" id="{99EE2469-30CD-484E-BF5B-09575F070438}"/>
              </a:ext>
            </a:extLst>
          </p:cNvPr>
          <p:cNvSpPr>
            <a:spLocks noChangeArrowheads="1" noChangeShapeType="1" noTextEdit="1"/>
          </p:cNvSpPr>
          <p:nvPr/>
        </p:nvSpPr>
        <p:spPr bwMode="auto">
          <a:xfrm>
            <a:off x="4783655" y="3784809"/>
            <a:ext cx="2363788" cy="2273300"/>
          </a:xfrm>
          <a:prstGeom prst="rect">
            <a:avLst/>
          </a:prstGeom>
          <a:extLst>
            <a:ext uri="{91240B29-F687-4F45-9708-019B960494DF}">
              <a14:hiddenLine xmlns:a14="http://schemas.microsoft.com/office/drawing/2010/main" w="9525">
                <a:solidFill>
                  <a:srgbClr val="548DD4"/>
                </a:solidFill>
                <a:round/>
                <a:headEnd/>
                <a:tailEnd/>
              </a14:hiddenLine>
            </a:ext>
            <a:ext uri="{AF507438-7753-43E0-B8FC-AC1667EBCBE1}">
              <a14:hiddenEffects xmlns:a14="http://schemas.microsoft.com/office/drawing/2010/main">
                <a:effectLst/>
              </a14:hiddenEffects>
            </a:ext>
          </a:extLst>
        </p:spPr>
        <p:txBody>
          <a:bodyPr wrap="none" fromWordArt="1">
            <a:prstTxWarp prst="textPlain">
              <a:avLst>
                <a:gd name="adj" fmla="val 50000"/>
              </a:avLst>
            </a:prstTxWarp>
          </a:bodyPr>
          <a:lstStyle/>
          <a:p>
            <a:pPr algn="ctr" rtl="0">
              <a:buNone/>
            </a:pPr>
            <a:r>
              <a:rPr lang="en-GB" sz="1800" b="1" kern="10" spc="-90">
                <a:ln>
                  <a:noFill/>
                </a:ln>
                <a:solidFill>
                  <a:srgbClr val="0070C0"/>
                </a:solidFill>
                <a:effectLst/>
                <a:latin typeface="Comic Sans MS" panose="030F0702030302020204" pitchFamily="66" charset="0"/>
              </a:rPr>
              <a:t>Number Bonds</a:t>
            </a:r>
          </a:p>
          <a:p>
            <a:pPr algn="ctr" rtl="0">
              <a:buNone/>
            </a:pPr>
            <a:r>
              <a:rPr lang="en-GB" sz="1800" b="1" kern="10" spc="-90">
                <a:ln>
                  <a:noFill/>
                </a:ln>
                <a:solidFill>
                  <a:srgbClr val="0070C0"/>
                </a:solidFill>
                <a:effectLst/>
                <a:latin typeface="Comic Sans MS" panose="030F0702030302020204" pitchFamily="66" charset="0"/>
              </a:rPr>
              <a:t>Counting</a:t>
            </a:r>
          </a:p>
          <a:p>
            <a:pPr algn="ctr" rtl="0">
              <a:buNone/>
            </a:pPr>
            <a:r>
              <a:rPr lang="en-GB" sz="1800" b="1" kern="10" spc="-90">
                <a:ln>
                  <a:noFill/>
                </a:ln>
                <a:solidFill>
                  <a:srgbClr val="0070C0"/>
                </a:solidFill>
                <a:effectLst/>
                <a:latin typeface="Comic Sans MS" panose="030F0702030302020204" pitchFamily="66" charset="0"/>
              </a:rPr>
              <a:t>sequencing</a:t>
            </a:r>
          </a:p>
          <a:p>
            <a:pPr algn="ctr" rtl="0">
              <a:buNone/>
            </a:pPr>
            <a:r>
              <a:rPr lang="en-GB" sz="1800" b="1" kern="10" spc="-90">
                <a:ln>
                  <a:noFill/>
                </a:ln>
                <a:solidFill>
                  <a:srgbClr val="0070C0"/>
                </a:solidFill>
                <a:effectLst/>
                <a:latin typeface="Comic Sans MS" panose="030F0702030302020204" pitchFamily="66" charset="0"/>
              </a:rPr>
              <a:t>Place value</a:t>
            </a:r>
          </a:p>
          <a:p>
            <a:pPr algn="ctr" rtl="0">
              <a:buNone/>
            </a:pPr>
            <a:r>
              <a:rPr lang="en-GB" sz="1800" b="1" kern="10" spc="-90">
                <a:ln>
                  <a:noFill/>
                </a:ln>
                <a:solidFill>
                  <a:srgbClr val="0070C0"/>
                </a:solidFill>
                <a:effectLst/>
                <a:latin typeface="Comic Sans MS" panose="030F0702030302020204" pitchFamily="66" charset="0"/>
              </a:rPr>
              <a:t>2D and 3D shapes</a:t>
            </a:r>
          </a:p>
          <a:p>
            <a:pPr algn="ctr" rtl="0">
              <a:buNone/>
            </a:pPr>
            <a:r>
              <a:rPr lang="en-GB" sz="1800" b="1" kern="10" spc="-90">
                <a:ln>
                  <a:noFill/>
                </a:ln>
                <a:solidFill>
                  <a:srgbClr val="0070C0"/>
                </a:solidFill>
                <a:effectLst/>
                <a:latin typeface="Comic Sans MS" panose="030F0702030302020204" pitchFamily="66" charset="0"/>
              </a:rPr>
              <a:t>Arithmatic</a:t>
            </a:r>
          </a:p>
        </p:txBody>
      </p:sp>
      <p:pic>
        <p:nvPicPr>
          <p:cNvPr id="3079" name="Picture 7" descr="IDLS%20LIMITED%20Blue%20Background[1]">
            <a:extLst>
              <a:ext uri="{FF2B5EF4-FFF2-40B4-BE49-F238E27FC236}">
                <a16:creationId xmlns:a16="http://schemas.microsoft.com/office/drawing/2014/main" id="{E6A8DFB2-CDB9-4406-8903-86AC5CDF65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1342" y="3527634"/>
            <a:ext cx="2532063" cy="2530475"/>
          </a:xfrm>
          <a:prstGeom prst="rect">
            <a:avLst/>
          </a:prstGeom>
          <a:noFill/>
          <a:ln>
            <a:noFill/>
          </a:ln>
          <a:effectLst/>
          <a:extLst>
            <a:ext uri="{909E8E84-426E-40DD-AFC4-6F175D3DCCD1}">
              <a14:hiddenFill xmlns:a14="http://schemas.microsoft.com/office/drawing/2010/main">
                <a:solidFill>
                  <a:srgbClr val="04617B"/>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3080" name="Picture 8" descr="Progress Monitoring">
            <a:extLst>
              <a:ext uri="{FF2B5EF4-FFF2-40B4-BE49-F238E27FC236}">
                <a16:creationId xmlns:a16="http://schemas.microsoft.com/office/drawing/2014/main" id="{FBA26480-E69A-42C9-A78A-8AB46EFC40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9075" y="3527634"/>
            <a:ext cx="3419475" cy="2420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7" name="WordArt 9">
            <a:extLst>
              <a:ext uri="{FF2B5EF4-FFF2-40B4-BE49-F238E27FC236}">
                <a16:creationId xmlns:a16="http://schemas.microsoft.com/office/drawing/2014/main" id="{93CE2619-0FD8-4242-B368-612DA5C3696B}"/>
              </a:ext>
            </a:extLst>
          </p:cNvPr>
          <p:cNvSpPr>
            <a:spLocks noChangeArrowheads="1" noChangeShapeType="1" noTextEdit="1"/>
          </p:cNvSpPr>
          <p:nvPr/>
        </p:nvSpPr>
        <p:spPr bwMode="auto">
          <a:xfrm>
            <a:off x="1145656" y="6224798"/>
            <a:ext cx="2246312" cy="231775"/>
          </a:xfrm>
          <a:prstGeom prst="rect">
            <a:avLst/>
          </a:prstGeom>
          <a:extLst>
            <a:ext uri="{91240B29-F687-4F45-9708-019B960494DF}">
              <a14:hiddenLine xmlns:a14="http://schemas.microsoft.com/office/drawing/2010/main" w="9525">
                <a:solidFill>
                  <a:srgbClr val="548DD4"/>
                </a:solidFill>
                <a:round/>
                <a:headEnd/>
                <a:tailEnd/>
              </a14:hiddenLine>
            </a:ext>
            <a:ext uri="{AF507438-7753-43E0-B8FC-AC1667EBCBE1}">
              <a14:hiddenEffects xmlns:a14="http://schemas.microsoft.com/office/drawing/2010/main">
                <a:effectLst/>
              </a14:hiddenEffects>
            </a:ext>
          </a:extLst>
        </p:spPr>
        <p:txBody>
          <a:bodyPr wrap="none" fromWordArt="1">
            <a:prstTxWarp prst="textPlain">
              <a:avLst>
                <a:gd name="adj" fmla="val 50000"/>
              </a:avLst>
            </a:prstTxWarp>
          </a:bodyPr>
          <a:lstStyle/>
          <a:p>
            <a:pPr algn="ctr" rtl="0">
              <a:buNone/>
            </a:pPr>
            <a:r>
              <a:rPr lang="en-GB" sz="1800" b="1" kern="10" spc="-90">
                <a:ln>
                  <a:noFill/>
                </a:ln>
                <a:solidFill>
                  <a:srgbClr val="00B050"/>
                </a:solidFill>
                <a:effectLst/>
                <a:latin typeface="Comic Sans MS" panose="030F0702030302020204" pitchFamily="66" charset="0"/>
              </a:rPr>
              <a:t>idlsgroup.com/numeracy</a:t>
            </a:r>
          </a:p>
        </p:txBody>
      </p:sp>
      <p:sp>
        <p:nvSpPr>
          <p:cNvPr id="8" name="WordArt 10">
            <a:extLst>
              <a:ext uri="{FF2B5EF4-FFF2-40B4-BE49-F238E27FC236}">
                <a16:creationId xmlns:a16="http://schemas.microsoft.com/office/drawing/2014/main" id="{900877C6-21B3-4A57-A153-5E825591E89F}"/>
              </a:ext>
            </a:extLst>
          </p:cNvPr>
          <p:cNvSpPr>
            <a:spLocks noChangeArrowheads="1" noChangeShapeType="1" noTextEdit="1"/>
          </p:cNvSpPr>
          <p:nvPr/>
        </p:nvSpPr>
        <p:spPr bwMode="auto">
          <a:xfrm>
            <a:off x="8195192" y="6339891"/>
            <a:ext cx="1625600" cy="233363"/>
          </a:xfrm>
          <a:prstGeom prst="rect">
            <a:avLst/>
          </a:prstGeom>
          <a:extLst>
            <a:ext uri="{91240B29-F687-4F45-9708-019B960494DF}">
              <a14:hiddenLine xmlns:a14="http://schemas.microsoft.com/office/drawing/2010/main" w="9525">
                <a:solidFill>
                  <a:srgbClr val="548DD4"/>
                </a:solidFill>
                <a:round/>
                <a:headEnd/>
                <a:tailEnd/>
              </a14:hiddenLine>
            </a:ext>
            <a:ext uri="{AF507438-7753-43E0-B8FC-AC1667EBCBE1}">
              <a14:hiddenEffects xmlns:a14="http://schemas.microsoft.com/office/drawing/2010/main">
                <a:effectLst/>
              </a14:hiddenEffects>
            </a:ext>
          </a:extLst>
        </p:spPr>
        <p:txBody>
          <a:bodyPr wrap="none" fromWordArt="1">
            <a:prstTxWarp prst="textPlain">
              <a:avLst>
                <a:gd name="adj" fmla="val 50000"/>
              </a:avLst>
            </a:prstTxWarp>
          </a:bodyPr>
          <a:lstStyle/>
          <a:p>
            <a:pPr algn="ctr" rtl="0">
              <a:buNone/>
            </a:pPr>
            <a:r>
              <a:rPr lang="en-GB" sz="1800" b="1" kern="10" spc="-90">
                <a:ln>
                  <a:noFill/>
                </a:ln>
                <a:solidFill>
                  <a:srgbClr val="00B050"/>
                </a:solidFill>
                <a:effectLst/>
                <a:latin typeface="Comic Sans MS" panose="030F0702030302020204" pitchFamily="66" charset="0"/>
              </a:rPr>
              <a:t>teachprimary.com</a:t>
            </a:r>
          </a:p>
        </p:txBody>
      </p:sp>
    </p:spTree>
    <p:extLst>
      <p:ext uri="{BB962C8B-B14F-4D97-AF65-F5344CB8AC3E}">
        <p14:creationId xmlns:p14="http://schemas.microsoft.com/office/powerpoint/2010/main" val="9503554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WordArt 2">
            <a:extLst>
              <a:ext uri="{FF2B5EF4-FFF2-40B4-BE49-F238E27FC236}">
                <a16:creationId xmlns:a16="http://schemas.microsoft.com/office/drawing/2014/main" id="{DFC7A305-C7CD-42CD-97EB-6E0681DA3A1F}"/>
              </a:ext>
            </a:extLst>
          </p:cNvPr>
          <p:cNvSpPr>
            <a:spLocks noChangeArrowheads="1" noChangeShapeType="1" noTextEdit="1"/>
          </p:cNvSpPr>
          <p:nvPr/>
        </p:nvSpPr>
        <p:spPr bwMode="auto">
          <a:xfrm>
            <a:off x="5212867" y="269807"/>
            <a:ext cx="2171700" cy="428625"/>
          </a:xfrm>
          <a:prstGeom prst="rect">
            <a:avLst/>
          </a:prstGeom>
          <a:extLst>
            <a:ext uri="{91240B29-F687-4F45-9708-019B960494DF}">
              <a14:hiddenLine xmlns:a14="http://schemas.microsoft.com/office/drawing/2010/main" w="9525">
                <a:solidFill>
                  <a:srgbClr val="548DD4"/>
                </a:solidFill>
                <a:round/>
                <a:headEnd/>
                <a:tailEnd/>
              </a14:hiddenLine>
            </a:ext>
            <a:ext uri="{AF507438-7753-43E0-B8FC-AC1667EBCBE1}">
              <a14:hiddenEffects xmlns:a14="http://schemas.microsoft.com/office/drawing/2010/main">
                <a:effectLst/>
              </a14:hiddenEffects>
            </a:ext>
          </a:extLst>
        </p:spPr>
        <p:txBody>
          <a:bodyPr wrap="none" fromWordArt="1">
            <a:prstTxWarp prst="textPlain">
              <a:avLst>
                <a:gd name="adj" fmla="val 50000"/>
              </a:avLst>
            </a:prstTxWarp>
          </a:bodyPr>
          <a:lstStyle/>
          <a:p>
            <a:pPr algn="ctr" rtl="0">
              <a:buNone/>
            </a:pPr>
            <a:r>
              <a:rPr lang="en-GB" sz="2400" b="1" kern="10" spc="-120">
                <a:ln>
                  <a:noFill/>
                </a:ln>
                <a:solidFill>
                  <a:srgbClr val="00B050"/>
                </a:solidFill>
                <a:effectLst/>
                <a:latin typeface="Comic Sans MS" panose="030F0702030302020204" pitchFamily="66" charset="0"/>
              </a:rPr>
              <a:t>Reference List</a:t>
            </a:r>
          </a:p>
        </p:txBody>
      </p:sp>
      <p:sp>
        <p:nvSpPr>
          <p:cNvPr id="3" name="WordArt 3">
            <a:extLst>
              <a:ext uri="{FF2B5EF4-FFF2-40B4-BE49-F238E27FC236}">
                <a16:creationId xmlns:a16="http://schemas.microsoft.com/office/drawing/2014/main" id="{FA6736DA-FC1B-488C-B367-DAC15FA5EEA8}"/>
              </a:ext>
            </a:extLst>
          </p:cNvPr>
          <p:cNvSpPr>
            <a:spLocks noChangeArrowheads="1" noChangeShapeType="1" noTextEdit="1"/>
          </p:cNvSpPr>
          <p:nvPr/>
        </p:nvSpPr>
        <p:spPr bwMode="auto">
          <a:xfrm>
            <a:off x="799893" y="2111859"/>
            <a:ext cx="8039100" cy="333375"/>
          </a:xfrm>
          <a:prstGeom prst="rect">
            <a:avLst/>
          </a:prstGeom>
          <a:extLst>
            <a:ext uri="{91240B29-F687-4F45-9708-019B960494DF}">
              <a14:hiddenLine xmlns:a14="http://schemas.microsoft.com/office/drawing/2010/main" w="9525">
                <a:solidFill>
                  <a:srgbClr val="548DD4"/>
                </a:solidFill>
                <a:round/>
                <a:headEnd/>
                <a:tailEnd/>
              </a14:hiddenLine>
            </a:ext>
            <a:ext uri="{AF507438-7753-43E0-B8FC-AC1667EBCBE1}">
              <a14:hiddenEffects xmlns:a14="http://schemas.microsoft.com/office/drawing/2010/main">
                <a:effectLst/>
              </a14:hiddenEffects>
            </a:ext>
          </a:extLst>
        </p:spPr>
        <p:txBody>
          <a:bodyPr wrap="none" fromWordArt="1">
            <a:prstTxWarp prst="textPlain">
              <a:avLst>
                <a:gd name="adj" fmla="val 50000"/>
              </a:avLst>
            </a:prstTxWarp>
          </a:bodyPr>
          <a:lstStyle/>
          <a:p>
            <a:pPr algn="ctr" rtl="0">
              <a:buNone/>
            </a:pPr>
            <a:r>
              <a:rPr lang="en-GB" sz="1800" b="1" kern="10" spc="-90">
                <a:ln>
                  <a:noFill/>
                </a:ln>
                <a:solidFill>
                  <a:srgbClr val="00B050"/>
                </a:solidFill>
                <a:effectLst/>
                <a:latin typeface="Comic Sans MS" panose="030F0702030302020204" pitchFamily="66" charset="0"/>
              </a:rPr>
              <a:t>Cohen, B. (1969) Educational thought:an introduction.London: Macmillan</a:t>
            </a:r>
          </a:p>
        </p:txBody>
      </p:sp>
      <p:sp>
        <p:nvSpPr>
          <p:cNvPr id="4" name="WordArt 4">
            <a:extLst>
              <a:ext uri="{FF2B5EF4-FFF2-40B4-BE49-F238E27FC236}">
                <a16:creationId xmlns:a16="http://schemas.microsoft.com/office/drawing/2014/main" id="{1B89E94B-E784-40E1-A5D9-A4E8D87D61ED}"/>
              </a:ext>
            </a:extLst>
          </p:cNvPr>
          <p:cNvSpPr>
            <a:spLocks noChangeArrowheads="1" noChangeShapeType="1" noTextEdit="1"/>
          </p:cNvSpPr>
          <p:nvPr/>
        </p:nvSpPr>
        <p:spPr bwMode="auto">
          <a:xfrm>
            <a:off x="905911" y="2445234"/>
            <a:ext cx="6191250" cy="333375"/>
          </a:xfrm>
          <a:prstGeom prst="rect">
            <a:avLst/>
          </a:prstGeom>
          <a:extLst>
            <a:ext uri="{91240B29-F687-4F45-9708-019B960494DF}">
              <a14:hiddenLine xmlns:a14="http://schemas.microsoft.com/office/drawing/2010/main" w="9525">
                <a:solidFill>
                  <a:srgbClr val="548DD4"/>
                </a:solidFill>
                <a:round/>
                <a:headEnd/>
                <a:tailEnd/>
              </a14:hiddenLine>
            </a:ext>
            <a:ext uri="{AF507438-7753-43E0-B8FC-AC1667EBCBE1}">
              <a14:hiddenEffects xmlns:a14="http://schemas.microsoft.com/office/drawing/2010/main">
                <a:effectLst/>
              </a14:hiddenEffects>
            </a:ext>
          </a:extLst>
        </p:spPr>
        <p:txBody>
          <a:bodyPr wrap="none" fromWordArt="1">
            <a:prstTxWarp prst="textPlain">
              <a:avLst>
                <a:gd name="adj" fmla="val 50000"/>
              </a:avLst>
            </a:prstTxWarp>
          </a:bodyPr>
          <a:lstStyle/>
          <a:p>
            <a:pPr algn="ctr" rtl="0">
              <a:buNone/>
            </a:pPr>
            <a:r>
              <a:rPr lang="en-GB" sz="1800" b="1" kern="10" spc="-90">
                <a:ln>
                  <a:noFill/>
                </a:ln>
                <a:solidFill>
                  <a:srgbClr val="00B050"/>
                </a:solidFill>
                <a:effectLst/>
                <a:latin typeface="Comic Sans MS" panose="030F0702030302020204" pitchFamily="66" charset="0"/>
              </a:rPr>
              <a:t>www.cdchk.org/product.numicominterventionprogramme.</a:t>
            </a:r>
          </a:p>
        </p:txBody>
      </p:sp>
      <p:sp>
        <p:nvSpPr>
          <p:cNvPr id="5" name="WordArt 5">
            <a:extLst>
              <a:ext uri="{FF2B5EF4-FFF2-40B4-BE49-F238E27FC236}">
                <a16:creationId xmlns:a16="http://schemas.microsoft.com/office/drawing/2014/main" id="{F5E2D2F6-AD95-4D5F-941E-66661720B2E9}"/>
              </a:ext>
            </a:extLst>
          </p:cNvPr>
          <p:cNvSpPr>
            <a:spLocks noChangeArrowheads="1" noChangeShapeType="1" noTextEdit="1"/>
          </p:cNvSpPr>
          <p:nvPr/>
        </p:nvSpPr>
        <p:spPr bwMode="auto">
          <a:xfrm>
            <a:off x="905911" y="2778609"/>
            <a:ext cx="2286000" cy="361950"/>
          </a:xfrm>
          <a:prstGeom prst="rect">
            <a:avLst/>
          </a:prstGeom>
          <a:extLst>
            <a:ext uri="{91240B29-F687-4F45-9708-019B960494DF}">
              <a14:hiddenLine xmlns:a14="http://schemas.microsoft.com/office/drawing/2010/main" w="9525">
                <a:solidFill>
                  <a:srgbClr val="548DD4"/>
                </a:solidFill>
                <a:round/>
                <a:headEnd/>
                <a:tailEnd/>
              </a14:hiddenLine>
            </a:ext>
            <a:ext uri="{AF507438-7753-43E0-B8FC-AC1667EBCBE1}">
              <a14:hiddenEffects xmlns:a14="http://schemas.microsoft.com/office/drawing/2010/main">
                <a:effectLst/>
              </a14:hiddenEffects>
            </a:ext>
          </a:extLst>
        </p:spPr>
        <p:txBody>
          <a:bodyPr wrap="none" fromWordArt="1">
            <a:prstTxWarp prst="textPlain">
              <a:avLst>
                <a:gd name="adj" fmla="val 50000"/>
              </a:avLst>
            </a:prstTxWarp>
          </a:bodyPr>
          <a:lstStyle/>
          <a:p>
            <a:pPr algn="ctr" rtl="0">
              <a:buNone/>
            </a:pPr>
            <a:r>
              <a:rPr lang="en-GB" sz="2000" b="1" kern="10" spc="-100">
                <a:ln>
                  <a:noFill/>
                </a:ln>
                <a:solidFill>
                  <a:srgbClr val="00B050"/>
                </a:solidFill>
                <a:effectLst/>
                <a:latin typeface="Comic Sans MS" panose="030F0702030302020204" pitchFamily="66" charset="0"/>
              </a:rPr>
              <a:t>www.idlsgroup.com</a:t>
            </a:r>
          </a:p>
        </p:txBody>
      </p:sp>
      <p:sp>
        <p:nvSpPr>
          <p:cNvPr id="8" name="WordArt 8">
            <a:extLst>
              <a:ext uri="{FF2B5EF4-FFF2-40B4-BE49-F238E27FC236}">
                <a16:creationId xmlns:a16="http://schemas.microsoft.com/office/drawing/2014/main" id="{A579321E-BA08-4650-A351-1C04BC43FCB0}"/>
              </a:ext>
            </a:extLst>
          </p:cNvPr>
          <p:cNvSpPr>
            <a:spLocks noChangeArrowheads="1" noChangeShapeType="1" noTextEdit="1"/>
          </p:cNvSpPr>
          <p:nvPr/>
        </p:nvSpPr>
        <p:spPr bwMode="auto">
          <a:xfrm>
            <a:off x="905911" y="3111984"/>
            <a:ext cx="2847975" cy="2895601"/>
          </a:xfrm>
          <a:prstGeom prst="rect">
            <a:avLst/>
          </a:prstGeom>
          <a:extLst>
            <a:ext uri="{91240B29-F687-4F45-9708-019B960494DF}">
              <a14:hiddenLine xmlns:a14="http://schemas.microsoft.com/office/drawing/2010/main" w="9525">
                <a:solidFill>
                  <a:srgbClr val="548DD4"/>
                </a:solidFill>
                <a:round/>
                <a:headEnd/>
                <a:tailEnd/>
              </a14:hiddenLine>
            </a:ext>
            <a:ext uri="{AF507438-7753-43E0-B8FC-AC1667EBCBE1}">
              <a14:hiddenEffects xmlns:a14="http://schemas.microsoft.com/office/drawing/2010/main">
                <a:effectLst/>
              </a14:hiddenEffects>
            </a:ext>
          </a:extLst>
        </p:spPr>
        <p:txBody>
          <a:bodyPr wrap="none" fromWordArt="1">
            <a:prstTxWarp prst="textPlain">
              <a:avLst>
                <a:gd name="adj" fmla="val 53257"/>
              </a:avLst>
            </a:prstTxWarp>
          </a:bodyPr>
          <a:lstStyle/>
          <a:p>
            <a:pPr algn="ctr" rtl="0">
              <a:buNone/>
            </a:pPr>
            <a:r>
              <a:rPr lang="en-GB" sz="2000" b="1" kern="10" spc="-100" dirty="0">
                <a:ln>
                  <a:noFill/>
                </a:ln>
                <a:solidFill>
                  <a:srgbClr val="00B050"/>
                </a:solidFill>
                <a:effectLst/>
                <a:latin typeface="Comic Sans MS" panose="030F0702030302020204" pitchFamily="66" charset="0"/>
              </a:rPr>
              <a:t>www.teachprimary.com</a:t>
            </a:r>
          </a:p>
          <a:p>
            <a:pPr algn="ctr" rtl="0">
              <a:buNone/>
            </a:pPr>
            <a:endParaRPr lang="en-GB" sz="2000" b="1" kern="10" spc="-100" dirty="0">
              <a:ln>
                <a:noFill/>
              </a:ln>
              <a:solidFill>
                <a:srgbClr val="00B050"/>
              </a:solidFill>
              <a:effectLst/>
              <a:latin typeface="Comic Sans MS" panose="030F0702030302020204" pitchFamily="66" charset="0"/>
            </a:endParaRPr>
          </a:p>
          <a:p>
            <a:pPr algn="ctr" rtl="0">
              <a:buNone/>
            </a:pPr>
            <a:endParaRPr lang="en-GB" sz="2000" b="1" kern="10" spc="-100" dirty="0">
              <a:ln>
                <a:noFill/>
              </a:ln>
              <a:solidFill>
                <a:srgbClr val="00B050"/>
              </a:solidFill>
              <a:effectLst/>
              <a:latin typeface="Comic Sans MS" panose="030F0702030302020204" pitchFamily="66" charset="0"/>
            </a:endParaRPr>
          </a:p>
          <a:p>
            <a:pPr algn="ctr" rtl="0">
              <a:buNone/>
            </a:pPr>
            <a:endParaRPr lang="en-GB" sz="2000" b="1" kern="10" spc="-100" dirty="0">
              <a:ln>
                <a:noFill/>
              </a:ln>
              <a:solidFill>
                <a:srgbClr val="00B050"/>
              </a:solidFill>
              <a:effectLst/>
              <a:latin typeface="Comic Sans MS" panose="030F0702030302020204" pitchFamily="66" charset="0"/>
            </a:endParaRPr>
          </a:p>
          <a:p>
            <a:pPr algn="ctr" rtl="0">
              <a:buNone/>
            </a:pPr>
            <a:endParaRPr lang="en-GB" sz="2000" b="1" kern="10" spc="-100" dirty="0">
              <a:ln>
                <a:noFill/>
              </a:ln>
              <a:solidFill>
                <a:srgbClr val="00B050"/>
              </a:solidFill>
              <a:effectLst/>
              <a:latin typeface="Comic Sans MS" panose="030F0702030302020204" pitchFamily="66" charset="0"/>
            </a:endParaRPr>
          </a:p>
          <a:p>
            <a:pPr algn="ctr" rtl="0">
              <a:buNone/>
            </a:pPr>
            <a:endParaRPr lang="en-GB" sz="2000" b="1" kern="10" spc="-100" dirty="0">
              <a:ln>
                <a:noFill/>
              </a:ln>
              <a:solidFill>
                <a:srgbClr val="00B050"/>
              </a:solidFill>
              <a:effectLst/>
              <a:latin typeface="Comic Sans MS" panose="030F0702030302020204" pitchFamily="66" charset="0"/>
            </a:endParaRPr>
          </a:p>
          <a:p>
            <a:pPr algn="ctr" rtl="0">
              <a:buNone/>
            </a:pPr>
            <a:endParaRPr lang="en-GB" sz="2000" b="1" kern="10" spc="-100" dirty="0">
              <a:ln>
                <a:noFill/>
              </a:ln>
              <a:solidFill>
                <a:srgbClr val="00B050"/>
              </a:solidFill>
              <a:effectLst/>
              <a:latin typeface="Comic Sans MS" panose="030F0702030302020204" pitchFamily="66" charset="0"/>
            </a:endParaRPr>
          </a:p>
        </p:txBody>
      </p:sp>
      <p:sp>
        <p:nvSpPr>
          <p:cNvPr id="9" name="WordArt 9">
            <a:extLst>
              <a:ext uri="{FF2B5EF4-FFF2-40B4-BE49-F238E27FC236}">
                <a16:creationId xmlns:a16="http://schemas.microsoft.com/office/drawing/2014/main" id="{9D174293-38E7-46DE-8FC4-8698B4AA4921}"/>
              </a:ext>
            </a:extLst>
          </p:cNvPr>
          <p:cNvSpPr>
            <a:spLocks noChangeArrowheads="1" noChangeShapeType="1" noTextEdit="1"/>
          </p:cNvSpPr>
          <p:nvPr/>
        </p:nvSpPr>
        <p:spPr bwMode="auto">
          <a:xfrm>
            <a:off x="905911" y="3545371"/>
            <a:ext cx="8763000" cy="333375"/>
          </a:xfrm>
          <a:prstGeom prst="rect">
            <a:avLst/>
          </a:prstGeom>
          <a:extLst>
            <a:ext uri="{91240B29-F687-4F45-9708-019B960494DF}">
              <a14:hiddenLine xmlns:a14="http://schemas.microsoft.com/office/drawing/2010/main" w="9525">
                <a:solidFill>
                  <a:srgbClr val="548DD4"/>
                </a:solidFill>
                <a:round/>
                <a:headEnd/>
                <a:tailEnd/>
              </a14:hiddenLine>
            </a:ext>
            <a:ext uri="{AF507438-7753-43E0-B8FC-AC1667EBCBE1}">
              <a14:hiddenEffects xmlns:a14="http://schemas.microsoft.com/office/drawing/2010/main">
                <a:effectLst/>
              </a14:hiddenEffects>
            </a:ext>
          </a:extLst>
        </p:spPr>
        <p:txBody>
          <a:bodyPr wrap="none" fromWordArt="1">
            <a:prstTxWarp prst="textPlain">
              <a:avLst>
                <a:gd name="adj" fmla="val 50000"/>
              </a:avLst>
            </a:prstTxWarp>
          </a:bodyPr>
          <a:lstStyle/>
          <a:p>
            <a:pPr algn="ctr" rtl="0">
              <a:buNone/>
            </a:pPr>
            <a:r>
              <a:rPr lang="en-GB" sz="1800" b="1" kern="10" spc="-90" dirty="0" err="1">
                <a:ln>
                  <a:noFill/>
                </a:ln>
                <a:solidFill>
                  <a:srgbClr val="00B050"/>
                </a:solidFill>
                <a:effectLst/>
                <a:latin typeface="Comic Sans MS" panose="030F0702030302020204" pitchFamily="66" charset="0"/>
              </a:rPr>
              <a:t>Yeo,D</a:t>
            </a:r>
            <a:r>
              <a:rPr lang="en-GB" sz="1800" b="1" kern="10" spc="-90" dirty="0">
                <a:ln>
                  <a:noFill/>
                </a:ln>
                <a:solidFill>
                  <a:srgbClr val="00B050"/>
                </a:solidFill>
                <a:effectLst/>
                <a:latin typeface="Comic Sans MS" panose="030F0702030302020204" pitchFamily="66" charset="0"/>
              </a:rPr>
              <a:t>. (2003) Dyslexia, Dyspraxia and </a:t>
            </a:r>
            <a:r>
              <a:rPr lang="en-GB" sz="1800" b="1" kern="10" spc="-90" dirty="0" err="1">
                <a:ln>
                  <a:noFill/>
                </a:ln>
                <a:solidFill>
                  <a:srgbClr val="00B050"/>
                </a:solidFill>
                <a:effectLst/>
                <a:latin typeface="Comic Sans MS" panose="030F0702030302020204" pitchFamily="66" charset="0"/>
              </a:rPr>
              <a:t>mathematics.London</a:t>
            </a:r>
            <a:r>
              <a:rPr lang="en-GB" sz="1800" b="1" kern="10" spc="-90" dirty="0">
                <a:ln>
                  <a:noFill/>
                </a:ln>
                <a:solidFill>
                  <a:srgbClr val="00B050"/>
                </a:solidFill>
                <a:effectLst/>
                <a:latin typeface="Comic Sans MS" panose="030F0702030302020204" pitchFamily="66" charset="0"/>
              </a:rPr>
              <a:t>: </a:t>
            </a:r>
            <a:r>
              <a:rPr lang="en-GB" sz="1800" b="1" kern="10" spc="-90" dirty="0" err="1">
                <a:ln>
                  <a:noFill/>
                </a:ln>
                <a:solidFill>
                  <a:srgbClr val="00B050"/>
                </a:solidFill>
                <a:effectLst/>
                <a:latin typeface="Comic Sans MS" panose="030F0702030302020204" pitchFamily="66" charset="0"/>
              </a:rPr>
              <a:t>Whurr</a:t>
            </a:r>
            <a:r>
              <a:rPr lang="en-GB" sz="1800" b="1" kern="10" spc="-90" dirty="0">
                <a:ln>
                  <a:noFill/>
                </a:ln>
                <a:solidFill>
                  <a:srgbClr val="00B050"/>
                </a:solidFill>
                <a:effectLst/>
                <a:latin typeface="Comic Sans MS" panose="030F0702030302020204" pitchFamily="66" charset="0"/>
              </a:rPr>
              <a:t> publishers</a:t>
            </a:r>
          </a:p>
        </p:txBody>
      </p:sp>
      <p:sp>
        <p:nvSpPr>
          <p:cNvPr id="10" name="WordArt 10">
            <a:extLst>
              <a:ext uri="{FF2B5EF4-FFF2-40B4-BE49-F238E27FC236}">
                <a16:creationId xmlns:a16="http://schemas.microsoft.com/office/drawing/2014/main" id="{8CAED65D-6F72-477B-840B-C828A7BB383E}"/>
              </a:ext>
            </a:extLst>
          </p:cNvPr>
          <p:cNvSpPr>
            <a:spLocks noChangeArrowheads="1" noChangeShapeType="1" noTextEdit="1"/>
          </p:cNvSpPr>
          <p:nvPr/>
        </p:nvSpPr>
        <p:spPr bwMode="auto">
          <a:xfrm>
            <a:off x="905911" y="4059721"/>
            <a:ext cx="5734050" cy="361950"/>
          </a:xfrm>
          <a:prstGeom prst="rect">
            <a:avLst/>
          </a:prstGeom>
          <a:extLst>
            <a:ext uri="{91240B29-F687-4F45-9708-019B960494DF}">
              <a14:hiddenLine xmlns:a14="http://schemas.microsoft.com/office/drawing/2010/main" w="9525">
                <a:solidFill>
                  <a:srgbClr val="548DD4"/>
                </a:solidFill>
                <a:round/>
                <a:headEnd/>
                <a:tailEnd/>
              </a14:hiddenLine>
            </a:ext>
            <a:ext uri="{AF507438-7753-43E0-B8FC-AC1667EBCBE1}">
              <a14:hiddenEffects xmlns:a14="http://schemas.microsoft.com/office/drawing/2010/main">
                <a:effectLst/>
              </a14:hiddenEffects>
            </a:ext>
          </a:extLst>
        </p:spPr>
        <p:txBody>
          <a:bodyPr wrap="none" fromWordArt="1">
            <a:prstTxWarp prst="textPlain">
              <a:avLst>
                <a:gd name="adj" fmla="val 50000"/>
              </a:avLst>
            </a:prstTxWarp>
          </a:bodyPr>
          <a:lstStyle/>
          <a:p>
            <a:pPr algn="ctr" rtl="0">
              <a:buNone/>
            </a:pPr>
            <a:r>
              <a:rPr lang="en-GB" sz="2000" b="1" kern="10" spc="-100">
                <a:ln>
                  <a:noFill/>
                </a:ln>
                <a:solidFill>
                  <a:srgbClr val="00B050"/>
                </a:solidFill>
                <a:effectLst/>
                <a:latin typeface="Comic Sans MS" panose="030F0702030302020204" pitchFamily="66" charset="0"/>
              </a:rPr>
              <a:t>Handout: http://www.idlsgroup.com/numeracy</a:t>
            </a:r>
          </a:p>
        </p:txBody>
      </p:sp>
    </p:spTree>
    <p:extLst>
      <p:ext uri="{BB962C8B-B14F-4D97-AF65-F5344CB8AC3E}">
        <p14:creationId xmlns:p14="http://schemas.microsoft.com/office/powerpoint/2010/main" val="1181079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WordArt 2">
            <a:extLst>
              <a:ext uri="{FF2B5EF4-FFF2-40B4-BE49-F238E27FC236}">
                <a16:creationId xmlns:a16="http://schemas.microsoft.com/office/drawing/2014/main" id="{F77CC452-598F-4AD9-8251-C077465C5BDD}"/>
              </a:ext>
            </a:extLst>
          </p:cNvPr>
          <p:cNvSpPr>
            <a:spLocks noChangeArrowheads="1" noChangeShapeType="1" noTextEdit="1"/>
          </p:cNvSpPr>
          <p:nvPr/>
        </p:nvSpPr>
        <p:spPr bwMode="auto">
          <a:xfrm>
            <a:off x="7406170" y="734941"/>
            <a:ext cx="4016796" cy="967249"/>
          </a:xfrm>
          <a:prstGeom prst="rect">
            <a:avLst/>
          </a:prstGeom>
          <a:extLst>
            <a:ext uri="{91240B29-F687-4F45-9708-019B960494DF}">
              <a14:hiddenLine xmlns:a14="http://schemas.microsoft.com/office/drawing/2010/main" w="9525">
                <a:solidFill>
                  <a:srgbClr val="548DD4"/>
                </a:solidFill>
                <a:round/>
                <a:headEnd/>
                <a:tailEnd/>
              </a14:hiddenLine>
            </a:ext>
            <a:ext uri="{AF507438-7753-43E0-B8FC-AC1667EBCBE1}">
              <a14:hiddenEffects xmlns:a14="http://schemas.microsoft.com/office/drawing/2010/main">
                <a:effectLst/>
              </a14:hiddenEffects>
            </a:ext>
          </a:extLst>
        </p:spPr>
        <p:txBody>
          <a:bodyPr wrap="none" fromWordArt="1">
            <a:prstTxWarp prst="textPlain">
              <a:avLst>
                <a:gd name="adj" fmla="val 50000"/>
              </a:avLst>
            </a:prstTxWarp>
          </a:bodyPr>
          <a:lstStyle/>
          <a:p>
            <a:pPr algn="ctr" rtl="0">
              <a:buNone/>
            </a:pPr>
            <a:r>
              <a:rPr lang="en-GB" sz="1800" b="1" kern="10" spc="-90" dirty="0">
                <a:ln>
                  <a:noFill/>
                </a:ln>
                <a:gradFill rotWithShape="0">
                  <a:gsLst>
                    <a:gs pos="0">
                      <a:srgbClr val="548DD4"/>
                    </a:gs>
                    <a:gs pos="100000">
                      <a:srgbClr val="548DD4">
                        <a:gamma/>
                        <a:tint val="57255"/>
                        <a:invGamma/>
                        <a:alpha val="80000"/>
                      </a:srgbClr>
                    </a:gs>
                  </a:gsLst>
                  <a:lin ang="5400000" scaled="1"/>
                </a:gradFill>
                <a:effectLst/>
                <a:latin typeface="Comic Sans MS" panose="030F0702030302020204" pitchFamily="66" charset="0"/>
              </a:rPr>
              <a:t>Copy of handout.</a:t>
            </a:r>
          </a:p>
        </p:txBody>
      </p:sp>
      <p:sp>
        <p:nvSpPr>
          <p:cNvPr id="3" name="WordArt 3">
            <a:extLst>
              <a:ext uri="{FF2B5EF4-FFF2-40B4-BE49-F238E27FC236}">
                <a16:creationId xmlns:a16="http://schemas.microsoft.com/office/drawing/2014/main" id="{007CC4BC-1A18-4A05-A4EC-0FEE0ED5E903}"/>
              </a:ext>
            </a:extLst>
          </p:cNvPr>
          <p:cNvSpPr>
            <a:spLocks noChangeArrowheads="1" noChangeShapeType="1" noTextEdit="1"/>
          </p:cNvSpPr>
          <p:nvPr/>
        </p:nvSpPr>
        <p:spPr bwMode="auto">
          <a:xfrm>
            <a:off x="7636427" y="5692845"/>
            <a:ext cx="3622675" cy="430213"/>
          </a:xfrm>
          <a:prstGeom prst="rect">
            <a:avLst/>
          </a:prstGeom>
          <a:extLst>
            <a:ext uri="{91240B29-F687-4F45-9708-019B960494DF}">
              <a14:hiddenLine xmlns:a14="http://schemas.microsoft.com/office/drawing/2010/main" w="9525">
                <a:solidFill>
                  <a:srgbClr val="548DD4"/>
                </a:solidFill>
                <a:round/>
                <a:headEnd/>
                <a:tailEnd/>
              </a14:hiddenLine>
            </a:ext>
            <a:ext uri="{AF507438-7753-43E0-B8FC-AC1667EBCBE1}">
              <a14:hiddenEffects xmlns:a14="http://schemas.microsoft.com/office/drawing/2010/main">
                <a:effectLst/>
              </a14:hiddenEffects>
            </a:ext>
          </a:extLst>
        </p:spPr>
        <p:txBody>
          <a:bodyPr wrap="none" fromWordArt="1">
            <a:prstTxWarp prst="textPlain">
              <a:avLst>
                <a:gd name="adj" fmla="val 50000"/>
              </a:avLst>
            </a:prstTxWarp>
          </a:bodyPr>
          <a:lstStyle/>
          <a:p>
            <a:pPr algn="ctr" rtl="0">
              <a:buNone/>
            </a:pPr>
            <a:r>
              <a:rPr lang="en-GB" sz="1800" b="1" kern="10" spc="-90" dirty="0">
                <a:ln>
                  <a:noFill/>
                </a:ln>
                <a:solidFill>
                  <a:srgbClr val="00B050"/>
                </a:solidFill>
                <a:effectLst/>
                <a:latin typeface="Comic Sans MS" panose="030F0702030302020204" pitchFamily="66" charset="0"/>
              </a:rPr>
              <a:t>http:/www.idlsgroup.com/numeracy</a:t>
            </a:r>
          </a:p>
        </p:txBody>
      </p:sp>
      <p:pic>
        <p:nvPicPr>
          <p:cNvPr id="1028" name="Picture 4">
            <a:extLst>
              <a:ext uri="{FF2B5EF4-FFF2-40B4-BE49-F238E27FC236}">
                <a16:creationId xmlns:a16="http://schemas.microsoft.com/office/drawing/2014/main" id="{B8CDA85C-DAF8-4AD2-B9A6-2FEC5385D4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88" y="1588"/>
            <a:ext cx="6412464" cy="6645275"/>
          </a:xfrm>
          <a:prstGeom prst="rect">
            <a:avLst/>
          </a:prstGeom>
          <a:noFill/>
          <a:ln>
            <a:noFill/>
          </a:ln>
          <a:effectLst/>
          <a:extLst>
            <a:ext uri="{909E8E84-426E-40DD-AFC4-6F175D3DCCD1}">
              <a14:hiddenFill xmlns:a14="http://schemas.microsoft.com/office/drawing/2010/main">
                <a:solidFill>
                  <a:srgbClr val="04617B"/>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21326312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C4F095F-0F3F-45DC-9494-E08F4F59017F}"/>
              </a:ext>
            </a:extLst>
          </p:cNvPr>
          <p:cNvSpPr/>
          <p:nvPr/>
        </p:nvSpPr>
        <p:spPr>
          <a:xfrm>
            <a:off x="106017" y="119270"/>
            <a:ext cx="11940209" cy="6627071"/>
          </a:xfrm>
          <a:prstGeom prst="rect">
            <a:avLst/>
          </a:prstGeom>
        </p:spPr>
        <p:txBody>
          <a:bodyPr wrap="square">
            <a:spAutoFit/>
          </a:bodyPr>
          <a:lstStyle/>
          <a:p>
            <a:pPr algn="just">
              <a:lnSpc>
                <a:spcPct val="119000"/>
              </a:lnSpc>
              <a:spcAft>
                <a:spcPts val="600"/>
              </a:spcAft>
            </a:pPr>
            <a:r>
              <a:rPr lang="en-GB" sz="1600" b="1" u="sng" kern="1400" dirty="0">
                <a:solidFill>
                  <a:srgbClr val="000000"/>
                </a:solidFill>
                <a:latin typeface="Calibri" panose="020F0502020204030204" pitchFamily="34" charset="0"/>
              </a:rPr>
              <a:t>Notes for A4 maths resource.</a:t>
            </a:r>
            <a:endParaRPr lang="en-GB" sz="1050" kern="1400" dirty="0">
              <a:ln>
                <a:noFill/>
              </a:ln>
              <a:solidFill>
                <a:srgbClr val="000000"/>
              </a:solidFill>
              <a:effectLst/>
              <a:latin typeface="Calibri" panose="020F0502020204030204" pitchFamily="34" charset="0"/>
            </a:endParaRPr>
          </a:p>
          <a:p>
            <a:pPr algn="just">
              <a:lnSpc>
                <a:spcPct val="107000"/>
              </a:lnSpc>
              <a:spcAft>
                <a:spcPts val="800"/>
              </a:spcAft>
            </a:pPr>
            <a:r>
              <a:rPr lang="en-GB" sz="1600" b="1" u="sng" kern="1400" dirty="0">
                <a:solidFill>
                  <a:srgbClr val="000000"/>
                </a:solidFill>
                <a:latin typeface="Calibri" panose="020F0502020204030204" pitchFamily="34" charset="0"/>
              </a:rPr>
              <a:t> </a:t>
            </a:r>
            <a:endParaRPr lang="en-GB" sz="1050" kern="1400" dirty="0">
              <a:ln>
                <a:noFill/>
              </a:ln>
              <a:solidFill>
                <a:srgbClr val="000000"/>
              </a:solidFill>
              <a:effectLst/>
              <a:latin typeface="Calibri" panose="020F0502020204030204" pitchFamily="34" charset="0"/>
            </a:endParaRPr>
          </a:p>
          <a:p>
            <a:pPr algn="just">
              <a:lnSpc>
                <a:spcPct val="119000"/>
              </a:lnSpc>
              <a:spcAft>
                <a:spcPts val="600"/>
              </a:spcAft>
            </a:pPr>
            <a:r>
              <a:rPr lang="en-GB" sz="1600" kern="1400" dirty="0">
                <a:solidFill>
                  <a:srgbClr val="000000"/>
                </a:solidFill>
                <a:latin typeface="Calibri" panose="020F0502020204030204" pitchFamily="34" charset="0"/>
              </a:rPr>
              <a:t> Hi today, I am going to talk about my numeracy resource which I use with my pupils in school. The resource is a computer-based programme called IDL- ( International Dyslexia learning solutions). This programme is offered to pupils who attend skills for low attaining ability scores in numeracy or specific learning difficulties in maths. It provides specialist multi-sensory software programmes, which also help support pupils with dyscalculia. It is an award-winning programme and is supported by Dr Melanie Muldowney of the maths association.</a:t>
            </a:r>
            <a:endParaRPr lang="en-GB" sz="1050" kern="1400" dirty="0">
              <a:ln>
                <a:noFill/>
              </a:ln>
              <a:solidFill>
                <a:srgbClr val="000000"/>
              </a:solidFill>
              <a:effectLst/>
              <a:latin typeface="Calibri" panose="020F0502020204030204" pitchFamily="34" charset="0"/>
            </a:endParaRPr>
          </a:p>
          <a:p>
            <a:pPr algn="just">
              <a:lnSpc>
                <a:spcPct val="119000"/>
              </a:lnSpc>
              <a:spcAft>
                <a:spcPts val="600"/>
              </a:spcAft>
            </a:pPr>
            <a:r>
              <a:rPr lang="en-GB" b="1" kern="1400" dirty="0">
                <a:ln>
                  <a:noFill/>
                </a:ln>
                <a:solidFill>
                  <a:srgbClr val="666666"/>
                </a:solidFill>
                <a:effectLst/>
                <a:latin typeface="Arial" panose="020B0604020202020204" pitchFamily="34" charset="0"/>
              </a:rPr>
              <a:t> </a:t>
            </a:r>
            <a:r>
              <a:rPr lang="en-GB" sz="1600" b="1" kern="1400" dirty="0">
                <a:solidFill>
                  <a:srgbClr val="000000"/>
                </a:solidFill>
                <a:latin typeface="Calibri" panose="020F0502020204030204" pitchFamily="34" charset="0"/>
              </a:rPr>
              <a:t>IDL Numeracy</a:t>
            </a:r>
            <a:r>
              <a:rPr lang="en-GB" sz="1600" kern="1400" dirty="0">
                <a:solidFill>
                  <a:srgbClr val="000000"/>
                </a:solidFill>
                <a:latin typeface="Calibri" panose="020F0502020204030204" pitchFamily="34" charset="0"/>
              </a:rPr>
              <a:t> is a maths software resource developed with the intention to improve outcomes for low-attaining pupils, in particular by reducing the stress that, those with low level maths ability or dyscalculia would ordinarily feel when faced with mathematical problems. The package includes over 2200 lessons but each are immediately identifiable as an IDL lesson because the principle will always be the same; mathematical puzzles are presented in a fun and easy way and each puzzle is solved by moving items around the screen or by clicking on the right items. There are is aimed at and they are also given options to simplify puzzles or seek help. In addition to this, teachers are able to monitor the progress of their pupils and helps identify the areas that require additional support. </a:t>
            </a:r>
            <a:endParaRPr lang="en-GB" sz="1050" kern="1400" dirty="0">
              <a:ln>
                <a:noFill/>
              </a:ln>
              <a:solidFill>
                <a:srgbClr val="000000"/>
              </a:solidFill>
              <a:effectLst/>
              <a:latin typeface="Calibri" panose="020F0502020204030204" pitchFamily="34" charset="0"/>
            </a:endParaRPr>
          </a:p>
          <a:p>
            <a:pPr algn="just">
              <a:lnSpc>
                <a:spcPct val="119000"/>
              </a:lnSpc>
              <a:spcAft>
                <a:spcPts val="600"/>
              </a:spcAft>
            </a:pPr>
            <a:r>
              <a:rPr lang="en-GB" sz="1600" kern="1400" dirty="0">
                <a:solidFill>
                  <a:srgbClr val="000000"/>
                </a:solidFill>
                <a:latin typeface="Calibri" panose="020F0502020204030204" pitchFamily="34" charset="0"/>
              </a:rPr>
              <a:t>This is genuinely a maths support programme that recognises specific learning difficulties and addresses them via what I feel students will find enjoyable and interactive lessons.</a:t>
            </a:r>
            <a:endParaRPr lang="en-GB" sz="1050" kern="1400" dirty="0">
              <a:ln>
                <a:noFill/>
              </a:ln>
              <a:solidFill>
                <a:srgbClr val="000000"/>
              </a:solidFill>
              <a:effectLst/>
              <a:latin typeface="Calibri" panose="020F0502020204030204" pitchFamily="34" charset="0"/>
            </a:endParaRPr>
          </a:p>
          <a:p>
            <a:pPr algn="just">
              <a:lnSpc>
                <a:spcPct val="119000"/>
              </a:lnSpc>
              <a:spcAft>
                <a:spcPts val="600"/>
              </a:spcAft>
            </a:pPr>
            <a:r>
              <a:rPr lang="en-GB" sz="1600" kern="1400" dirty="0">
                <a:solidFill>
                  <a:srgbClr val="000000"/>
                </a:solidFill>
                <a:latin typeface="Calibri" panose="020F0502020204030204" pitchFamily="34" charset="0"/>
              </a:rPr>
              <a:t>It is also assured by the BDA (British Dyslexia association) and it has won prizes in the Teach primary awards. It includes a fully graded course to support the National curriculum for KS1 And KS2.</a:t>
            </a:r>
            <a:endParaRPr lang="en-GB" sz="1050" kern="1400" dirty="0">
              <a:ln>
                <a:noFill/>
              </a:ln>
              <a:solidFill>
                <a:srgbClr val="000000"/>
              </a:solidFill>
              <a:effectLst/>
              <a:latin typeface="Calibri" panose="020F0502020204030204" pitchFamily="34" charset="0"/>
            </a:endParaRPr>
          </a:p>
          <a:p>
            <a:pPr>
              <a:lnSpc>
                <a:spcPct val="119000"/>
              </a:lnSpc>
            </a:pPr>
            <a:r>
              <a:rPr lang="en-GB" sz="1600" kern="1400" dirty="0">
                <a:solidFill>
                  <a:srgbClr val="000000"/>
                </a:solidFill>
                <a:latin typeface="Calibri" panose="020F0502020204030204" pitchFamily="34" charset="0"/>
              </a:rPr>
              <a:t>The purpose of this resource is to support those pupils with to access numeracy or maths without them fearing the worst and make it easier for them to learn in at a slower pace and at the rate that suits them. Firstly, the pupils will sit an initial test, this will be automatically scheduled as soon as the pupils is registered on to the programme. Once the test is finished (you need to get three wrong consecutively before it ends) the computer then generates a programme especially for that individual pupil</a:t>
            </a:r>
            <a:r>
              <a:rPr lang="en-GB" sz="1200" kern="1400" dirty="0">
                <a:solidFill>
                  <a:srgbClr val="000000"/>
                </a:solidFill>
                <a:latin typeface="Calibri" panose="020F0502020204030204" pitchFamily="34" charset="0"/>
              </a:rPr>
              <a:t>.</a:t>
            </a:r>
            <a:endParaRPr lang="en-GB" sz="1050" kern="1400" dirty="0">
              <a:ln>
                <a:noFill/>
              </a:ln>
              <a:solidFill>
                <a:srgbClr val="000000"/>
              </a:solidFill>
              <a:effectLst/>
              <a:latin typeface="Calibri" panose="020F0502020204030204" pitchFamily="34" charset="0"/>
            </a:endParaRPr>
          </a:p>
          <a:p>
            <a:pPr>
              <a:lnSpc>
                <a:spcPct val="119000"/>
              </a:lnSpc>
              <a:spcAft>
                <a:spcPts val="600"/>
              </a:spcAft>
            </a:pPr>
            <a:r>
              <a:rPr lang="en-GB" sz="1050" kern="1400" dirty="0">
                <a:ln>
                  <a:noFill/>
                </a:ln>
                <a:solidFill>
                  <a:srgbClr val="000000"/>
                </a:solidFill>
                <a:effectLst/>
                <a:latin typeface="Calibri" panose="020F0502020204030204" pitchFamily="34" charset="0"/>
              </a:rPr>
              <a:t> </a:t>
            </a:r>
          </a:p>
        </p:txBody>
      </p:sp>
    </p:spTree>
    <p:extLst>
      <p:ext uri="{BB962C8B-B14F-4D97-AF65-F5344CB8AC3E}">
        <p14:creationId xmlns:p14="http://schemas.microsoft.com/office/powerpoint/2010/main" val="3616366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02C33F2-4B4A-4778-A4A9-D07B104B6EA9}"/>
              </a:ext>
            </a:extLst>
          </p:cNvPr>
          <p:cNvSpPr/>
          <p:nvPr/>
        </p:nvSpPr>
        <p:spPr>
          <a:xfrm>
            <a:off x="450573" y="0"/>
            <a:ext cx="11529391" cy="6717865"/>
          </a:xfrm>
          <a:prstGeom prst="rect">
            <a:avLst/>
          </a:prstGeom>
        </p:spPr>
        <p:txBody>
          <a:bodyPr wrap="square">
            <a:spAutoFit/>
          </a:bodyPr>
          <a:lstStyle/>
          <a:p>
            <a:pPr algn="just">
              <a:lnSpc>
                <a:spcPct val="119000"/>
              </a:lnSpc>
              <a:spcAft>
                <a:spcPts val="600"/>
              </a:spcAft>
            </a:pPr>
            <a:r>
              <a:rPr lang="en-GB" sz="1600" kern="1400" dirty="0">
                <a:solidFill>
                  <a:srgbClr val="000000"/>
                </a:solidFill>
                <a:latin typeface="Calibri" panose="020F0502020204030204" pitchFamily="34" charset="0"/>
              </a:rPr>
              <a:t>This resource has 2200 creative lessons so 30 activities per module, these are made up of puzzles and fun activities. These contain activities related to number bonds, simple mathematics counting sums, counting a simple series of lessons with counting strategies you will see things like counting money, apples vegetables and much more. Sequencing where you will see pupils putting things into order based on size number or value. Organising things like ducks to trains.2D and 3D shapes to spatial awareness to time. Place value to understand the value of a number based on its place in terms of ones, tens, and hundreds. Arithmetic: </a:t>
            </a:r>
            <a:r>
              <a:rPr lang="en-GB" sz="1600" kern="1400" dirty="0" err="1">
                <a:solidFill>
                  <a:srgbClr val="000000"/>
                </a:solidFill>
                <a:latin typeface="Calibri" panose="020F0502020204030204" pitchFamily="34" charset="0"/>
              </a:rPr>
              <a:t>Idl</a:t>
            </a:r>
            <a:r>
              <a:rPr lang="en-GB" sz="1600" kern="1400" dirty="0">
                <a:solidFill>
                  <a:srgbClr val="000000"/>
                </a:solidFill>
                <a:latin typeface="Calibri" panose="020F0502020204030204" pitchFamily="34" charset="0"/>
              </a:rPr>
              <a:t> numeracy lessons are interspersed with increasingly difficult sums. These provide a marker for overall progress.</a:t>
            </a:r>
            <a:endParaRPr lang="en-GB" sz="1050" kern="1400" dirty="0">
              <a:ln>
                <a:noFill/>
              </a:ln>
              <a:solidFill>
                <a:srgbClr val="000000"/>
              </a:solidFill>
              <a:effectLst/>
              <a:latin typeface="Calibri" panose="020F0502020204030204" pitchFamily="34" charset="0"/>
            </a:endParaRPr>
          </a:p>
          <a:p>
            <a:pPr algn="just">
              <a:lnSpc>
                <a:spcPct val="119000"/>
              </a:lnSpc>
              <a:spcAft>
                <a:spcPts val="600"/>
              </a:spcAft>
            </a:pPr>
            <a:r>
              <a:rPr lang="en-GB" sz="1600" kern="1400" dirty="0">
                <a:solidFill>
                  <a:srgbClr val="000000"/>
                </a:solidFill>
                <a:latin typeface="Calibri" panose="020F0502020204030204" pitchFamily="34" charset="0"/>
              </a:rPr>
              <a:t>A typical module is essentially a puzzle-based collection of 30 activities presented in a fun and engaging way. Children actively select, move or click items around the screen and there are clear, built in auditory instructions so pupils can follow what to do. They also have options to simplify the puzzles or ask for help. The layout is user friendly with simple graphics ensuring maths remain the focus.</a:t>
            </a:r>
            <a:endParaRPr lang="en-GB" sz="1050" kern="1400" dirty="0">
              <a:ln>
                <a:noFill/>
              </a:ln>
              <a:solidFill>
                <a:srgbClr val="000000"/>
              </a:solidFill>
              <a:effectLst/>
              <a:latin typeface="Calibri" panose="020F0502020204030204" pitchFamily="34" charset="0"/>
            </a:endParaRPr>
          </a:p>
          <a:p>
            <a:pPr algn="just">
              <a:lnSpc>
                <a:spcPct val="119000"/>
              </a:lnSpc>
              <a:spcAft>
                <a:spcPts val="600"/>
              </a:spcAft>
            </a:pPr>
            <a:r>
              <a:rPr lang="en-GB" sz="1600" kern="1400" dirty="0">
                <a:solidFill>
                  <a:srgbClr val="000000"/>
                </a:solidFill>
                <a:latin typeface="Calibri" panose="020F0502020204030204" pitchFamily="34" charset="0"/>
              </a:rPr>
              <a:t>Although this resource is aimed at KS1 and KS2, I use it with bottom set maths who are in KS3 and it seems the best resource to get them enjoying maths. It does incorporate the </a:t>
            </a:r>
            <a:r>
              <a:rPr lang="en-GB" sz="1600" kern="1400" dirty="0" err="1">
                <a:solidFill>
                  <a:srgbClr val="000000"/>
                </a:solidFill>
                <a:latin typeface="Calibri" panose="020F0502020204030204" pitchFamily="34" charset="0"/>
              </a:rPr>
              <a:t>numicom</a:t>
            </a:r>
            <a:r>
              <a:rPr lang="en-GB" sz="1600" kern="1400" dirty="0">
                <a:solidFill>
                  <a:srgbClr val="000000"/>
                </a:solidFill>
                <a:latin typeface="Calibri" panose="020F0502020204030204" pitchFamily="34" charset="0"/>
              </a:rPr>
              <a:t> which encourages children to explore maths using a structured imagery and apparatus to explore mathematics. Another approach that is used in IDL is the Chinn pattern, devised by Chris Chinn this is set out to make number work and simple tasks clear and easy to understand. This shows in the modules of IDL. Some pupils arrive in secondary school with this fear of maths and so this resource, being very similar to primary school help the transition and breeds confidence and encourages them to enjoy maths and become independent.</a:t>
            </a:r>
            <a:endParaRPr lang="en-GB" sz="1050" kern="1400" dirty="0">
              <a:ln>
                <a:noFill/>
              </a:ln>
              <a:solidFill>
                <a:srgbClr val="000000"/>
              </a:solidFill>
              <a:effectLst/>
              <a:latin typeface="Calibri" panose="020F0502020204030204" pitchFamily="34" charset="0"/>
            </a:endParaRPr>
          </a:p>
          <a:p>
            <a:pPr algn="just">
              <a:lnSpc>
                <a:spcPct val="119000"/>
              </a:lnSpc>
              <a:spcAft>
                <a:spcPts val="600"/>
              </a:spcAft>
            </a:pPr>
            <a:r>
              <a:rPr lang="en-GB" sz="1600" kern="1400" dirty="0">
                <a:solidFill>
                  <a:srgbClr val="000000"/>
                </a:solidFill>
                <a:latin typeface="Calibri" panose="020F0502020204030204" pitchFamily="34" charset="0"/>
              </a:rPr>
              <a:t>As an intervention support teacher, I find IDL easy to follow and you can also keep an eye on progress being made and also find out where the pupils need that extra support. </a:t>
            </a:r>
            <a:endParaRPr lang="en-GB" sz="1050" kern="1400" dirty="0">
              <a:ln>
                <a:noFill/>
              </a:ln>
              <a:solidFill>
                <a:srgbClr val="000000"/>
              </a:solidFill>
              <a:effectLst/>
              <a:latin typeface="Calibri" panose="020F0502020204030204" pitchFamily="34" charset="0"/>
            </a:endParaRPr>
          </a:p>
          <a:p>
            <a:pPr algn="just">
              <a:lnSpc>
                <a:spcPct val="107000"/>
              </a:lnSpc>
              <a:spcAft>
                <a:spcPts val="800"/>
              </a:spcAft>
            </a:pPr>
            <a:r>
              <a:rPr lang="en-GB" sz="1600" kern="1400" dirty="0">
                <a:solidFill>
                  <a:srgbClr val="000000"/>
                </a:solidFill>
                <a:latin typeface="Calibri" panose="020F0502020204030204" pitchFamily="34" charset="0"/>
              </a:rPr>
              <a:t>Progress is measured by accessing the pupil’s details. It provides a graph to outline if the pupil is on track with a certain module. It provides you with their standardised scores. The programme also automatically sets a test to see if they have learnt anything. Each lesson stars are awarded for each question. You can monitor these stars to see if they have increased over the sessions. Once these pupils have completed all the lessons in a module then they will be rewarded with a certificate.</a:t>
            </a:r>
            <a:endParaRPr lang="en-GB" sz="1050" kern="1400" dirty="0">
              <a:ln>
                <a:noFill/>
              </a:ln>
              <a:solidFill>
                <a:srgbClr val="000000"/>
              </a:solidFill>
              <a:effectLst/>
              <a:latin typeface="Calibri" panose="020F0502020204030204" pitchFamily="34" charset="0"/>
            </a:endParaRPr>
          </a:p>
          <a:p>
            <a:pPr>
              <a:lnSpc>
                <a:spcPct val="119000"/>
              </a:lnSpc>
              <a:spcAft>
                <a:spcPts val="600"/>
              </a:spcAft>
            </a:pPr>
            <a:r>
              <a:rPr lang="en-GB" sz="1050" kern="1400" dirty="0">
                <a:ln>
                  <a:noFill/>
                </a:ln>
                <a:solidFill>
                  <a:srgbClr val="000000"/>
                </a:solidFill>
                <a:effectLst/>
                <a:latin typeface="Calibri" panose="020F0502020204030204" pitchFamily="34" charset="0"/>
              </a:rPr>
              <a:t> </a:t>
            </a:r>
            <a:endParaRPr lang="en-GB" sz="1100" kern="1400" dirty="0">
              <a:ln>
                <a:noFill/>
              </a:ln>
              <a:solidFill>
                <a:srgbClr val="000000"/>
              </a:solidFill>
              <a:effectLst/>
              <a:latin typeface="Calibri" panose="020F0502020204030204" pitchFamily="34" charset="0"/>
            </a:endParaRPr>
          </a:p>
        </p:txBody>
      </p:sp>
    </p:spTree>
    <p:extLst>
      <p:ext uri="{BB962C8B-B14F-4D97-AF65-F5344CB8AC3E}">
        <p14:creationId xmlns:p14="http://schemas.microsoft.com/office/powerpoint/2010/main" val="645507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392166-DDE2-4D99-8D98-F00C2621131C}"/>
              </a:ext>
            </a:extLst>
          </p:cNvPr>
          <p:cNvSpPr/>
          <p:nvPr/>
        </p:nvSpPr>
        <p:spPr>
          <a:xfrm>
            <a:off x="225287" y="440847"/>
            <a:ext cx="11436626" cy="6566028"/>
          </a:xfrm>
          <a:prstGeom prst="rect">
            <a:avLst/>
          </a:prstGeom>
        </p:spPr>
        <p:txBody>
          <a:bodyPr wrap="square">
            <a:spAutoFit/>
          </a:bodyPr>
          <a:lstStyle/>
          <a:p>
            <a:pPr algn="just">
              <a:lnSpc>
                <a:spcPct val="119000"/>
              </a:lnSpc>
              <a:spcAft>
                <a:spcPts val="600"/>
              </a:spcAft>
            </a:pPr>
            <a:r>
              <a:rPr lang="en-GB" sz="1600" kern="1400" dirty="0">
                <a:solidFill>
                  <a:srgbClr val="000000"/>
                </a:solidFill>
                <a:latin typeface="Calibri" panose="020F0502020204030204" pitchFamily="34" charset="0"/>
              </a:rPr>
              <a:t>Each pupil can access the modules and see how they have done and they also tell us if they require a certificate. Most pupils enjoy having a certificate and take pride in completing the modules. It also encourages them to improve for next time. </a:t>
            </a:r>
            <a:endParaRPr lang="en-GB" sz="1050" kern="1400" dirty="0">
              <a:ln>
                <a:noFill/>
              </a:ln>
              <a:solidFill>
                <a:srgbClr val="000000"/>
              </a:solidFill>
              <a:effectLst/>
              <a:latin typeface="Calibri" panose="020F0502020204030204" pitchFamily="34" charset="0"/>
            </a:endParaRPr>
          </a:p>
          <a:p>
            <a:pPr algn="just">
              <a:lnSpc>
                <a:spcPct val="119000"/>
              </a:lnSpc>
              <a:spcAft>
                <a:spcPts val="600"/>
              </a:spcAft>
            </a:pPr>
            <a:r>
              <a:rPr lang="en-GB" sz="1600" kern="1400" dirty="0">
                <a:solidFill>
                  <a:srgbClr val="000000"/>
                </a:solidFill>
                <a:latin typeface="Calibri" panose="020F0502020204030204" pitchFamily="34" charset="0"/>
              </a:rPr>
              <a:t>In my opinion, I think this is a good resource. The pupils enjoy seeing the graphics and are proud of the certificates. It is an up-to-date resource using a computer. Pupils are well aware of computer- based games a s the play enough in their spare time. If I was being critical then I would say that it can sometimes be hard to get on because of the internet and signal. Also, this resource is used only in intervention and not in other subjects. </a:t>
            </a:r>
            <a:endParaRPr lang="en-GB" sz="1050" kern="1400" dirty="0">
              <a:ln>
                <a:noFill/>
              </a:ln>
              <a:solidFill>
                <a:srgbClr val="000000"/>
              </a:solidFill>
              <a:effectLst/>
              <a:latin typeface="Calibri" panose="020F0502020204030204" pitchFamily="34" charset="0"/>
            </a:endParaRPr>
          </a:p>
          <a:p>
            <a:pPr algn="just">
              <a:lnSpc>
                <a:spcPct val="119000"/>
              </a:lnSpc>
              <a:spcAft>
                <a:spcPts val="600"/>
              </a:spcAft>
            </a:pPr>
            <a:r>
              <a:rPr lang="en-GB" sz="1600" kern="1400" dirty="0">
                <a:solidFill>
                  <a:srgbClr val="000000"/>
                </a:solidFill>
                <a:latin typeface="Calibri" panose="020F0502020204030204" pitchFamily="34" charset="0"/>
              </a:rPr>
              <a:t>John Dewey believed that pupils “learn by doing “and this is a resource that makes you do the activity.</a:t>
            </a:r>
            <a:endParaRPr lang="en-GB" sz="1050" kern="1400" dirty="0">
              <a:ln>
                <a:noFill/>
              </a:ln>
              <a:solidFill>
                <a:srgbClr val="000000"/>
              </a:solidFill>
              <a:effectLst/>
              <a:latin typeface="Calibri" panose="020F0502020204030204" pitchFamily="34" charset="0"/>
            </a:endParaRPr>
          </a:p>
          <a:p>
            <a:pPr algn="just">
              <a:lnSpc>
                <a:spcPct val="119000"/>
              </a:lnSpc>
              <a:spcAft>
                <a:spcPts val="600"/>
              </a:spcAft>
            </a:pPr>
            <a:r>
              <a:rPr lang="en-GB" sz="1600" kern="1400" dirty="0">
                <a:solidFill>
                  <a:srgbClr val="000000"/>
                </a:solidFill>
                <a:latin typeface="Calibri" panose="020F0502020204030204" pitchFamily="34" charset="0"/>
              </a:rPr>
              <a:t>“The child is encouraged to learn by doing, by activity, since learning is regarded as a process of acting upon things, rather than as a passive process of receiving data through the senses. Creative activities and other forms of making and doing will therefore take up most of the child’s school day.” </a:t>
            </a:r>
            <a:endParaRPr lang="en-GB" sz="1050" kern="1400" dirty="0">
              <a:ln>
                <a:noFill/>
              </a:ln>
              <a:solidFill>
                <a:srgbClr val="000000"/>
              </a:solidFill>
              <a:effectLst/>
              <a:latin typeface="Calibri" panose="020F0502020204030204" pitchFamily="34" charset="0"/>
            </a:endParaRPr>
          </a:p>
          <a:p>
            <a:pPr algn="just">
              <a:lnSpc>
                <a:spcPct val="119000"/>
              </a:lnSpc>
              <a:spcAft>
                <a:spcPts val="600"/>
              </a:spcAft>
            </a:pPr>
            <a:r>
              <a:rPr lang="en-GB" sz="1600" kern="1400" dirty="0">
                <a:solidFill>
                  <a:srgbClr val="000000"/>
                </a:solidFill>
                <a:latin typeface="Calibri" panose="020F0502020204030204" pitchFamily="34" charset="0"/>
              </a:rPr>
              <a:t>Froebel was also an instigator of the learning through play. So, by doing the modules through colourful graphics it looks like a real-life situation.</a:t>
            </a:r>
            <a:r>
              <a:rPr lang="en-GB" sz="1400" kern="1400" dirty="0">
                <a:ln>
                  <a:noFill/>
                </a:ln>
                <a:solidFill>
                  <a:srgbClr val="000000"/>
                </a:solidFill>
                <a:effectLst/>
                <a:latin typeface="Times New Roman" panose="02020603050405020304" pitchFamily="18" charset="0"/>
              </a:rPr>
              <a:t> </a:t>
            </a:r>
            <a:endParaRPr lang="en-GB" sz="1050" kern="1400" dirty="0">
              <a:ln>
                <a:noFill/>
              </a:ln>
              <a:solidFill>
                <a:srgbClr val="000000"/>
              </a:solidFill>
              <a:effectLst/>
              <a:latin typeface="Calibri" panose="020F0502020204030204" pitchFamily="34" charset="0"/>
            </a:endParaRPr>
          </a:p>
          <a:p>
            <a:pPr algn="just">
              <a:lnSpc>
                <a:spcPct val="119000"/>
              </a:lnSpc>
              <a:spcAft>
                <a:spcPts val="600"/>
              </a:spcAft>
            </a:pPr>
            <a:r>
              <a:rPr lang="en-GB" sz="1600" kern="1400" dirty="0">
                <a:solidFill>
                  <a:srgbClr val="000000"/>
                </a:solidFill>
                <a:latin typeface="Calibri" panose="020F0502020204030204" pitchFamily="34" charset="0"/>
              </a:rPr>
              <a:t>It can be used for most pupils in KS1 and KS2 because your pupils can work independently at their own pace and level, however it does not cover all the strands on the national curriculum for secondary school, so they suggest that only pupils on transition should access it with those who are behind having priority. But IDL is a very good resource for intervention pupils and especially any pupil who suffers from a disorder such as dyscalculia and benefit at any age. To keep it consist pupils and parents can access it at home. </a:t>
            </a:r>
            <a:endParaRPr lang="en-GB" sz="1050" kern="1400" dirty="0">
              <a:ln>
                <a:noFill/>
              </a:ln>
              <a:solidFill>
                <a:srgbClr val="000000"/>
              </a:solidFill>
              <a:effectLst/>
              <a:latin typeface="Calibri" panose="020F0502020204030204" pitchFamily="34" charset="0"/>
            </a:endParaRPr>
          </a:p>
          <a:p>
            <a:pPr algn="just">
              <a:lnSpc>
                <a:spcPct val="107000"/>
              </a:lnSpc>
              <a:spcAft>
                <a:spcPts val="800"/>
              </a:spcAft>
            </a:pPr>
            <a:r>
              <a:rPr lang="en-GB" sz="1600" kern="1400" dirty="0">
                <a:solidFill>
                  <a:srgbClr val="000000"/>
                </a:solidFill>
                <a:latin typeface="Calibri" panose="020F0502020204030204" pitchFamily="34" charset="0"/>
              </a:rPr>
              <a:t> </a:t>
            </a:r>
            <a:endParaRPr lang="en-GB" sz="1050" kern="1400" dirty="0">
              <a:ln>
                <a:noFill/>
              </a:ln>
              <a:solidFill>
                <a:srgbClr val="000000"/>
              </a:solidFill>
              <a:effectLst/>
              <a:latin typeface="Calibri" panose="020F0502020204030204" pitchFamily="34" charset="0"/>
            </a:endParaRPr>
          </a:p>
          <a:p>
            <a:pPr algn="just">
              <a:lnSpc>
                <a:spcPct val="119000"/>
              </a:lnSpc>
              <a:spcAft>
                <a:spcPts val="600"/>
              </a:spcAft>
            </a:pPr>
            <a:r>
              <a:rPr lang="en-GB" sz="1600" kern="1400" dirty="0">
                <a:solidFill>
                  <a:srgbClr val="000000"/>
                </a:solidFill>
                <a:latin typeface="Calibri" panose="020F0502020204030204" pitchFamily="34" charset="0"/>
              </a:rPr>
              <a:t>Thank you for listening.</a:t>
            </a:r>
            <a:endParaRPr lang="en-GB" sz="1050" kern="1400" dirty="0">
              <a:ln>
                <a:noFill/>
              </a:ln>
              <a:solidFill>
                <a:srgbClr val="000000"/>
              </a:solidFill>
              <a:effectLst/>
              <a:latin typeface="Calibri" panose="020F0502020204030204" pitchFamily="34" charset="0"/>
            </a:endParaRPr>
          </a:p>
          <a:p>
            <a:pPr>
              <a:lnSpc>
                <a:spcPct val="119000"/>
              </a:lnSpc>
            </a:pPr>
            <a:r>
              <a:rPr lang="en-GB" sz="1600" kern="1400" dirty="0">
                <a:solidFill>
                  <a:srgbClr val="000000"/>
                </a:solidFill>
                <a:latin typeface="Calibri" panose="020F0502020204030204" pitchFamily="34" charset="0"/>
              </a:rPr>
              <a:t>Any questions?</a:t>
            </a:r>
            <a:r>
              <a:rPr lang="en-GB" sz="1200" kern="1400" dirty="0">
                <a:ln>
                  <a:noFill/>
                </a:ln>
                <a:solidFill>
                  <a:srgbClr val="000000"/>
                </a:solidFill>
                <a:effectLst/>
                <a:latin typeface="Calibri" panose="020F0502020204030204" pitchFamily="34" charset="0"/>
              </a:rPr>
              <a:t> </a:t>
            </a:r>
            <a:endParaRPr lang="en-GB" sz="1050" kern="1400" dirty="0">
              <a:ln>
                <a:noFill/>
              </a:ln>
              <a:solidFill>
                <a:srgbClr val="000000"/>
              </a:solidFill>
              <a:effectLst/>
              <a:latin typeface="Calibri" panose="020F0502020204030204" pitchFamily="34" charset="0"/>
            </a:endParaRPr>
          </a:p>
          <a:p>
            <a:pPr>
              <a:lnSpc>
                <a:spcPct val="119000"/>
              </a:lnSpc>
              <a:spcAft>
                <a:spcPts val="600"/>
              </a:spcAft>
            </a:pPr>
            <a:r>
              <a:rPr lang="en-GB" sz="1100" kern="1400" dirty="0">
                <a:ln>
                  <a:noFill/>
                </a:ln>
                <a:solidFill>
                  <a:srgbClr val="000000"/>
                </a:solidFill>
                <a:effectLst/>
                <a:latin typeface="Calibri" panose="020F0502020204030204" pitchFamily="34" charset="0"/>
              </a:rPr>
              <a:t> </a:t>
            </a:r>
          </a:p>
        </p:txBody>
      </p:sp>
    </p:spTree>
    <p:extLst>
      <p:ext uri="{BB962C8B-B14F-4D97-AF65-F5344CB8AC3E}">
        <p14:creationId xmlns:p14="http://schemas.microsoft.com/office/powerpoint/2010/main" val="36465848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18</TotalTime>
  <Words>1342</Words>
  <Application>Microsoft Office PowerPoint</Application>
  <PresentationFormat>Widescreen</PresentationFormat>
  <Paragraphs>49</Paragraphs>
  <Slides>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Arial</vt:lpstr>
      <vt:lpstr>Arial Black</vt:lpstr>
      <vt:lpstr>Calibri</vt:lpstr>
      <vt:lpstr>Calibri Light</vt:lpstr>
      <vt:lpstr>Comic Sans MS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Vanessa Busson</dc:creator>
  <cp:lastModifiedBy>Vanessa Busson</cp:lastModifiedBy>
  <cp:revision>5</cp:revision>
  <dcterms:created xsi:type="dcterms:W3CDTF">2020-01-22T12:10:15Z</dcterms:created>
  <dcterms:modified xsi:type="dcterms:W3CDTF">2020-01-22T13:31:07Z</dcterms:modified>
</cp:coreProperties>
</file>