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5"/>
  </p:handout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  <p:sldId id="268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F7729-CD01-4A2C-942B-C5A422CF2F1E}" type="datetimeFigureOut">
              <a:rPr lang="en-US" smtClean="0"/>
              <a:t>10/9/23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08D64E-14F2-45B6-9E8A-9F5298B431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085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Written Essay </a:t>
            </a:r>
            <a:r>
              <a:rPr lang="en-US" dirty="0"/>
              <a:t>–</a:t>
            </a:r>
            <a:r>
              <a:rPr lang="en-GB" dirty="0"/>
              <a:t> Assignment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PERSPECTIVES ON HEALTH AND PHYSICAL ACTIVITY</a:t>
            </a:r>
          </a:p>
          <a:p>
            <a:r>
              <a:rPr lang="en-GB" b="1" dirty="0"/>
              <a:t>Week 2 </a:t>
            </a:r>
            <a:r>
              <a:rPr lang="en-US" b="1" dirty="0"/>
              <a:t>–</a:t>
            </a:r>
            <a:r>
              <a:rPr lang="en-GB" b="1" dirty="0"/>
              <a:t> 10</a:t>
            </a:r>
            <a:r>
              <a:rPr lang="en-GB" b="1" baseline="30000" dirty="0"/>
              <a:t>th</a:t>
            </a:r>
            <a:r>
              <a:rPr lang="en-GB" b="1" dirty="0"/>
              <a:t> October,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60491"/>
            <a:ext cx="7583487" cy="179081"/>
          </a:xfrm>
        </p:spPr>
        <p:txBody>
          <a:bodyPr/>
          <a:lstStyle/>
          <a:p>
            <a:r>
              <a:rPr lang="en-GB" sz="2800" b="1" dirty="0"/>
              <a:t>TASK:  </a:t>
            </a:r>
            <a:r>
              <a:rPr lang="en-GB" sz="2800" dirty="0"/>
              <a:t>Identify a current issue or topic within the areas of sport, health, nutrition and physical education for investigation and critical review.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884714"/>
            <a:ext cx="7583487" cy="3153016"/>
          </a:xfrm>
        </p:spPr>
        <p:txBody>
          <a:bodyPr/>
          <a:lstStyle/>
          <a:p>
            <a:r>
              <a:rPr lang="en-GB" b="1" dirty="0"/>
              <a:t>Reference to research: </a:t>
            </a:r>
            <a:endParaRPr lang="en-GB" dirty="0"/>
          </a:p>
          <a:p>
            <a:r>
              <a:rPr lang="en-GB" dirty="0"/>
              <a:t>As a guide, you will be expected to refer to </a:t>
            </a:r>
            <a:r>
              <a:rPr lang="en-GB" b="1" dirty="0"/>
              <a:t>at least</a:t>
            </a:r>
            <a:r>
              <a:rPr lang="en-GB" dirty="0"/>
              <a:t> </a:t>
            </a:r>
            <a:r>
              <a:rPr lang="en-GB" b="1" dirty="0"/>
              <a:t>15</a:t>
            </a:r>
            <a:r>
              <a:rPr lang="en-GB" dirty="0"/>
              <a:t> peer reviewed research articles in your assignment. You may use topical resources (e.g., newspaper reports) for discussion; however, these need to be evaluated by relating them to good quality resources.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231572"/>
            <a:ext cx="7583487" cy="1044388"/>
          </a:xfrm>
        </p:spPr>
        <p:txBody>
          <a:bodyPr/>
          <a:lstStyle/>
          <a:p>
            <a:r>
              <a:rPr lang="en-GB" dirty="0"/>
              <a:t>As a small group</a:t>
            </a:r>
            <a:r>
              <a:rPr lang="en-US" dirty="0"/>
              <a:t>…choose one current / interesting topic to use and work through as an example today.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4209142"/>
            <a:ext cx="7583487" cy="182858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E.g. </a:t>
            </a:r>
          </a:p>
          <a:p>
            <a:r>
              <a:rPr lang="en-GB" dirty="0"/>
              <a:t>Is there a place for competitive sport in PE?</a:t>
            </a:r>
          </a:p>
          <a:p>
            <a:r>
              <a:rPr lang="en-GB" dirty="0"/>
              <a:t>Should there be a 20mph default speed limit in Wales</a:t>
            </a:r>
          </a:p>
          <a:p>
            <a:r>
              <a:rPr lang="en-GB" dirty="0"/>
              <a:t>Is the UK moving towards a US healthcare model?</a:t>
            </a:r>
          </a:p>
        </p:txBody>
      </p:sp>
    </p:spTree>
    <p:extLst>
      <p:ext uri="{BB962C8B-B14F-4D97-AF65-F5344CB8AC3E}">
        <p14:creationId xmlns:p14="http://schemas.microsoft.com/office/powerpoint/2010/main" val="216663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to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chosen topic </a:t>
            </a:r>
            <a:endParaRPr lang="en-GB" u="sng" dirty="0"/>
          </a:p>
          <a:p>
            <a:r>
              <a:rPr lang="en-GB" dirty="0"/>
              <a:t>Development of ideas and quality of argument </a:t>
            </a:r>
            <a:endParaRPr lang="en-GB" u="sng" dirty="0"/>
          </a:p>
          <a:p>
            <a:r>
              <a:rPr lang="en-GB" dirty="0"/>
              <a:t>Practical implications and suggestions based upon your critical review </a:t>
            </a:r>
            <a:endParaRPr lang="en-GB" u="sng" dirty="0"/>
          </a:p>
          <a:p>
            <a:r>
              <a:rPr lang="en-GB" dirty="0"/>
              <a:t>Summary / conclusion </a:t>
            </a:r>
            <a:endParaRPr lang="en-GB" u="sng" dirty="0"/>
          </a:p>
          <a:p>
            <a:r>
              <a:rPr lang="en-GB" dirty="0"/>
              <a:t>Quality of resources used within the assignment 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topic? </a:t>
            </a:r>
          </a:p>
          <a:p>
            <a:r>
              <a:rPr lang="en-GB" dirty="0"/>
              <a:t>Why is this important?</a:t>
            </a:r>
          </a:p>
          <a:p>
            <a:r>
              <a:rPr lang="en-GB" dirty="0"/>
              <a:t>What elements will you need to discuss over the course of the essay?</a:t>
            </a:r>
          </a:p>
          <a:p>
            <a:r>
              <a:rPr lang="en-GB" dirty="0"/>
              <a:t>Link into the first section</a:t>
            </a:r>
            <a:r>
              <a:rPr lang="en-US" dirty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ideas and quality of argument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Appropriate issues chosen for discussion </a:t>
            </a:r>
            <a:r>
              <a:rPr lang="en-US" dirty="0"/>
              <a:t>–</a:t>
            </a:r>
            <a:r>
              <a:rPr lang="en-GB" dirty="0"/>
              <a:t> key paragraphs.</a:t>
            </a:r>
          </a:p>
          <a:p>
            <a:r>
              <a:rPr lang="en-GB" dirty="0"/>
              <a:t>Progression of the topic in a logical and coherent manner</a:t>
            </a:r>
          </a:p>
          <a:p>
            <a:pPr lvl="1"/>
            <a:r>
              <a:rPr lang="en-GB" dirty="0"/>
              <a:t>Essay structure </a:t>
            </a:r>
            <a:r>
              <a:rPr lang="en-US" dirty="0"/>
              <a:t>–</a:t>
            </a:r>
            <a:r>
              <a:rPr lang="en-GB" dirty="0"/>
              <a:t> no repetition or irrelevant information (issues)</a:t>
            </a:r>
          </a:p>
          <a:p>
            <a:r>
              <a:rPr lang="en-GB" dirty="0"/>
              <a:t>Support for each of the points raised </a:t>
            </a:r>
            <a:r>
              <a:rPr lang="en-US" dirty="0"/>
              <a:t>–</a:t>
            </a:r>
            <a:r>
              <a:rPr lang="en-GB" dirty="0"/>
              <a:t> good quality research. </a:t>
            </a:r>
          </a:p>
          <a:p>
            <a:pPr lvl="1"/>
            <a:r>
              <a:rPr lang="en-GB" dirty="0"/>
              <a:t>2 or 3 pieces of evidence per paragraph</a:t>
            </a:r>
          </a:p>
          <a:p>
            <a:pPr lvl="1"/>
            <a:r>
              <a:rPr lang="en-GB" dirty="0"/>
              <a:t>Critique of the quality of evidence </a:t>
            </a:r>
            <a:r>
              <a:rPr lang="en-US" dirty="0"/>
              <a:t>–</a:t>
            </a:r>
            <a:r>
              <a:rPr lang="en-GB" dirty="0"/>
              <a:t> which side of the argument is best?</a:t>
            </a:r>
          </a:p>
          <a:p>
            <a:pPr lvl="1"/>
            <a:r>
              <a:rPr lang="en-GB" dirty="0"/>
              <a:t>Quality of their research / methods </a:t>
            </a:r>
            <a:r>
              <a:rPr lang="en-US" dirty="0"/>
              <a:t>–</a:t>
            </a:r>
            <a:r>
              <a:rPr lang="en-GB" dirty="0"/>
              <a:t> identified in the discussion section of articles. </a:t>
            </a:r>
          </a:p>
          <a:p>
            <a:r>
              <a:rPr lang="en-GB" dirty="0"/>
              <a:t>Link to practical implications and summary sections</a:t>
            </a:r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Practical implications and suggestions based upon your critical review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can be done about your chosen issue to improve the situation?</a:t>
            </a:r>
          </a:p>
          <a:p>
            <a:r>
              <a:rPr lang="en-GB" dirty="0"/>
              <a:t>Who should implement any changes?</a:t>
            </a:r>
          </a:p>
          <a:p>
            <a:pPr lvl="1"/>
            <a:r>
              <a:rPr lang="en-US" dirty="0"/>
              <a:t>A</a:t>
            </a:r>
            <a:r>
              <a:rPr lang="en-GB" dirty="0" err="1"/>
              <a:t>nd</a:t>
            </a:r>
            <a:r>
              <a:rPr lang="en-GB" dirty="0"/>
              <a:t> for whom? </a:t>
            </a:r>
          </a:p>
          <a:p>
            <a:r>
              <a:rPr lang="en-GB" dirty="0"/>
              <a:t>How should any initiatives / strategies be implemented?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49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Summarise</a:t>
            </a:r>
            <a:r>
              <a:rPr lang="en-US" dirty="0"/>
              <a:t> the key issues identified in each of the sections of the essay.</a:t>
            </a:r>
          </a:p>
          <a:p>
            <a:r>
              <a:rPr lang="en-US" dirty="0"/>
              <a:t>If the weight of evidence falls to one side of an argument, briefly discuss this. </a:t>
            </a:r>
            <a:endParaRPr lang="en-GB" dirty="0"/>
          </a:p>
          <a:p>
            <a:r>
              <a:rPr lang="en-GB" dirty="0"/>
              <a:t>Does this discussion raise further issues that need considering?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critiquing resources lecture notes (to be covered on Thursday)</a:t>
            </a:r>
          </a:p>
          <a:p>
            <a:r>
              <a:rPr lang="en-GB" dirty="0"/>
              <a:t>Primary and secondary sources</a:t>
            </a:r>
          </a:p>
          <a:p>
            <a:r>
              <a:rPr lang="en-US" dirty="0"/>
              <a:t>C</a:t>
            </a:r>
            <a:r>
              <a:rPr lang="en-GB" dirty="0" err="1"/>
              <a:t>redibility</a:t>
            </a:r>
            <a:r>
              <a:rPr lang="en-GB" dirty="0"/>
              <a:t> of author / affiliations / publication </a:t>
            </a:r>
          </a:p>
          <a:p>
            <a:r>
              <a:rPr lang="en-GB" dirty="0"/>
              <a:t>Date of resources</a:t>
            </a:r>
          </a:p>
          <a:p>
            <a:r>
              <a:rPr lang="en-GB" dirty="0"/>
              <a:t>Number of resources </a:t>
            </a:r>
            <a:r>
              <a:rPr lang="en-US" dirty="0"/>
              <a:t>–</a:t>
            </a:r>
            <a:r>
              <a:rPr lang="en-GB" dirty="0"/>
              <a:t> minimum 15</a:t>
            </a:r>
          </a:p>
          <a:p>
            <a:r>
              <a:rPr lang="en-GB" dirty="0"/>
              <a:t>The way the resources have been used!!!</a:t>
            </a:r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include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included? Topics?</a:t>
            </a:r>
          </a:p>
          <a:p>
            <a:pPr lvl="1"/>
            <a:r>
              <a:rPr lang="en-GB" dirty="0"/>
              <a:t>Mind map.</a:t>
            </a:r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r>
              <a:rPr lang="en-GB" dirty="0"/>
              <a:t>Discuss this with others </a:t>
            </a:r>
            <a:r>
              <a:rPr lang="en-US" dirty="0"/>
              <a:t>–</a:t>
            </a:r>
            <a:r>
              <a:rPr lang="en-GB" dirty="0"/>
              <a:t> have you missed anything important?</a:t>
            </a:r>
          </a:p>
          <a:p>
            <a:pPr marL="282575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 of Topics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dirty="0"/>
              <a:t>Development of an argument </a:t>
            </a:r>
            <a:r>
              <a:rPr lang="en-US" dirty="0"/>
              <a:t>–</a:t>
            </a:r>
            <a:r>
              <a:rPr lang="en-GB" dirty="0"/>
              <a:t> logical progression</a:t>
            </a:r>
          </a:p>
          <a:p>
            <a:pPr lvl="1"/>
            <a:r>
              <a:rPr lang="en-GB" dirty="0"/>
              <a:t>What order should your sections be in?</a:t>
            </a:r>
          </a:p>
          <a:p>
            <a:pPr lvl="1"/>
            <a:r>
              <a:rPr lang="en-GB" dirty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Share your ideas</a:t>
            </a:r>
            <a:r>
              <a:rPr lang="en-US" dirty="0"/>
              <a:t>…</a:t>
            </a: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lvl="1"/>
            <a:r>
              <a:rPr lang="en-GB" dirty="0"/>
              <a:t>Evidence for each key topic</a:t>
            </a:r>
            <a:r>
              <a:rPr lang="en-US" dirty="0"/>
              <a:t>…</a:t>
            </a:r>
          </a:p>
          <a:p>
            <a:pPr lvl="1"/>
            <a:r>
              <a:rPr lang="en-US" dirty="0"/>
              <a:t>Locate a starting point.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US" dirty="0"/>
          </a:p>
          <a:p>
            <a:pPr lvl="1"/>
            <a:r>
              <a:rPr lang="en-US" dirty="0"/>
              <a:t>Practical implications…What should be done? </a:t>
            </a:r>
          </a:p>
          <a:p>
            <a:pPr lvl="1"/>
            <a:r>
              <a:rPr lang="en-US" dirty="0"/>
              <a:t>By whom? </a:t>
            </a:r>
          </a:p>
          <a:p>
            <a:pPr lvl="1"/>
            <a:r>
              <a:rPr lang="en-US" dirty="0"/>
              <a:t>For whom?</a:t>
            </a:r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group discussions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Organise yourselves into groups: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Start to think about identifying a provisional issue or topic for investigation for your critical review?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is important and worthy of critical review?</a:t>
            </a:r>
          </a:p>
          <a:p>
            <a:pPr marL="752475" lvl="1" indent="-457200"/>
            <a:r>
              <a:rPr lang="en-GB" dirty="0"/>
              <a:t>‘Sell’ this to the other group members!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else can you add as a result of your discussions with others?</a:t>
            </a:r>
          </a:p>
          <a:p>
            <a:pPr lvl="1"/>
            <a:r>
              <a:rPr lang="en-GB" dirty="0"/>
              <a:t>Make notes</a:t>
            </a:r>
          </a:p>
        </p:txBody>
      </p:sp>
    </p:spTree>
    <p:extLst>
      <p:ext uri="{BB962C8B-B14F-4D97-AF65-F5344CB8AC3E}">
        <p14:creationId xmlns:p14="http://schemas.microsoft.com/office/powerpoint/2010/main" val="368298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24A69-8F08-7064-2A1F-9D7F580DB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6764337" cy="1219200"/>
          </a:xfrm>
        </p:spPr>
        <p:txBody>
          <a:bodyPr/>
          <a:lstStyle/>
          <a:p>
            <a:r>
              <a:rPr lang="en-US" dirty="0"/>
              <a:t>20mph default speed limit on Welsh Roads - debate…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C3D25-C045-AF6E-09E2-8032D4B17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600201"/>
            <a:ext cx="7583487" cy="459377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Examine the research / arguments for or against the above from the following perspectives.</a:t>
            </a:r>
          </a:p>
          <a:p>
            <a:r>
              <a:rPr lang="en-US" dirty="0"/>
              <a:t>Is it (or will it potentially be) better or worse for the following?</a:t>
            </a:r>
          </a:p>
          <a:p>
            <a:r>
              <a:rPr lang="en-US" dirty="0"/>
              <a:t>Provide evidence!!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Local residents living on these roads</a:t>
            </a:r>
          </a:p>
          <a:p>
            <a:pPr lvl="1"/>
            <a:r>
              <a:rPr lang="en-US" dirty="0"/>
              <a:t>Local delivery drivers / </a:t>
            </a:r>
            <a:r>
              <a:rPr lang="en-US" dirty="0" err="1"/>
              <a:t>carers</a:t>
            </a:r>
            <a:r>
              <a:rPr lang="en-US" dirty="0"/>
              <a:t> / people working predominantly in residential areas (e.g. mobile hairdressers) / sales. </a:t>
            </a:r>
          </a:p>
          <a:p>
            <a:pPr lvl="1"/>
            <a:r>
              <a:rPr lang="en-US" dirty="0"/>
              <a:t>Commuters / general motorists</a:t>
            </a:r>
          </a:p>
          <a:p>
            <a:pPr lvl="1"/>
            <a:r>
              <a:rPr lang="en-US" dirty="0"/>
              <a:t>Pedestrians and cyclists</a:t>
            </a:r>
          </a:p>
          <a:p>
            <a:pPr lvl="1"/>
            <a:r>
              <a:rPr lang="en-US" dirty="0"/>
              <a:t>Pollution / environmental concerns</a:t>
            </a:r>
          </a:p>
          <a:p>
            <a:pPr lvl="1"/>
            <a:r>
              <a:rPr lang="en-US" dirty="0"/>
              <a:t>Welsh Government / Opposition political parties </a:t>
            </a:r>
          </a:p>
          <a:p>
            <a:r>
              <a:rPr lang="en-US" dirty="0"/>
              <a:t>https://</a:t>
            </a:r>
            <a:r>
              <a:rPr lang="en-US" dirty="0" err="1"/>
              <a:t>www.gov.wales</a:t>
            </a:r>
            <a:r>
              <a:rPr lang="en-US" dirty="0"/>
              <a:t>/introducing-default-20mph-speed-limits </a:t>
            </a:r>
          </a:p>
        </p:txBody>
      </p:sp>
    </p:spTree>
    <p:extLst>
      <p:ext uri="{BB962C8B-B14F-4D97-AF65-F5344CB8AC3E}">
        <p14:creationId xmlns:p14="http://schemas.microsoft.com/office/powerpoint/2010/main" val="3726685116"/>
      </p:ext>
    </p:extLst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3086</TotalTime>
  <Words>698</Words>
  <Application>Microsoft Macintosh PowerPoint</Application>
  <PresentationFormat>On-screen Show (4:3)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Trebuchet MS</vt:lpstr>
      <vt:lpstr>Wingdings 2</vt:lpstr>
      <vt:lpstr>Revolution</vt:lpstr>
      <vt:lpstr>Written Essay – Assignment 1</vt:lpstr>
      <vt:lpstr>TASK:  Identify a current issue or topic within the areas of sport, health, nutrition and physical education for investigation and critical review. </vt:lpstr>
      <vt:lpstr>As a small group…choose one current / interesting topic to use and work through as an example today.</vt:lpstr>
      <vt:lpstr>Components to include:</vt:lpstr>
      <vt:lpstr>Introduction to the chosen topic  </vt:lpstr>
      <vt:lpstr>Development of ideas and quality of argument </vt:lpstr>
      <vt:lpstr>Practical implications and suggestions based upon your critical review </vt:lpstr>
      <vt:lpstr>Summary / conclusion</vt:lpstr>
      <vt:lpstr>Quality of resources used within the assignment </vt:lpstr>
      <vt:lpstr>Topics to include…</vt:lpstr>
      <vt:lpstr>Order of Topics…</vt:lpstr>
      <vt:lpstr>Assignment group discussions…</vt:lpstr>
      <vt:lpstr>20mph default speed limit on Welsh Roads - debate…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Alison Connaughton</cp:lastModifiedBy>
  <cp:revision>31</cp:revision>
  <cp:lastPrinted>2017-10-31T13:12:51Z</cp:lastPrinted>
  <dcterms:created xsi:type="dcterms:W3CDTF">2017-10-30T18:12:18Z</dcterms:created>
  <dcterms:modified xsi:type="dcterms:W3CDTF">2023-10-09T19:44:58Z</dcterms:modified>
</cp:coreProperties>
</file>