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0" r:id="rId5"/>
    <p:sldId id="261" r:id="rId6"/>
    <p:sldId id="262" r:id="rId7"/>
    <p:sldId id="270" r:id="rId8"/>
    <p:sldId id="271" r:id="rId9"/>
    <p:sldId id="263" r:id="rId10"/>
    <p:sldId id="264" r:id="rId11"/>
    <p:sldId id="273"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91" autoAdjust="0"/>
    <p:restoredTop sz="83598" autoAdjust="0"/>
  </p:normalViewPr>
  <p:slideViewPr>
    <p:cSldViewPr snapToGrid="0">
      <p:cViewPr varScale="1">
        <p:scale>
          <a:sx n="64" d="100"/>
          <a:sy n="64"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09AF5E-4E94-41FA-8C38-3FDEEEC3BA8C}" type="datetimeFigureOut">
              <a:rPr lang="en-IN" smtClean="0"/>
              <a:t>11-04-2022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A1587F-FE5A-48BF-843D-99FC45132C89}" type="slidenum">
              <a:rPr lang="en-IN" smtClean="0"/>
              <a:t>‹#›</a:t>
            </a:fld>
            <a:endParaRPr lang="en-IN"/>
          </a:p>
        </p:txBody>
      </p:sp>
    </p:spTree>
    <p:extLst>
      <p:ext uri="{BB962C8B-B14F-4D97-AF65-F5344CB8AC3E}">
        <p14:creationId xmlns:p14="http://schemas.microsoft.com/office/powerpoint/2010/main" val="1326693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these skills are also known as transferable skills. These skills help an individual in connecting to the other individuals who work along with them as well as in solving issues. A few of these skills which are crucial for individuals are communication skills, self-motivating, problem-solving skills and more. </a:t>
            </a:r>
          </a:p>
          <a:p>
            <a:r>
              <a:rPr lang="en-IN" sz="1200" kern="1200" dirty="0">
                <a:solidFill>
                  <a:schemeClr val="tx1"/>
                </a:solidFill>
                <a:effectLst/>
                <a:latin typeface="+mn-lt"/>
                <a:ea typeface="+mn-ea"/>
                <a:cs typeface="+mn-cs"/>
              </a:rPr>
              <a:t>this assignment will also cover my employability skills and how those skills will help in achieving my goal. </a:t>
            </a:r>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3</a:t>
            </a:fld>
            <a:endParaRPr lang="en-IN"/>
          </a:p>
        </p:txBody>
      </p:sp>
    </p:spTree>
    <p:extLst>
      <p:ext uri="{BB962C8B-B14F-4D97-AF65-F5344CB8AC3E}">
        <p14:creationId xmlns:p14="http://schemas.microsoft.com/office/powerpoint/2010/main" val="4107230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Having good interpersonal skills is very important for the physiotherapist as from time to time they have to interact with patients their relatives and other individuals. Moreover, they also have to interact with patients of different ages as well as of different backgrounds. In all these scenario interpersonal skill helps the physiotherapist to create an image in front of them so that they will be able to trust the physiotherapist. </a:t>
            </a:r>
          </a:p>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4</a:t>
            </a:fld>
            <a:endParaRPr lang="en-IN"/>
          </a:p>
        </p:txBody>
      </p:sp>
    </p:spTree>
    <p:extLst>
      <p:ext uri="{BB962C8B-B14F-4D97-AF65-F5344CB8AC3E}">
        <p14:creationId xmlns:p14="http://schemas.microsoft.com/office/powerpoint/2010/main" val="1362230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abilities any individual use while giving or receiving any kind of information is known as communication skills. Moreover, it includes verbal, non-verbal, gestures as well as expressions.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Physiotherapist needs to have good communication skills so that they can easily convey their messages, information and treatment plan to the patient. Communication skills will also help the patient in feeling involved and they will be able to get the most out of the physiotherapist’s help. </a:t>
            </a:r>
          </a:p>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5</a:t>
            </a:fld>
            <a:endParaRPr lang="en-IN"/>
          </a:p>
        </p:txBody>
      </p:sp>
    </p:spTree>
    <p:extLst>
      <p:ext uri="{BB962C8B-B14F-4D97-AF65-F5344CB8AC3E}">
        <p14:creationId xmlns:p14="http://schemas.microsoft.com/office/powerpoint/2010/main" val="1750429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Few of the patients maybe not be willing to do the exercise that they need to do or some patients had lost their hope of being okay. In this scenario, with patience, the physiotherapist will be able to make their patients understand how valuable the exercise is for them and they will get well again with their continuous efforts. </a:t>
            </a:r>
          </a:p>
          <a:p>
            <a:r>
              <a:rPr lang="en-IN" sz="1200" b="1" i="1" kern="1200" dirty="0">
                <a:solidFill>
                  <a:schemeClr val="tx1"/>
                </a:solidFill>
                <a:effectLst/>
                <a:latin typeface="+mn-lt"/>
                <a:ea typeface="+mn-ea"/>
                <a:cs typeface="+mn-cs"/>
              </a:rPr>
              <a:t>Time management</a:t>
            </a:r>
            <a:r>
              <a:rPr lang="en-IN" sz="1200" kern="1200" dirty="0">
                <a:solidFill>
                  <a:schemeClr val="tx1"/>
                </a:solidFill>
                <a:effectLst/>
                <a:latin typeface="+mn-lt"/>
                <a:ea typeface="+mn-ea"/>
                <a:cs typeface="+mn-cs"/>
              </a:rPr>
              <a:t> – The process of organising and dividing the time in such a way that all the work of an individual can have their slot in the schedule is known as time management (</a:t>
            </a:r>
            <a:r>
              <a:rPr lang="en-IN" sz="1200" i="1" kern="1200" dirty="0" err="1">
                <a:solidFill>
                  <a:schemeClr val="tx1"/>
                </a:solidFill>
                <a:effectLst/>
                <a:latin typeface="+mn-lt"/>
                <a:ea typeface="+mn-ea"/>
                <a:cs typeface="+mn-cs"/>
              </a:rPr>
              <a:t>Janeslatt</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 2018). For physiotherapists having effective time management skills is important as every patient has a specific amount of time for therapy. Using the specific time of the patient effectively physiotherapists need to have good time management skills. For making sure that the allotted time will be fully effective the physiotherapist can make a schedule of the exercises and activities they need to do and make the patients aware of it. </a:t>
            </a:r>
          </a:p>
          <a:p>
            <a:r>
              <a:rPr lang="en-IN" sz="1200" b="1" i="1" kern="1200" dirty="0">
                <a:solidFill>
                  <a:schemeClr val="tx1"/>
                </a:solidFill>
                <a:effectLst/>
                <a:latin typeface="+mn-lt"/>
                <a:ea typeface="+mn-ea"/>
                <a:cs typeface="+mn-cs"/>
              </a:rPr>
              <a:t>Physical Health and Fitness</a:t>
            </a:r>
            <a:r>
              <a:rPr lang="en-IN" sz="1200" kern="1200" dirty="0">
                <a:solidFill>
                  <a:schemeClr val="tx1"/>
                </a:solidFill>
                <a:effectLst/>
                <a:latin typeface="+mn-lt"/>
                <a:ea typeface="+mn-ea"/>
                <a:cs typeface="+mn-cs"/>
              </a:rPr>
              <a:t> – The job role of the physiotherapist generally involves all kinds of exercise and movement. Therefore, these individuals need to be fit enough so they can help the patients in regaining their health and fitness. Moreover, the physiotherapists need to be enough fit to handle different kinds of equipment as well as for supporting the patients physically.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6</a:t>
            </a:fld>
            <a:endParaRPr lang="en-IN"/>
          </a:p>
        </p:txBody>
      </p:sp>
    </p:spTree>
    <p:extLst>
      <p:ext uri="{BB962C8B-B14F-4D97-AF65-F5344CB8AC3E}">
        <p14:creationId xmlns:p14="http://schemas.microsoft.com/office/powerpoint/2010/main" val="2187678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Moreover, this skill also helps in giving information more clearly. Physiotherapists need these skills to be more innovative therefore they can have different options for the patients to encourage them to do the work.  </a:t>
            </a:r>
          </a:p>
          <a:p>
            <a:r>
              <a:rPr lang="en-IN" sz="1200" kern="1200" dirty="0">
                <a:solidFill>
                  <a:schemeClr val="tx1"/>
                </a:solidFill>
                <a:effectLst/>
                <a:latin typeface="+mn-lt"/>
                <a:ea typeface="+mn-ea"/>
                <a:cs typeface="+mn-cs"/>
              </a:rPr>
              <a:t>All</a:t>
            </a:r>
            <a:r>
              <a:rPr lang="en-IN" sz="1200" kern="1200" baseline="0" dirty="0">
                <a:solidFill>
                  <a:schemeClr val="tx1"/>
                </a:solidFill>
                <a:effectLst/>
                <a:latin typeface="+mn-lt"/>
                <a:ea typeface="+mn-ea"/>
                <a:cs typeface="+mn-cs"/>
              </a:rPr>
              <a:t> the mentioned </a:t>
            </a:r>
            <a:r>
              <a:rPr lang="en-IN" sz="1200" kern="1200" dirty="0">
                <a:solidFill>
                  <a:schemeClr val="tx1"/>
                </a:solidFill>
                <a:effectLst/>
                <a:latin typeface="+mn-lt"/>
                <a:ea typeface="+mn-ea"/>
                <a:cs typeface="+mn-cs"/>
              </a:rPr>
              <a:t>skills in the slides are basic however crucial for physiotherapists. Besides these skills, there are a few more skills that physiotherapist needs to deliver the best and easy experience to their patients. Those skills are an organisation, creativity, empathy as well as teamwork skills. </a:t>
            </a:r>
          </a:p>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9</a:t>
            </a:fld>
            <a:endParaRPr lang="en-IN"/>
          </a:p>
        </p:txBody>
      </p:sp>
    </p:spTree>
    <p:extLst>
      <p:ext uri="{BB962C8B-B14F-4D97-AF65-F5344CB8AC3E}">
        <p14:creationId xmlns:p14="http://schemas.microsoft.com/office/powerpoint/2010/main" val="4076026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Generally, this procedure is used to find what are the benefits and disadvantages of internal factors and for making strategies to handle the disadvantages as well as to become better. I have mentioned the SWOT analysis about me which will help me in understanding the skills I need to do more work to become a physiotherapist.  </a:t>
            </a:r>
          </a:p>
          <a:p>
            <a:r>
              <a:rPr lang="en-IN" sz="1200" kern="1200" dirty="0">
                <a:solidFill>
                  <a:schemeClr val="tx1"/>
                </a:solidFill>
                <a:effectLst/>
                <a:latin typeface="+mn-lt"/>
                <a:ea typeface="+mn-ea"/>
                <a:cs typeface="+mn-cs"/>
              </a:rPr>
              <a:t>Strength – My strength which will also help me in becoming a better physiotherapist is my communication skills and interpersonal skills. I am a very active listener which will help me in understanding the problem my patient will be facing. With the help of communication skills, I will be able to make them understand how important physiotherapy is for them. Moreover, my interpersonal skills will help me gain their trust and it will be easy for me to convey my message to them. Gaining the patient’s trust and good communication between us will make it easy for me to help them more and in a better way. </a:t>
            </a:r>
          </a:p>
          <a:p>
            <a:r>
              <a:rPr lang="en-IN" sz="1200" kern="1200" dirty="0">
                <a:solidFill>
                  <a:schemeClr val="tx1"/>
                </a:solidFill>
                <a:effectLst/>
                <a:latin typeface="+mn-lt"/>
                <a:ea typeface="+mn-ea"/>
                <a:cs typeface="+mn-cs"/>
              </a:rPr>
              <a:t>Weakness – My patience and tolerance level can become my weakness because I am impatient as well as an intolerant individual. I like things to get done quickly without much confusion or question. However, this habit of mine will become a big obstacle on my path to becoming a physiotherapist. As a physiotherapist, I have to treat many individuals with different natures and attitudes. My intolerance can lead me to lose my patients as well as I will not be able to achieve the goal I have always dreamed of. </a:t>
            </a:r>
          </a:p>
          <a:p>
            <a:r>
              <a:rPr lang="en-IN" sz="1200" kern="1200" dirty="0">
                <a:solidFill>
                  <a:schemeClr val="tx1"/>
                </a:solidFill>
                <a:effectLst/>
                <a:latin typeface="+mn-lt"/>
                <a:ea typeface="+mn-ea"/>
                <a:cs typeface="+mn-cs"/>
              </a:rPr>
              <a:t>Opportunity – My time management skill can be a big help for me as well as will leads me to find many opportunities. Time management skills will help me in providing my patients with a schedule for their allotted time and utilising that time slot fully. Moreover, having effective time management skills will lead me to have some time for myself in which I can learn new things. I will be able to grow and develop my skills to be a better physiotherapist.</a:t>
            </a:r>
          </a:p>
          <a:p>
            <a:r>
              <a:rPr lang="en-IN" sz="1200" kern="1200" dirty="0">
                <a:solidFill>
                  <a:schemeClr val="tx1"/>
                </a:solidFill>
                <a:effectLst/>
                <a:latin typeface="+mn-lt"/>
                <a:ea typeface="+mn-ea"/>
                <a:cs typeface="+mn-cs"/>
              </a:rPr>
              <a:t>Threat – Fear of doing something wrong or choosing the wrong exercise for patience will stop me from giving my best as a physiotherapist. Moreover, if I will doubt myself constantly it will have a negative impact on myself as well as on the way I come across as an individual. There will be a high chance that it will also affect the ways I treat my patients and will lead to destroying my image as a physiotherapist. </a:t>
            </a:r>
          </a:p>
          <a:p>
            <a:r>
              <a:rPr lang="en-IN" sz="1200" kern="1200" dirty="0">
                <a:solidFill>
                  <a:schemeClr val="tx1"/>
                </a:solidFill>
                <a:effectLst/>
                <a:latin typeface="+mn-lt"/>
                <a:ea typeface="+mn-ea"/>
                <a:cs typeface="+mn-cs"/>
              </a:rPr>
              <a:t>From the above SWOT analysis, it can be easily seen that where my communication, interpersonal, and time management skills will lead me to achieve my goal. Lack of patience and tolerance level can become the obstacle between me and my goal. Moreover, the fear of doing something wrong can stop me from becoming a better physiotherapist. To overcome the lack of tolerance and patience level as well as to get out of the fear I have to do some extra work on myself. To become a better physiotherapist I can do a few of the steps which are mentioned below.</a:t>
            </a:r>
          </a:p>
          <a:p>
            <a:pPr lvl="0"/>
            <a:r>
              <a:rPr lang="en-US" sz="1200" kern="1200" dirty="0">
                <a:solidFill>
                  <a:schemeClr val="tx1"/>
                </a:solidFill>
                <a:effectLst/>
                <a:latin typeface="+mn-lt"/>
                <a:ea typeface="+mn-ea"/>
                <a:cs typeface="+mn-cs"/>
              </a:rPr>
              <a:t>I can practice empathy to improve my physical therapy skills as with this I will be able to understand how my patient is feeling and will be in a better place to help them.</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Having a schedule to give time to everything that needs to be done. As being a physiotherapist after looking at patients I also have to manage some documents.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 have to make my patient feel that I care about them and I want to help them as much as I can. In this way, my patient will be able to trust me and they will open themselves in front of me and I will get a better chance to help them out.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 can also offer a different kind of treatment as doing the same routine daily can be boring for the patients. Having some creative ways to do the exercise will lead to having interested patients.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10</a:t>
            </a:fld>
            <a:endParaRPr lang="en-IN"/>
          </a:p>
        </p:txBody>
      </p:sp>
    </p:spTree>
    <p:extLst>
      <p:ext uri="{BB962C8B-B14F-4D97-AF65-F5344CB8AC3E}">
        <p14:creationId xmlns:p14="http://schemas.microsoft.com/office/powerpoint/2010/main" val="1886767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12</a:t>
            </a:fld>
            <a:endParaRPr lang="en-IN"/>
          </a:p>
        </p:txBody>
      </p:sp>
    </p:spTree>
    <p:extLst>
      <p:ext uri="{BB962C8B-B14F-4D97-AF65-F5344CB8AC3E}">
        <p14:creationId xmlns:p14="http://schemas.microsoft.com/office/powerpoint/2010/main" val="4126124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assignment, the discussion also covers the SWOT analysis of my skills and from the analysis, it got clear that I need to work more on my patience and tolerance level. For the personal development plan using the SMART table, the assignment also shows how to overcome weaknesses and threats. </a:t>
            </a:r>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13</a:t>
            </a:fld>
            <a:endParaRPr lang="en-IN"/>
          </a:p>
        </p:txBody>
      </p:sp>
    </p:spTree>
    <p:extLst>
      <p:ext uri="{BB962C8B-B14F-4D97-AF65-F5344CB8AC3E}">
        <p14:creationId xmlns:p14="http://schemas.microsoft.com/office/powerpoint/2010/main" val="1419629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FA1587F-FE5A-48BF-843D-99FC45132C89}" type="slidenum">
              <a:rPr lang="en-IN" smtClean="0"/>
              <a:t>14</a:t>
            </a:fld>
            <a:endParaRPr lang="en-IN"/>
          </a:p>
        </p:txBody>
      </p:sp>
    </p:spTree>
    <p:extLst>
      <p:ext uri="{BB962C8B-B14F-4D97-AF65-F5344CB8AC3E}">
        <p14:creationId xmlns:p14="http://schemas.microsoft.com/office/powerpoint/2010/main" val="425263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89490F1-EA42-42F4-AB34-332C2351F796}" type="datetimeFigureOut">
              <a:rPr lang="en-IN" smtClean="0"/>
              <a:t>11-04-2022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55656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9490F1-EA42-42F4-AB34-332C2351F796}" type="datetimeFigureOut">
              <a:rPr lang="en-IN" smtClean="0"/>
              <a:t>11-04-2022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1868956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490F1-EA42-42F4-AB34-332C2351F796}" type="datetimeFigureOut">
              <a:rPr lang="en-IN" smtClean="0"/>
              <a:t>11-04-2022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3959734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89490F1-EA42-42F4-AB34-332C2351F796}" type="datetimeFigureOut">
              <a:rPr lang="en-IN" smtClean="0"/>
              <a:t>11-04-2022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1716547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89490F1-EA42-42F4-AB34-332C2351F796}" type="datetimeFigureOut">
              <a:rPr lang="en-IN" smtClean="0"/>
              <a:t>11-04-2022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2137575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89490F1-EA42-42F4-AB34-332C2351F796}" type="datetimeFigureOut">
              <a:rPr lang="en-IN" smtClean="0"/>
              <a:t>11-04-2022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970453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490F1-EA42-42F4-AB34-332C2351F796}" type="datetimeFigureOut">
              <a:rPr lang="en-IN" smtClean="0"/>
              <a:t>11-04-2022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560867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9490F1-EA42-42F4-AB34-332C2351F796}" type="datetimeFigureOut">
              <a:rPr lang="en-IN" smtClean="0"/>
              <a:t>11-04-2022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1269561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9490F1-EA42-42F4-AB34-332C2351F796}" type="datetimeFigureOut">
              <a:rPr lang="en-IN" smtClean="0"/>
              <a:t>11-04-2022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2612937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9490F1-EA42-42F4-AB34-332C2351F796}" type="datetimeFigureOut">
              <a:rPr lang="en-IN" smtClean="0"/>
              <a:t>11-04-2022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4165229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9490F1-EA42-42F4-AB34-332C2351F796}" type="datetimeFigureOut">
              <a:rPr lang="en-IN" smtClean="0"/>
              <a:t>11-04-2022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AEB78-F368-4732-B930-DAB26DEB88C9}" type="slidenum">
              <a:rPr lang="en-IN" smtClean="0"/>
              <a:t>‹#›</a:t>
            </a:fld>
            <a:endParaRPr lang="en-IN"/>
          </a:p>
        </p:txBody>
      </p:sp>
    </p:spTree>
    <p:extLst>
      <p:ext uri="{BB962C8B-B14F-4D97-AF65-F5344CB8AC3E}">
        <p14:creationId xmlns:p14="http://schemas.microsoft.com/office/powerpoint/2010/main" val="1526872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9490F1-EA42-42F4-AB34-332C2351F796}" type="datetimeFigureOut">
              <a:rPr lang="en-IN" smtClean="0"/>
              <a:t>11-04-2022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AEB78-F368-4732-B930-DAB26DEB88C9}" type="slidenum">
              <a:rPr lang="en-IN" smtClean="0"/>
              <a:t>‹#›</a:t>
            </a:fld>
            <a:endParaRPr lang="en-IN"/>
          </a:p>
        </p:txBody>
      </p:sp>
    </p:spTree>
    <p:extLst>
      <p:ext uri="{BB962C8B-B14F-4D97-AF65-F5344CB8AC3E}">
        <p14:creationId xmlns:p14="http://schemas.microsoft.com/office/powerpoint/2010/main" val="1799797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mansibirani/neo-time-management-app-27fb1b81b4ba"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juniperpublishers.com/jpfmts/"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1051560" y="586822"/>
            <a:ext cx="3657600" cy="1645920"/>
          </a:xfrm>
        </p:spPr>
        <p:txBody>
          <a:bodyPr vert="horz" lIns="91440" tIns="45720" rIns="91440" bIns="45720" rtlCol="0" anchor="ctr">
            <a:normAutofit/>
          </a:bodyPr>
          <a:lstStyle/>
          <a:p>
            <a:r>
              <a:rPr lang="en-US" sz="3200" b="1" cap="all"/>
              <a:t>INDIVIDUAL PRESENTATION</a:t>
            </a:r>
            <a:endParaRPr lang="en-US" sz="3200"/>
          </a:p>
        </p:txBody>
      </p:sp>
      <p:sp>
        <p:nvSpPr>
          <p:cNvPr id="75" name="Rectangle 7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77" name="Rectangle 76">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96AC60F-82DD-413B-A710-9B766239241A}"/>
              </a:ext>
            </a:extLst>
          </p:cNvPr>
          <p:cNvSpPr txBox="1"/>
          <p:nvPr/>
        </p:nvSpPr>
        <p:spPr>
          <a:xfrm>
            <a:off x="5250106" y="586822"/>
            <a:ext cx="6106742" cy="164592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Lecturer: Lizeta Demetriou</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Student: Cristian Sava</a:t>
            </a:r>
          </a:p>
          <a:p>
            <a:pPr indent="-228600">
              <a:lnSpc>
                <a:spcPct val="90000"/>
              </a:lnSpc>
              <a:spcAft>
                <a:spcPts val="600"/>
              </a:spcAft>
              <a:buFont typeface="Arial" panose="020B0604020202020204" pitchFamily="34" charset="0"/>
              <a:buChar char="•"/>
            </a:pPr>
            <a:r>
              <a:rPr lang="en-US"/>
              <a:t>Student id: 2125456</a:t>
            </a:r>
          </a:p>
        </p:txBody>
      </p:sp>
      <p:pic>
        <p:nvPicPr>
          <p:cNvPr id="1026" name="Picture 2" descr="How to Address Worker Skill Gaps in the Return to Work"/>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88902" y="2729397"/>
            <a:ext cx="5219271" cy="34838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2">
            <a:extLst>
              <a:ext uri="{FF2B5EF4-FFF2-40B4-BE49-F238E27FC236}">
                <a16:creationId xmlns:a16="http://schemas.microsoft.com/office/drawing/2014/main" id="{AFBD3178-00CE-4EBD-A5ED-77B599223A57}"/>
              </a:ext>
            </a:extLst>
          </p:cNvPr>
          <p:cNvGraphicFramePr>
            <a:graphicFrameLocks noGrp="1"/>
          </p:cNvGraphicFramePr>
          <p:nvPr>
            <p:extLst>
              <p:ext uri="{D42A27DB-BD31-4B8C-83A1-F6EECF244321}">
                <p14:modId xmlns:p14="http://schemas.microsoft.com/office/powerpoint/2010/main" val="3319737377"/>
              </p:ext>
            </p:extLst>
          </p:nvPr>
        </p:nvGraphicFramePr>
        <p:xfrm>
          <a:off x="6198781" y="3885570"/>
          <a:ext cx="5523083" cy="1171519"/>
        </p:xfrm>
        <a:graphic>
          <a:graphicData uri="http://schemas.openxmlformats.org/drawingml/2006/table">
            <a:tbl>
              <a:tblPr firstRow="1" firstCol="1" bandRow="1">
                <a:tableStyleId>{9D7B26C5-4107-4FEC-AEDC-1716B250A1EF}</a:tableStyleId>
              </a:tblPr>
              <a:tblGrid>
                <a:gridCol w="1534664">
                  <a:extLst>
                    <a:ext uri="{9D8B030D-6E8A-4147-A177-3AD203B41FA5}">
                      <a16:colId xmlns:a16="http://schemas.microsoft.com/office/drawing/2014/main" val="2130039084"/>
                    </a:ext>
                  </a:extLst>
                </a:gridCol>
                <a:gridCol w="3988419">
                  <a:extLst>
                    <a:ext uri="{9D8B030D-6E8A-4147-A177-3AD203B41FA5}">
                      <a16:colId xmlns:a16="http://schemas.microsoft.com/office/drawing/2014/main" val="2147543968"/>
                    </a:ext>
                  </a:extLst>
                </a:gridCol>
              </a:tblGrid>
              <a:tr h="779725">
                <a:tc>
                  <a:txBody>
                    <a:bodyPr/>
                    <a:lstStyle/>
                    <a:p>
                      <a:pPr algn="just">
                        <a:lnSpc>
                          <a:spcPct val="150000"/>
                        </a:lnSpc>
                        <a:spcAft>
                          <a:spcPts val="800"/>
                        </a:spcAft>
                      </a:pPr>
                      <a:r>
                        <a:rPr lang="en-GB" sz="1700">
                          <a:effectLst/>
                        </a:rPr>
                        <a:t>Programme:</a:t>
                      </a:r>
                      <a:endParaRPr lang="en-GB" sz="1700" b="1">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96983" marR="96983" marT="0" marB="0"/>
                </a:tc>
                <a:tc>
                  <a:txBody>
                    <a:bodyPr/>
                    <a:lstStyle/>
                    <a:p>
                      <a:pPr algn="just">
                        <a:lnSpc>
                          <a:spcPct val="150000"/>
                        </a:lnSpc>
                        <a:spcAft>
                          <a:spcPts val="800"/>
                        </a:spcAft>
                      </a:pPr>
                      <a:r>
                        <a:rPr lang="en-GB" sz="1700">
                          <a:effectLst/>
                        </a:rPr>
                        <a:t>Certificate of Higher Education in Health and Social Care</a:t>
                      </a:r>
                      <a:endParaRPr lang="en-GB" sz="1700" b="1">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96983" marR="96983" marT="0" marB="0"/>
                </a:tc>
                <a:extLst>
                  <a:ext uri="{0D108BD9-81ED-4DB2-BD59-A6C34878D82A}">
                    <a16:rowId xmlns:a16="http://schemas.microsoft.com/office/drawing/2014/main" val="1218757842"/>
                  </a:ext>
                </a:extLst>
              </a:tr>
              <a:tr h="391794">
                <a:tc>
                  <a:txBody>
                    <a:bodyPr/>
                    <a:lstStyle/>
                    <a:p>
                      <a:pPr algn="just">
                        <a:lnSpc>
                          <a:spcPct val="150000"/>
                        </a:lnSpc>
                        <a:spcAft>
                          <a:spcPts val="800"/>
                        </a:spcAft>
                      </a:pPr>
                      <a:r>
                        <a:rPr lang="en-GB" sz="1700">
                          <a:effectLst/>
                        </a:rPr>
                        <a:t>Module title:</a:t>
                      </a:r>
                      <a:endParaRPr lang="en-GB" sz="1700" b="1">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96983" marR="96983" marT="0" marB="0"/>
                </a:tc>
                <a:tc>
                  <a:txBody>
                    <a:bodyPr/>
                    <a:lstStyle/>
                    <a:p>
                      <a:pPr algn="just">
                        <a:lnSpc>
                          <a:spcPct val="150000"/>
                        </a:lnSpc>
                        <a:spcAft>
                          <a:spcPts val="800"/>
                        </a:spcAft>
                      </a:pPr>
                      <a:r>
                        <a:rPr lang="en-GB" sz="1700">
                          <a:effectLst/>
                        </a:rPr>
                        <a:t>Academic And Employability Skills</a:t>
                      </a:r>
                      <a:endParaRPr lang="en-GB" sz="1700" b="1">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96983" marR="96983" marT="0" marB="0"/>
                </a:tc>
                <a:extLst>
                  <a:ext uri="{0D108BD9-81ED-4DB2-BD59-A6C34878D82A}">
                    <a16:rowId xmlns:a16="http://schemas.microsoft.com/office/drawing/2014/main" val="344977376"/>
                  </a:ext>
                </a:extLst>
              </a:tr>
            </a:tbl>
          </a:graphicData>
        </a:graphic>
      </p:graphicFrame>
      <p:pic>
        <p:nvPicPr>
          <p:cNvPr id="6" name="Picture 5" descr="Text&#10;&#10;Description automatically generated">
            <a:extLst>
              <a:ext uri="{FF2B5EF4-FFF2-40B4-BE49-F238E27FC236}">
                <a16:creationId xmlns:a16="http://schemas.microsoft.com/office/drawing/2014/main" id="{74CD786D-3F6A-4FFF-833C-88D181946B4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7991" y="488248"/>
            <a:ext cx="2729593" cy="1454537"/>
          </a:xfrm>
          <a:prstGeom prst="rect">
            <a:avLst/>
          </a:prstGeom>
        </p:spPr>
      </p:pic>
    </p:spTree>
    <p:extLst>
      <p:ext uri="{BB962C8B-B14F-4D97-AF65-F5344CB8AC3E}">
        <p14:creationId xmlns:p14="http://schemas.microsoft.com/office/powerpoint/2010/main" val="3907714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a:normAutofit/>
          </a:bodyPr>
          <a:lstStyle/>
          <a:p>
            <a:r>
              <a:rPr lang="en-US" sz="3600" b="1"/>
              <a:t>Table of content</a:t>
            </a:r>
            <a:endParaRPr lang="en-IN" sz="3600" b="1"/>
          </a:p>
        </p:txBody>
      </p:sp>
      <p:sp>
        <p:nvSpPr>
          <p:cNvPr id="4" name="Content Placeholder 3"/>
          <p:cNvSpPr>
            <a:spLocks noGrp="1"/>
          </p:cNvSpPr>
          <p:nvPr>
            <p:ph idx="1"/>
          </p:nvPr>
        </p:nvSpPr>
        <p:spPr>
          <a:xfrm>
            <a:off x="327348" y="1782981"/>
            <a:ext cx="6569331" cy="4393982"/>
          </a:xfrm>
        </p:spPr>
        <p:txBody>
          <a:bodyPr>
            <a:normAutofit lnSpcReduction="10000"/>
          </a:bodyPr>
          <a:lstStyle/>
          <a:p>
            <a:pPr marL="0" indent="0">
              <a:buNone/>
            </a:pPr>
            <a:r>
              <a:rPr lang="en-US" sz="2400" dirty="0"/>
              <a:t>Introduction </a:t>
            </a:r>
          </a:p>
          <a:p>
            <a:pPr marL="0" indent="0">
              <a:buNone/>
            </a:pPr>
            <a:r>
              <a:rPr lang="en-US" sz="2400" dirty="0"/>
              <a:t>Employability Skills</a:t>
            </a:r>
          </a:p>
          <a:p>
            <a:pPr marL="0" indent="0">
              <a:buNone/>
            </a:pPr>
            <a:r>
              <a:rPr lang="en-US" sz="2400" dirty="0"/>
              <a:t>Interpersonal Skills</a:t>
            </a:r>
          </a:p>
          <a:p>
            <a:pPr marL="0" indent="0">
              <a:buNone/>
            </a:pPr>
            <a:r>
              <a:rPr lang="en-US" sz="2400" dirty="0"/>
              <a:t>Communication Skills</a:t>
            </a:r>
          </a:p>
          <a:p>
            <a:pPr marL="0" indent="0">
              <a:buNone/>
            </a:pPr>
            <a:r>
              <a:rPr lang="en-US" sz="2400" dirty="0"/>
              <a:t>Patience and Tolerance Skills</a:t>
            </a:r>
          </a:p>
          <a:p>
            <a:pPr marL="0" indent="0">
              <a:buNone/>
            </a:pPr>
            <a:r>
              <a:rPr lang="en-US" sz="2400"/>
              <a:t>Presentation </a:t>
            </a:r>
            <a:r>
              <a:rPr lang="en-US" sz="2400" dirty="0"/>
              <a:t>Skills</a:t>
            </a:r>
          </a:p>
          <a:p>
            <a:pPr marL="0" indent="0">
              <a:buNone/>
            </a:pPr>
            <a:r>
              <a:rPr lang="en-US" sz="2400" dirty="0"/>
              <a:t>SWOT Analysis</a:t>
            </a:r>
          </a:p>
          <a:p>
            <a:pPr marL="0" indent="0">
              <a:buNone/>
            </a:pPr>
            <a:r>
              <a:rPr lang="en-US" sz="2400" dirty="0"/>
              <a:t> PDP</a:t>
            </a:r>
          </a:p>
          <a:p>
            <a:pPr marL="0" indent="0">
              <a:buNone/>
            </a:pPr>
            <a:r>
              <a:rPr lang="en-US" sz="2400" dirty="0"/>
              <a:t>Conclusion</a:t>
            </a:r>
          </a:p>
          <a:p>
            <a:pPr marL="0" indent="0">
              <a:buNone/>
            </a:pPr>
            <a:r>
              <a:rPr lang="en-US" sz="2400" dirty="0"/>
              <a:t>References</a:t>
            </a:r>
          </a:p>
          <a:p>
            <a:pPr marL="0" indent="0">
              <a:buNone/>
            </a:pPr>
            <a:endParaRPr lang="en-IN" sz="1700" dirty="0"/>
          </a:p>
        </p:txBody>
      </p:sp>
      <p:grpSp>
        <p:nvGrpSpPr>
          <p:cNvPr id="77" name="Group 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8" name="Isosceles Triangle 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4" name="Picture 6" descr="Top Skills for Resume Writing [Updated 2022] Examples + Tip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2236477"/>
            <a:ext cx="6253212" cy="3454899"/>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oup 8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82" name="Rectangle 8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2142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77" name="Group 72">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4" name="Rectangle 73">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p:cNvSpPr>
            <a:spLocks noGrp="1"/>
          </p:cNvSpPr>
          <p:nvPr>
            <p:ph type="title"/>
          </p:nvPr>
        </p:nvSpPr>
        <p:spPr>
          <a:xfrm>
            <a:off x="643467" y="321734"/>
            <a:ext cx="10905066" cy="1135737"/>
          </a:xfrm>
        </p:spPr>
        <p:txBody>
          <a:bodyPr>
            <a:normAutofit/>
          </a:bodyPr>
          <a:lstStyle/>
          <a:p>
            <a:r>
              <a:rPr lang="en-IN" sz="3600" b="1" dirty="0"/>
              <a:t>Employability Skills </a:t>
            </a:r>
          </a:p>
        </p:txBody>
      </p:sp>
      <p:sp>
        <p:nvSpPr>
          <p:cNvPr id="3" name="Content Placeholder 2"/>
          <p:cNvSpPr>
            <a:spLocks noGrp="1"/>
          </p:cNvSpPr>
          <p:nvPr>
            <p:ph idx="1"/>
          </p:nvPr>
        </p:nvSpPr>
        <p:spPr>
          <a:xfrm>
            <a:off x="643468" y="1782981"/>
            <a:ext cx="6842935" cy="4393982"/>
          </a:xfrm>
        </p:spPr>
        <p:txBody>
          <a:bodyPr>
            <a:normAutofit/>
          </a:bodyPr>
          <a:lstStyle/>
          <a:p>
            <a:r>
              <a:rPr lang="en-GB" sz="2000" dirty="0">
                <a:effectLst/>
                <a:latin typeface="Arial" panose="020B0604020202020204" pitchFamily="34" charset="0"/>
                <a:ea typeface="Calibri" panose="020F0502020204030204" pitchFamily="34" charset="0"/>
              </a:rPr>
              <a:t>The core skills which help an individual in getting a job or being qualified for a job are known as Employability Skills. </a:t>
            </a:r>
          </a:p>
          <a:p>
            <a:r>
              <a:rPr lang="en-GB" sz="2000" dirty="0">
                <a:latin typeface="Arial" panose="020B0604020202020204" pitchFamily="34" charset="0"/>
                <a:ea typeface="Calibri" panose="020F0502020204030204" pitchFamily="34" charset="0"/>
              </a:rPr>
              <a:t>T</a:t>
            </a:r>
            <a:r>
              <a:rPr lang="en-GB" sz="2000" dirty="0">
                <a:effectLst/>
                <a:latin typeface="Arial" panose="020B0604020202020204" pitchFamily="34" charset="0"/>
                <a:ea typeface="Calibri" panose="020F0502020204030204" pitchFamily="34" charset="0"/>
              </a:rPr>
              <a:t>hese skills are also known as transferable skills. </a:t>
            </a:r>
          </a:p>
          <a:p>
            <a:r>
              <a:rPr lang="en-GB" sz="2000" dirty="0">
                <a:effectLst/>
                <a:latin typeface="Arial" panose="020B0604020202020204" pitchFamily="34" charset="0"/>
                <a:ea typeface="Calibri" panose="020F0502020204030204" pitchFamily="34" charset="0"/>
              </a:rPr>
              <a:t>These skills help an individual in connecting to the other individuals who work along with them as well as in solving issues. </a:t>
            </a:r>
            <a:endParaRPr lang="en-IN" sz="2000" dirty="0"/>
          </a:p>
        </p:txBody>
      </p:sp>
      <p:grpSp>
        <p:nvGrpSpPr>
          <p:cNvPr id="77" name="Group 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8" name="Isosceles Triangle 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Soft skills for a hard world | McKinsey"/>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32318" y="1782981"/>
            <a:ext cx="3416214" cy="163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53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653441" y="321734"/>
            <a:ext cx="6895092" cy="1135737"/>
          </a:xfrm>
        </p:spPr>
        <p:txBody>
          <a:bodyPr>
            <a:normAutofit/>
          </a:bodyPr>
          <a:lstStyle/>
          <a:p>
            <a:r>
              <a:rPr lang="en-IN" sz="3600" b="1"/>
              <a:t>Interpersonal Skills</a:t>
            </a:r>
          </a:p>
        </p:txBody>
      </p:sp>
      <p:pic>
        <p:nvPicPr>
          <p:cNvPr id="5122" name="Picture 2" descr="10 Excellent Ways to Develop Interpersonal Skills at Work"/>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2404316"/>
            <a:ext cx="3415612" cy="2049367"/>
          </a:xfrm>
          <a:prstGeom prst="rect">
            <a:avLst/>
          </a:pr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C34A4475-365F-4381-A542-4698D6377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74" name="Isosceles Triangle 73">
              <a:extLst>
                <a:ext uri="{FF2B5EF4-FFF2-40B4-BE49-F238E27FC236}">
                  <a16:creationId xmlns:a16="http://schemas.microsoft.com/office/drawing/2014/main" id="{148F8F8B-B172-475E-9119-57F2A1C8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1B0349D0-97A5-4654-A515-C72EA9E0B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4653440" y="1782981"/>
            <a:ext cx="6895092" cy="4393982"/>
          </a:xfrm>
        </p:spPr>
        <p:txBody>
          <a:bodyPr>
            <a:normAutofit/>
          </a:bodyPr>
          <a:lstStyle/>
          <a:p>
            <a:r>
              <a:rPr lang="en-GB" sz="2000" b="1" i="1" dirty="0">
                <a:effectLst/>
                <a:latin typeface="Arial" panose="020B0604020202020204" pitchFamily="34" charset="0"/>
                <a:ea typeface="Calibri" panose="020F0502020204030204" pitchFamily="34" charset="0"/>
                <a:cs typeface="Arial" panose="020B0604020202020204" pitchFamily="34" charset="0"/>
              </a:rPr>
              <a:t>Interpersonal Skills</a:t>
            </a:r>
            <a:r>
              <a:rPr lang="en-GB" sz="2000" dirty="0">
                <a:effectLst/>
                <a:latin typeface="Arial" panose="020B0604020202020204" pitchFamily="34" charset="0"/>
                <a:ea typeface="Calibri" panose="020F0502020204030204" pitchFamily="34" charset="0"/>
                <a:cs typeface="Arial" panose="020B0604020202020204" pitchFamily="34" charset="0"/>
              </a:rPr>
              <a:t> – </a:t>
            </a:r>
          </a:p>
          <a:p>
            <a:r>
              <a:rPr lang="en-GB" sz="2000" dirty="0">
                <a:effectLst/>
                <a:latin typeface="Arial" panose="020B0604020202020204" pitchFamily="34" charset="0"/>
                <a:ea typeface="Calibri" panose="020F0502020204030204" pitchFamily="34" charset="0"/>
                <a:cs typeface="Arial" panose="020B0604020202020204" pitchFamily="34" charset="0"/>
              </a:rPr>
              <a:t>This skill refers to the behaviour of an individual while they interact with others and this skill has become plays a very key role in today’s society (</a:t>
            </a:r>
            <a:r>
              <a:rPr lang="en-GB" sz="2000" dirty="0" err="1">
                <a:effectLst/>
                <a:latin typeface="Arial" panose="020B0604020202020204" pitchFamily="34" charset="0"/>
                <a:ea typeface="Calibri" panose="020F0502020204030204" pitchFamily="34" charset="0"/>
                <a:cs typeface="Arial" panose="020B0604020202020204" pitchFamily="34" charset="0"/>
              </a:rPr>
              <a:t>Kleinlogel</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i="1" dirty="0">
                <a:effectLst/>
                <a:latin typeface="Arial" panose="020B0604020202020204" pitchFamily="34" charset="0"/>
                <a:ea typeface="Calibri" panose="020F0502020204030204" pitchFamily="34" charset="0"/>
                <a:cs typeface="Arial" panose="020B0604020202020204" pitchFamily="34" charset="0"/>
              </a:rPr>
              <a:t>et al</a:t>
            </a:r>
            <a:r>
              <a:rPr lang="en-GB" sz="2000" dirty="0">
                <a:effectLst/>
                <a:latin typeface="Arial" panose="020B0604020202020204" pitchFamily="34" charset="0"/>
                <a:ea typeface="Calibri" panose="020F0502020204030204" pitchFamily="34" charset="0"/>
                <a:cs typeface="Arial" panose="020B0604020202020204" pitchFamily="34" charset="0"/>
              </a:rPr>
              <a:t>., 2021).</a:t>
            </a:r>
          </a:p>
          <a:p>
            <a:r>
              <a:rPr lang="en-GB" sz="2000" dirty="0">
                <a:effectLst/>
                <a:latin typeface="Arial" panose="020B0604020202020204" pitchFamily="34" charset="0"/>
                <a:ea typeface="Calibri" panose="020F0502020204030204" pitchFamily="34" charset="0"/>
                <a:cs typeface="Arial" panose="020B0604020202020204" pitchFamily="34" charset="0"/>
              </a:rPr>
              <a:t>Having good interpersonal skills is very important for the physiotherapist as from time to time they have to interact with patients their relatives and other individuals. </a:t>
            </a:r>
            <a:endParaRPr lang="en-IN" sz="2000" dirty="0"/>
          </a:p>
        </p:txBody>
      </p:sp>
      <p:grpSp>
        <p:nvGrpSpPr>
          <p:cNvPr id="77" name="Group 76">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78" name="Isosceles Triangle 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43285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b="15730"/>
          <a:stretch/>
        </p:blipFill>
        <p:spPr>
          <a:xfrm>
            <a:off x="20" y="10"/>
            <a:ext cx="12191981" cy="6857990"/>
          </a:xfrm>
          <a:prstGeom prst="rect">
            <a:avLst/>
          </a:prstGeom>
        </p:spPr>
      </p:pic>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6891186" cy="1135737"/>
          </a:xfrm>
        </p:spPr>
        <p:txBody>
          <a:bodyPr>
            <a:normAutofit/>
          </a:bodyPr>
          <a:lstStyle/>
          <a:p>
            <a:r>
              <a:rPr lang="en-IN" sz="3600" b="1"/>
              <a:t>Communication Skills </a:t>
            </a:r>
          </a:p>
        </p:txBody>
      </p:sp>
      <p:sp>
        <p:nvSpPr>
          <p:cNvPr id="3" name="Content Placeholder 2"/>
          <p:cNvSpPr>
            <a:spLocks noGrp="1"/>
          </p:cNvSpPr>
          <p:nvPr>
            <p:ph idx="1"/>
          </p:nvPr>
        </p:nvSpPr>
        <p:spPr>
          <a:xfrm>
            <a:off x="643467" y="1782981"/>
            <a:ext cx="6891187" cy="4836096"/>
          </a:xfrm>
        </p:spPr>
        <p:txBody>
          <a:bodyPr>
            <a:normAutofit/>
          </a:bodyPr>
          <a:lstStyle/>
          <a:p>
            <a:r>
              <a:rPr lang="en-GB" sz="2000" b="1" i="1" dirty="0">
                <a:effectLst/>
                <a:latin typeface="Arial" panose="020B0604020202020204" pitchFamily="34" charset="0"/>
                <a:ea typeface="Calibri" panose="020F0502020204030204" pitchFamily="34" charset="0"/>
                <a:cs typeface="Arial" panose="020B0604020202020204" pitchFamily="34" charset="0"/>
              </a:rPr>
              <a:t>Communication Skills</a:t>
            </a:r>
            <a:r>
              <a:rPr lang="en-GB" sz="2000" dirty="0">
                <a:effectLst/>
                <a:latin typeface="Arial" panose="020B0604020202020204" pitchFamily="34" charset="0"/>
                <a:ea typeface="Calibri" panose="020F0502020204030204" pitchFamily="34" charset="0"/>
                <a:cs typeface="Arial" panose="020B0604020202020204" pitchFamily="34" charset="0"/>
              </a:rPr>
              <a:t> – </a:t>
            </a:r>
          </a:p>
          <a:p>
            <a:r>
              <a:rPr lang="en-GB" sz="2000" dirty="0">
                <a:effectLst/>
                <a:latin typeface="Arial" panose="020B0604020202020204" pitchFamily="34" charset="0"/>
                <a:ea typeface="Calibri" panose="020F0502020204030204" pitchFamily="34" charset="0"/>
                <a:cs typeface="Arial" panose="020B0604020202020204" pitchFamily="34" charset="0"/>
              </a:rPr>
              <a:t>The abilities any individual use while giving or receiving any kind of information is known as communication skills. Moreover, it includes verbal, non-verbal, gestures as well as expressions. Communication skills have been very important for all kinds of individuals who are enrolled in health-related work as they have to communicate fully with their patients (Mata </a:t>
            </a:r>
            <a:r>
              <a:rPr lang="en-GB" sz="2000" i="1" dirty="0">
                <a:effectLst/>
                <a:latin typeface="Arial" panose="020B0604020202020204" pitchFamily="34" charset="0"/>
                <a:ea typeface="Calibri" panose="020F0502020204030204" pitchFamily="34" charset="0"/>
                <a:cs typeface="Arial" panose="020B0604020202020204" pitchFamily="34" charset="0"/>
              </a:rPr>
              <a:t>et al</a:t>
            </a:r>
            <a:r>
              <a:rPr lang="en-GB" sz="2000" dirty="0">
                <a:effectLst/>
                <a:latin typeface="Arial" panose="020B0604020202020204" pitchFamily="34" charset="0"/>
                <a:ea typeface="Calibri" panose="020F0502020204030204" pitchFamily="34" charset="0"/>
                <a:cs typeface="Arial" panose="020B0604020202020204" pitchFamily="34" charset="0"/>
              </a:rPr>
              <a:t>., 2021). </a:t>
            </a:r>
          </a:p>
          <a:p>
            <a:r>
              <a:rPr lang="en-GB" sz="2000" dirty="0">
                <a:effectLst/>
                <a:latin typeface="Arial" panose="020B0604020202020204" pitchFamily="34" charset="0"/>
                <a:ea typeface="Calibri" panose="020F0502020204030204" pitchFamily="34" charset="0"/>
                <a:cs typeface="Arial" panose="020B0604020202020204" pitchFamily="34" charset="0"/>
              </a:rPr>
              <a:t>Physiotherapist needs to have good communication skills so that they can easily convey their messages, information and treatment plan to the patient. Communication skills will also help the patient in feeling involved and they will be able to get the most out of the physiotherapist’s help. </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sz="2000" dirty="0"/>
          </a:p>
        </p:txBody>
      </p:sp>
      <p:grpSp>
        <p:nvGrpSpPr>
          <p:cNvPr id="12" name="Group 11">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Why Communication Skills Matter in Business? | by Berat Özfidan | Medi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2523899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IN" sz="5400" b="1"/>
              <a:t>Patience and Tolerance</a:t>
            </a:r>
            <a:r>
              <a:rPr lang="en-IN" sz="5400"/>
              <a:t> </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200" b="1" i="1">
                <a:effectLst/>
                <a:latin typeface="Arial" panose="020B0604020202020204" pitchFamily="34" charset="0"/>
                <a:ea typeface="Calibri" panose="020F0502020204030204" pitchFamily="34" charset="0"/>
                <a:cs typeface="Arial" panose="020B0604020202020204" pitchFamily="34" charset="0"/>
              </a:rPr>
              <a:t>Patience and Tolerance</a:t>
            </a:r>
            <a:r>
              <a:rPr lang="en-GB" sz="2200">
                <a:effectLst/>
                <a:latin typeface="Arial" panose="020B0604020202020204" pitchFamily="34" charset="0"/>
                <a:ea typeface="Calibri" panose="020F0502020204030204" pitchFamily="34" charset="0"/>
                <a:cs typeface="Arial" panose="020B0604020202020204" pitchFamily="34" charset="0"/>
              </a:rPr>
              <a:t> –</a:t>
            </a:r>
          </a:p>
          <a:p>
            <a:r>
              <a:rPr lang="en-GB" sz="2200">
                <a:effectLst/>
                <a:latin typeface="Arial" panose="020B0604020202020204" pitchFamily="34" charset="0"/>
                <a:ea typeface="Calibri" panose="020F0502020204030204" pitchFamily="34" charset="0"/>
                <a:cs typeface="Arial" panose="020B0604020202020204" pitchFamily="34" charset="0"/>
              </a:rPr>
              <a:t> Physiotherapists have to work with different patients with different kinds of attitudes and nature. Few of the patients maybe not be willing to do the exercise that they need to do or some patients had lost their hope of being okay. In this scenario, with patience, the physiotherapist will be able to make their patients understand how valuable the exercise is for them and they will get well again with their continuous efforts. </a:t>
            </a:r>
            <a:endParaRPr lang="en-GB" sz="220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sz="2200"/>
          </a:p>
        </p:txBody>
      </p:sp>
      <p:pic>
        <p:nvPicPr>
          <p:cNvPr id="4" name="Picture 3"/>
          <p:cNvPicPr>
            <a:picLocks noChangeAspect="1"/>
          </p:cNvPicPr>
          <p:nvPr/>
        </p:nvPicPr>
        <p:blipFill rotWithShape="1">
          <a:blip r:embed="rId3"/>
          <a:srcRect r="12394" b="2"/>
          <a:stretch/>
        </p:blipFill>
        <p:spPr>
          <a:xfrm>
            <a:off x="7675658" y="2093976"/>
            <a:ext cx="3941064" cy="4096512"/>
          </a:xfrm>
          <a:prstGeom prst="rect">
            <a:avLst/>
          </a:prstGeom>
        </p:spPr>
      </p:pic>
    </p:spTree>
    <p:extLst>
      <p:ext uri="{BB962C8B-B14F-4D97-AF65-F5344CB8AC3E}">
        <p14:creationId xmlns:p14="http://schemas.microsoft.com/office/powerpoint/2010/main" val="3353117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writing on a blackboard&#10;&#10;Description automatically generated with medium confidence">
            <a:extLst>
              <a:ext uri="{FF2B5EF4-FFF2-40B4-BE49-F238E27FC236}">
                <a16:creationId xmlns:a16="http://schemas.microsoft.com/office/drawing/2014/main" id="{6079623C-6721-4464-A23F-61919644E76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74"/>
          <a:stretch/>
        </p:blipFill>
        <p:spPr>
          <a:xfrm>
            <a:off x="0" y="-18844"/>
            <a:ext cx="12192000" cy="6857990"/>
          </a:xfrm>
          <a:prstGeom prst="rect">
            <a:avLst/>
          </a:prstGeom>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7A52643-96EC-496B-8CE2-0C83E884618E}"/>
              </a:ext>
            </a:extLst>
          </p:cNvPr>
          <p:cNvSpPr>
            <a:spLocks noGrp="1"/>
          </p:cNvSpPr>
          <p:nvPr>
            <p:ph type="title"/>
          </p:nvPr>
        </p:nvSpPr>
        <p:spPr>
          <a:xfrm>
            <a:off x="709448" y="1913950"/>
            <a:ext cx="4204137" cy="1342754"/>
          </a:xfrm>
        </p:spPr>
        <p:txBody>
          <a:bodyPr>
            <a:normAutofit/>
          </a:bodyPr>
          <a:lstStyle/>
          <a:p>
            <a:pPr algn="ctr"/>
            <a:r>
              <a:rPr lang="en-GB" sz="3600" b="1" i="1">
                <a:latin typeface="+mn-lt"/>
              </a:rPr>
              <a:t>TIME MANAGEMENT</a:t>
            </a:r>
          </a:p>
        </p:txBody>
      </p:sp>
      <p:cxnSp>
        <p:nvCxnSpPr>
          <p:cNvPr id="20"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F6251B-7200-4272-9621-969A03D6E10F}"/>
              </a:ext>
            </a:extLst>
          </p:cNvPr>
          <p:cNvSpPr>
            <a:spLocks noGrp="1"/>
          </p:cNvSpPr>
          <p:nvPr>
            <p:ph idx="1"/>
          </p:nvPr>
        </p:nvSpPr>
        <p:spPr>
          <a:xfrm>
            <a:off x="79513" y="2484783"/>
            <a:ext cx="5546035" cy="4173160"/>
          </a:xfrm>
        </p:spPr>
        <p:txBody>
          <a:bodyPr anchor="ctr">
            <a:norm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The process of organising and dividing the time in such a way that all the work of an individual can have their slot in the schedule is known as time management (</a:t>
            </a:r>
            <a:r>
              <a:rPr lang="en-GB" sz="2000" i="1" dirty="0" err="1">
                <a:effectLst/>
                <a:latin typeface="Arial" panose="020B0604020202020204" pitchFamily="34" charset="0"/>
                <a:ea typeface="Calibri" panose="020F0502020204030204" pitchFamily="34" charset="0"/>
                <a:cs typeface="Arial" panose="020B0604020202020204" pitchFamily="34" charset="0"/>
              </a:rPr>
              <a:t>Janeslatt</a:t>
            </a:r>
            <a:r>
              <a:rPr lang="en-GB" sz="2000" i="1" dirty="0">
                <a:effectLst/>
                <a:latin typeface="Arial" panose="020B0604020202020204" pitchFamily="34" charset="0"/>
                <a:ea typeface="Calibri" panose="020F0502020204030204" pitchFamily="34" charset="0"/>
                <a:cs typeface="Arial" panose="020B0604020202020204" pitchFamily="34" charset="0"/>
              </a:rPr>
              <a:t> et al</a:t>
            </a:r>
            <a:r>
              <a:rPr lang="en-GB" sz="2000" dirty="0">
                <a:effectLst/>
                <a:latin typeface="Arial" panose="020B0604020202020204" pitchFamily="34" charset="0"/>
                <a:ea typeface="Calibri" panose="020F0502020204030204" pitchFamily="34" charset="0"/>
                <a:cs typeface="Arial" panose="020B0604020202020204" pitchFamily="34" charset="0"/>
              </a:rPr>
              <a:t>., 2018). For physiotherapists having effective time management skills is important as every patient has a specific amount of time for therapy. </a:t>
            </a:r>
          </a:p>
          <a:p>
            <a:r>
              <a:rPr lang="en-GB" sz="2000" dirty="0">
                <a:effectLst/>
                <a:latin typeface="Arial" panose="020B0604020202020204" pitchFamily="34" charset="0"/>
                <a:ea typeface="Calibri" panose="020F0502020204030204" pitchFamily="34" charset="0"/>
                <a:cs typeface="Arial" panose="020B0604020202020204" pitchFamily="34" charset="0"/>
              </a:rPr>
              <a:t>Using the specific time of the patient effectively physiotherapists need to have good time management skills.</a:t>
            </a:r>
            <a:endParaRPr lang="en-GB" sz="2000" dirty="0"/>
          </a:p>
        </p:txBody>
      </p:sp>
      <p:sp>
        <p:nvSpPr>
          <p:cNvPr id="6" name="TextBox 5">
            <a:extLst>
              <a:ext uri="{FF2B5EF4-FFF2-40B4-BE49-F238E27FC236}">
                <a16:creationId xmlns:a16="http://schemas.microsoft.com/office/drawing/2014/main" id="{026EBEF2-8AFA-4DBD-829A-C7ED521976F7}"/>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edium.com/@mansibirani/neo-time-management-app-27fb1b81b4b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880030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373BD7-3AE5-4C98-8644-6EE5ECDF2DB8}"/>
              </a:ext>
            </a:extLst>
          </p:cNvPr>
          <p:cNvSpPr>
            <a:spLocks noGrp="1"/>
          </p:cNvSpPr>
          <p:nvPr>
            <p:ph type="title"/>
          </p:nvPr>
        </p:nvSpPr>
        <p:spPr>
          <a:xfrm>
            <a:off x="630936" y="630936"/>
            <a:ext cx="3599688" cy="1463040"/>
          </a:xfrm>
        </p:spPr>
        <p:txBody>
          <a:bodyPr anchor="ctr">
            <a:normAutofit/>
          </a:bodyPr>
          <a:lstStyle/>
          <a:p>
            <a:r>
              <a:rPr lang="en-GB" b="1" i="1">
                <a:solidFill>
                  <a:srgbClr val="FFFFFF"/>
                </a:solidFill>
                <a:effectLst/>
                <a:latin typeface="Calibri Light" panose="020F0302020204030204" pitchFamily="34" charset="0"/>
                <a:ea typeface="Calibri" panose="020F0502020204030204" pitchFamily="34" charset="0"/>
                <a:cs typeface="Calibri Light" panose="020F0302020204030204" pitchFamily="34" charset="0"/>
              </a:rPr>
              <a:t>Physical Health and Fitness </a:t>
            </a:r>
            <a:endParaRPr lang="en-GB" b="1" i="1">
              <a:solidFill>
                <a:srgbClr val="FFFFFF"/>
              </a:solidFill>
              <a:latin typeface="Calibri Light" panose="020F0302020204030204" pitchFamily="34" charset="0"/>
              <a:cs typeface="Calibri Light" panose="020F0302020204030204" pitchFamily="34" charset="0"/>
            </a:endParaRPr>
          </a:p>
        </p:txBody>
      </p:sp>
      <p:sp>
        <p:nvSpPr>
          <p:cNvPr id="2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B2751B-D2AA-486E-B7B7-2A421C8B26CC}"/>
              </a:ext>
            </a:extLst>
          </p:cNvPr>
          <p:cNvSpPr>
            <a:spLocks noGrp="1"/>
          </p:cNvSpPr>
          <p:nvPr>
            <p:ph idx="1"/>
          </p:nvPr>
        </p:nvSpPr>
        <p:spPr>
          <a:xfrm>
            <a:off x="4474462" y="630936"/>
            <a:ext cx="7074409" cy="1463040"/>
          </a:xfrm>
        </p:spPr>
        <p:txBody>
          <a:bodyPr anchor="ctr">
            <a:normAutofit/>
          </a:bodyPr>
          <a:lstStyle/>
          <a:p>
            <a:r>
              <a:rPr lang="en-GB" sz="1500" b="1" i="1">
                <a:solidFill>
                  <a:srgbClr val="FFFFFF"/>
                </a:solidFill>
                <a:effectLst/>
                <a:latin typeface="Arial" panose="020B0604020202020204" pitchFamily="34" charset="0"/>
                <a:ea typeface="Calibri" panose="020F0502020204030204" pitchFamily="34" charset="0"/>
                <a:cs typeface="Arial" panose="020B0604020202020204" pitchFamily="34" charset="0"/>
              </a:rPr>
              <a:t>Physical Health and Fitness</a:t>
            </a:r>
            <a:r>
              <a:rPr lang="en-GB" sz="1500">
                <a:solidFill>
                  <a:srgbClr val="FFFFFF"/>
                </a:solidFill>
                <a:effectLst/>
                <a:latin typeface="Arial" panose="020B0604020202020204" pitchFamily="34" charset="0"/>
                <a:ea typeface="Calibri" panose="020F0502020204030204" pitchFamily="34" charset="0"/>
                <a:cs typeface="Arial" panose="020B0604020202020204" pitchFamily="34" charset="0"/>
              </a:rPr>
              <a:t> – The job role of the physiotherapist generally involves all kinds of exercise and movement. Therefore, these individuals need to be fit enough so they can help the patients in regaining their health and fitness. Moreover, the physiotherapists need to be enough fit to handle different kinds of equipment as well as for supporting the patients physically. </a:t>
            </a:r>
            <a:endParaRPr lang="en-GB" sz="1500">
              <a:solidFill>
                <a:srgbClr val="FFFFFF"/>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500">
              <a:solidFill>
                <a:srgbClr val="FFFFFF"/>
              </a:solidFill>
            </a:endParaRPr>
          </a:p>
        </p:txBody>
      </p:sp>
      <p:pic>
        <p:nvPicPr>
          <p:cNvPr id="5" name="Picture 4" descr="A picture containing sport, athletic game&#10;&#10;Description automatically generated">
            <a:extLst>
              <a:ext uri="{FF2B5EF4-FFF2-40B4-BE49-F238E27FC236}">
                <a16:creationId xmlns:a16="http://schemas.microsoft.com/office/drawing/2014/main" id="{765F18D1-A46A-4154-964C-283F94338EC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5742"/>
          <a:stretch/>
        </p:blipFill>
        <p:spPr>
          <a:xfrm>
            <a:off x="630936" y="3080255"/>
            <a:ext cx="10917936" cy="3061578"/>
          </a:xfrm>
          <a:prstGeom prst="rect">
            <a:avLst/>
          </a:prstGeom>
        </p:spPr>
      </p:pic>
      <p:sp>
        <p:nvSpPr>
          <p:cNvPr id="6" name="TextBox 5">
            <a:extLst>
              <a:ext uri="{FF2B5EF4-FFF2-40B4-BE49-F238E27FC236}">
                <a16:creationId xmlns:a16="http://schemas.microsoft.com/office/drawing/2014/main" id="{715BA3CD-CF48-4ED7-9FBF-16BAF307A350}"/>
              </a:ext>
            </a:extLst>
          </p:cNvPr>
          <p:cNvSpPr txBox="1"/>
          <p:nvPr/>
        </p:nvSpPr>
        <p:spPr>
          <a:xfrm>
            <a:off x="9362056" y="5941778"/>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juniperpublishers.com/jpfm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03775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IN" sz="5400" b="1" i="1"/>
              <a:t>Presentation Skills</a:t>
            </a:r>
            <a:r>
              <a:rPr lang="en-IN" sz="5400" i="1"/>
              <a:t> </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a:spcAft>
                <a:spcPts val="800"/>
              </a:spcAft>
            </a:pPr>
            <a:r>
              <a:rPr lang="en-GB" sz="1400" b="1" i="1">
                <a:effectLst/>
                <a:latin typeface="Arial" panose="020B0604020202020204" pitchFamily="34" charset="0"/>
                <a:ea typeface="Calibri" panose="020F0502020204030204" pitchFamily="34" charset="0"/>
                <a:cs typeface="Arial" panose="020B0604020202020204" pitchFamily="34" charset="0"/>
              </a:rPr>
              <a:t>Presentation Skills</a:t>
            </a:r>
            <a:r>
              <a:rPr lang="en-GB" sz="1400">
                <a:effectLst/>
                <a:latin typeface="Arial" panose="020B0604020202020204" pitchFamily="34" charset="0"/>
                <a:ea typeface="Calibri" panose="020F0502020204030204" pitchFamily="34" charset="0"/>
                <a:cs typeface="Arial" panose="020B0604020202020204" pitchFamily="34" charset="0"/>
              </a:rPr>
              <a:t> – This skill helps in creating innovative ideas as well as in becoming more creative. Moreover, this skill also helps in giving information more clearly. Physiotherapists need these skills to be more innovative therefore they can have different options for the patients to encourage them to do the work.  </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Above mentioned skills are basic however crucial for physiotherapists. Besides these skills, there are a few more skills that physiotherapist needs to deliver the best and easy experience to their patients. Those skills are an organisation, creativity, empathy as well as teamwork skills. </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p>
            <a:endParaRPr lang="en-IN" sz="1400"/>
          </a:p>
        </p:txBody>
      </p:sp>
      <p:pic>
        <p:nvPicPr>
          <p:cNvPr id="4" name="Picture 3"/>
          <p:cNvPicPr>
            <a:picLocks noChangeAspect="1"/>
          </p:cNvPicPr>
          <p:nvPr/>
        </p:nvPicPr>
        <p:blipFill rotWithShape="1">
          <a:blip r:embed="rId3"/>
          <a:srcRect l="32045"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99982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764988" y="2464633"/>
            <a:ext cx="3368969" cy="1928734"/>
          </a:xfrm>
          <a:prstGeom prst="rect">
            <a:avLst/>
          </a:prstGeom>
        </p:spPr>
      </p:pic>
      <p:sp>
        <p:nvSpPr>
          <p:cNvPr id="16"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5759354" y="457201"/>
            <a:ext cx="5337270" cy="1835911"/>
          </a:xfrm>
        </p:spPr>
        <p:txBody>
          <a:bodyPr anchor="b">
            <a:normAutofit/>
          </a:bodyPr>
          <a:lstStyle/>
          <a:p>
            <a:r>
              <a:rPr lang="en-IN" sz="5400" b="1" dirty="0">
                <a:solidFill>
                  <a:srgbClr val="FFFFFF"/>
                </a:solidFill>
              </a:rPr>
              <a:t>SWOT analysis – Strengths </a:t>
            </a:r>
          </a:p>
        </p:txBody>
      </p:sp>
      <p:sp>
        <p:nvSpPr>
          <p:cNvPr id="1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59354" y="2798064"/>
            <a:ext cx="5461095" cy="3417611"/>
          </a:xfrm>
        </p:spPr>
        <p:txBody>
          <a:bodyPr anchor="t">
            <a:normAutofit/>
          </a:bodyPr>
          <a:lstStyle/>
          <a:p>
            <a:r>
              <a:rPr lang="en-IN" dirty="0">
                <a:solidFill>
                  <a:srgbClr val="FFFFFF"/>
                </a:solidFill>
              </a:rPr>
              <a:t>Ability to gain the patient’s trust </a:t>
            </a:r>
          </a:p>
          <a:p>
            <a:endParaRPr lang="en-IN" dirty="0">
              <a:solidFill>
                <a:srgbClr val="FFFFFF"/>
              </a:solidFill>
            </a:endParaRPr>
          </a:p>
          <a:p>
            <a:r>
              <a:rPr lang="en-IN" dirty="0">
                <a:solidFill>
                  <a:srgbClr val="FFFFFF"/>
                </a:solidFill>
              </a:rPr>
              <a:t>Very strong interpersonal skills</a:t>
            </a:r>
          </a:p>
          <a:p>
            <a:endParaRPr lang="en-IN" dirty="0">
              <a:solidFill>
                <a:srgbClr val="FFFFFF"/>
              </a:solidFill>
            </a:endParaRPr>
          </a:p>
          <a:p>
            <a:r>
              <a:rPr lang="en-IN" dirty="0">
                <a:solidFill>
                  <a:srgbClr val="FFFFFF"/>
                </a:solidFill>
              </a:rPr>
              <a:t>Excellent personal skills  </a:t>
            </a:r>
          </a:p>
          <a:p>
            <a:endParaRPr lang="en-IN" dirty="0">
              <a:solidFill>
                <a:srgbClr val="FFFFFF"/>
              </a:solidFill>
            </a:endParaRPr>
          </a:p>
          <a:p>
            <a:endParaRPr lang="en-IN" dirty="0">
              <a:solidFill>
                <a:srgbClr val="FFFFFF"/>
              </a:solidFill>
            </a:endParaRPr>
          </a:p>
          <a:p>
            <a:endParaRPr lang="en-IN" dirty="0">
              <a:solidFill>
                <a:srgbClr val="FFFFFF"/>
              </a:solidFill>
            </a:endParaRPr>
          </a:p>
          <a:p>
            <a:endParaRPr lang="en-IN" dirty="0">
              <a:solidFill>
                <a:srgbClr val="FFFFFF"/>
              </a:solidFill>
            </a:endParaRPr>
          </a:p>
        </p:txBody>
      </p:sp>
    </p:spTree>
    <p:extLst>
      <p:ext uri="{BB962C8B-B14F-4D97-AF65-F5344CB8AC3E}">
        <p14:creationId xmlns:p14="http://schemas.microsoft.com/office/powerpoint/2010/main" val="2352546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3D723-BCA0-490E-90FE-52FA4151D30A}"/>
              </a:ext>
            </a:extLst>
          </p:cNvPr>
          <p:cNvSpPr>
            <a:spLocks noGrp="1"/>
          </p:cNvSpPr>
          <p:nvPr>
            <p:ph type="title"/>
          </p:nvPr>
        </p:nvSpPr>
        <p:spPr/>
        <p:txBody>
          <a:bodyPr/>
          <a:lstStyle/>
          <a:p>
            <a:r>
              <a:rPr lang="en-GB" dirty="0"/>
              <a:t>Weaknesses </a:t>
            </a:r>
          </a:p>
        </p:txBody>
      </p:sp>
      <p:sp>
        <p:nvSpPr>
          <p:cNvPr id="3" name="Content Placeholder 2">
            <a:extLst>
              <a:ext uri="{FF2B5EF4-FFF2-40B4-BE49-F238E27FC236}">
                <a16:creationId xmlns:a16="http://schemas.microsoft.com/office/drawing/2014/main" id="{62D59B66-5C81-45D7-AAC9-099896CE68B9}"/>
              </a:ext>
            </a:extLst>
          </p:cNvPr>
          <p:cNvSpPr>
            <a:spLocks noGrp="1"/>
          </p:cNvSpPr>
          <p:nvPr>
            <p:ph idx="1"/>
          </p:nvPr>
        </p:nvSpPr>
        <p:spPr/>
        <p:txBody>
          <a:bodyPr>
            <a:normAutofit/>
          </a:bodyPr>
          <a:lstStyle/>
          <a:p>
            <a:r>
              <a:rPr lang="en-GB" sz="4000" dirty="0"/>
              <a:t>Control my intolerance – I need to be able to deal with difficult patients </a:t>
            </a:r>
          </a:p>
          <a:p>
            <a:endParaRPr lang="en-GB" sz="4000" dirty="0"/>
          </a:p>
          <a:p>
            <a:endParaRPr lang="en-GB" sz="4000" dirty="0"/>
          </a:p>
          <a:p>
            <a:r>
              <a:rPr lang="en-GB" sz="4000" dirty="0"/>
              <a:t>Be more patient</a:t>
            </a:r>
          </a:p>
          <a:p>
            <a:endParaRPr lang="en-GB" sz="4000" dirty="0"/>
          </a:p>
          <a:p>
            <a:endParaRPr lang="en-GB" sz="4000" dirty="0"/>
          </a:p>
        </p:txBody>
      </p:sp>
    </p:spTree>
    <p:extLst>
      <p:ext uri="{BB962C8B-B14F-4D97-AF65-F5344CB8AC3E}">
        <p14:creationId xmlns:p14="http://schemas.microsoft.com/office/powerpoint/2010/main" val="4280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t>PDP</a:t>
            </a:r>
            <a:endParaRPr lang="en-IN" sz="4000" b="1" dirty="0"/>
          </a:p>
        </p:txBody>
      </p:sp>
      <p:sp>
        <p:nvSpPr>
          <p:cNvPr id="3" name="Content Placeholder 2"/>
          <p:cNvSpPr>
            <a:spLocks noGrp="1"/>
          </p:cNvSpPr>
          <p:nvPr>
            <p:ph idx="1"/>
          </p:nvPr>
        </p:nvSpPr>
        <p:spPr>
          <a:xfrm>
            <a:off x="838200" y="1825625"/>
            <a:ext cx="5843954" cy="4351338"/>
          </a:xfrm>
        </p:spPr>
        <p:txBody>
          <a:bodyPr/>
          <a:lstStyle/>
          <a:p>
            <a:pPr marL="0" indent="0">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861" y="1588270"/>
            <a:ext cx="9581322" cy="4826048"/>
          </a:xfrm>
          <a:prstGeom prst="rect">
            <a:avLst/>
          </a:prstGeom>
        </p:spPr>
      </p:pic>
    </p:spTree>
    <p:extLst>
      <p:ext uri="{BB962C8B-B14F-4D97-AF65-F5344CB8AC3E}">
        <p14:creationId xmlns:p14="http://schemas.microsoft.com/office/powerpoint/2010/main" val="2931450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t>Conclusion</a:t>
            </a:r>
            <a:endParaRPr lang="en-IN" sz="4000" b="1" dirty="0"/>
          </a:p>
        </p:txBody>
      </p:sp>
      <p:sp>
        <p:nvSpPr>
          <p:cNvPr id="3" name="Content Placeholder 2"/>
          <p:cNvSpPr>
            <a:spLocks noGrp="1"/>
          </p:cNvSpPr>
          <p:nvPr>
            <p:ph idx="1"/>
          </p:nvPr>
        </p:nvSpPr>
        <p:spPr>
          <a:xfrm>
            <a:off x="838200" y="1825625"/>
            <a:ext cx="5800344" cy="4351338"/>
          </a:xfrm>
        </p:spPr>
        <p:txBody>
          <a:bodyPr>
            <a:normAutofit/>
          </a:bodyPr>
          <a:lstStyle/>
          <a:p>
            <a:r>
              <a:rPr lang="en-IN" dirty="0"/>
              <a:t>Employability Skills are vital for professional success </a:t>
            </a:r>
          </a:p>
          <a:p>
            <a:endParaRPr lang="en-IN" dirty="0"/>
          </a:p>
          <a:p>
            <a:r>
              <a:rPr lang="en-IN" dirty="0"/>
              <a:t>This presentation focused on the skills needed to become a successful physiotherapist.</a:t>
            </a:r>
          </a:p>
        </p:txBody>
      </p:sp>
      <p:pic>
        <p:nvPicPr>
          <p:cNvPr id="8194" name="Picture 2" descr="Top 11 Skills Needed to Become a Physiotherap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6452" y="1825625"/>
            <a:ext cx="4240471" cy="2388943"/>
          </a:xfrm>
          <a:prstGeom prst="rect">
            <a:avLst/>
          </a:prstGeom>
          <a:noFill/>
          <a:effectLst>
            <a:reflection blurRad="6350" stA="52000" endA="300" endPos="35000" dir="5400000" sy="-100000" algn="bl" rotWithShape="0"/>
            <a:softEdge rad="127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716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t>References</a:t>
            </a:r>
            <a:endParaRPr lang="en-IN" sz="4000" b="1" dirty="0"/>
          </a:p>
        </p:txBody>
      </p:sp>
      <p:sp>
        <p:nvSpPr>
          <p:cNvPr id="3" name="Content Placeholder 2"/>
          <p:cNvSpPr>
            <a:spLocks noGrp="1"/>
          </p:cNvSpPr>
          <p:nvPr>
            <p:ph idx="1"/>
          </p:nvPr>
        </p:nvSpPr>
        <p:spPr/>
        <p:txBody>
          <a:bodyPr>
            <a:normAutofit fontScale="70000" lnSpcReduction="20000"/>
          </a:bodyPr>
          <a:lstStyle/>
          <a:p>
            <a:r>
              <a:rPr lang="en-IN" dirty="0" err="1"/>
              <a:t>Fajaryati</a:t>
            </a:r>
            <a:r>
              <a:rPr lang="en-IN" dirty="0"/>
              <a:t>, N. and </a:t>
            </a:r>
            <a:r>
              <a:rPr lang="en-IN" dirty="0" err="1"/>
              <a:t>Akhyar</a:t>
            </a:r>
            <a:r>
              <a:rPr lang="en-IN" dirty="0"/>
              <a:t>, M., (2020). The employability skills needed to face the demands of work in the future: Systematic literature reviews. </a:t>
            </a:r>
            <a:r>
              <a:rPr lang="en-IN" i="1" dirty="0"/>
              <a:t>Open Engineering</a:t>
            </a:r>
            <a:r>
              <a:rPr lang="en-IN" dirty="0"/>
              <a:t>, 10(1), pp.595-603.</a:t>
            </a:r>
          </a:p>
          <a:p>
            <a:r>
              <a:rPr lang="en-IN" dirty="0" err="1"/>
              <a:t>Bhavani</a:t>
            </a:r>
            <a:r>
              <a:rPr lang="en-IN" dirty="0"/>
              <a:t>, V., </a:t>
            </a:r>
            <a:r>
              <a:rPr lang="en-IN" dirty="0" err="1"/>
              <a:t>Ajit</a:t>
            </a:r>
            <a:r>
              <a:rPr lang="en-IN" dirty="0"/>
              <a:t>, S.D.K. and Yew, S.F., (2019). Navigating Physiotherapy Competence Standards: The Triad Alignment of Key Stakeholders. </a:t>
            </a:r>
            <a:r>
              <a:rPr lang="en-IN" i="1" dirty="0"/>
              <a:t>Education in Medicine Journal</a:t>
            </a:r>
            <a:r>
              <a:rPr lang="en-IN" dirty="0"/>
              <a:t>, 11(3), pp.1-74.</a:t>
            </a:r>
          </a:p>
          <a:p>
            <a:r>
              <a:rPr lang="en-IN" dirty="0" err="1"/>
              <a:t>Kleinlogel</a:t>
            </a:r>
            <a:r>
              <a:rPr lang="en-IN" dirty="0"/>
              <a:t>, E.P., Curdy, M., Rodrigues, J., Sandi, C. and </a:t>
            </a:r>
            <a:r>
              <a:rPr lang="en-IN" dirty="0" err="1"/>
              <a:t>Schmid</a:t>
            </a:r>
            <a:r>
              <a:rPr lang="en-IN" dirty="0"/>
              <a:t> Mast, M., (2021). Doppelganger-based training: Imitating our virtual self to accelerate interpersonal skills learning</a:t>
            </a:r>
            <a:r>
              <a:rPr lang="en-IN" i="1" dirty="0"/>
              <a:t>. </a:t>
            </a:r>
            <a:r>
              <a:rPr lang="en-IN" i="1" dirty="0" err="1"/>
              <a:t>PloS</a:t>
            </a:r>
            <a:r>
              <a:rPr lang="en-IN" i="1" dirty="0"/>
              <a:t> one</a:t>
            </a:r>
            <a:r>
              <a:rPr lang="en-IN" dirty="0"/>
              <a:t>, 16(2), p.e0245960.</a:t>
            </a:r>
          </a:p>
          <a:p>
            <a:r>
              <a:rPr lang="en-IN" dirty="0"/>
              <a:t>Mata, Á.N.D.S., de </a:t>
            </a:r>
            <a:r>
              <a:rPr lang="en-IN" dirty="0" err="1"/>
              <a:t>Azevedo</a:t>
            </a:r>
            <a:r>
              <a:rPr lang="en-IN" dirty="0"/>
              <a:t>, K.P.M., Braga, L.P., de Medeiros, G.C.B.S., de Oliveira Segundo, V.H., </a:t>
            </a:r>
            <a:r>
              <a:rPr lang="en-IN" dirty="0" err="1"/>
              <a:t>Bezerra</a:t>
            </a:r>
            <a:r>
              <a:rPr lang="en-IN" dirty="0"/>
              <a:t>, I.N.M., </a:t>
            </a:r>
            <a:r>
              <a:rPr lang="en-IN" dirty="0" err="1"/>
              <a:t>Pimenta</a:t>
            </a:r>
            <a:r>
              <a:rPr lang="en-IN" dirty="0"/>
              <a:t>, I.D.S.F., </a:t>
            </a:r>
            <a:r>
              <a:rPr lang="en-IN" dirty="0" err="1"/>
              <a:t>Nicolás</a:t>
            </a:r>
            <a:r>
              <a:rPr lang="en-IN" dirty="0"/>
              <a:t>, I.M. and </a:t>
            </a:r>
            <a:r>
              <a:rPr lang="en-IN" dirty="0" err="1"/>
              <a:t>Piuvezam</a:t>
            </a:r>
            <a:r>
              <a:rPr lang="en-IN" dirty="0"/>
              <a:t>, G., (2021). Training in communication skills for self-efficacy of health professionals: a systematic review. </a:t>
            </a:r>
            <a:r>
              <a:rPr lang="en-IN" i="1" dirty="0"/>
              <a:t>Human resources for health</a:t>
            </a:r>
            <a:r>
              <a:rPr lang="en-IN" dirty="0"/>
              <a:t>, 19(1), pp.1-9.</a:t>
            </a:r>
          </a:p>
          <a:p>
            <a:r>
              <a:rPr lang="en-IN" dirty="0" err="1"/>
              <a:t>Janeslätt</a:t>
            </a:r>
            <a:r>
              <a:rPr lang="en-IN" dirty="0"/>
              <a:t>, G.K., </a:t>
            </a:r>
            <a:r>
              <a:rPr lang="en-IN" dirty="0" err="1"/>
              <a:t>Holmqvist</a:t>
            </a:r>
            <a:r>
              <a:rPr lang="en-IN" dirty="0"/>
              <a:t>, K.L., White, S. and </a:t>
            </a:r>
            <a:r>
              <a:rPr lang="en-IN" dirty="0" err="1"/>
              <a:t>Holmefur</a:t>
            </a:r>
            <a:r>
              <a:rPr lang="en-IN" dirty="0"/>
              <a:t>, M., (2018). Assessment of time management skills: psychometric properties of the Swedish version. </a:t>
            </a:r>
            <a:r>
              <a:rPr lang="en-IN" i="1" dirty="0"/>
              <a:t>Scandinavian Journal of Occupational Therapy</a:t>
            </a:r>
            <a:r>
              <a:rPr lang="en-IN" dirty="0"/>
              <a:t>, 25(3), pp.153-161.</a:t>
            </a:r>
          </a:p>
          <a:p>
            <a:r>
              <a:rPr lang="en-IN" dirty="0" err="1"/>
              <a:t>Benzaghta</a:t>
            </a:r>
            <a:r>
              <a:rPr lang="en-IN" dirty="0"/>
              <a:t>, M.A., </a:t>
            </a:r>
            <a:r>
              <a:rPr lang="en-IN" dirty="0" err="1"/>
              <a:t>Elwalda</a:t>
            </a:r>
            <a:r>
              <a:rPr lang="en-IN" dirty="0"/>
              <a:t>, A., </a:t>
            </a:r>
            <a:r>
              <a:rPr lang="en-IN" dirty="0" err="1"/>
              <a:t>Mousa</a:t>
            </a:r>
            <a:r>
              <a:rPr lang="en-IN" dirty="0"/>
              <a:t>, M.M., </a:t>
            </a:r>
            <a:r>
              <a:rPr lang="en-IN" dirty="0" err="1"/>
              <a:t>Erkan</a:t>
            </a:r>
            <a:r>
              <a:rPr lang="en-IN" dirty="0"/>
              <a:t>, I. and Rahman, M., (2021). SWOT analysis applications: An integrative literature review. Journal of Global Business Insights, 6(1), pp.55-73.</a:t>
            </a:r>
          </a:p>
          <a:p>
            <a:endParaRPr lang="en-IN" dirty="0"/>
          </a:p>
        </p:txBody>
      </p:sp>
    </p:spTree>
    <p:extLst>
      <p:ext uri="{BB962C8B-B14F-4D97-AF65-F5344CB8AC3E}">
        <p14:creationId xmlns:p14="http://schemas.microsoft.com/office/powerpoint/2010/main" val="3301834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1999" cy="6858001"/>
          </a:xfrm>
          <a:prstGeom prst="rect">
            <a:avLst/>
          </a:prstGeom>
        </p:spPr>
      </p:pic>
    </p:spTree>
    <p:extLst>
      <p:ext uri="{BB962C8B-B14F-4D97-AF65-F5344CB8AC3E}">
        <p14:creationId xmlns:p14="http://schemas.microsoft.com/office/powerpoint/2010/main" val="217667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2381</Words>
  <Application>Microsoft Office PowerPoint</Application>
  <PresentationFormat>Widescreen</PresentationFormat>
  <Paragraphs>100</Paragraphs>
  <Slides>15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INDIVIDUAL PRESENTATION</vt:lpstr>
      <vt:lpstr>Table of content</vt:lpstr>
      <vt:lpstr>Employability Skills </vt:lpstr>
      <vt:lpstr>Interpersonal Skills</vt:lpstr>
      <vt:lpstr>Communication Skills </vt:lpstr>
      <vt:lpstr>Patience and Tolerance </vt:lpstr>
      <vt:lpstr>TIME MANAGEMENT</vt:lpstr>
      <vt:lpstr>Physical Health and Fitness </vt:lpstr>
      <vt:lpstr>Presentation Skills </vt:lpstr>
      <vt:lpstr>SWOT analysis – Strengths </vt:lpstr>
      <vt:lpstr>Weaknesses </vt:lpstr>
      <vt:lpstr>PDP</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Ramona</dc:creator>
  <cp:lastModifiedBy>lizeta demetriou</cp:lastModifiedBy>
  <cp:revision>16</cp:revision>
  <dcterms:created xsi:type="dcterms:W3CDTF">2022-04-08T05:44:41Z</dcterms:created>
  <dcterms:modified xsi:type="dcterms:W3CDTF">2022-04-11T13:41:31Z</dcterms:modified>
</cp:coreProperties>
</file>