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74" r:id="rId6"/>
    <p:sldId id="264" r:id="rId7"/>
    <p:sldId id="265" r:id="rId8"/>
    <p:sldId id="266" r:id="rId9"/>
    <p:sldId id="267" r:id="rId10"/>
    <p:sldId id="269" r:id="rId11"/>
    <p:sldId id="268" r:id="rId12"/>
    <p:sldId id="270" r:id="rId13"/>
    <p:sldId id="271" r:id="rId14"/>
    <p:sldId id="259" r:id="rId15"/>
    <p:sldId id="260" r:id="rId16"/>
    <p:sldId id="273" r:id="rId17"/>
    <p:sldId id="261" r:id="rId18"/>
    <p:sldId id="262" r:id="rId19"/>
    <p:sldId id="275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569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036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56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737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903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07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96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089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881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3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58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149D02-A8BE-43A6-AF5A-9D2176C4C64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A913A4-6ECA-4F31-9989-6747FD5C7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251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svg"/><Relationship Id="rId18" Type="http://schemas.openxmlformats.org/officeDocument/2006/relationships/image" Target="../media/image1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12" Type="http://schemas.openxmlformats.org/officeDocument/2006/relationships/image" Target="../media/image13.png"/><Relationship Id="rId17" Type="http://schemas.openxmlformats.org/officeDocument/2006/relationships/image" Target="../media/image18.sv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5" Type="http://schemas.openxmlformats.org/officeDocument/2006/relationships/image" Target="../media/image16.svg"/><Relationship Id="rId10" Type="http://schemas.openxmlformats.org/officeDocument/2006/relationships/image" Target="../media/image11.png"/><Relationship Id="rId19" Type="http://schemas.openxmlformats.org/officeDocument/2006/relationships/image" Target="../media/image20.svg"/><Relationship Id="rId4" Type="http://schemas.openxmlformats.org/officeDocument/2006/relationships/image" Target="../media/image5.png"/><Relationship Id="rId9" Type="http://schemas.openxmlformats.org/officeDocument/2006/relationships/image" Target="../media/image10.sv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svg"/><Relationship Id="rId3" Type="http://schemas.openxmlformats.org/officeDocument/2006/relationships/image" Target="../media/image27.svg"/><Relationship Id="rId7" Type="http://schemas.openxmlformats.org/officeDocument/2006/relationships/image" Target="../media/image31.svg"/><Relationship Id="rId12" Type="http://schemas.openxmlformats.org/officeDocument/2006/relationships/image" Target="../media/image3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image" Target="../media/image35.svg"/><Relationship Id="rId5" Type="http://schemas.openxmlformats.org/officeDocument/2006/relationships/image" Target="../media/image29.sv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oI67VeE3ds?start=365&amp;feature=oembed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07C33-6711-E1BC-81B5-D5A7C97AD2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Reflective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A1D00-5D84-AD0A-E878-2D162214F0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ACNA4006 (Learning in the Digital Era)</a:t>
            </a:r>
          </a:p>
          <a:p>
            <a:r>
              <a:rPr lang="en-GB" dirty="0">
                <a:solidFill>
                  <a:schemeClr val="bg1"/>
                </a:solidFill>
              </a:rPr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70697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E343A-979D-4583-72BB-F8BC86591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5F346-0B11-7D9D-5CDA-43174629A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reflective practice?</a:t>
            </a:r>
          </a:p>
          <a:p>
            <a:r>
              <a:rPr lang="en-GB" dirty="0"/>
              <a:t>Why is it important?</a:t>
            </a:r>
          </a:p>
          <a:p>
            <a:r>
              <a:rPr lang="en-GB" dirty="0"/>
              <a:t>Some tips</a:t>
            </a:r>
          </a:p>
          <a:p>
            <a:r>
              <a:rPr lang="en-GB" dirty="0"/>
              <a:t>A short practice</a:t>
            </a:r>
          </a:p>
        </p:txBody>
      </p:sp>
    </p:spTree>
    <p:extLst>
      <p:ext uri="{BB962C8B-B14F-4D97-AF65-F5344CB8AC3E}">
        <p14:creationId xmlns:p14="http://schemas.microsoft.com/office/powerpoint/2010/main" val="2428493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Magnifying glass and question mark">
            <a:extLst>
              <a:ext uri="{FF2B5EF4-FFF2-40B4-BE49-F238E27FC236}">
                <a16:creationId xmlns:a16="http://schemas.microsoft.com/office/drawing/2014/main" id="{31C161B0-BC22-752B-C69F-3AD1618CF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6" r="26204" b="9091"/>
          <a:stretch/>
        </p:blipFill>
        <p:spPr>
          <a:xfrm>
            <a:off x="1922044" y="1"/>
            <a:ext cx="7221956" cy="6857999"/>
          </a:xfrm>
          <a:prstGeom prst="rect">
            <a:avLst/>
          </a:prstGeom>
        </p:spPr>
      </p:pic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506573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4465335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86704-7F3C-4E1C-39FB-C9728AC7B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42006"/>
            <a:ext cx="2909424" cy="22481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reflective practice?</a:t>
            </a:r>
          </a:p>
        </p:txBody>
      </p:sp>
    </p:spTree>
    <p:extLst>
      <p:ext uri="{BB962C8B-B14F-4D97-AF65-F5344CB8AC3E}">
        <p14:creationId xmlns:p14="http://schemas.microsoft.com/office/powerpoint/2010/main" val="33908789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4BE38-917B-14B5-4F0F-E8DF82B16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Imagine…</a:t>
            </a:r>
          </a:p>
        </p:txBody>
      </p:sp>
      <p:pic>
        <p:nvPicPr>
          <p:cNvPr id="5" name="Content Placeholder 4" descr="Work from home house with solid fill">
            <a:extLst>
              <a:ext uri="{FF2B5EF4-FFF2-40B4-BE49-F238E27FC236}">
                <a16:creationId xmlns:a16="http://schemas.microsoft.com/office/drawing/2014/main" id="{D14225DF-2862-5458-8644-FF6A8FBFF1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8650" y="1933296"/>
            <a:ext cx="914400" cy="914400"/>
          </a:xfrm>
        </p:spPr>
      </p:pic>
      <p:pic>
        <p:nvPicPr>
          <p:cNvPr id="7" name="Graphic 6" descr="Angry face with solid fill with solid fill">
            <a:extLst>
              <a:ext uri="{FF2B5EF4-FFF2-40B4-BE49-F238E27FC236}">
                <a16:creationId xmlns:a16="http://schemas.microsoft.com/office/drawing/2014/main" id="{D85747C7-3723-DFA7-2CA7-AAD019DA6D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59000" y="1933296"/>
            <a:ext cx="914400" cy="914400"/>
          </a:xfrm>
          <a:prstGeom prst="rect">
            <a:avLst/>
          </a:prstGeom>
        </p:spPr>
      </p:pic>
      <p:pic>
        <p:nvPicPr>
          <p:cNvPr id="9" name="Graphic 8" descr="Door Open with solid fill">
            <a:extLst>
              <a:ext uri="{FF2B5EF4-FFF2-40B4-BE49-F238E27FC236}">
                <a16:creationId xmlns:a16="http://schemas.microsoft.com/office/drawing/2014/main" id="{2762C23D-F991-21F6-C55C-C69FF02C38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765550" y="1933296"/>
            <a:ext cx="914400" cy="914400"/>
          </a:xfrm>
          <a:prstGeom prst="rect">
            <a:avLst/>
          </a:prstGeom>
        </p:spPr>
      </p:pic>
      <p:pic>
        <p:nvPicPr>
          <p:cNvPr id="11" name="Graphic 10" descr="Angel face with solid fill with solid fill">
            <a:extLst>
              <a:ext uri="{FF2B5EF4-FFF2-40B4-BE49-F238E27FC236}">
                <a16:creationId xmlns:a16="http://schemas.microsoft.com/office/drawing/2014/main" id="{F13E65BB-E6B9-A4F9-33D6-FA0F60AB497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985000" y="1933296"/>
            <a:ext cx="914400" cy="914400"/>
          </a:xfrm>
          <a:prstGeom prst="rect">
            <a:avLst/>
          </a:prstGeom>
        </p:spPr>
      </p:pic>
      <p:pic>
        <p:nvPicPr>
          <p:cNvPr id="13" name="Graphic 12" descr="Back with solid fill">
            <a:extLst>
              <a:ext uri="{FF2B5EF4-FFF2-40B4-BE49-F238E27FC236}">
                <a16:creationId xmlns:a16="http://schemas.microsoft.com/office/drawing/2014/main" id="{8859C82E-1383-1CF0-DAFD-4732E8F1385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372100" y="1933296"/>
            <a:ext cx="914400" cy="914400"/>
          </a:xfrm>
          <a:prstGeom prst="rect">
            <a:avLst/>
          </a:prstGeom>
        </p:spPr>
      </p:pic>
      <p:pic>
        <p:nvPicPr>
          <p:cNvPr id="15" name="Graphic 14" descr="Badge Tick1 with solid fill">
            <a:extLst>
              <a:ext uri="{FF2B5EF4-FFF2-40B4-BE49-F238E27FC236}">
                <a16:creationId xmlns:a16="http://schemas.microsoft.com/office/drawing/2014/main" id="{A8A5DBE2-9C1C-38DD-0149-287C0B4F189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28650" y="3276600"/>
            <a:ext cx="914400" cy="914400"/>
          </a:xfrm>
          <a:prstGeom prst="rect">
            <a:avLst/>
          </a:prstGeom>
        </p:spPr>
      </p:pic>
      <p:pic>
        <p:nvPicPr>
          <p:cNvPr id="17" name="Graphic 16" descr="Thought with solid fill">
            <a:extLst>
              <a:ext uri="{FF2B5EF4-FFF2-40B4-BE49-F238E27FC236}">
                <a16:creationId xmlns:a16="http://schemas.microsoft.com/office/drawing/2014/main" id="{B8747AE5-76C5-BB70-93B7-CD196D6F680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2159000" y="3276600"/>
            <a:ext cx="914400" cy="914400"/>
          </a:xfrm>
          <a:prstGeom prst="rect">
            <a:avLst/>
          </a:prstGeom>
        </p:spPr>
      </p:pic>
      <p:pic>
        <p:nvPicPr>
          <p:cNvPr id="19" name="Graphic 18" descr="Future with solid fill">
            <a:extLst>
              <a:ext uri="{FF2B5EF4-FFF2-40B4-BE49-F238E27FC236}">
                <a16:creationId xmlns:a16="http://schemas.microsoft.com/office/drawing/2014/main" id="{7A09D492-B4FF-C2FC-6E27-8A48973A40F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454650" y="3205162"/>
            <a:ext cx="914400" cy="914400"/>
          </a:xfrm>
          <a:prstGeom prst="rect">
            <a:avLst/>
          </a:prstGeom>
        </p:spPr>
      </p:pic>
      <p:pic>
        <p:nvPicPr>
          <p:cNvPr id="21" name="Graphic 20" descr="Idea with solid fill">
            <a:extLst>
              <a:ext uri="{FF2B5EF4-FFF2-40B4-BE49-F238E27FC236}">
                <a16:creationId xmlns:a16="http://schemas.microsoft.com/office/drawing/2014/main" id="{E3CDEFF8-2A59-9CF4-FD21-BEAB5D69A13A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3924300" y="3276600"/>
            <a:ext cx="914400" cy="9144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BE23DCE-D785-7AF0-A7F5-46CE05CE3559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66389" t="23437" r="12847" b="55938"/>
          <a:stretch/>
        </p:blipFill>
        <p:spPr>
          <a:xfrm>
            <a:off x="2584452" y="4243859"/>
            <a:ext cx="3784598" cy="2506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03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Mountain reflecting on a river">
            <a:extLst>
              <a:ext uri="{FF2B5EF4-FFF2-40B4-BE49-F238E27FC236}">
                <a16:creationId xmlns:a16="http://schemas.microsoft.com/office/drawing/2014/main" id="{FA53F478-D1DD-8EA1-7A9B-C2CB400024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3" r="7256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C4100-54F8-21E3-7BE0-74008E6C8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reflect?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9305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F5956D1-D65E-E766-69A8-5A32CD43D7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458" t="21485" r="12778" b="17604"/>
          <a:stretch/>
        </p:blipFill>
        <p:spPr>
          <a:xfrm>
            <a:off x="716836" y="571038"/>
            <a:ext cx="7849314" cy="5715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3365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Magnifying glass and question mark">
            <a:extLst>
              <a:ext uri="{FF2B5EF4-FFF2-40B4-BE49-F238E27FC236}">
                <a16:creationId xmlns:a16="http://schemas.microsoft.com/office/drawing/2014/main" id="{31C161B0-BC22-752B-C69F-3AD1618CF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6" r="26204" b="9091"/>
          <a:stretch/>
        </p:blipFill>
        <p:spPr>
          <a:xfrm>
            <a:off x="1922044" y="1"/>
            <a:ext cx="7221956" cy="6857999"/>
          </a:xfrm>
          <a:prstGeom prst="rect">
            <a:avLst/>
          </a:prstGeom>
        </p:spPr>
      </p:pic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506573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4465335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86704-7F3C-4E1C-39FB-C9728AC7B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42006"/>
            <a:ext cx="2909424" cy="15534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we reflect?</a:t>
            </a:r>
          </a:p>
        </p:txBody>
      </p:sp>
    </p:spTree>
    <p:extLst>
      <p:ext uri="{BB962C8B-B14F-4D97-AF65-F5344CB8AC3E}">
        <p14:creationId xmlns:p14="http://schemas.microsoft.com/office/powerpoint/2010/main" val="865203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2C7C5-D33B-9F99-5D7F-4C207CF8F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 you ever?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79BD538A-05C4-2242-BA7B-56D180F05CA4}"/>
              </a:ext>
            </a:extLst>
          </p:cNvPr>
          <p:cNvSpPr/>
          <p:nvPr/>
        </p:nvSpPr>
        <p:spPr>
          <a:xfrm>
            <a:off x="628650" y="2226032"/>
            <a:ext cx="2416196" cy="191357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Spoken to friends over coffee / tea</a:t>
            </a: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491ADD63-F7C3-7FCD-666F-09AECE172192}"/>
              </a:ext>
            </a:extLst>
          </p:cNvPr>
          <p:cNvSpPr/>
          <p:nvPr/>
        </p:nvSpPr>
        <p:spPr>
          <a:xfrm>
            <a:off x="3525007" y="2226031"/>
            <a:ext cx="2416196" cy="191357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Discussed a project with a supervisor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F3138320-271D-1561-5024-9221FF0B4ECC}"/>
              </a:ext>
            </a:extLst>
          </p:cNvPr>
          <p:cNvSpPr/>
          <p:nvPr/>
        </p:nvSpPr>
        <p:spPr>
          <a:xfrm>
            <a:off x="6421364" y="2175232"/>
            <a:ext cx="2416196" cy="191357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Considered the day in a quiet moment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5E720B40-696D-61E8-9988-FBF1F908A1F6}"/>
              </a:ext>
            </a:extLst>
          </p:cNvPr>
          <p:cNvSpPr/>
          <p:nvPr/>
        </p:nvSpPr>
        <p:spPr>
          <a:xfrm>
            <a:off x="1728714" y="4404082"/>
            <a:ext cx="2416196" cy="191357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Written down things that have frustrated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50D732E5-9436-8C6D-722B-C6D4395BCA39}"/>
              </a:ext>
            </a:extLst>
          </p:cNvPr>
          <p:cNvSpPr/>
          <p:nvPr/>
        </p:nvSpPr>
        <p:spPr>
          <a:xfrm>
            <a:off x="4733105" y="4454882"/>
            <a:ext cx="2416196" cy="191357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Thought about something before sleeping</a:t>
            </a:r>
          </a:p>
        </p:txBody>
      </p:sp>
    </p:spTree>
    <p:extLst>
      <p:ext uri="{BB962C8B-B14F-4D97-AF65-F5344CB8AC3E}">
        <p14:creationId xmlns:p14="http://schemas.microsoft.com/office/powerpoint/2010/main" val="247469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7481200-3BB2-4CA3-9D54-1077F6F76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6994" y="0"/>
            <a:ext cx="3477006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B7681A-FD2D-460E-F33C-C9A15B642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3" y="693738"/>
            <a:ext cx="4700588" cy="26098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45E92E-4E5D-CFDF-BE7F-4F6701CDA0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13" y="3370263"/>
            <a:ext cx="4700588" cy="279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3C1ED1-905D-F004-7AA4-A7E0717DA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9594" y="642938"/>
            <a:ext cx="2753106" cy="5502264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Positive vs negative reflection</a:t>
            </a:r>
          </a:p>
        </p:txBody>
      </p:sp>
    </p:spTree>
    <p:extLst>
      <p:ext uri="{BB962C8B-B14F-4D97-AF65-F5344CB8AC3E}">
        <p14:creationId xmlns:p14="http://schemas.microsoft.com/office/powerpoint/2010/main" val="2841724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Magnifying glass and question mark">
            <a:extLst>
              <a:ext uri="{FF2B5EF4-FFF2-40B4-BE49-F238E27FC236}">
                <a16:creationId xmlns:a16="http://schemas.microsoft.com/office/drawing/2014/main" id="{31C161B0-BC22-752B-C69F-3AD1618CF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6" r="26204" b="9091"/>
          <a:stretch/>
        </p:blipFill>
        <p:spPr>
          <a:xfrm>
            <a:off x="1922044" y="1"/>
            <a:ext cx="7221956" cy="6857999"/>
          </a:xfrm>
          <a:prstGeom prst="rect">
            <a:avLst/>
          </a:prstGeom>
        </p:spPr>
      </p:pic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506573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4465335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86704-7F3C-4E1C-39FB-C9728AC7B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42006"/>
            <a:ext cx="2909424" cy="15534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Barriers to reflection?</a:t>
            </a:r>
          </a:p>
        </p:txBody>
      </p:sp>
    </p:spTree>
    <p:extLst>
      <p:ext uri="{BB962C8B-B14F-4D97-AF65-F5344CB8AC3E}">
        <p14:creationId xmlns:p14="http://schemas.microsoft.com/office/powerpoint/2010/main" val="2334985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9B941-BF96-2448-E00A-4FC0A1051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Barriers to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54474-D1C1-AC62-0715-B96D53289B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time</a:t>
            </a:r>
          </a:p>
          <a:p>
            <a:r>
              <a:rPr lang="en-GB" dirty="0"/>
              <a:t>Organisational culture</a:t>
            </a:r>
          </a:p>
          <a:p>
            <a:r>
              <a:rPr lang="en-GB" dirty="0"/>
              <a:t>Lack of skill</a:t>
            </a:r>
          </a:p>
          <a:p>
            <a:r>
              <a:rPr lang="en-GB" dirty="0"/>
              <a:t>Environment</a:t>
            </a:r>
          </a:p>
          <a:p>
            <a:r>
              <a:rPr lang="en-GB" dirty="0"/>
              <a:t>Motivation</a:t>
            </a:r>
          </a:p>
          <a:p>
            <a:r>
              <a:rPr lang="en-GB" dirty="0"/>
              <a:t>Yourself</a:t>
            </a:r>
          </a:p>
        </p:txBody>
      </p:sp>
    </p:spTree>
    <p:extLst>
      <p:ext uri="{BB962C8B-B14F-4D97-AF65-F5344CB8AC3E}">
        <p14:creationId xmlns:p14="http://schemas.microsoft.com/office/powerpoint/2010/main" val="7263479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Magnifying glass and question mark">
            <a:extLst>
              <a:ext uri="{FF2B5EF4-FFF2-40B4-BE49-F238E27FC236}">
                <a16:creationId xmlns:a16="http://schemas.microsoft.com/office/drawing/2014/main" id="{31C161B0-BC22-752B-C69F-3AD1618CF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6" r="26204" b="9091"/>
          <a:stretch/>
        </p:blipFill>
        <p:spPr>
          <a:xfrm>
            <a:off x="1922044" y="1"/>
            <a:ext cx="7221956" cy="6857999"/>
          </a:xfrm>
          <a:prstGeom prst="rect">
            <a:avLst/>
          </a:prstGeom>
        </p:spPr>
      </p:pic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506573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4465335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86704-7F3C-4E1C-39FB-C9728AC7B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42005"/>
            <a:ext cx="2909424" cy="190463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can you overcome barriers?</a:t>
            </a:r>
          </a:p>
        </p:txBody>
      </p:sp>
    </p:spTree>
    <p:extLst>
      <p:ext uri="{BB962C8B-B14F-4D97-AF65-F5344CB8AC3E}">
        <p14:creationId xmlns:p14="http://schemas.microsoft.com/office/powerpoint/2010/main" val="19234447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126AA-EB1E-61E7-764F-9A5C36316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Tips to overcome barriers</a:t>
            </a:r>
          </a:p>
        </p:txBody>
      </p:sp>
      <p:pic>
        <p:nvPicPr>
          <p:cNvPr id="5" name="Content Placeholder 4" descr="No Phones with solid fill">
            <a:extLst>
              <a:ext uri="{FF2B5EF4-FFF2-40B4-BE49-F238E27FC236}">
                <a16:creationId xmlns:a16="http://schemas.microsoft.com/office/drawing/2014/main" id="{F8B4EDC4-A890-8BB3-5C56-CAED9E155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31000" y="1766094"/>
            <a:ext cx="914400" cy="914400"/>
          </a:xfrm>
        </p:spPr>
      </p:pic>
      <p:pic>
        <p:nvPicPr>
          <p:cNvPr id="7" name="Graphic 6" descr="Tools with solid fill">
            <a:extLst>
              <a:ext uri="{FF2B5EF4-FFF2-40B4-BE49-F238E27FC236}">
                <a16:creationId xmlns:a16="http://schemas.microsoft.com/office/drawing/2014/main" id="{E6891211-7C29-2711-36BB-F4ABB51248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029850" y="2518966"/>
            <a:ext cx="914400" cy="914400"/>
          </a:xfrm>
          <a:prstGeom prst="rect">
            <a:avLst/>
          </a:prstGeom>
        </p:spPr>
      </p:pic>
      <p:pic>
        <p:nvPicPr>
          <p:cNvPr id="9" name="Graphic 8" descr="Alarm clock with solid fill">
            <a:extLst>
              <a:ext uri="{FF2B5EF4-FFF2-40B4-BE49-F238E27FC236}">
                <a16:creationId xmlns:a16="http://schemas.microsoft.com/office/drawing/2014/main" id="{79479E48-58F2-5005-D06F-E852D8664F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657350" y="1859738"/>
            <a:ext cx="914400" cy="914400"/>
          </a:xfrm>
          <a:prstGeom prst="rect">
            <a:avLst/>
          </a:prstGeom>
        </p:spPr>
      </p:pic>
      <p:pic>
        <p:nvPicPr>
          <p:cNvPr id="11" name="Graphic 10" descr="Left Brain with solid fill">
            <a:extLst>
              <a:ext uri="{FF2B5EF4-FFF2-40B4-BE49-F238E27FC236}">
                <a16:creationId xmlns:a16="http://schemas.microsoft.com/office/drawing/2014/main" id="{3BF7293D-25E8-61F7-9DBB-F84562474B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086600" y="4422774"/>
            <a:ext cx="914400" cy="914400"/>
          </a:xfrm>
          <a:prstGeom prst="rect">
            <a:avLst/>
          </a:prstGeom>
        </p:spPr>
      </p:pic>
      <p:pic>
        <p:nvPicPr>
          <p:cNvPr id="13" name="Graphic 12" descr="Beaker with solid fill">
            <a:extLst>
              <a:ext uri="{FF2B5EF4-FFF2-40B4-BE49-F238E27FC236}">
                <a16:creationId xmlns:a16="http://schemas.microsoft.com/office/drawing/2014/main" id="{CDA6EB62-0153-0840-D882-AC169577C4D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114800" y="5006974"/>
            <a:ext cx="914400" cy="914400"/>
          </a:xfrm>
          <a:prstGeom prst="rect">
            <a:avLst/>
          </a:prstGeom>
        </p:spPr>
      </p:pic>
      <p:pic>
        <p:nvPicPr>
          <p:cNvPr id="15" name="Graphic 14" descr="Open hand with solid fill">
            <a:extLst>
              <a:ext uri="{FF2B5EF4-FFF2-40B4-BE49-F238E27FC236}">
                <a16:creationId xmlns:a16="http://schemas.microsoft.com/office/drawing/2014/main" id="{39B63520-F888-35D2-EB15-0C9BADF4752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366800" y="437515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91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A5266-C955-EACE-F04A-E8FCA1070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Reflective writing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468BA8-987A-4B8A-13BF-E05E4B78AA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719" t="52563" r="12159" b="18300"/>
          <a:stretch/>
        </p:blipFill>
        <p:spPr>
          <a:xfrm>
            <a:off x="576419" y="2190614"/>
            <a:ext cx="8376558" cy="2848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1182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73846-7B5C-617B-BDB3-99E03826D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video (University of Hull)</a:t>
            </a:r>
          </a:p>
        </p:txBody>
      </p:sp>
      <p:pic>
        <p:nvPicPr>
          <p:cNvPr id="4" name="Online Media 3" title="Reflective Writing">
            <a:hlinkClick r:id="" action="ppaction://media"/>
            <a:extLst>
              <a:ext uri="{FF2B5EF4-FFF2-40B4-BE49-F238E27FC236}">
                <a16:creationId xmlns:a16="http://schemas.microsoft.com/office/drawing/2014/main" id="{5E72F70A-E1E7-D425-545F-AF062B32E25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2313" y="1825625"/>
            <a:ext cx="7700962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363307-54A1-F5FA-8E1A-C313C7EA53B6}"/>
              </a:ext>
            </a:extLst>
          </p:cNvPr>
          <p:cNvSpPr txBox="1"/>
          <p:nvPr/>
        </p:nvSpPr>
        <p:spPr>
          <a:xfrm>
            <a:off x="1574464" y="6376578"/>
            <a:ext cx="5696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https://www.youtube.com/watch?v=QoI67VeE3ds&amp;t=365s</a:t>
            </a:r>
          </a:p>
        </p:txBody>
      </p:sp>
    </p:spTree>
    <p:extLst>
      <p:ext uri="{BB962C8B-B14F-4D97-AF65-F5344CB8AC3E}">
        <p14:creationId xmlns:p14="http://schemas.microsoft.com/office/powerpoint/2010/main" val="1057978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Magnifying glass and question mark">
            <a:extLst>
              <a:ext uri="{FF2B5EF4-FFF2-40B4-BE49-F238E27FC236}">
                <a16:creationId xmlns:a16="http://schemas.microsoft.com/office/drawing/2014/main" id="{31C161B0-BC22-752B-C69F-3AD1618CF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6" r="26204" b="9091"/>
          <a:stretch/>
        </p:blipFill>
        <p:spPr>
          <a:xfrm>
            <a:off x="1930964" y="1"/>
            <a:ext cx="7221956" cy="6857999"/>
          </a:xfrm>
          <a:prstGeom prst="rect">
            <a:avLst/>
          </a:prstGeom>
        </p:spPr>
      </p:pic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506573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4465335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86704-7F3C-4E1C-39FB-C9728AC7B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393" y="753792"/>
            <a:ext cx="2909424" cy="190463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can you use reflective writing?</a:t>
            </a:r>
          </a:p>
        </p:txBody>
      </p:sp>
    </p:spTree>
    <p:extLst>
      <p:ext uri="{BB962C8B-B14F-4D97-AF65-F5344CB8AC3E}">
        <p14:creationId xmlns:p14="http://schemas.microsoft.com/office/powerpoint/2010/main" val="1319705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C25E-781D-6C0C-4340-264E829B4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can you use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8357C-56F6-72F0-EB0B-56A2666B5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Job applications</a:t>
            </a:r>
          </a:p>
          <a:p>
            <a:r>
              <a:rPr lang="en-GB" dirty="0"/>
              <a:t>Appraisals</a:t>
            </a:r>
          </a:p>
          <a:p>
            <a:r>
              <a:rPr lang="en-GB" dirty="0"/>
              <a:t>Written feedback</a:t>
            </a:r>
          </a:p>
          <a:p>
            <a:r>
              <a:rPr lang="en-GB" dirty="0"/>
              <a:t>Blogging</a:t>
            </a:r>
          </a:p>
          <a:p>
            <a:r>
              <a:rPr lang="en-GB" dirty="0"/>
              <a:t>Research process</a:t>
            </a:r>
          </a:p>
          <a:p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33790392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4785F-BB41-7907-E1E8-4DBBD1AFB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66" y="443849"/>
            <a:ext cx="2476500" cy="1927224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example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6B13A0-C0E8-9487-F6BD-614ABBCD8B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11" t="14584" r="35070" b="11458"/>
          <a:stretch/>
        </p:blipFill>
        <p:spPr>
          <a:xfrm>
            <a:off x="2475518" y="968900"/>
            <a:ext cx="6668482" cy="58380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EE31F0-87B2-349C-6D99-FC1F0457DEB9}"/>
              </a:ext>
            </a:extLst>
          </p:cNvPr>
          <p:cNvSpPr txBox="1"/>
          <p:nvPr/>
        </p:nvSpPr>
        <p:spPr>
          <a:xfrm>
            <a:off x="-25862" y="6550223"/>
            <a:ext cx="27439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The University of New South Wales</a:t>
            </a:r>
          </a:p>
        </p:txBody>
      </p:sp>
    </p:spTree>
    <p:extLst>
      <p:ext uri="{BB962C8B-B14F-4D97-AF65-F5344CB8AC3E}">
        <p14:creationId xmlns:p14="http://schemas.microsoft.com/office/powerpoint/2010/main" val="16947450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CAF60-5143-D610-1EC0-5C66AC2D1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Models of reflection</a:t>
            </a:r>
          </a:p>
        </p:txBody>
      </p:sp>
      <p:pic>
        <p:nvPicPr>
          <p:cNvPr id="1026" name="Picture 2" descr="ERA Cycle">
            <a:extLst>
              <a:ext uri="{FF2B5EF4-FFF2-40B4-BE49-F238E27FC236}">
                <a16:creationId xmlns:a16="http://schemas.microsoft.com/office/drawing/2014/main" id="{9811B0C1-770A-29EE-A356-EF2F56A22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793" y="1833945"/>
            <a:ext cx="3305973" cy="1859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170FC3-8E5A-B2A8-76AB-2672FDD27E55}"/>
              </a:ext>
            </a:extLst>
          </p:cNvPr>
          <p:cNvSpPr txBox="1"/>
          <p:nvPr/>
        </p:nvSpPr>
        <p:spPr>
          <a:xfrm>
            <a:off x="2531253" y="1907144"/>
            <a:ext cx="1072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ERA cycle</a:t>
            </a:r>
          </a:p>
        </p:txBody>
      </p:sp>
      <p:pic>
        <p:nvPicPr>
          <p:cNvPr id="1028" name="Picture 4" descr="Driscoll's What Model">
            <a:extLst>
              <a:ext uri="{FF2B5EF4-FFF2-40B4-BE49-F238E27FC236}">
                <a16:creationId xmlns:a16="http://schemas.microsoft.com/office/drawing/2014/main" id="{BABFDBBE-23B2-7A0F-972B-91D0253F4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81" y="4129623"/>
            <a:ext cx="3257928" cy="1832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F22B21-999E-5763-B24A-02BB7612A928}"/>
              </a:ext>
            </a:extLst>
          </p:cNvPr>
          <p:cNvSpPr txBox="1"/>
          <p:nvPr/>
        </p:nvSpPr>
        <p:spPr>
          <a:xfrm>
            <a:off x="2531253" y="4045160"/>
            <a:ext cx="1398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Driscoll’s What Model</a:t>
            </a:r>
          </a:p>
        </p:txBody>
      </p:sp>
      <p:pic>
        <p:nvPicPr>
          <p:cNvPr id="1030" name="Picture 6" descr="Kol's Experiential Learning Cycle">
            <a:extLst>
              <a:ext uri="{FF2B5EF4-FFF2-40B4-BE49-F238E27FC236}">
                <a16:creationId xmlns:a16="http://schemas.microsoft.com/office/drawing/2014/main" id="{92371D96-7D53-CB3A-F2C0-E3EFFF20E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474" y="1738911"/>
            <a:ext cx="3578876" cy="2013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E19F64-9E8D-0123-BA3F-9E8A2C33A738}"/>
              </a:ext>
            </a:extLst>
          </p:cNvPr>
          <p:cNvSpPr txBox="1"/>
          <p:nvPr/>
        </p:nvSpPr>
        <p:spPr>
          <a:xfrm>
            <a:off x="7358598" y="1724280"/>
            <a:ext cx="1248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Kolb’s cycle</a:t>
            </a:r>
          </a:p>
        </p:txBody>
      </p:sp>
      <p:pic>
        <p:nvPicPr>
          <p:cNvPr id="1032" name="Picture 8" descr="Gibbs' Reflective Cycle">
            <a:extLst>
              <a:ext uri="{FF2B5EF4-FFF2-40B4-BE49-F238E27FC236}">
                <a16:creationId xmlns:a16="http://schemas.microsoft.com/office/drawing/2014/main" id="{A37F0567-52F7-12B2-EFAF-E2AC0F8E1E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137" y="3823082"/>
            <a:ext cx="4230194" cy="2379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4F9A9B-1676-E1B3-1A08-44F0AC0876C9}"/>
              </a:ext>
            </a:extLst>
          </p:cNvPr>
          <p:cNvSpPr txBox="1"/>
          <p:nvPr/>
        </p:nvSpPr>
        <p:spPr>
          <a:xfrm>
            <a:off x="7498887" y="3860494"/>
            <a:ext cx="15906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Gibbs reflective cycle</a:t>
            </a:r>
          </a:p>
        </p:txBody>
      </p:sp>
    </p:spTree>
    <p:extLst>
      <p:ext uri="{BB962C8B-B14F-4D97-AF65-F5344CB8AC3E}">
        <p14:creationId xmlns:p14="http://schemas.microsoft.com/office/powerpoint/2010/main" val="23999879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5AE2D-87AD-6460-6D0D-57F07F8E5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Reflective writing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E72B7-7284-4706-C03A-3E6317EA5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Think about an experience that you could learn from.  It doesn’t matter if it went well or badly. Consider:</a:t>
            </a:r>
          </a:p>
          <a:p>
            <a:pPr lvl="1"/>
            <a:r>
              <a:rPr lang="en-GB" dirty="0"/>
              <a:t>Your expectations before the experience</a:t>
            </a:r>
          </a:p>
          <a:p>
            <a:pPr lvl="1"/>
            <a:r>
              <a:rPr lang="en-GB" dirty="0"/>
              <a:t>How you approached it</a:t>
            </a:r>
          </a:p>
          <a:p>
            <a:pPr lvl="1"/>
            <a:r>
              <a:rPr lang="en-GB" dirty="0"/>
              <a:t>Which parts you found easy / hard</a:t>
            </a:r>
          </a:p>
          <a:p>
            <a:pPr lvl="1"/>
            <a:r>
              <a:rPr lang="en-GB" dirty="0"/>
              <a:t>How did your knowledge and understanding change?</a:t>
            </a:r>
          </a:p>
          <a:p>
            <a:pPr lvl="1"/>
            <a:r>
              <a:rPr lang="en-GB" dirty="0"/>
              <a:t>What might you do differently if faced with something similar?</a:t>
            </a:r>
          </a:p>
          <a:p>
            <a:pPr lvl="1"/>
            <a:r>
              <a:rPr lang="en-GB" dirty="0"/>
              <a:t>How might you put into practice what you learnt?</a:t>
            </a:r>
          </a:p>
          <a:p>
            <a:pPr lvl="1"/>
            <a:r>
              <a:rPr lang="en-GB" dirty="0"/>
              <a:t>What challenges might you face, and how would you deal with this?</a:t>
            </a:r>
          </a:p>
        </p:txBody>
      </p:sp>
    </p:spTree>
    <p:extLst>
      <p:ext uri="{BB962C8B-B14F-4D97-AF65-F5344CB8AC3E}">
        <p14:creationId xmlns:p14="http://schemas.microsoft.com/office/powerpoint/2010/main" val="34471006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410</TotalTime>
  <Words>263</Words>
  <Application>Microsoft Office PowerPoint</Application>
  <PresentationFormat>On-screen Show (4:3)</PresentationFormat>
  <Paragraphs>56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Reflective practice</vt:lpstr>
      <vt:lpstr>Outline</vt:lpstr>
      <vt:lpstr>What is reflective practice?</vt:lpstr>
      <vt:lpstr>Imagine…</vt:lpstr>
      <vt:lpstr>Why reflect?</vt:lpstr>
      <vt:lpstr>PowerPoint Presentation</vt:lpstr>
      <vt:lpstr>How do we reflect?</vt:lpstr>
      <vt:lpstr>Have you ever?</vt:lpstr>
      <vt:lpstr>Positive vs negative reflection</vt:lpstr>
      <vt:lpstr>Barriers to reflection?</vt:lpstr>
      <vt:lpstr>Barriers to reflection</vt:lpstr>
      <vt:lpstr>How can you overcome barriers?</vt:lpstr>
      <vt:lpstr>Tips to overcome barriers</vt:lpstr>
      <vt:lpstr>Reflective writing</vt:lpstr>
      <vt:lpstr>Useful video (University of Hull)</vt:lpstr>
      <vt:lpstr>Where can you use reflective writing?</vt:lpstr>
      <vt:lpstr>Where can you use it?</vt:lpstr>
      <vt:lpstr>An example</vt:lpstr>
      <vt:lpstr>Models of reflection</vt:lpstr>
      <vt:lpstr>Reflective writing 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writing</dc:title>
  <dc:creator>Lara Hopkinson</dc:creator>
  <cp:lastModifiedBy>Lara Hopkinson</cp:lastModifiedBy>
  <cp:revision>7</cp:revision>
  <dcterms:created xsi:type="dcterms:W3CDTF">2023-02-15T10:22:57Z</dcterms:created>
  <dcterms:modified xsi:type="dcterms:W3CDTF">2024-02-27T14:26:44Z</dcterms:modified>
</cp:coreProperties>
</file>