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62" r:id="rId4"/>
    <p:sldId id="258" r:id="rId5"/>
    <p:sldId id="267" r:id="rId6"/>
    <p:sldId id="266" r:id="rId7"/>
    <p:sldId id="265" r:id="rId8"/>
    <p:sldId id="261" r:id="rId9"/>
    <p:sldId id="268" r:id="rId10"/>
    <p:sldId id="269" r:id="rId11"/>
    <p:sldId id="272" r:id="rId12"/>
    <p:sldId id="270" r:id="rId13"/>
    <p:sldId id="271" r:id="rId14"/>
    <p:sldId id="273" r:id="rId15"/>
  </p:sldIdLst>
  <p:sldSz cx="12192000" cy="6858000"/>
  <p:notesSz cx="6794500" cy="99314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6348" autoAdjust="0"/>
  </p:normalViewPr>
  <p:slideViewPr>
    <p:cSldViewPr snapToGrid="0">
      <p:cViewPr varScale="1">
        <p:scale>
          <a:sx n="59" d="100"/>
          <a:sy n="59" d="100"/>
        </p:scale>
        <p:origin x="76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45B427DD-223E-44A4-950B-BB9D548FF007}" type="datetimeFigureOut">
              <a:rPr lang="en-GB"/>
              <a:t>07/06/2021</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01E166A2-B065-431F-AB20-C315A36A4C82}" type="slidenum">
              <a:rPr lang="en-GB"/>
              <a:t>‹#›</a:t>
            </a:fld>
            <a:endParaRPr lang="en-GB"/>
          </a:p>
        </p:txBody>
      </p:sp>
    </p:spTree>
    <p:extLst>
      <p:ext uri="{BB962C8B-B14F-4D97-AF65-F5344CB8AC3E}">
        <p14:creationId xmlns:p14="http://schemas.microsoft.com/office/powerpoint/2010/main" val="33399133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vimeo.com/104437942"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questions-statements.parliament.uk/written-statements/detail/2020-07-22/HCWS416"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E166A2-B065-431F-AB20-C315A36A4C82}" type="slidenum">
              <a:rPr lang="en-GB" smtClean="0"/>
              <a:t>1</a:t>
            </a:fld>
            <a:endParaRPr lang="en-GB"/>
          </a:p>
        </p:txBody>
      </p:sp>
    </p:spTree>
    <p:extLst>
      <p:ext uri="{BB962C8B-B14F-4D97-AF65-F5344CB8AC3E}">
        <p14:creationId xmlns:p14="http://schemas.microsoft.com/office/powerpoint/2010/main" val="62168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a:t> - The Police and Justice Act 2006: passed main policing responsibiities to College of Policing in 2012</a:t>
            </a:r>
            <a:endParaRPr lang="en-US"/>
          </a:p>
          <a:p>
            <a:pPr>
              <a:lnSpc>
                <a:spcPct val="90000"/>
              </a:lnSpc>
              <a:spcBef>
                <a:spcPts val="1000"/>
              </a:spcBef>
            </a:pPr>
            <a:r>
              <a:rPr lang="en-GB"/>
              <a:t>- College of Policing – very much concerned with knowledge and education</a:t>
            </a:r>
            <a:endParaRPr lang="en-US"/>
          </a:p>
          <a:p>
            <a:pPr>
              <a:lnSpc>
                <a:spcPct val="90000"/>
              </a:lnSpc>
              <a:spcBef>
                <a:spcPts val="1000"/>
              </a:spcBef>
            </a:pPr>
            <a:r>
              <a:rPr lang="en-GB"/>
              <a:t>- Local supervision of police forces: PCC</a:t>
            </a:r>
            <a:endParaRPr lang="en-US"/>
          </a:p>
          <a:p>
            <a:pPr>
              <a:lnSpc>
                <a:spcPct val="90000"/>
              </a:lnSpc>
              <a:spcBef>
                <a:spcPts val="1000"/>
              </a:spcBef>
            </a:pPr>
            <a:r>
              <a:rPr lang="en-GB"/>
              <a:t>- Ministerial supervision of police forces: s.79 Police Reform and Social Responsibility Act 2011 – Home Secretary held accountable to parliament </a:t>
            </a:r>
            <a:endParaRPr lang="en-US"/>
          </a:p>
          <a:p>
            <a:pPr>
              <a:lnSpc>
                <a:spcPct val="90000"/>
              </a:lnSpc>
              <a:spcBef>
                <a:spcPts val="1000"/>
              </a:spcBef>
            </a:pPr>
            <a:r>
              <a:rPr lang="en-GB"/>
              <a:t>- Judicial supervision of police forces: Met Police Commissioner (ex parte Blackburn).Chief constables are challengeable in Courts H/E judiciary reluctant to intervene.</a:t>
            </a:r>
          </a:p>
        </p:txBody>
      </p:sp>
      <p:sp>
        <p:nvSpPr>
          <p:cNvPr id="4" name="Slide Number Placeholder 3"/>
          <p:cNvSpPr>
            <a:spLocks noGrp="1"/>
          </p:cNvSpPr>
          <p:nvPr>
            <p:ph type="sldNum" sz="quarter" idx="5"/>
          </p:nvPr>
        </p:nvSpPr>
        <p:spPr/>
        <p:txBody>
          <a:bodyPr/>
          <a:lstStyle/>
          <a:p>
            <a:fld id="{01E166A2-B065-431F-AB20-C315A36A4C82}" type="slidenum">
              <a:rPr lang="en-GB"/>
              <a:t>2</a:t>
            </a:fld>
            <a:endParaRPr lang="en-GB"/>
          </a:p>
        </p:txBody>
      </p:sp>
    </p:spTree>
    <p:extLst>
      <p:ext uri="{BB962C8B-B14F-4D97-AF65-F5344CB8AC3E}">
        <p14:creationId xmlns:p14="http://schemas.microsoft.com/office/powerpoint/2010/main" val="12065718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u="sng"/>
              <a:t>PACE (1984) - STOP AND SEARCH, ARREST, DETENTION</a:t>
            </a:r>
            <a:endParaRPr lang="en-US"/>
          </a:p>
          <a:p>
            <a:pPr>
              <a:lnSpc>
                <a:spcPct val="90000"/>
              </a:lnSpc>
              <a:spcBef>
                <a:spcPts val="1000"/>
              </a:spcBef>
            </a:pPr>
            <a:r>
              <a:rPr lang="en-GB"/>
              <a:t>S.2: Prior to a stop and search</a:t>
            </a:r>
            <a:endParaRPr lang="en-GB" dirty="0"/>
          </a:p>
          <a:p>
            <a:pPr>
              <a:lnSpc>
                <a:spcPct val="90000"/>
              </a:lnSpc>
              <a:spcBef>
                <a:spcPts val="1000"/>
              </a:spcBef>
            </a:pPr>
            <a:r>
              <a:rPr lang="en-GB"/>
              <a:t>- Problems with stop and search</a:t>
            </a:r>
            <a:endParaRPr lang="en-GB" dirty="0"/>
          </a:p>
          <a:p>
            <a:pPr>
              <a:lnSpc>
                <a:spcPct val="90000"/>
              </a:lnSpc>
              <a:spcBef>
                <a:spcPts val="1000"/>
              </a:spcBef>
            </a:pPr>
            <a:endParaRPr lang="en-GB" dirty="0"/>
          </a:p>
          <a:p>
            <a:pPr>
              <a:lnSpc>
                <a:spcPct val="90000"/>
              </a:lnSpc>
              <a:spcBef>
                <a:spcPts val="1000"/>
              </a:spcBef>
            </a:pPr>
            <a:r>
              <a:rPr lang="en-GB"/>
              <a:t>s.24: Powers of arrest: reasonable grounds to suspect an offence has been committed</a:t>
            </a:r>
            <a:endParaRPr lang="en-GB" dirty="0"/>
          </a:p>
          <a:p>
            <a:pPr>
              <a:lnSpc>
                <a:spcPct val="90000"/>
              </a:lnSpc>
              <a:spcBef>
                <a:spcPts val="1000"/>
              </a:spcBef>
            </a:pPr>
            <a:r>
              <a:rPr lang="en-GB"/>
              <a:t>s.25: Allows police to arrest if suspect name and address is false, suspect may cause injury to themselves or others or need to detain suspect to protect vuilnerable child or person</a:t>
            </a:r>
            <a:endParaRPr lang="en-GB" dirty="0"/>
          </a:p>
          <a:p>
            <a:pPr>
              <a:lnSpc>
                <a:spcPct val="90000"/>
              </a:lnSpc>
              <a:spcBef>
                <a:spcPts val="1000"/>
              </a:spcBef>
            </a:pPr>
            <a:r>
              <a:rPr lang="en-GB"/>
              <a:t>s.28: Lewis v Chief Constable of SW Constabulary [1991]</a:t>
            </a:r>
            <a:endParaRPr lang="en-US"/>
          </a:p>
          <a:p>
            <a:pPr>
              <a:lnSpc>
                <a:spcPct val="90000"/>
              </a:lnSpc>
              <a:spcBef>
                <a:spcPts val="1000"/>
              </a:spcBef>
            </a:pPr>
            <a:r>
              <a:rPr lang="en-GB"/>
              <a:t>Abassy v Met Police Commissioner [1990]</a:t>
            </a:r>
            <a:endParaRPr lang="en-US"/>
          </a:p>
          <a:p>
            <a:pPr>
              <a:lnSpc>
                <a:spcPct val="90000"/>
              </a:lnSpc>
              <a:spcBef>
                <a:spcPts val="1000"/>
              </a:spcBef>
            </a:pPr>
            <a:r>
              <a:rPr lang="en-GB"/>
              <a:t>Taylor v Chief Constable of Thames Valley Police [2004]</a:t>
            </a:r>
            <a:endParaRPr lang="en-GB" dirty="0"/>
          </a:p>
          <a:p>
            <a:pPr>
              <a:lnSpc>
                <a:spcPct val="90000"/>
              </a:lnSpc>
              <a:spcBef>
                <a:spcPts val="1000"/>
              </a:spcBef>
            </a:pPr>
            <a:r>
              <a:rPr lang="en-GB">
                <a:cs typeface="Calibri"/>
              </a:rPr>
              <a:t>Suspect arrested must be informed of reason at the time or as soon as is reasonably practicable after the arrest. The arrest will be unlawful until the reasons are given. The officer must only use clear terms which the suspect can understand.</a:t>
            </a:r>
            <a:endParaRPr lang="en-GB" dirty="0"/>
          </a:p>
          <a:p>
            <a:pPr>
              <a:lnSpc>
                <a:spcPct val="90000"/>
              </a:lnSpc>
              <a:spcBef>
                <a:spcPts val="1000"/>
              </a:spcBef>
            </a:pPr>
            <a:r>
              <a:rPr lang="en-GB" dirty="0"/>
              <a:t>                         </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01E166A2-B065-431F-AB20-C315A36A4C82}" type="slidenum">
              <a:rPr lang="en-GB"/>
              <a:t>3</a:t>
            </a:fld>
            <a:endParaRPr lang="en-GB"/>
          </a:p>
        </p:txBody>
      </p:sp>
    </p:spTree>
    <p:extLst>
      <p:ext uri="{BB962C8B-B14F-4D97-AF65-F5344CB8AC3E}">
        <p14:creationId xmlns:p14="http://schemas.microsoft.com/office/powerpoint/2010/main" val="6776396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https://www.warwickshire-pcc.gov.uk/video/apcc-video-you-have-a-voice/</a:t>
            </a:r>
          </a:p>
          <a:p>
            <a:endParaRPr lang="en-GB" dirty="0"/>
          </a:p>
        </p:txBody>
      </p:sp>
      <p:sp>
        <p:nvSpPr>
          <p:cNvPr id="4" name="Slide Number Placeholder 3"/>
          <p:cNvSpPr>
            <a:spLocks noGrp="1"/>
          </p:cNvSpPr>
          <p:nvPr>
            <p:ph type="sldNum" sz="quarter" idx="10"/>
          </p:nvPr>
        </p:nvSpPr>
        <p:spPr/>
        <p:txBody>
          <a:bodyPr/>
          <a:lstStyle/>
          <a:p>
            <a:fld id="{01E166A2-B065-431F-AB20-C315A36A4C82}" type="slidenum">
              <a:rPr lang="en-GB" smtClean="0"/>
              <a:t>4</a:t>
            </a:fld>
            <a:endParaRPr lang="en-GB"/>
          </a:p>
        </p:txBody>
      </p:sp>
    </p:spTree>
    <p:extLst>
      <p:ext uri="{BB962C8B-B14F-4D97-AF65-F5344CB8AC3E}">
        <p14:creationId xmlns:p14="http://schemas.microsoft.com/office/powerpoint/2010/main" val="3420169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https://vimeo.com/104437942</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01E166A2-B065-431F-AB20-C315A36A4C82}" type="slidenum">
              <a:rPr lang="en-GB"/>
              <a:t>5</a:t>
            </a:fld>
            <a:endParaRPr lang="en-GB"/>
          </a:p>
        </p:txBody>
      </p:sp>
    </p:spTree>
    <p:extLst>
      <p:ext uri="{BB962C8B-B14F-4D97-AF65-F5344CB8AC3E}">
        <p14:creationId xmlns:p14="http://schemas.microsoft.com/office/powerpoint/2010/main" val="1262936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2017: Kents PCC Matthew Scott was given words of advice on how to park his car after her forgot to put his handbrake on, causing the vehicle to roll out of the car park. The car rolled backwards and crossed a footpath onto a grass verge, narrowly missing a lampost.</a:t>
            </a:r>
          </a:p>
          <a:p>
            <a:endParaRPr lang="en-US" dirty="0">
              <a:cs typeface="Calibri"/>
            </a:endParaRPr>
          </a:p>
          <a:p>
            <a:r>
              <a:rPr lang="en-US">
                <a:cs typeface="Calibri"/>
              </a:rPr>
              <a:t>2019: Cambridgeshire PCC Jason Ablewhite was forced to resign after he sent pictures of his private parts to a woman he met on a tour of his constabulary.</a:t>
            </a:r>
            <a:endParaRPr lang="en-US" dirty="0">
              <a:cs typeface="Calibri"/>
            </a:endParaRPr>
          </a:p>
        </p:txBody>
      </p:sp>
      <p:sp>
        <p:nvSpPr>
          <p:cNvPr id="4" name="Slide Number Placeholder 3"/>
          <p:cNvSpPr>
            <a:spLocks noGrp="1"/>
          </p:cNvSpPr>
          <p:nvPr>
            <p:ph type="sldNum" sz="quarter" idx="5"/>
          </p:nvPr>
        </p:nvSpPr>
        <p:spPr/>
        <p:txBody>
          <a:bodyPr/>
          <a:lstStyle/>
          <a:p>
            <a:fld id="{01E166A2-B065-431F-AB20-C315A36A4C82}" type="slidenum">
              <a:rPr lang="en-GB"/>
              <a:t>6</a:t>
            </a:fld>
            <a:endParaRPr lang="en-GB"/>
          </a:p>
        </p:txBody>
      </p:sp>
    </p:spTree>
    <p:extLst>
      <p:ext uri="{BB962C8B-B14F-4D97-AF65-F5344CB8AC3E}">
        <p14:creationId xmlns:p14="http://schemas.microsoft.com/office/powerpoint/2010/main" val="36186534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https://questions-statements.parliament.uk/written-statements/detail/2020-07-22/HCWS416</a:t>
            </a:r>
            <a:endParaRPr lang="en-US"/>
          </a:p>
          <a:p>
            <a:endParaRPr lang="en-US" dirty="0"/>
          </a:p>
          <a:p>
            <a:r>
              <a:rPr lang="en-US">
                <a:cs typeface="Calibri" panose="020F0502020204030204"/>
              </a:rPr>
              <a:t>22 July 2020: The Minister of State for Crime, Policing anf the Fire Service announced a two part review into the role of Police and Crime Commissioners.</a:t>
            </a:r>
          </a:p>
          <a:p>
            <a:endParaRPr lang="en-US" dirty="0">
              <a:cs typeface="Calibri" panose="020F0502020204030204"/>
            </a:endParaRPr>
          </a:p>
          <a:p>
            <a:r>
              <a:rPr lang="en-US">
                <a:cs typeface="Calibri" panose="020F0502020204030204"/>
              </a:rPr>
              <a:t>P</a:t>
            </a:r>
            <a:r>
              <a:rPr lang="en-US" b="1" u="sng">
                <a:cs typeface="Calibri" panose="020F0502020204030204"/>
              </a:rPr>
              <a:t>art one:</a:t>
            </a:r>
            <a:r>
              <a:rPr lang="en-US">
                <a:cs typeface="Calibri" panose="020F0502020204030204"/>
              </a:rPr>
              <a:t> </a:t>
            </a:r>
            <a:r>
              <a:rPr lang="en-US"/>
              <a:t>will commence in late July and report to the Home Secretary and myself by October 2020. It will be focussed on changes required to strengthen the model which, where possible, can be delivered ahead of the 2021 PCC elections. In particular, it will: consider how to strengthen the accountability, resilience, legitimacy and scrutiny mechanisms of the existing model to drive up standards; identify and share best practice across the sector; and examine the effectiveness of the relationship between PCCs and Chief Constables and the checks and balances currently in place.</a:t>
            </a:r>
            <a:endParaRPr lang="en-US" dirty="0">
              <a:cs typeface="Calibri" panose="020F0502020204030204"/>
            </a:endParaRPr>
          </a:p>
          <a:p>
            <a:endParaRPr lang="en-US" dirty="0">
              <a:cs typeface="Calibri" panose="020F0502020204030204"/>
            </a:endParaRPr>
          </a:p>
          <a:p>
            <a:r>
              <a:rPr lang="en-US" b="1" u="sng">
                <a:cs typeface="Calibri" panose="020F0502020204030204"/>
              </a:rPr>
              <a:t>Part two:</a:t>
            </a:r>
            <a:r>
              <a:rPr lang="en-US" dirty="0">
                <a:cs typeface="Calibri" panose="020F0502020204030204"/>
              </a:rPr>
              <a:t> </a:t>
            </a:r>
            <a:r>
              <a:rPr lang="en-US"/>
              <a:t> of the review will commence after the 2021 elections and will allow us to consider further ways to strengthen and expand the role of PCCs, including the role PCCs play in tackling re-offending to help reduce crime. It will focus on longer-term reforms and the potential for wider efficiencies to be made within the system with a view to implementation ahead of the 2024 elections.</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01E166A2-B065-431F-AB20-C315A36A4C82}" type="slidenum">
              <a:rPr lang="en-GB"/>
              <a:t>7</a:t>
            </a:fld>
            <a:endParaRPr lang="en-GB"/>
          </a:p>
        </p:txBody>
      </p:sp>
    </p:spTree>
    <p:extLst>
      <p:ext uri="{BB962C8B-B14F-4D97-AF65-F5344CB8AC3E}">
        <p14:creationId xmlns:p14="http://schemas.microsoft.com/office/powerpoint/2010/main" val="22940774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How long you can be held in custody</a:t>
            </a:r>
            <a:endParaRPr lang="en-US" dirty="0"/>
          </a:p>
          <a:p>
            <a:r>
              <a:rPr lang="en-GB" dirty="0"/>
              <a:t>The police can hold you for up to 24 hours before they have to charge you with a crime or release you.</a:t>
            </a:r>
            <a:endParaRPr lang="en-US" dirty="0"/>
          </a:p>
          <a:p>
            <a:r>
              <a:rPr lang="en-GB" dirty="0"/>
              <a:t>They can apply to hold you for up to 36 or 96 hours if you’re suspected of a serious crime, </a:t>
            </a:r>
            <a:r>
              <a:rPr lang="en-GB" dirty="0" err="1"/>
              <a:t>eg</a:t>
            </a:r>
            <a:r>
              <a:rPr lang="en-GB" dirty="0"/>
              <a:t> murder.</a:t>
            </a:r>
            <a:endParaRPr lang="en-US" dirty="0"/>
          </a:p>
          <a:p>
            <a:r>
              <a:rPr lang="en-GB" dirty="0"/>
              <a:t>You can be held without charge for up to 14 days If you’re arrested under the Terrorism Act.</a:t>
            </a:r>
            <a:endParaRPr lang="en-US"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01E166A2-B065-431F-AB20-C315A36A4C82}" type="slidenum">
              <a:rPr lang="en-GB"/>
              <a:t>8</a:t>
            </a:fld>
            <a:endParaRPr lang="en-GB"/>
          </a:p>
        </p:txBody>
      </p:sp>
    </p:spTree>
    <p:extLst>
      <p:ext uri="{BB962C8B-B14F-4D97-AF65-F5344CB8AC3E}">
        <p14:creationId xmlns:p14="http://schemas.microsoft.com/office/powerpoint/2010/main" val="19547422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s.24 PACE – Police officer must have reasonable grounds for suspicion: Ricky meets the description of the thief so this is satisfied.</a:t>
            </a:r>
          </a:p>
          <a:p>
            <a:r>
              <a:rPr lang="en-GB" sz="1200" kern="1200" dirty="0">
                <a:solidFill>
                  <a:schemeClr val="tx1"/>
                </a:solidFill>
                <a:effectLst/>
                <a:latin typeface="+mn-lt"/>
                <a:ea typeface="+mn-ea"/>
                <a:cs typeface="+mn-cs"/>
              </a:rPr>
              <a:t>s.2 PACE – Prior to stop and search, PC needed to state name and station attached too.</a:t>
            </a:r>
          </a:p>
          <a:p>
            <a:r>
              <a:rPr lang="en-GB" sz="1200" kern="1200" dirty="0">
                <a:solidFill>
                  <a:schemeClr val="tx1"/>
                </a:solidFill>
                <a:effectLst/>
                <a:latin typeface="+mn-lt"/>
                <a:ea typeface="+mn-ea"/>
                <a:cs typeface="+mn-cs"/>
              </a:rPr>
              <a:t>s. 28 PACE – Ricky needed to be told reasons for arrest. “I think you know why” does not satisfy this and arrest therefore unlawful until reasons given.</a:t>
            </a:r>
          </a:p>
          <a:p>
            <a:r>
              <a:rPr lang="en-GB" sz="1200" kern="1200" dirty="0" err="1">
                <a:solidFill>
                  <a:schemeClr val="tx1"/>
                </a:solidFill>
                <a:effectLst/>
                <a:latin typeface="+mn-lt"/>
                <a:ea typeface="+mn-ea"/>
                <a:cs typeface="+mn-cs"/>
              </a:rPr>
              <a:t>Abassy</a:t>
            </a:r>
            <a:r>
              <a:rPr lang="en-GB" sz="1200" kern="1200" dirty="0">
                <a:solidFill>
                  <a:schemeClr val="tx1"/>
                </a:solidFill>
                <a:effectLst/>
                <a:latin typeface="+mn-lt"/>
                <a:ea typeface="+mn-ea"/>
                <a:cs typeface="+mn-cs"/>
              </a:rPr>
              <a:t> v Met Police Com (1990)</a:t>
            </a:r>
          </a:p>
          <a:p>
            <a:r>
              <a:rPr lang="en-GB" sz="1200" kern="1200" dirty="0">
                <a:solidFill>
                  <a:schemeClr val="tx1"/>
                </a:solidFill>
                <a:effectLst/>
                <a:latin typeface="+mn-lt"/>
                <a:ea typeface="+mn-ea"/>
                <a:cs typeface="+mn-cs"/>
              </a:rPr>
              <a:t>Lewis v CC of South Wales Constabulary (1991)</a:t>
            </a:r>
          </a:p>
          <a:p>
            <a:r>
              <a:rPr lang="en-GB" sz="1200" kern="1200" dirty="0">
                <a:solidFill>
                  <a:schemeClr val="tx1"/>
                </a:solidFill>
                <a:effectLst/>
                <a:latin typeface="+mn-lt"/>
                <a:ea typeface="+mn-ea"/>
                <a:cs typeface="+mn-cs"/>
              </a:rPr>
              <a:t>Taylor v CC of Thames Valley Police (2004) </a:t>
            </a:r>
          </a:p>
          <a:p>
            <a:r>
              <a:rPr lang="en-GB" sz="1200" kern="1200" dirty="0">
                <a:solidFill>
                  <a:schemeClr val="tx1"/>
                </a:solidFill>
                <a:effectLst/>
                <a:latin typeface="+mn-lt"/>
                <a:ea typeface="+mn-ea"/>
                <a:cs typeface="+mn-cs"/>
              </a:rPr>
              <a:t>s. 30 PACE (Designated police station). Upon arriving at the designated station the Custody Officer followed correct procedures by explaining to Ricky why he had been arrested and that he was now to be detained for questioning. When an arrested person is brought to the police station the custody officer must tell him orally and in writing that he has the right to have someone informed of his arrest;</a:t>
            </a:r>
          </a:p>
          <a:p>
            <a:r>
              <a:rPr lang="en-GB" sz="1200" kern="1200" dirty="0">
                <a:solidFill>
                  <a:schemeClr val="tx1"/>
                </a:solidFill>
                <a:effectLst/>
                <a:latin typeface="+mn-lt"/>
                <a:ea typeface="+mn-ea"/>
                <a:cs typeface="+mn-cs"/>
              </a:rPr>
              <a:t>He must also be given written advice setting out his entitlements while detained (</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food, drink interviews) (s56)</a:t>
            </a:r>
          </a:p>
          <a:p>
            <a:r>
              <a:rPr lang="en-GB" sz="1200" kern="1200" dirty="0">
                <a:solidFill>
                  <a:schemeClr val="tx1"/>
                </a:solidFill>
                <a:effectLst/>
                <a:latin typeface="+mn-lt"/>
                <a:ea typeface="+mn-ea"/>
                <a:cs typeface="+mn-cs"/>
              </a:rPr>
              <a:t>When requesting a solicitor, Ricky was denied this by Sergeant Williams due to the possibility of him ‘alerting his accomplices’. Failure to permit access to a solicitor while being detained for questioning may in certain circumstances lead to a violation of the right to a fair trial under Art 6 ECHR. The suspect has the right to legal advice from a solicitor although, in certain circumstances this right may also be delayed (s58).</a:t>
            </a:r>
          </a:p>
          <a:p>
            <a:r>
              <a:rPr lang="en-GB" sz="1200" kern="1200" dirty="0">
                <a:solidFill>
                  <a:schemeClr val="tx1"/>
                </a:solidFill>
                <a:effectLst/>
                <a:latin typeface="+mn-lt"/>
                <a:ea typeface="+mn-ea"/>
                <a:cs typeface="+mn-cs"/>
              </a:rPr>
              <a:t>The Police and Criminal Evidence Act (1984) s58(6) states that an individual may be denied legal advice for a period of time if;</a:t>
            </a:r>
          </a:p>
          <a:p>
            <a:r>
              <a:rPr lang="en-GB" sz="1200" kern="1200" dirty="0">
                <a:solidFill>
                  <a:schemeClr val="tx1"/>
                </a:solidFill>
                <a:effectLst/>
                <a:latin typeface="+mn-lt"/>
                <a:ea typeface="+mn-ea"/>
                <a:cs typeface="+mn-cs"/>
              </a:rPr>
              <a:t>It will lead to interference with or harm to evidence connected with an indictable offence or interference with or physical injury to other persons; or</a:t>
            </a:r>
          </a:p>
          <a:p>
            <a:r>
              <a:rPr lang="en-GB" sz="1200" kern="1200" dirty="0">
                <a:solidFill>
                  <a:schemeClr val="tx1"/>
                </a:solidFill>
                <a:effectLst/>
                <a:latin typeface="+mn-lt"/>
                <a:ea typeface="+mn-ea"/>
                <a:cs typeface="+mn-cs"/>
              </a:rPr>
              <a:t>(b) will lead to the alerting of other persons suspected of having committed such an offence but not yet been arrested for it; or</a:t>
            </a:r>
          </a:p>
          <a:p>
            <a:r>
              <a:rPr lang="en-GB" sz="1200" kern="1200" dirty="0">
                <a:solidFill>
                  <a:schemeClr val="tx1"/>
                </a:solidFill>
                <a:effectLst/>
                <a:latin typeface="+mn-lt"/>
                <a:ea typeface="+mn-ea"/>
                <a:cs typeface="+mn-cs"/>
              </a:rPr>
              <a:t>(c) will hinder the recovery of any property obtained as a result of such an offence.</a:t>
            </a:r>
          </a:p>
          <a:p>
            <a:r>
              <a:rPr lang="en-GB" sz="1200" kern="1200" dirty="0">
                <a:solidFill>
                  <a:schemeClr val="tx1"/>
                </a:solidFill>
                <a:effectLst/>
                <a:latin typeface="+mn-lt"/>
                <a:ea typeface="+mn-ea"/>
                <a:cs typeface="+mn-cs"/>
              </a:rPr>
              <a:t>However, the store manager told the officer of one person stealing the headphones, which were found on his person, and there is no indication there were any accomplices to the crime, and evidence had been found prior to arrest.</a:t>
            </a:r>
          </a:p>
          <a:p>
            <a:r>
              <a:rPr lang="en-GB" sz="1200" kern="1200" dirty="0">
                <a:solidFill>
                  <a:schemeClr val="tx1"/>
                </a:solidFill>
                <a:effectLst/>
                <a:latin typeface="+mn-lt"/>
                <a:ea typeface="+mn-ea"/>
                <a:cs typeface="+mn-cs"/>
              </a:rPr>
              <a:t>When being interviewed, Ricky should not have been told he can be kept as long as the officer likes unless he confesses. A person can only be held for up to 24 hours and can only be requested to be detained longer if they have been suspected of committing a serious offence such as murder. Threatening Ricky of possibly being detained longer in order to obtain a confession may also be deemed unlawful.</a:t>
            </a:r>
          </a:p>
          <a:p>
            <a:r>
              <a:rPr lang="en-GB" sz="1200" b="1" kern="1200" dirty="0">
                <a:solidFill>
                  <a:schemeClr val="tx1"/>
                </a:solidFill>
                <a:effectLst/>
                <a:latin typeface="+mn-lt"/>
                <a:ea typeface="+mn-ea"/>
                <a:cs typeface="+mn-cs"/>
              </a:rPr>
              <a:t>The Court will not allow confessions which were or may have been obtained by oppression, or in a consequences that may render the confession unreliable.</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FULLING [1987]</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S76 PACE 1984: </a:t>
            </a:r>
            <a:r>
              <a:rPr lang="en-GB" sz="1200" kern="1200" dirty="0">
                <a:solidFill>
                  <a:schemeClr val="tx1"/>
                </a:solidFill>
                <a:effectLst/>
                <a:latin typeface="+mn-lt"/>
                <a:ea typeface="+mn-ea"/>
                <a:cs typeface="+mn-cs"/>
              </a:rPr>
              <a:t>Also provides that the court must consider medical evidence as to the mental condition of the suspect at the time of interview, when deciding whether to accept the confession. </a:t>
            </a:r>
          </a:p>
          <a:p>
            <a:r>
              <a:rPr lang="en-GB" sz="1200" b="1" i="1" kern="1200" dirty="0">
                <a:solidFill>
                  <a:schemeClr val="tx1"/>
                </a:solidFill>
                <a:effectLst/>
                <a:latin typeface="+mn-lt"/>
                <a:ea typeface="+mn-ea"/>
                <a:cs typeface="+mn-cs"/>
              </a:rPr>
              <a:t>McKenzie [1993]</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MILLER [1992]: </a:t>
            </a:r>
            <a:r>
              <a:rPr lang="en-GB" sz="1200" kern="1200" dirty="0">
                <a:solidFill>
                  <a:schemeClr val="tx1"/>
                </a:solidFill>
                <a:effectLst/>
                <a:latin typeface="+mn-lt"/>
                <a:ea typeface="+mn-ea"/>
                <a:cs typeface="+mn-cs"/>
              </a:rPr>
              <a:t>Confessions were excluded on the basis of oppression.</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01E166A2-B065-431F-AB20-C315A36A4C82}" type="slidenum">
              <a:rPr lang="en-GB" smtClean="0"/>
              <a:t>10</a:t>
            </a:fld>
            <a:endParaRPr lang="en-GB"/>
          </a:p>
        </p:txBody>
      </p:sp>
    </p:spTree>
    <p:extLst>
      <p:ext uri="{BB962C8B-B14F-4D97-AF65-F5344CB8AC3E}">
        <p14:creationId xmlns:p14="http://schemas.microsoft.com/office/powerpoint/2010/main" val="25301764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 16 POA Defines public assembly as: ‘one comprising of 2 or more persons in a public place, which is partly or wholly open to the air’.</a:t>
            </a:r>
          </a:p>
          <a:p>
            <a:endParaRPr lang="en-GB" dirty="0"/>
          </a:p>
          <a:p>
            <a:r>
              <a:rPr lang="en-GB" dirty="0"/>
              <a:t>s. 14 POA a senior police officer can impose conditions on any public assembly if he reasonably believes that it will result in:</a:t>
            </a:r>
          </a:p>
          <a:p>
            <a:pPr marL="228600" indent="-228600">
              <a:buAutoNum type="alphaLcParenR"/>
            </a:pPr>
            <a:r>
              <a:rPr lang="en-GB" dirty="0"/>
              <a:t>Serious public disorder</a:t>
            </a:r>
          </a:p>
          <a:p>
            <a:pPr marL="228600" indent="-228600">
              <a:buAutoNum type="alphaLcParenR"/>
            </a:pPr>
            <a:r>
              <a:rPr lang="en-GB" dirty="0"/>
              <a:t>Serious damage to property</a:t>
            </a:r>
          </a:p>
          <a:p>
            <a:pPr marL="228600" indent="-228600">
              <a:buAutoNum type="alphaLcParenR"/>
            </a:pPr>
            <a:r>
              <a:rPr lang="en-GB" dirty="0"/>
              <a:t>Serious disruption to the life of the community</a:t>
            </a:r>
          </a:p>
          <a:p>
            <a:pPr marL="228600" indent="-228600">
              <a:buAutoNum type="alphaLcParenR"/>
            </a:pPr>
            <a:r>
              <a:rPr lang="en-GB" dirty="0"/>
              <a:t>That the purpose of the organisers is the intimidation of others</a:t>
            </a:r>
          </a:p>
          <a:p>
            <a:pPr marL="228600" indent="-228600">
              <a:buAutoNum type="alphaLcParenR"/>
            </a:pPr>
            <a:endParaRPr lang="en-GB" dirty="0"/>
          </a:p>
          <a:p>
            <a:pPr marL="0" indent="0">
              <a:buNone/>
            </a:pPr>
            <a:r>
              <a:rPr lang="en-GB" dirty="0"/>
              <a:t>s.11 POA</a:t>
            </a:r>
          </a:p>
          <a:p>
            <a:pPr marL="0" indent="0">
              <a:buNone/>
            </a:pPr>
            <a:r>
              <a:rPr lang="en-GB" dirty="0"/>
              <a:t>Give the police six clear days notice </a:t>
            </a:r>
          </a:p>
          <a:p>
            <a:pPr marL="0" indent="0">
              <a:buNone/>
            </a:pPr>
            <a:endParaRPr lang="en-GB" dirty="0"/>
          </a:p>
          <a:p>
            <a:pPr marL="0" indent="0">
              <a:buNone/>
            </a:pPr>
            <a:r>
              <a:rPr lang="en-GB" dirty="0"/>
              <a:t>s.12 Impose same conditions as s.14 but on marches. (max number of people, max duration, route).</a:t>
            </a:r>
          </a:p>
          <a:p>
            <a:pPr marL="0" indent="0">
              <a:buNone/>
            </a:pPr>
            <a:endParaRPr lang="en-GB" dirty="0"/>
          </a:p>
          <a:p>
            <a:pPr marL="0" indent="0">
              <a:buNone/>
            </a:pPr>
            <a:r>
              <a:rPr lang="en-GB" dirty="0"/>
              <a:t>s.13 prohibition order.</a:t>
            </a:r>
          </a:p>
        </p:txBody>
      </p:sp>
      <p:sp>
        <p:nvSpPr>
          <p:cNvPr id="4" name="Slide Number Placeholder 3"/>
          <p:cNvSpPr>
            <a:spLocks noGrp="1"/>
          </p:cNvSpPr>
          <p:nvPr>
            <p:ph type="sldNum" sz="quarter" idx="5"/>
          </p:nvPr>
        </p:nvSpPr>
        <p:spPr/>
        <p:txBody>
          <a:bodyPr/>
          <a:lstStyle/>
          <a:p>
            <a:fld id="{01E166A2-B065-431F-AB20-C315A36A4C82}" type="slidenum">
              <a:rPr lang="en-GB" smtClean="0"/>
              <a:t>12</a:t>
            </a:fld>
            <a:endParaRPr lang="en-GB"/>
          </a:p>
        </p:txBody>
      </p:sp>
    </p:spTree>
    <p:extLst>
      <p:ext uri="{BB962C8B-B14F-4D97-AF65-F5344CB8AC3E}">
        <p14:creationId xmlns:p14="http://schemas.microsoft.com/office/powerpoint/2010/main" val="16766799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If at any time the chief officer of police reasonably believes that an assembly is intended to be held in any district at a place on land to which the public has no right of access or only a limited right of access and that the assembly—</a:t>
            </a:r>
          </a:p>
          <a:p>
            <a:r>
              <a:rPr lang="en-GB" sz="1200" b="0" i="0" kern="1200" dirty="0">
                <a:solidFill>
                  <a:schemeClr val="tx1"/>
                </a:solidFill>
                <a:effectLst/>
                <a:latin typeface="+mn-lt"/>
                <a:ea typeface="+mn-ea"/>
                <a:cs typeface="+mn-cs"/>
              </a:rPr>
              <a:t>(a)is likely to be held without the permission of the occupier of the land or to conduct itself in such a way as to exceed the limits of any permission of his or the limits of the public’s right of access, and</a:t>
            </a:r>
          </a:p>
          <a:p>
            <a:r>
              <a:rPr lang="en-GB" sz="1200" b="0" i="0" kern="1200" dirty="0">
                <a:solidFill>
                  <a:schemeClr val="tx1"/>
                </a:solidFill>
                <a:effectLst/>
                <a:latin typeface="+mn-lt"/>
                <a:ea typeface="+mn-ea"/>
                <a:cs typeface="+mn-cs"/>
              </a:rPr>
              <a:t>(b)may result—</a:t>
            </a:r>
          </a:p>
          <a:p>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)in serious disruption to the life of the community, or</a:t>
            </a:r>
          </a:p>
          <a:p>
            <a:r>
              <a:rPr lang="en-GB" sz="1200" b="0" i="0" kern="1200" dirty="0">
                <a:solidFill>
                  <a:schemeClr val="tx1"/>
                </a:solidFill>
                <a:effectLst/>
                <a:latin typeface="+mn-lt"/>
                <a:ea typeface="+mn-ea"/>
                <a:cs typeface="+mn-cs"/>
              </a:rPr>
              <a:t>(ii)where the land, or a building or monument on it, is of historical, architectural, archaeological or scientific importance, in significant damage to the land, building or monument,</a:t>
            </a:r>
          </a:p>
          <a:p>
            <a:r>
              <a:rPr lang="en-GB" sz="1200" b="0" i="0" kern="1200" dirty="0">
                <a:solidFill>
                  <a:schemeClr val="tx1"/>
                </a:solidFill>
                <a:effectLst/>
                <a:latin typeface="+mn-lt"/>
                <a:ea typeface="+mn-ea"/>
                <a:cs typeface="+mn-cs"/>
              </a:rPr>
              <a:t>he may apply to the council of the district for an order prohibiting for a specified period the holding of all trespassory assemblies in the district or a part of it, as specified.</a:t>
            </a:r>
          </a:p>
          <a:p>
            <a:endParaRPr lang="en-GB" dirty="0"/>
          </a:p>
        </p:txBody>
      </p:sp>
      <p:sp>
        <p:nvSpPr>
          <p:cNvPr id="4" name="Slide Number Placeholder 3"/>
          <p:cNvSpPr>
            <a:spLocks noGrp="1"/>
          </p:cNvSpPr>
          <p:nvPr>
            <p:ph type="sldNum" sz="quarter" idx="5"/>
          </p:nvPr>
        </p:nvSpPr>
        <p:spPr/>
        <p:txBody>
          <a:bodyPr/>
          <a:lstStyle/>
          <a:p>
            <a:fld id="{01E166A2-B065-431F-AB20-C315A36A4C82}" type="slidenum">
              <a:rPr lang="en-GB" smtClean="0"/>
              <a:t>13</a:t>
            </a:fld>
            <a:endParaRPr lang="en-GB"/>
          </a:p>
        </p:txBody>
      </p:sp>
    </p:spTree>
    <p:extLst>
      <p:ext uri="{BB962C8B-B14F-4D97-AF65-F5344CB8AC3E}">
        <p14:creationId xmlns:p14="http://schemas.microsoft.com/office/powerpoint/2010/main" val="1663671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The conduct of the police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The March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Public Order Act 1866 (‘POA’) gives the police the power to impose conditions on public processions, defined in s.16 POA as ‘a procession in a public place’; ‘public place’ includes ‘any highway’. The march by the trade union protestors is clearly a public procession and so is covered by the POA. </a:t>
            </a:r>
          </a:p>
          <a:p>
            <a:r>
              <a:rPr lang="en-GB" sz="1200" kern="1200" dirty="0">
                <a:solidFill>
                  <a:schemeClr val="tx1"/>
                </a:solidFill>
                <a:effectLst/>
                <a:latin typeface="+mn-lt"/>
                <a:ea typeface="+mn-ea"/>
                <a:cs typeface="+mn-cs"/>
              </a:rPr>
              <a:t>Section 11(1) POA provides that the organisers of a public procession intended to demonstrate opposition to the views or actions of any person must give the police six clear days’ notice, unless it is not reasonably practicable to do so. Here no notice has been given, but the organisers would argue that notice was not reasonably practicable because the march was an immediate response to Larry’s unexpected announcement of his intention to ban trade unions in Bathurst City Council. PC Norton was therefore probably acting unlawfully when he stopped the march.</a:t>
            </a:r>
          </a:p>
          <a:p>
            <a:r>
              <a:rPr lang="en-GB" sz="1200" kern="1200" dirty="0">
                <a:solidFill>
                  <a:schemeClr val="tx1"/>
                </a:solidFill>
                <a:effectLst/>
                <a:latin typeface="+mn-lt"/>
                <a:ea typeface="+mn-ea"/>
                <a:cs typeface="+mn-cs"/>
              </a:rPr>
              <a:t> Section 12 POA does, however, allow the police to impose conditions on public processions. If the ‘senior police officer’ reasonably believes serious public disorder/ damage/ disruption may occur or the organisers have intimidatory purpose, he may make directions imposing conditions necessary to prevent such consequences occurring. The conditions may relate to the route of the procession or prohibit it from entering specified public places. For conditions imposed during the procession, the senior police officer is the most senior officer present which would be PC Norton. Marching on Larry’s house might lead to serious disorder, so PC Norton may have given lawful directions. </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Stop and Search</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PC Norton may exercise a power to stop Spencer and search him for prohibited articles (Police and Criminal Evidence Act 1984 (‘PACE’), s.1(2)). The definition of prohibited articles includes offensive weapons (s.1(7)). PC Norton must have ‘reasonable grounds’ for suspecting that he will find prohibited articles (s 1(3)). The fact that Spencer was wearing sunglasses on a cloudy winter day seems unlikely to provide him with such grounds. Thus, PC Norton’s suspicion is not based on an objective assessment of the circumstances (Code A). </a:t>
            </a:r>
          </a:p>
          <a:p>
            <a:r>
              <a:rPr lang="en-GB" sz="1200" kern="1200" dirty="0">
                <a:solidFill>
                  <a:schemeClr val="tx1"/>
                </a:solidFill>
                <a:effectLst/>
                <a:latin typeface="+mn-lt"/>
                <a:ea typeface="+mn-ea"/>
                <a:cs typeface="+mn-cs"/>
              </a:rPr>
              <a:t>Moreover, PC Norton does not carry out the stop and search correctly. He must comply with the s.2 safeguards by taking reasonable steps before searching Spencer to inform him of his identity and the reasons for the search. In Osman v DPP (1999) the court applied s.2 strictly, so PC Norton has breached s.2, as what he said fell short of the required standard. </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The Gathering outside City Hall</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Section 14 POA permits the senior police officer to impose conditions on a public assembly if the appropriate reasonable belief (based on essentially the same grounds as are set out in s.12) exists. A public assembly is one where two or more persons gather in a public place that is wholly or partly in the open air (s.16). The site of the meeting, the square, appears to fall within this definition. Conditions may be imposed relating to the place of the meeting, its maximum duration and the maximum number of persons who may attend. During the meeting, the senior police officer is the most senior in rank of the police officers present, probably Sergeant Chapman. It seems unlikely that these conditions may be satisfied, as the chanting, while hostile towards Larry, is what might reasonably be expected in a demonstration of this nature.</a:t>
            </a:r>
          </a:p>
          <a:p>
            <a:r>
              <a:rPr lang="en-GB" sz="1200" kern="1200" dirty="0">
                <a:solidFill>
                  <a:schemeClr val="tx1"/>
                </a:solidFill>
                <a:effectLst/>
                <a:latin typeface="+mn-lt"/>
                <a:ea typeface="+mn-ea"/>
                <a:cs typeface="+mn-cs"/>
              </a:rPr>
              <a:t>Moreover, the conditions should be imposed by Sergeant Chapman and not by PC Merriman. The police also have a number of common law powers to deal with breach of the peace (i.e. where there is violence, or a person has a reasonable fear of violence (R v Howell (1982)), including power to disperse a meeting and to enter private premises to police a public meeting, but only where a breach of the peace is imminent. This seems unlikely on the facts. </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Spencer’s conduct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Obstruction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an offence under S.89(2) Police Act 1989 to wilfully obstruct a constable in the execution of his duty. In Lewis v Cox (1984) the defendant persistently opened the rear door of a police van to ask where his arrested friend was being taken. It was held that this amounted to obstruction. Spencer has therefore obstructed PC Norton. However, a further crucial aspect to the offence is whether the constable was acting in the execution of his duty and therefore acting lawfully at the time when the alleged offence occurred. As explained above the search was unlawful, so PC Norton was not acting in the execution of his duty at the time Spencer obstructed him. Spencer has therefore not committed this offence. </a:t>
            </a:r>
          </a:p>
          <a:p>
            <a:pPr lvl="0"/>
            <a:r>
              <a:rPr lang="en-GB" sz="1200" b="1" kern="1200" dirty="0">
                <a:solidFill>
                  <a:schemeClr val="tx1"/>
                </a:solidFill>
                <a:effectLst/>
                <a:latin typeface="+mn-lt"/>
                <a:ea typeface="+mn-ea"/>
                <a:cs typeface="+mn-cs"/>
              </a:rPr>
              <a:t>Violent disorder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scenario suggests the possibility of violent disorder (s.2 POA). The essence of that offence is that three or more persons used or threatened to use violence and the conduct of them (taken together) is such as to cause a person of reasonable firmness, if present, to fear for his safety. Such a person does not actually need to be present and a police officer is regarded as a person of ‘reasonable firmness’. Accordingly, even though Larry seems to have been unperturbed, the offence has been committed. The offence of riot (s.1 POA) has not been committed, as no actual violence has been used. Nor has the offence of affray (s.3 POA) as, for affray, where the violent conduct consists of threats, it must go beyond the use of words.</a:t>
            </a:r>
          </a:p>
          <a:p>
            <a:r>
              <a:rPr lang="en-GB" sz="1200" kern="1200" dirty="0">
                <a:solidFill>
                  <a:schemeClr val="tx1"/>
                </a:solidFill>
                <a:effectLst/>
                <a:latin typeface="+mn-lt"/>
                <a:ea typeface="+mn-ea"/>
                <a:cs typeface="+mn-cs"/>
              </a:rPr>
              <a:t> If the prosecution were unable to prove violent disorder, an offence is committed under s.4(1) POA if a person uses towards another person threatening words with intention to cause that person to believe immediate unlawful violence would be used against him. Spencer could therefore be convicted under s.4(1). Failing that, Spencer could be guilty under s.4A(1) as he uses threatening words with intent to cause Larry harassment, alarm or distress.</a:t>
            </a:r>
            <a:endParaRPr lang="en-GB" dirty="0"/>
          </a:p>
        </p:txBody>
      </p:sp>
      <p:sp>
        <p:nvSpPr>
          <p:cNvPr id="4" name="Slide Number Placeholder 3"/>
          <p:cNvSpPr>
            <a:spLocks noGrp="1"/>
          </p:cNvSpPr>
          <p:nvPr>
            <p:ph type="sldNum" sz="quarter" idx="5"/>
          </p:nvPr>
        </p:nvSpPr>
        <p:spPr/>
        <p:txBody>
          <a:bodyPr/>
          <a:lstStyle/>
          <a:p>
            <a:fld id="{01E166A2-B065-431F-AB20-C315A36A4C82}" type="slidenum">
              <a:rPr lang="en-GB" smtClean="0"/>
              <a:t>14</a:t>
            </a:fld>
            <a:endParaRPr lang="en-GB"/>
          </a:p>
        </p:txBody>
      </p:sp>
    </p:spTree>
    <p:extLst>
      <p:ext uri="{BB962C8B-B14F-4D97-AF65-F5344CB8AC3E}">
        <p14:creationId xmlns:p14="http://schemas.microsoft.com/office/powerpoint/2010/main" val="34531811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07/06/2021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9lZX4k3lSNs?feature=oembed" TargetMode="External"/><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hyperlink" Target="https://vimeo.com/104437942"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Rectangle 11">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371787" y="1741337"/>
            <a:ext cx="5448730" cy="2387918"/>
          </a:xfrm>
        </p:spPr>
        <p:txBody>
          <a:bodyPr anchor="b">
            <a:normAutofit/>
          </a:bodyPr>
          <a:lstStyle/>
          <a:p>
            <a:r>
              <a:rPr lang="en-GB" sz="5200">
                <a:solidFill>
                  <a:schemeClr val="tx2"/>
                </a:solidFill>
                <a:cs typeface="Calibri Light"/>
              </a:rPr>
              <a:t>Police powers </a:t>
            </a:r>
            <a:endParaRPr lang="en-GB" sz="5200">
              <a:solidFill>
                <a:schemeClr val="tx2"/>
              </a:solidFill>
            </a:endParaRPr>
          </a:p>
        </p:txBody>
      </p:sp>
      <p:sp>
        <p:nvSpPr>
          <p:cNvPr id="3" name="Subtitle 2"/>
          <p:cNvSpPr>
            <a:spLocks noGrp="1"/>
          </p:cNvSpPr>
          <p:nvPr>
            <p:ph type="subTitle" idx="1"/>
          </p:nvPr>
        </p:nvSpPr>
        <p:spPr>
          <a:xfrm>
            <a:off x="3371161" y="4200522"/>
            <a:ext cx="5449982" cy="682079"/>
          </a:xfrm>
        </p:spPr>
        <p:txBody>
          <a:bodyPr vert="horz" lIns="91440" tIns="45720" rIns="91440" bIns="45720" rtlCol="0">
            <a:normAutofit/>
          </a:bodyPr>
          <a:lstStyle/>
          <a:p>
            <a:endParaRPr lang="en-GB" dirty="0">
              <a:solidFill>
                <a:schemeClr val="tx2"/>
              </a:solidFill>
            </a:endParaRPr>
          </a:p>
        </p:txBody>
      </p:sp>
      <p:grpSp>
        <p:nvGrpSpPr>
          <p:cNvPr id="14" name="Group 13">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15" name="Freeform: Shape 14">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1" name="Freeform: Shape 20">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4" name="Freeform: Shape 23">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A01B392-61D0-4F18-8501-9D4651EACE53}"/>
              </a:ext>
            </a:extLst>
          </p:cNvPr>
          <p:cNvSpPr>
            <a:spLocks noGrp="1"/>
          </p:cNvSpPr>
          <p:nvPr>
            <p:ph type="title"/>
          </p:nvPr>
        </p:nvSpPr>
        <p:spPr>
          <a:xfrm>
            <a:off x="640080" y="1243013"/>
            <a:ext cx="3855720" cy="4371974"/>
          </a:xfrm>
        </p:spPr>
        <p:txBody>
          <a:bodyPr>
            <a:normAutofit/>
          </a:bodyPr>
          <a:lstStyle/>
          <a:p>
            <a:r>
              <a:rPr lang="en-GB" sz="3600">
                <a:solidFill>
                  <a:schemeClr val="tx2"/>
                </a:solidFill>
                <a:cs typeface="Calibri Light"/>
              </a:rPr>
              <a:t>Recap from police powers lecture 1</a:t>
            </a:r>
            <a:endParaRPr lang="en-GB" sz="3600">
              <a:solidFill>
                <a:schemeClr val="tx2"/>
              </a:solidFill>
            </a:endParaRPr>
          </a:p>
        </p:txBody>
      </p:sp>
      <p:sp>
        <p:nvSpPr>
          <p:cNvPr id="3" name="Content Placeholder 2">
            <a:extLst>
              <a:ext uri="{FF2B5EF4-FFF2-40B4-BE49-F238E27FC236}">
                <a16:creationId xmlns:a16="http://schemas.microsoft.com/office/drawing/2014/main" id="{66D6C2FE-69B7-402D-89C2-93AE7E7777A2}"/>
              </a:ext>
            </a:extLst>
          </p:cNvPr>
          <p:cNvSpPr>
            <a:spLocks noGrp="1"/>
          </p:cNvSpPr>
          <p:nvPr>
            <p:ph idx="1"/>
          </p:nvPr>
        </p:nvSpPr>
        <p:spPr>
          <a:xfrm>
            <a:off x="6172200" y="804672"/>
            <a:ext cx="5221224" cy="5230368"/>
          </a:xfrm>
        </p:spPr>
        <p:txBody>
          <a:bodyPr vert="horz" lIns="91440" tIns="45720" rIns="91440" bIns="45720" rtlCol="0" anchor="ctr">
            <a:noAutofit/>
          </a:bodyPr>
          <a:lstStyle/>
          <a:p>
            <a:pPr marL="0" indent="0">
              <a:buNone/>
            </a:pPr>
            <a:r>
              <a:rPr lang="en-GB" dirty="0">
                <a:solidFill>
                  <a:schemeClr val="tx2"/>
                </a:solidFill>
                <a:cs typeface="Calibri" panose="020F0502020204030204"/>
              </a:rPr>
              <a:t> - The Police and Justice Act 2006</a:t>
            </a:r>
          </a:p>
          <a:p>
            <a:pPr marL="0" indent="0">
              <a:buNone/>
            </a:pPr>
            <a:r>
              <a:rPr lang="en-GB" dirty="0">
                <a:solidFill>
                  <a:schemeClr val="tx2"/>
                </a:solidFill>
                <a:cs typeface="Calibri" panose="020F0502020204030204"/>
              </a:rPr>
              <a:t>- College of Policing</a:t>
            </a:r>
          </a:p>
          <a:p>
            <a:pPr marL="0" indent="0">
              <a:buNone/>
            </a:pPr>
            <a:r>
              <a:rPr lang="en-GB" dirty="0">
                <a:solidFill>
                  <a:schemeClr val="tx2"/>
                </a:solidFill>
                <a:cs typeface="Calibri" panose="020F0502020204030204"/>
              </a:rPr>
              <a:t>- Local supervision of police forces: PCC</a:t>
            </a:r>
          </a:p>
          <a:p>
            <a:pPr marL="0" indent="0">
              <a:buNone/>
            </a:pPr>
            <a:r>
              <a:rPr lang="en-GB" dirty="0">
                <a:solidFill>
                  <a:schemeClr val="tx2"/>
                </a:solidFill>
                <a:cs typeface="Calibri" panose="020F0502020204030204"/>
              </a:rPr>
              <a:t>- Ministerial supervision of police forces: s.79 Police Reform and Social Responsibility Act 2011</a:t>
            </a:r>
          </a:p>
          <a:p>
            <a:pPr marL="0" indent="0">
              <a:buNone/>
            </a:pPr>
            <a:r>
              <a:rPr lang="en-GB" dirty="0">
                <a:solidFill>
                  <a:schemeClr val="tx2"/>
                </a:solidFill>
                <a:cs typeface="Calibri" panose="020F0502020204030204"/>
              </a:rPr>
              <a:t>- Judicial supervision of police forces: Met Police Commissioner (ex </a:t>
            </a:r>
            <a:r>
              <a:rPr lang="en-GB" dirty="0" err="1">
                <a:solidFill>
                  <a:schemeClr val="tx2"/>
                </a:solidFill>
                <a:cs typeface="Calibri" panose="020F0502020204030204"/>
              </a:rPr>
              <a:t>parte</a:t>
            </a:r>
            <a:r>
              <a:rPr lang="en-GB" dirty="0">
                <a:solidFill>
                  <a:schemeClr val="tx2"/>
                </a:solidFill>
                <a:cs typeface="Calibri" panose="020F0502020204030204"/>
              </a:rPr>
              <a:t> Blackburn).</a:t>
            </a:r>
          </a:p>
          <a:p>
            <a:pPr marL="0" indent="0">
              <a:buNone/>
            </a:pPr>
            <a:endParaRPr lang="en-GB" sz="1800">
              <a:solidFill>
                <a:schemeClr val="tx2"/>
              </a:solidFill>
              <a:cs typeface="Calibri" panose="020F0502020204030204"/>
            </a:endParaRPr>
          </a:p>
        </p:txBody>
      </p:sp>
    </p:spTree>
    <p:extLst>
      <p:ext uri="{BB962C8B-B14F-4D97-AF65-F5344CB8AC3E}">
        <p14:creationId xmlns:p14="http://schemas.microsoft.com/office/powerpoint/2010/main" val="314917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45F20D5-1758-40D1-AFBD-93B5DFB52E72}"/>
              </a:ext>
            </a:extLst>
          </p:cNvPr>
          <p:cNvSpPr>
            <a:spLocks noGrp="1"/>
          </p:cNvSpPr>
          <p:nvPr>
            <p:ph type="title"/>
          </p:nvPr>
        </p:nvSpPr>
        <p:spPr>
          <a:xfrm>
            <a:off x="804672" y="2053641"/>
            <a:ext cx="3669161" cy="2760098"/>
          </a:xfrm>
        </p:spPr>
        <p:txBody>
          <a:bodyPr>
            <a:normAutofit/>
          </a:bodyPr>
          <a:lstStyle/>
          <a:p>
            <a:r>
              <a:rPr lang="en-GB" sz="4000">
                <a:solidFill>
                  <a:schemeClr val="tx2"/>
                </a:solidFill>
                <a:cs typeface="Calibri Light"/>
              </a:rPr>
              <a:t>Recap from police powers lecture 1</a:t>
            </a:r>
            <a:endParaRPr lang="en-GB" sz="4000">
              <a:solidFill>
                <a:schemeClr val="tx2"/>
              </a:solidFill>
            </a:endParaRPr>
          </a:p>
        </p:txBody>
      </p:sp>
      <p:sp>
        <p:nvSpPr>
          <p:cNvPr id="3" name="Content Placeholder 2">
            <a:extLst>
              <a:ext uri="{FF2B5EF4-FFF2-40B4-BE49-F238E27FC236}">
                <a16:creationId xmlns:a16="http://schemas.microsoft.com/office/drawing/2014/main" id="{9E828061-29DD-4748-8517-87287F7F93C7}"/>
              </a:ext>
            </a:extLst>
          </p:cNvPr>
          <p:cNvSpPr>
            <a:spLocks noGrp="1"/>
          </p:cNvSpPr>
          <p:nvPr>
            <p:ph idx="1"/>
          </p:nvPr>
        </p:nvSpPr>
        <p:spPr>
          <a:xfrm>
            <a:off x="5501103" y="801866"/>
            <a:ext cx="5895555" cy="5949501"/>
          </a:xfrm>
          <a:noFill/>
          <a:ln>
            <a:noFill/>
          </a:ln>
        </p:spPr>
        <p:txBody>
          <a:bodyPr vert="horz" lIns="91440" tIns="45720" rIns="91440" bIns="45720" rtlCol="0" anchor="ctr">
            <a:normAutofit/>
          </a:bodyPr>
          <a:lstStyle/>
          <a:p>
            <a:pPr marL="0" indent="0">
              <a:buNone/>
            </a:pPr>
            <a:r>
              <a:rPr lang="en-GB" sz="2400" b="1" u="sng" dirty="0">
                <a:solidFill>
                  <a:schemeClr val="tx2"/>
                </a:solidFill>
                <a:cs typeface="Calibri"/>
              </a:rPr>
              <a:t>PACE (1984) - STOP AND SEARCH, ARREST, DETENTION</a:t>
            </a:r>
            <a:endParaRPr lang="en-US" sz="2400" b="1" u="sng">
              <a:solidFill>
                <a:schemeClr val="tx2"/>
              </a:solidFill>
              <a:cs typeface="Calibri"/>
            </a:endParaRPr>
          </a:p>
          <a:p>
            <a:pPr marL="0" indent="0">
              <a:buNone/>
            </a:pPr>
            <a:r>
              <a:rPr lang="en-GB" sz="2400" dirty="0">
                <a:solidFill>
                  <a:schemeClr val="tx2"/>
                </a:solidFill>
                <a:cs typeface="Calibri"/>
              </a:rPr>
              <a:t>S.2: Prior to a stop and search</a:t>
            </a:r>
          </a:p>
          <a:p>
            <a:pPr marL="0" indent="0">
              <a:buNone/>
            </a:pPr>
            <a:r>
              <a:rPr lang="en-GB" sz="2400" dirty="0">
                <a:solidFill>
                  <a:schemeClr val="tx2"/>
                </a:solidFill>
                <a:cs typeface="Calibri"/>
              </a:rPr>
              <a:t>- Problems with stop and search</a:t>
            </a:r>
          </a:p>
          <a:p>
            <a:pPr marL="0" indent="0">
              <a:buNone/>
            </a:pPr>
            <a:endParaRPr lang="en-GB" sz="2400" dirty="0">
              <a:solidFill>
                <a:schemeClr val="tx2"/>
              </a:solidFill>
              <a:cs typeface="Calibri"/>
            </a:endParaRPr>
          </a:p>
          <a:p>
            <a:pPr marL="0" indent="0">
              <a:buNone/>
            </a:pPr>
            <a:r>
              <a:rPr lang="en-GB" sz="2400" dirty="0">
                <a:solidFill>
                  <a:schemeClr val="tx2"/>
                </a:solidFill>
                <a:cs typeface="Calibri"/>
              </a:rPr>
              <a:t>s.24: Powers of arrest</a:t>
            </a:r>
          </a:p>
          <a:p>
            <a:pPr marL="0" indent="0">
              <a:buNone/>
            </a:pPr>
            <a:r>
              <a:rPr lang="en-GB" sz="2400" dirty="0">
                <a:solidFill>
                  <a:schemeClr val="tx2"/>
                </a:solidFill>
                <a:cs typeface="Calibri"/>
              </a:rPr>
              <a:t>s.25</a:t>
            </a:r>
          </a:p>
          <a:p>
            <a:pPr marL="0" indent="0">
              <a:buNone/>
            </a:pPr>
            <a:r>
              <a:rPr lang="en-GB" sz="2400" dirty="0">
                <a:solidFill>
                  <a:schemeClr val="tx2"/>
                </a:solidFill>
                <a:cs typeface="Calibri"/>
              </a:rPr>
              <a:t>s.28: </a:t>
            </a:r>
            <a:r>
              <a:rPr lang="en-GB" sz="2400" b="1" dirty="0">
                <a:solidFill>
                  <a:srgbClr val="FF0000"/>
                </a:solidFill>
                <a:cs typeface="Calibri"/>
              </a:rPr>
              <a:t>Lewis v Chief Constable of SW Constabulary [1991]</a:t>
            </a:r>
          </a:p>
          <a:p>
            <a:pPr marL="0" indent="0">
              <a:buNone/>
            </a:pPr>
            <a:r>
              <a:rPr lang="en-GB" sz="2400" b="1" dirty="0" err="1">
                <a:solidFill>
                  <a:srgbClr val="FF0000"/>
                </a:solidFill>
                <a:cs typeface="Calibri"/>
              </a:rPr>
              <a:t>Abassy</a:t>
            </a:r>
            <a:r>
              <a:rPr lang="en-GB" sz="2400" b="1" dirty="0">
                <a:solidFill>
                  <a:srgbClr val="FF0000"/>
                </a:solidFill>
                <a:cs typeface="Calibri"/>
              </a:rPr>
              <a:t> v Met Police Commissioner [1990]</a:t>
            </a:r>
          </a:p>
          <a:p>
            <a:pPr marL="0" indent="0">
              <a:buNone/>
            </a:pPr>
            <a:r>
              <a:rPr lang="en-GB" sz="2400" b="1" dirty="0">
                <a:solidFill>
                  <a:srgbClr val="FF0000"/>
                </a:solidFill>
                <a:cs typeface="Calibri"/>
              </a:rPr>
              <a:t>Taylor v Chief Constable of Thames Valley Police [2004]</a:t>
            </a:r>
          </a:p>
          <a:p>
            <a:pPr marL="0" indent="0">
              <a:buNone/>
            </a:pPr>
            <a:r>
              <a:rPr lang="en-GB" sz="1800" dirty="0">
                <a:solidFill>
                  <a:schemeClr val="tx2"/>
                </a:solidFill>
                <a:cs typeface="Calibri"/>
              </a:rPr>
              <a:t>                         </a:t>
            </a:r>
          </a:p>
        </p:txBody>
      </p:sp>
    </p:spTree>
    <p:extLst>
      <p:ext uri="{BB962C8B-B14F-4D97-AF65-F5344CB8AC3E}">
        <p14:creationId xmlns:p14="http://schemas.microsoft.com/office/powerpoint/2010/main" val="4043593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8AC8E79-ECD6-4F34-BE5A-9F5E850E8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2BE1BB-2AB2-4D7E-9E27-8D245181B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22A1615C-2156-4B15-BF3E-39794B37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97691"/>
            <a:ext cx="5378624" cy="6402614"/>
            <a:chOff x="-19221" y="197691"/>
            <a:chExt cx="5378624" cy="6402614"/>
          </a:xfrm>
        </p:grpSpPr>
        <p:sp>
          <p:nvSpPr>
            <p:cNvPr id="14" name="Freeform: Shape 13">
              <a:extLst>
                <a:ext uri="{FF2B5EF4-FFF2-40B4-BE49-F238E27FC236}">
                  <a16:creationId xmlns:a16="http://schemas.microsoft.com/office/drawing/2014/main" id="{D0AAA4B8-4E08-4663-9835-BA403F00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CB4869D1-3E13-4881-A292-2F38ECC07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FEDB7CE-BB3D-4A0D-A73F-3117044F3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A6E0C6E1-7FBF-471E-849C-A54AF1D41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B2BFAA38-D910-41AD-BBED-0608E4AE71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97691"/>
              <a:ext cx="5378623" cy="6402614"/>
            </a:xfrm>
            <a:custGeom>
              <a:avLst/>
              <a:gdLst>
                <a:gd name="connsiteX0" fmla="*/ 2220349 w 5378623"/>
                <a:gd name="connsiteY0" fmla="*/ 67 h 6402614"/>
                <a:gd name="connsiteX1" fmla="*/ 3018161 w 5378623"/>
                <a:gd name="connsiteY1" fmla="*/ 108191 h 6402614"/>
                <a:gd name="connsiteX2" fmla="*/ 5265831 w 5378623"/>
                <a:gd name="connsiteY2" fmla="*/ 4066338 h 6402614"/>
                <a:gd name="connsiteX3" fmla="*/ 2912752 w 5378623"/>
                <a:gd name="connsiteY3" fmla="*/ 6386691 h 6402614"/>
                <a:gd name="connsiteX4" fmla="*/ 2840648 w 5378623"/>
                <a:gd name="connsiteY4" fmla="*/ 6402614 h 6402614"/>
                <a:gd name="connsiteX5" fmla="*/ 1474249 w 5378623"/>
                <a:gd name="connsiteY5" fmla="*/ 6402614 h 6402614"/>
                <a:gd name="connsiteX6" fmla="*/ 1340218 w 5378623"/>
                <a:gd name="connsiteY6" fmla="*/ 6370360 h 6402614"/>
                <a:gd name="connsiteX7" fmla="*/ 204687 w 5378623"/>
                <a:gd name="connsiteY7" fmla="*/ 5802379 h 6402614"/>
                <a:gd name="connsiteX8" fmla="*/ 0 w 5378623"/>
                <a:gd name="connsiteY8" fmla="*/ 5624181 h 6402614"/>
                <a:gd name="connsiteX9" fmla="*/ 0 w 5378623"/>
                <a:gd name="connsiteY9" fmla="*/ 5197118 h 6402614"/>
                <a:gd name="connsiteX10" fmla="*/ 120950 w 5378623"/>
                <a:gd name="connsiteY10" fmla="*/ 5327736 h 6402614"/>
                <a:gd name="connsiteX11" fmla="*/ 553277 w 5378623"/>
                <a:gd name="connsiteY11" fmla="*/ 5674143 h 6402614"/>
                <a:gd name="connsiteX12" fmla="*/ 1048951 w 5378623"/>
                <a:gd name="connsiteY12" fmla="*/ 5913372 h 6402614"/>
                <a:gd name="connsiteX13" fmla="*/ 1114406 w 5378623"/>
                <a:gd name="connsiteY13" fmla="*/ 5935664 h 6402614"/>
                <a:gd name="connsiteX14" fmla="*/ 1180375 w 5378623"/>
                <a:gd name="connsiteY14" fmla="*/ 5956470 h 6402614"/>
                <a:gd name="connsiteX15" fmla="*/ 1247107 w 5378623"/>
                <a:gd name="connsiteY15" fmla="*/ 5975278 h 6402614"/>
                <a:gd name="connsiteX16" fmla="*/ 1313053 w 5378623"/>
                <a:gd name="connsiteY16" fmla="*/ 5991905 h 6402614"/>
                <a:gd name="connsiteX17" fmla="*/ 1578771 w 5378623"/>
                <a:gd name="connsiteY17" fmla="*/ 6035400 h 6402614"/>
                <a:gd name="connsiteX18" fmla="*/ 2116969 w 5378623"/>
                <a:gd name="connsiteY18" fmla="*/ 6005033 h 6402614"/>
                <a:gd name="connsiteX19" fmla="*/ 2648341 w 5378623"/>
                <a:gd name="connsiteY19" fmla="*/ 5837212 h 6402614"/>
                <a:gd name="connsiteX20" fmla="*/ 3166862 w 5378623"/>
                <a:gd name="connsiteY20" fmla="*/ 5582136 h 6402614"/>
                <a:gd name="connsiteX21" fmla="*/ 3295551 w 5378623"/>
                <a:gd name="connsiteY21" fmla="*/ 5510900 h 6402614"/>
                <a:gd name="connsiteX22" fmla="*/ 3426292 w 5378623"/>
                <a:gd name="connsiteY22" fmla="*/ 5437546 h 6402614"/>
                <a:gd name="connsiteX23" fmla="*/ 3693498 w 5378623"/>
                <a:gd name="connsiteY23" fmla="*/ 5296779 h 6402614"/>
                <a:gd name="connsiteX24" fmla="*/ 3957511 w 5378623"/>
                <a:gd name="connsiteY24" fmla="*/ 5162806 h 6402614"/>
                <a:gd name="connsiteX25" fmla="*/ 4212170 w 5378623"/>
                <a:gd name="connsiteY25" fmla="*/ 5024936 h 6402614"/>
                <a:gd name="connsiteX26" fmla="*/ 4449651 w 5378623"/>
                <a:gd name="connsiteY26" fmla="*/ 4870986 h 6402614"/>
                <a:gd name="connsiteX27" fmla="*/ 4659728 w 5378623"/>
                <a:gd name="connsiteY27" fmla="*/ 4689640 h 6402614"/>
                <a:gd name="connsiteX28" fmla="*/ 4830457 w 5378623"/>
                <a:gd name="connsiteY28" fmla="*/ 4472596 h 6402614"/>
                <a:gd name="connsiteX29" fmla="*/ 4955705 w 5378623"/>
                <a:gd name="connsiteY29" fmla="*/ 4222268 h 6402614"/>
                <a:gd name="connsiteX30" fmla="*/ 4968352 w 5378623"/>
                <a:gd name="connsiteY30" fmla="*/ 4189141 h 6402614"/>
                <a:gd name="connsiteX31" fmla="*/ 4979564 w 5378623"/>
                <a:gd name="connsiteY31" fmla="*/ 4155400 h 6402614"/>
                <a:gd name="connsiteX32" fmla="*/ 4990913 w 5378623"/>
                <a:gd name="connsiteY32" fmla="*/ 4121577 h 6402614"/>
                <a:gd name="connsiteX33" fmla="*/ 5000865 w 5378623"/>
                <a:gd name="connsiteY33" fmla="*/ 4086570 h 6402614"/>
                <a:gd name="connsiteX34" fmla="*/ 5020612 w 5378623"/>
                <a:gd name="connsiteY34" fmla="*/ 4016281 h 6402614"/>
                <a:gd name="connsiteX35" fmla="*/ 5030486 w 5378623"/>
                <a:gd name="connsiteY35" fmla="*/ 3981137 h 6402614"/>
                <a:gd name="connsiteX36" fmla="*/ 5035423 w 5378623"/>
                <a:gd name="connsiteY36" fmla="*/ 3963565 h 6402614"/>
                <a:gd name="connsiteX37" fmla="*/ 5039507 w 5378623"/>
                <a:gd name="connsiteY37" fmla="*/ 3945765 h 6402614"/>
                <a:gd name="connsiteX38" fmla="*/ 5071597 w 5378623"/>
                <a:gd name="connsiteY38" fmla="*/ 3802972 h 6402614"/>
                <a:gd name="connsiteX39" fmla="*/ 5096108 w 5378623"/>
                <a:gd name="connsiteY39" fmla="*/ 3658610 h 6402614"/>
                <a:gd name="connsiteX40" fmla="*/ 5113299 w 5378623"/>
                <a:gd name="connsiteY40" fmla="*/ 3512985 h 6402614"/>
                <a:gd name="connsiteX41" fmla="*/ 5115328 w 5378623"/>
                <a:gd name="connsiteY41" fmla="*/ 3494749 h 6402614"/>
                <a:gd name="connsiteX42" fmla="*/ 5116446 w 5378623"/>
                <a:gd name="connsiteY42" fmla="*/ 3476502 h 6402614"/>
                <a:gd name="connsiteX43" fmla="*/ 5118711 w 5378623"/>
                <a:gd name="connsiteY43" fmla="*/ 3439898 h 6402614"/>
                <a:gd name="connsiteX44" fmla="*/ 5123270 w 5378623"/>
                <a:gd name="connsiteY44" fmla="*/ 3366583 h 6402614"/>
                <a:gd name="connsiteX45" fmla="*/ 5121172 w 5378623"/>
                <a:gd name="connsiteY45" fmla="*/ 3072860 h 6402614"/>
                <a:gd name="connsiteX46" fmla="*/ 5119473 w 5378623"/>
                <a:gd name="connsiteY46" fmla="*/ 3036121 h 6402614"/>
                <a:gd name="connsiteX47" fmla="*/ 5116244 w 5378623"/>
                <a:gd name="connsiteY47" fmla="*/ 2999552 h 6402614"/>
                <a:gd name="connsiteX48" fmla="*/ 5109221 w 5378623"/>
                <a:gd name="connsiteY48" fmla="*/ 2926379 h 6402614"/>
                <a:gd name="connsiteX49" fmla="*/ 5089643 w 5378623"/>
                <a:gd name="connsiteY49" fmla="*/ 2780639 h 6402614"/>
                <a:gd name="connsiteX50" fmla="*/ 5084078 w 5378623"/>
                <a:gd name="connsiteY50" fmla="*/ 2744255 h 6402614"/>
                <a:gd name="connsiteX51" fmla="*/ 5077785 w 5378623"/>
                <a:gd name="connsiteY51" fmla="*/ 2708026 h 6402614"/>
                <a:gd name="connsiteX52" fmla="*/ 5063128 w 5378623"/>
                <a:gd name="connsiteY52" fmla="*/ 2636053 h 6402614"/>
                <a:gd name="connsiteX53" fmla="*/ 5047530 w 5378623"/>
                <a:gd name="connsiteY53" fmla="*/ 2564176 h 6402614"/>
                <a:gd name="connsiteX54" fmla="*/ 5028967 w 5378623"/>
                <a:gd name="connsiteY54" fmla="*/ 2493127 h 6402614"/>
                <a:gd name="connsiteX55" fmla="*/ 4822623 w 5378623"/>
                <a:gd name="connsiteY55" fmla="*/ 1944830 h 6402614"/>
                <a:gd name="connsiteX56" fmla="*/ 4108183 w 5378623"/>
                <a:gd name="connsiteY56" fmla="*/ 1038170 h 6402614"/>
                <a:gd name="connsiteX57" fmla="*/ 3638213 w 5378623"/>
                <a:gd name="connsiteY57" fmla="*/ 712395 h 6402614"/>
                <a:gd name="connsiteX58" fmla="*/ 3575480 w 5378623"/>
                <a:gd name="connsiteY58" fmla="*/ 678662 h 6402614"/>
                <a:gd name="connsiteX59" fmla="*/ 3512574 w 5378623"/>
                <a:gd name="connsiteY59" fmla="*/ 645577 h 6402614"/>
                <a:gd name="connsiteX60" fmla="*/ 3448603 w 5378623"/>
                <a:gd name="connsiteY60" fmla="*/ 614757 h 6402614"/>
                <a:gd name="connsiteX61" fmla="*/ 3416617 w 5378623"/>
                <a:gd name="connsiteY61" fmla="*/ 599347 h 6402614"/>
                <a:gd name="connsiteX62" fmla="*/ 3384352 w 5378623"/>
                <a:gd name="connsiteY62" fmla="*/ 584559 h 6402614"/>
                <a:gd name="connsiteX63" fmla="*/ 3254088 w 5378623"/>
                <a:gd name="connsiteY63" fmla="*/ 529021 h 6402614"/>
                <a:gd name="connsiteX64" fmla="*/ 3121640 w 5378623"/>
                <a:gd name="connsiteY64" fmla="*/ 479505 h 6402614"/>
                <a:gd name="connsiteX65" fmla="*/ 2987193 w 5378623"/>
                <a:gd name="connsiteY65" fmla="*/ 436176 h 6402614"/>
                <a:gd name="connsiteX66" fmla="*/ 2851296 w 5378623"/>
                <a:gd name="connsiteY66" fmla="*/ 398256 h 6402614"/>
                <a:gd name="connsiteX67" fmla="*/ 2573611 w 5378623"/>
                <a:gd name="connsiteY67" fmla="*/ 336717 h 6402614"/>
                <a:gd name="connsiteX68" fmla="*/ 2014208 w 5378623"/>
                <a:gd name="connsiteY68" fmla="*/ 276896 h 6402614"/>
                <a:gd name="connsiteX69" fmla="*/ 1457097 w 5378623"/>
                <a:gd name="connsiteY69" fmla="*/ 322828 h 6402614"/>
                <a:gd name="connsiteX70" fmla="*/ 914684 w 5378623"/>
                <a:gd name="connsiteY70" fmla="*/ 486648 h 6402614"/>
                <a:gd name="connsiteX71" fmla="*/ 848661 w 5378623"/>
                <a:gd name="connsiteY71" fmla="*/ 515093 h 6402614"/>
                <a:gd name="connsiteX72" fmla="*/ 782834 w 5378623"/>
                <a:gd name="connsiteY72" fmla="*/ 544519 h 6402614"/>
                <a:gd name="connsiteX73" fmla="*/ 717715 w 5378623"/>
                <a:gd name="connsiteY73" fmla="*/ 575988 h 6402614"/>
                <a:gd name="connsiteX74" fmla="*/ 653112 w 5378623"/>
                <a:gd name="connsiteY74" fmla="*/ 608523 h 6402614"/>
                <a:gd name="connsiteX75" fmla="*/ 406671 w 5378623"/>
                <a:gd name="connsiteY75" fmla="*/ 756246 h 6402614"/>
                <a:gd name="connsiteX76" fmla="*/ 191033 w 5378623"/>
                <a:gd name="connsiteY76" fmla="*/ 942131 h 6402614"/>
                <a:gd name="connsiteX77" fmla="*/ 143339 w 5378623"/>
                <a:gd name="connsiteY77" fmla="*/ 996006 h 6402614"/>
                <a:gd name="connsiteX78" fmla="*/ 98848 w 5378623"/>
                <a:gd name="connsiteY78" fmla="*/ 1053288 h 6402614"/>
                <a:gd name="connsiteX79" fmla="*/ 56083 w 5378623"/>
                <a:gd name="connsiteY79" fmla="*/ 1112657 h 6402614"/>
                <a:gd name="connsiteX80" fmla="*/ 14889 w 5378623"/>
                <a:gd name="connsiteY80" fmla="*/ 1173837 h 6402614"/>
                <a:gd name="connsiteX81" fmla="*/ 0 w 5378623"/>
                <a:gd name="connsiteY81" fmla="*/ 1198088 h 6402614"/>
                <a:gd name="connsiteX82" fmla="*/ 0 w 5378623"/>
                <a:gd name="connsiteY82" fmla="*/ 888809 h 6402614"/>
                <a:gd name="connsiteX83" fmla="*/ 88781 w 5378623"/>
                <a:gd name="connsiteY83" fmla="*/ 802825 h 6402614"/>
                <a:gd name="connsiteX84" fmla="*/ 2220349 w 5378623"/>
                <a:gd name="connsiteY84" fmla="*/ 67 h 640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378623" h="6402614">
                  <a:moveTo>
                    <a:pt x="2220349" y="67"/>
                  </a:moveTo>
                  <a:cubicBezTo>
                    <a:pt x="2484151" y="1784"/>
                    <a:pt x="2751801" y="36820"/>
                    <a:pt x="3018161" y="108191"/>
                  </a:cubicBezTo>
                  <a:cubicBezTo>
                    <a:pt x="4722867" y="564965"/>
                    <a:pt x="5729192" y="2337049"/>
                    <a:pt x="5265831" y="4066338"/>
                  </a:cubicBezTo>
                  <a:cubicBezTo>
                    <a:pt x="4947269" y="5255224"/>
                    <a:pt x="4017004" y="6114300"/>
                    <a:pt x="2912752" y="6386691"/>
                  </a:cubicBezTo>
                  <a:lnTo>
                    <a:pt x="2840648" y="6402614"/>
                  </a:lnTo>
                  <a:lnTo>
                    <a:pt x="1474249" y="6402614"/>
                  </a:lnTo>
                  <a:lnTo>
                    <a:pt x="1340218" y="6370360"/>
                  </a:lnTo>
                  <a:cubicBezTo>
                    <a:pt x="914042" y="6256167"/>
                    <a:pt x="531514" y="6059766"/>
                    <a:pt x="204687" y="5802379"/>
                  </a:cubicBezTo>
                  <a:lnTo>
                    <a:pt x="0" y="5624181"/>
                  </a:lnTo>
                  <a:lnTo>
                    <a:pt x="0" y="5197118"/>
                  </a:lnTo>
                  <a:lnTo>
                    <a:pt x="120950" y="5327736"/>
                  </a:lnTo>
                  <a:cubicBezTo>
                    <a:pt x="253827" y="5458395"/>
                    <a:pt x="397634" y="5575985"/>
                    <a:pt x="553277" y="5674143"/>
                  </a:cubicBezTo>
                  <a:cubicBezTo>
                    <a:pt x="708978" y="5772084"/>
                    <a:pt x="875421" y="5851690"/>
                    <a:pt x="1048951" y="5913372"/>
                  </a:cubicBezTo>
                  <a:cubicBezTo>
                    <a:pt x="1070860" y="5920750"/>
                    <a:pt x="1092382" y="5928719"/>
                    <a:pt x="1114406" y="5935664"/>
                  </a:cubicBezTo>
                  <a:lnTo>
                    <a:pt x="1180375" y="5956470"/>
                  </a:lnTo>
                  <a:lnTo>
                    <a:pt x="1247107" y="5975278"/>
                  </a:lnTo>
                  <a:cubicBezTo>
                    <a:pt x="1269462" y="5981848"/>
                    <a:pt x="1291029" y="5986236"/>
                    <a:pt x="1313053" y="5991905"/>
                  </a:cubicBezTo>
                  <a:cubicBezTo>
                    <a:pt x="1400808" y="6012869"/>
                    <a:pt x="1489584" y="6027036"/>
                    <a:pt x="1578771" y="6035400"/>
                  </a:cubicBezTo>
                  <a:cubicBezTo>
                    <a:pt x="1757312" y="6051941"/>
                    <a:pt x="1937844" y="6040152"/>
                    <a:pt x="2116969" y="6005033"/>
                  </a:cubicBezTo>
                  <a:cubicBezTo>
                    <a:pt x="2296104" y="5969454"/>
                    <a:pt x="2473717" y="5910978"/>
                    <a:pt x="2648341" y="5837212"/>
                  </a:cubicBezTo>
                  <a:cubicBezTo>
                    <a:pt x="2823148" y="5763610"/>
                    <a:pt x="2995347" y="5675863"/>
                    <a:pt x="3166862" y="5582136"/>
                  </a:cubicBezTo>
                  <a:cubicBezTo>
                    <a:pt x="3209843" y="5558645"/>
                    <a:pt x="3252667" y="5534880"/>
                    <a:pt x="3295551" y="5510900"/>
                  </a:cubicBezTo>
                  <a:lnTo>
                    <a:pt x="3426292" y="5437546"/>
                  </a:lnTo>
                  <a:cubicBezTo>
                    <a:pt x="3515217" y="5388460"/>
                    <a:pt x="3604599" y="5341930"/>
                    <a:pt x="3693498" y="5296779"/>
                  </a:cubicBezTo>
                  <a:lnTo>
                    <a:pt x="3957511" y="5162806"/>
                  </a:lnTo>
                  <a:cubicBezTo>
                    <a:pt x="4044259" y="5118005"/>
                    <a:pt x="4129592" y="5072941"/>
                    <a:pt x="4212170" y="5024936"/>
                  </a:cubicBezTo>
                  <a:cubicBezTo>
                    <a:pt x="4294563" y="4976766"/>
                    <a:pt x="4374532" y="4926554"/>
                    <a:pt x="4449651" y="4870986"/>
                  </a:cubicBezTo>
                  <a:cubicBezTo>
                    <a:pt x="4524973" y="4815937"/>
                    <a:pt x="4596075" y="4756163"/>
                    <a:pt x="4659728" y="4689640"/>
                  </a:cubicBezTo>
                  <a:cubicBezTo>
                    <a:pt x="4723566" y="4623283"/>
                    <a:pt x="4780828" y="4550758"/>
                    <a:pt x="4830457" y="4472596"/>
                  </a:cubicBezTo>
                  <a:cubicBezTo>
                    <a:pt x="4880087" y="4394434"/>
                    <a:pt x="4921716" y="4310302"/>
                    <a:pt x="4955705" y="4222268"/>
                  </a:cubicBezTo>
                  <a:lnTo>
                    <a:pt x="4968352" y="4189141"/>
                  </a:lnTo>
                  <a:lnTo>
                    <a:pt x="4979564" y="4155400"/>
                  </a:lnTo>
                  <a:lnTo>
                    <a:pt x="4990913" y="4121577"/>
                  </a:lnTo>
                  <a:cubicBezTo>
                    <a:pt x="4994441" y="4110119"/>
                    <a:pt x="4997522" y="4098194"/>
                    <a:pt x="5000865" y="4086570"/>
                  </a:cubicBezTo>
                  <a:lnTo>
                    <a:pt x="5020612" y="4016281"/>
                  </a:lnTo>
                  <a:lnTo>
                    <a:pt x="5030486" y="3981137"/>
                  </a:lnTo>
                  <a:lnTo>
                    <a:pt x="5035423" y="3963565"/>
                  </a:lnTo>
                  <a:lnTo>
                    <a:pt x="5039507" y="3945765"/>
                  </a:lnTo>
                  <a:cubicBezTo>
                    <a:pt x="5050088" y="3898175"/>
                    <a:pt x="5061308" y="3850756"/>
                    <a:pt x="5071597" y="3802972"/>
                  </a:cubicBezTo>
                  <a:lnTo>
                    <a:pt x="5096108" y="3658610"/>
                  </a:lnTo>
                  <a:cubicBezTo>
                    <a:pt x="5102684" y="3610180"/>
                    <a:pt x="5107604" y="3561536"/>
                    <a:pt x="5113299" y="3512985"/>
                  </a:cubicBezTo>
                  <a:lnTo>
                    <a:pt x="5115328" y="3494749"/>
                  </a:lnTo>
                  <a:lnTo>
                    <a:pt x="5116446" y="3476502"/>
                  </a:lnTo>
                  <a:lnTo>
                    <a:pt x="5118711" y="3439898"/>
                  </a:lnTo>
                  <a:lnTo>
                    <a:pt x="5123270" y="3366583"/>
                  </a:lnTo>
                  <a:cubicBezTo>
                    <a:pt x="5126606" y="3268829"/>
                    <a:pt x="5127431" y="3170634"/>
                    <a:pt x="5121172" y="3072860"/>
                  </a:cubicBezTo>
                  <a:lnTo>
                    <a:pt x="5119473" y="3036121"/>
                  </a:lnTo>
                  <a:cubicBezTo>
                    <a:pt x="5118968" y="3023930"/>
                    <a:pt x="5117310" y="3011778"/>
                    <a:pt x="5116244" y="2999552"/>
                  </a:cubicBezTo>
                  <a:lnTo>
                    <a:pt x="5109221" y="2926379"/>
                  </a:lnTo>
                  <a:cubicBezTo>
                    <a:pt x="5105544" y="2877404"/>
                    <a:pt x="5096760" y="2829145"/>
                    <a:pt x="5089643" y="2780639"/>
                  </a:cubicBezTo>
                  <a:lnTo>
                    <a:pt x="5084078" y="2744255"/>
                  </a:lnTo>
                  <a:cubicBezTo>
                    <a:pt x="5082420" y="2732104"/>
                    <a:pt x="5080412" y="2719974"/>
                    <a:pt x="5077785" y="2708026"/>
                  </a:cubicBezTo>
                  <a:lnTo>
                    <a:pt x="5063128" y="2636053"/>
                  </a:lnTo>
                  <a:cubicBezTo>
                    <a:pt x="5057902" y="2612048"/>
                    <a:pt x="5053511" y="2587920"/>
                    <a:pt x="5047530" y="2564176"/>
                  </a:cubicBezTo>
                  <a:lnTo>
                    <a:pt x="5028967" y="2493127"/>
                  </a:lnTo>
                  <a:cubicBezTo>
                    <a:pt x="4979424" y="2303537"/>
                    <a:pt x="4909775" y="2119458"/>
                    <a:pt x="4822623" y="1944830"/>
                  </a:cubicBezTo>
                  <a:cubicBezTo>
                    <a:pt x="4648947" y="1594931"/>
                    <a:pt x="4401749" y="1285261"/>
                    <a:pt x="4108183" y="1038170"/>
                  </a:cubicBezTo>
                  <a:cubicBezTo>
                    <a:pt x="3961444" y="914460"/>
                    <a:pt x="3803854" y="805232"/>
                    <a:pt x="3638213" y="712395"/>
                  </a:cubicBezTo>
                  <a:lnTo>
                    <a:pt x="3575480" y="678662"/>
                  </a:lnTo>
                  <a:cubicBezTo>
                    <a:pt x="3554450" y="667578"/>
                    <a:pt x="3534194" y="655311"/>
                    <a:pt x="3512574" y="645577"/>
                  </a:cubicBezTo>
                  <a:lnTo>
                    <a:pt x="3448603" y="614757"/>
                  </a:lnTo>
                  <a:lnTo>
                    <a:pt x="3416617" y="599347"/>
                  </a:lnTo>
                  <a:cubicBezTo>
                    <a:pt x="3406000" y="594185"/>
                    <a:pt x="3395413" y="588913"/>
                    <a:pt x="3384352" y="584559"/>
                  </a:cubicBezTo>
                  <a:cubicBezTo>
                    <a:pt x="3340850" y="566062"/>
                    <a:pt x="3297707" y="547083"/>
                    <a:pt x="3254088" y="529021"/>
                  </a:cubicBezTo>
                  <a:cubicBezTo>
                    <a:pt x="3209736" y="512847"/>
                    <a:pt x="3165607" y="496270"/>
                    <a:pt x="3121640" y="479505"/>
                  </a:cubicBezTo>
                  <a:lnTo>
                    <a:pt x="2987193" y="436176"/>
                  </a:lnTo>
                  <a:cubicBezTo>
                    <a:pt x="2942116" y="422708"/>
                    <a:pt x="2896575" y="410968"/>
                    <a:pt x="2851296" y="398256"/>
                  </a:cubicBezTo>
                  <a:cubicBezTo>
                    <a:pt x="2759507" y="375285"/>
                    <a:pt x="2666373" y="353923"/>
                    <a:pt x="2573611" y="336717"/>
                  </a:cubicBezTo>
                  <a:cubicBezTo>
                    <a:pt x="2387776" y="301762"/>
                    <a:pt x="2200839" y="280304"/>
                    <a:pt x="2014208" y="276896"/>
                  </a:cubicBezTo>
                  <a:cubicBezTo>
                    <a:pt x="1827605" y="273381"/>
                    <a:pt x="1641223" y="288238"/>
                    <a:pt x="1457097" y="322828"/>
                  </a:cubicBezTo>
                  <a:cubicBezTo>
                    <a:pt x="1272912" y="357634"/>
                    <a:pt x="1091595" y="413727"/>
                    <a:pt x="914684" y="486648"/>
                  </a:cubicBezTo>
                  <a:lnTo>
                    <a:pt x="848661" y="515093"/>
                  </a:lnTo>
                  <a:cubicBezTo>
                    <a:pt x="826573" y="524592"/>
                    <a:pt x="804281" y="533573"/>
                    <a:pt x="782834" y="544519"/>
                  </a:cubicBezTo>
                  <a:lnTo>
                    <a:pt x="717715" y="575988"/>
                  </a:lnTo>
                  <a:cubicBezTo>
                    <a:pt x="696005" y="586632"/>
                    <a:pt x="673986" y="596729"/>
                    <a:pt x="653112" y="608523"/>
                  </a:cubicBezTo>
                  <a:cubicBezTo>
                    <a:pt x="568070" y="653782"/>
                    <a:pt x="483901" y="700897"/>
                    <a:pt x="406671" y="756246"/>
                  </a:cubicBezTo>
                  <a:cubicBezTo>
                    <a:pt x="327441" y="809669"/>
                    <a:pt x="256836" y="872706"/>
                    <a:pt x="191033" y="942131"/>
                  </a:cubicBezTo>
                  <a:cubicBezTo>
                    <a:pt x="175048" y="959988"/>
                    <a:pt x="159064" y="977846"/>
                    <a:pt x="143339" y="996006"/>
                  </a:cubicBezTo>
                  <a:lnTo>
                    <a:pt x="98848" y="1053288"/>
                  </a:lnTo>
                  <a:cubicBezTo>
                    <a:pt x="83542" y="1072023"/>
                    <a:pt x="70312" y="1092822"/>
                    <a:pt x="56083" y="1112657"/>
                  </a:cubicBezTo>
                  <a:cubicBezTo>
                    <a:pt x="42010" y="1132765"/>
                    <a:pt x="27965" y="1152765"/>
                    <a:pt x="14889" y="1173837"/>
                  </a:cubicBezTo>
                  <a:lnTo>
                    <a:pt x="0" y="1198088"/>
                  </a:lnTo>
                  <a:lnTo>
                    <a:pt x="0" y="888809"/>
                  </a:lnTo>
                  <a:lnTo>
                    <a:pt x="88781" y="802825"/>
                  </a:lnTo>
                  <a:cubicBezTo>
                    <a:pt x="672175" y="289643"/>
                    <a:pt x="1428944" y="-5083"/>
                    <a:pt x="2220349" y="6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06F414ED-6A06-4BB1-A1B1-B8C6DF4B1D65}"/>
              </a:ext>
            </a:extLst>
          </p:cNvPr>
          <p:cNvSpPr>
            <a:spLocks noGrp="1"/>
          </p:cNvSpPr>
          <p:nvPr>
            <p:ph type="title"/>
          </p:nvPr>
        </p:nvSpPr>
        <p:spPr>
          <a:xfrm>
            <a:off x="804672" y="3121701"/>
            <a:ext cx="3476488" cy="1786515"/>
          </a:xfrm>
        </p:spPr>
        <p:txBody>
          <a:bodyPr vert="horz" lIns="91440" tIns="45720" rIns="91440" bIns="45720" rtlCol="0" anchor="t">
            <a:normAutofit/>
          </a:bodyPr>
          <a:lstStyle/>
          <a:p>
            <a:r>
              <a:rPr lang="en-US" sz="4000" kern="1200">
                <a:solidFill>
                  <a:schemeClr val="tx2"/>
                </a:solidFill>
                <a:latin typeface="+mj-lt"/>
                <a:ea typeface="+mj-ea"/>
                <a:cs typeface="+mj-cs"/>
              </a:rPr>
              <a:t>Police and Crime Commissioner</a:t>
            </a:r>
          </a:p>
        </p:txBody>
      </p:sp>
      <p:pic>
        <p:nvPicPr>
          <p:cNvPr id="4" name="Picture 4">
            <a:hlinkClick r:id="" action="ppaction://media"/>
            <a:extLst>
              <a:ext uri="{FF2B5EF4-FFF2-40B4-BE49-F238E27FC236}">
                <a16:creationId xmlns:a16="http://schemas.microsoft.com/office/drawing/2014/main" id="{F9473A5A-992F-4B93-B395-0EDBC6197255}"/>
              </a:ext>
            </a:extLst>
          </p:cNvPr>
          <p:cNvPicPr>
            <a:picLocks noGrp="1" noRot="1" noChangeAspect="1"/>
          </p:cNvPicPr>
          <p:nvPr>
            <p:ph idx="1"/>
            <a:videoFile r:link="rId1"/>
          </p:nvPr>
        </p:nvPicPr>
        <p:blipFill>
          <a:blip r:embed="rId4"/>
          <a:stretch>
            <a:fillRect/>
          </a:stretch>
        </p:blipFill>
        <p:spPr>
          <a:xfrm>
            <a:off x="5483796" y="1002702"/>
            <a:ext cx="6197916" cy="4849719"/>
          </a:xfrm>
          <a:custGeom>
            <a:avLst/>
            <a:gdLst/>
            <a:ahLst/>
            <a:cxnLst/>
            <a:rect l="l" t="t" r="r" b="b"/>
            <a:pathLst>
              <a:path w="5017317" h="5380277">
                <a:moveTo>
                  <a:pt x="0" y="0"/>
                </a:moveTo>
                <a:lnTo>
                  <a:pt x="5017317" y="0"/>
                </a:lnTo>
                <a:lnTo>
                  <a:pt x="5017317" y="5380277"/>
                </a:lnTo>
                <a:lnTo>
                  <a:pt x="0" y="5380277"/>
                </a:lnTo>
                <a:close/>
              </a:path>
            </a:pathLst>
          </a:custGeom>
        </p:spPr>
      </p:pic>
    </p:spTree>
    <p:extLst>
      <p:ext uri="{BB962C8B-B14F-4D97-AF65-F5344CB8AC3E}">
        <p14:creationId xmlns:p14="http://schemas.microsoft.com/office/powerpoint/2010/main" val="924568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73571-746E-46CA-85D0-0A81200DC710}"/>
              </a:ext>
            </a:extLst>
          </p:cNvPr>
          <p:cNvSpPr>
            <a:spLocks noGrp="1"/>
          </p:cNvSpPr>
          <p:nvPr>
            <p:ph type="title"/>
          </p:nvPr>
        </p:nvSpPr>
        <p:spPr>
          <a:xfrm>
            <a:off x="780691" y="1040861"/>
            <a:ext cx="10515600" cy="1325563"/>
          </a:xfrm>
        </p:spPr>
        <p:txBody>
          <a:bodyPr>
            <a:normAutofit fontScale="90000"/>
          </a:bodyPr>
          <a:lstStyle/>
          <a:p>
            <a:r>
              <a:rPr lang="en-GB" dirty="0"/>
              <a:t>Cutting Edge: Meet the Police Commissioner - Channel 4 (2014)</a:t>
            </a:r>
            <a:endParaRPr lang="en-US" dirty="0"/>
          </a:p>
          <a:p>
            <a:br>
              <a:rPr lang="en-US" dirty="0"/>
            </a:br>
            <a:endParaRPr lang="en-US" dirty="0"/>
          </a:p>
        </p:txBody>
      </p:sp>
      <p:sp>
        <p:nvSpPr>
          <p:cNvPr id="3" name="Content Placeholder 2">
            <a:extLst>
              <a:ext uri="{FF2B5EF4-FFF2-40B4-BE49-F238E27FC236}">
                <a16:creationId xmlns:a16="http://schemas.microsoft.com/office/drawing/2014/main" id="{A7F6AE6F-10A9-4482-8DB7-C0D2B7811C4B}"/>
              </a:ext>
            </a:extLst>
          </p:cNvPr>
          <p:cNvSpPr>
            <a:spLocks noGrp="1"/>
          </p:cNvSpPr>
          <p:nvPr>
            <p:ph idx="1"/>
          </p:nvPr>
        </p:nvSpPr>
        <p:spPr>
          <a:xfrm>
            <a:off x="636917" y="2371965"/>
            <a:ext cx="10515600" cy="4351338"/>
          </a:xfrm>
        </p:spPr>
        <p:txBody>
          <a:bodyPr vert="horz" lIns="91440" tIns="45720" rIns="91440" bIns="45720" rtlCol="0" anchor="t">
            <a:normAutofit/>
          </a:bodyPr>
          <a:lstStyle/>
          <a:p>
            <a:pPr marL="0" indent="0">
              <a:buNone/>
            </a:pPr>
            <a:r>
              <a:rPr lang="en-GB" dirty="0">
                <a:ea typeface="+mn-lt"/>
                <a:cs typeface="+mn-lt"/>
                <a:hlinkClick r:id="rId3"/>
              </a:rPr>
              <a:t>https://vimeo.com/104437942</a:t>
            </a:r>
            <a:endParaRPr lang="en-US" dirty="0">
              <a:ea typeface="+mn-lt"/>
              <a:cs typeface="+mn-lt"/>
            </a:endParaRPr>
          </a:p>
          <a:p>
            <a:pPr marL="0" indent="0">
              <a:buNone/>
            </a:pPr>
            <a:endParaRPr lang="en-GB" dirty="0">
              <a:cs typeface="Calibri"/>
            </a:endParaRPr>
          </a:p>
          <a:p>
            <a:pPr marL="0" indent="0">
              <a:buNone/>
            </a:pPr>
            <a:endParaRPr lang="en-GB" dirty="0">
              <a:cs typeface="Calibri"/>
            </a:endParaRPr>
          </a:p>
        </p:txBody>
      </p:sp>
      <p:pic>
        <p:nvPicPr>
          <p:cNvPr id="4" name="Picture 4" descr="A person standing in front of a car&#10;&#10;Description automatically generated">
            <a:extLst>
              <a:ext uri="{FF2B5EF4-FFF2-40B4-BE49-F238E27FC236}">
                <a16:creationId xmlns:a16="http://schemas.microsoft.com/office/drawing/2014/main" id="{48FC515B-6FF4-4ADD-9D03-955896A47517}"/>
              </a:ext>
            </a:extLst>
          </p:cNvPr>
          <p:cNvPicPr>
            <a:picLocks noChangeAspect="1"/>
          </p:cNvPicPr>
          <p:nvPr/>
        </p:nvPicPr>
        <p:blipFill>
          <a:blip r:embed="rId4"/>
          <a:stretch>
            <a:fillRect/>
          </a:stretch>
        </p:blipFill>
        <p:spPr>
          <a:xfrm>
            <a:off x="2582174" y="3426672"/>
            <a:ext cx="5819953" cy="3095788"/>
          </a:xfrm>
          <a:prstGeom prst="rect">
            <a:avLst/>
          </a:prstGeom>
        </p:spPr>
      </p:pic>
    </p:spTree>
    <p:extLst>
      <p:ext uri="{BB962C8B-B14F-4D97-AF65-F5344CB8AC3E}">
        <p14:creationId xmlns:p14="http://schemas.microsoft.com/office/powerpoint/2010/main" val="30638787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905BA41-EE6E-4F80-8636-447F22DD7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E4157A-3A86-43AD-9D4B-EBD6B069F446}"/>
              </a:ext>
            </a:extLst>
          </p:cNvPr>
          <p:cNvSpPr>
            <a:spLocks noGrp="1"/>
          </p:cNvSpPr>
          <p:nvPr>
            <p:ph type="title"/>
          </p:nvPr>
        </p:nvSpPr>
        <p:spPr>
          <a:xfrm>
            <a:off x="1848465" y="3298722"/>
            <a:ext cx="8495070" cy="1784402"/>
          </a:xfrm>
        </p:spPr>
        <p:txBody>
          <a:bodyPr vert="horz" lIns="91440" tIns="45720" rIns="91440" bIns="45720" rtlCol="0" anchor="b">
            <a:normAutofit/>
          </a:bodyPr>
          <a:lstStyle/>
          <a:p>
            <a:pPr algn="ctr"/>
            <a:r>
              <a:rPr lang="en-US" sz="6000" kern="1200">
                <a:solidFill>
                  <a:srgbClr val="FFFFFF"/>
                </a:solidFill>
                <a:latin typeface="+mj-lt"/>
                <a:ea typeface="+mj-ea"/>
                <a:cs typeface="+mj-cs"/>
              </a:rPr>
              <a:t>Other PCC's that have come under scrutiny</a:t>
            </a:r>
          </a:p>
        </p:txBody>
      </p:sp>
      <p:sp>
        <p:nvSpPr>
          <p:cNvPr id="3" name="Content Placeholder 2">
            <a:extLst>
              <a:ext uri="{FF2B5EF4-FFF2-40B4-BE49-F238E27FC236}">
                <a16:creationId xmlns:a16="http://schemas.microsoft.com/office/drawing/2014/main" id="{AD0CEBF6-1963-4DAA-B81A-3FC7BFBD23C9}"/>
              </a:ext>
            </a:extLst>
          </p:cNvPr>
          <p:cNvSpPr>
            <a:spLocks noGrp="1"/>
          </p:cNvSpPr>
          <p:nvPr>
            <p:ph idx="1"/>
          </p:nvPr>
        </p:nvSpPr>
        <p:spPr>
          <a:xfrm>
            <a:off x="1848465" y="5258851"/>
            <a:ext cx="8495070" cy="904005"/>
          </a:xfrm>
        </p:spPr>
        <p:txBody>
          <a:bodyPr vert="horz" lIns="91440" tIns="45720" rIns="91440" bIns="45720" rtlCol="0">
            <a:normAutofit/>
          </a:bodyPr>
          <a:lstStyle/>
          <a:p>
            <a:pPr marL="0" indent="0" algn="ctr">
              <a:buNone/>
            </a:pPr>
            <a:r>
              <a:rPr lang="en-US" sz="2400" kern="1200">
                <a:solidFill>
                  <a:srgbClr val="FFFFFF"/>
                </a:solidFill>
                <a:latin typeface="+mn-lt"/>
                <a:ea typeface="+mn-ea"/>
                <a:cs typeface="+mn-cs"/>
              </a:rPr>
              <a:t>- </a:t>
            </a:r>
          </a:p>
        </p:txBody>
      </p:sp>
      <p:sp>
        <p:nvSpPr>
          <p:cNvPr id="12" name="Oval 11">
            <a:extLst>
              <a:ext uri="{FF2B5EF4-FFF2-40B4-BE49-F238E27FC236}">
                <a16:creationId xmlns:a16="http://schemas.microsoft.com/office/drawing/2014/main" id="{CD7549B2-EE05-4558-8C64-AC46755F2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5914" y="889251"/>
            <a:ext cx="2140172" cy="2140172"/>
          </a:xfrm>
          <a:prstGeom prst="ellipse">
            <a:avLst/>
          </a:prstGeom>
          <a:solidFill>
            <a:srgbClr val="FFFFFF"/>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Magnifying glass">
            <a:extLst>
              <a:ext uri="{FF2B5EF4-FFF2-40B4-BE49-F238E27FC236}">
                <a16:creationId xmlns:a16="http://schemas.microsoft.com/office/drawing/2014/main" id="{BACE2D01-BFDD-4C2C-9E4F-0C2641B8E5CE}"/>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08264" y="1371601"/>
            <a:ext cx="1175474" cy="1175474"/>
          </a:xfrm>
          <a:prstGeom prst="rect">
            <a:avLst/>
          </a:prstGeom>
        </p:spPr>
      </p:pic>
    </p:spTree>
    <p:extLst>
      <p:ext uri="{BB962C8B-B14F-4D97-AF65-F5344CB8AC3E}">
        <p14:creationId xmlns:p14="http://schemas.microsoft.com/office/powerpoint/2010/main" val="69203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3F623-CE43-4B1F-9F10-2FC0390A1774}"/>
              </a:ext>
            </a:extLst>
          </p:cNvPr>
          <p:cNvSpPr>
            <a:spLocks noGrp="1"/>
          </p:cNvSpPr>
          <p:nvPr>
            <p:ph type="title"/>
          </p:nvPr>
        </p:nvSpPr>
        <p:spPr>
          <a:xfrm>
            <a:off x="481013" y="3752849"/>
            <a:ext cx="3290887" cy="2452687"/>
          </a:xfrm>
        </p:spPr>
        <p:txBody>
          <a:bodyPr anchor="ctr">
            <a:normAutofit/>
          </a:bodyPr>
          <a:lstStyle/>
          <a:p>
            <a:r>
              <a:rPr lang="en-GB" sz="3600">
                <a:cs typeface="Calibri Light"/>
              </a:rPr>
              <a:t>Review of the Police and Crime Commissioner</a:t>
            </a:r>
          </a:p>
        </p:txBody>
      </p:sp>
      <p:pic>
        <p:nvPicPr>
          <p:cNvPr id="4" name="Picture 4" descr="Logo, company name&#10;&#10;Description automatically generated">
            <a:extLst>
              <a:ext uri="{FF2B5EF4-FFF2-40B4-BE49-F238E27FC236}">
                <a16:creationId xmlns:a16="http://schemas.microsoft.com/office/drawing/2014/main" id="{18CDF5DC-2D03-48B0-A84E-E03CDE7A73D0}"/>
              </a:ext>
            </a:extLst>
          </p:cNvPr>
          <p:cNvPicPr>
            <a:picLocks noChangeAspect="1"/>
          </p:cNvPicPr>
          <p:nvPr/>
        </p:nvPicPr>
        <p:blipFill rotWithShape="1">
          <a:blip r:embed="rId3"/>
          <a:srcRect t="631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D46293B8-AE78-4DC6-8675-A16DC6F33BCC}"/>
              </a:ext>
            </a:extLst>
          </p:cNvPr>
          <p:cNvSpPr>
            <a:spLocks noGrp="1"/>
          </p:cNvSpPr>
          <p:nvPr>
            <p:ph idx="1"/>
          </p:nvPr>
        </p:nvSpPr>
        <p:spPr>
          <a:xfrm>
            <a:off x="3778284" y="3724096"/>
            <a:ext cx="7931111" cy="2898384"/>
          </a:xfrm>
        </p:spPr>
        <p:txBody>
          <a:bodyPr vert="horz" lIns="91440" tIns="45720" rIns="91440" bIns="45720" rtlCol="0" anchor="ctr">
            <a:normAutofit/>
          </a:bodyPr>
          <a:lstStyle/>
          <a:p>
            <a:pPr marL="0" indent="0">
              <a:buNone/>
            </a:pPr>
            <a:r>
              <a:rPr lang="en-GB" sz="1800" b="1" dirty="0">
                <a:cs typeface="Calibri" panose="020F0502020204030204"/>
              </a:rPr>
              <a:t>Part one: Commenced in July 2020, with a report in October looking at the changes required ahead of the PCC elections in 2021.</a:t>
            </a:r>
            <a:endParaRPr lang="en-GB" sz="1800" dirty="0">
              <a:cs typeface="Calibri" panose="020F0502020204030204"/>
            </a:endParaRPr>
          </a:p>
          <a:p>
            <a:pPr marL="0" indent="0">
              <a:buNone/>
            </a:pPr>
            <a:r>
              <a:rPr lang="en-GB" sz="1800" b="1" dirty="0">
                <a:cs typeface="Calibri" panose="020F0502020204030204"/>
              </a:rPr>
              <a:t>Part two: Taking place after the elections will look at how the role can be expanded to include working to tackle reoffending and other ways to reduce crime.</a:t>
            </a:r>
          </a:p>
        </p:txBody>
      </p:sp>
    </p:spTree>
    <p:extLst>
      <p:ext uri="{BB962C8B-B14F-4D97-AF65-F5344CB8AC3E}">
        <p14:creationId xmlns:p14="http://schemas.microsoft.com/office/powerpoint/2010/main" val="667627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1129624-CD2D-46D7-8514-DEDCAA4EDD29}"/>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TIME FRAME TASK</a:t>
            </a:r>
            <a:endParaRPr lang="en-GB" sz="4000">
              <a:solidFill>
                <a:srgbClr val="FFFFFF"/>
              </a:solidFill>
            </a:endParaRPr>
          </a:p>
        </p:txBody>
      </p:sp>
      <p:sp>
        <p:nvSpPr>
          <p:cNvPr id="3" name="Content Placeholder 2">
            <a:extLst>
              <a:ext uri="{FF2B5EF4-FFF2-40B4-BE49-F238E27FC236}">
                <a16:creationId xmlns:a16="http://schemas.microsoft.com/office/drawing/2014/main" id="{591040A8-4D83-434E-8A3B-B7C3F453A58A}"/>
              </a:ext>
            </a:extLst>
          </p:cNvPr>
          <p:cNvSpPr>
            <a:spLocks noGrp="1"/>
          </p:cNvSpPr>
          <p:nvPr>
            <p:ph idx="1"/>
          </p:nvPr>
        </p:nvSpPr>
        <p:spPr>
          <a:xfrm>
            <a:off x="1367624" y="2490436"/>
            <a:ext cx="9708995" cy="3567173"/>
          </a:xfrm>
        </p:spPr>
        <p:txBody>
          <a:bodyPr vert="horz" lIns="91440" tIns="45720" rIns="91440" bIns="45720" rtlCol="0" anchor="ctr">
            <a:normAutofit/>
          </a:bodyPr>
          <a:lstStyle/>
          <a:p>
            <a:r>
              <a:rPr lang="en-GB">
                <a:ea typeface="+mn-lt"/>
                <a:cs typeface="+mn-lt"/>
              </a:rPr>
              <a:t>How long can a suspect be held without charge in custody within the UK? </a:t>
            </a:r>
          </a:p>
          <a:p>
            <a:r>
              <a:rPr lang="en-GB">
                <a:ea typeface="+mn-lt"/>
                <a:cs typeface="+mn-lt"/>
              </a:rPr>
              <a:t>If you are suspected of a serious crime what options are available to the police?</a:t>
            </a:r>
            <a:endParaRPr lang="en-US">
              <a:ea typeface="+mn-lt"/>
              <a:cs typeface="+mn-lt"/>
            </a:endParaRPr>
          </a:p>
          <a:p>
            <a:r>
              <a:rPr lang="en-GB">
                <a:ea typeface="+mn-lt"/>
                <a:cs typeface="+mn-lt"/>
              </a:rPr>
              <a:t>If you are arrested under the Terrorism Act, what changes?</a:t>
            </a:r>
            <a:endParaRPr lang="en-US">
              <a:cs typeface="Calibri"/>
            </a:endParaRPr>
          </a:p>
          <a:p>
            <a:pPr marL="0" indent="0">
              <a:buNone/>
            </a:pPr>
            <a:endParaRPr lang="en-GB" sz="2400" dirty="0">
              <a:cs typeface="Calibri"/>
            </a:endParaRPr>
          </a:p>
        </p:txBody>
      </p:sp>
    </p:spTree>
    <p:extLst>
      <p:ext uri="{BB962C8B-B14F-4D97-AF65-F5344CB8AC3E}">
        <p14:creationId xmlns:p14="http://schemas.microsoft.com/office/powerpoint/2010/main" val="457348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52C2C5-707B-4123-A087-D9E2496B7314}"/>
              </a:ext>
            </a:extLst>
          </p:cNvPr>
          <p:cNvSpPr txBox="1"/>
          <p:nvPr/>
        </p:nvSpPr>
        <p:spPr>
          <a:xfrm>
            <a:off x="3409406" y="2591191"/>
            <a:ext cx="6844937" cy="1015663"/>
          </a:xfrm>
          <a:prstGeom prst="rect">
            <a:avLst/>
          </a:prstGeom>
          <a:noFill/>
        </p:spPr>
        <p:txBody>
          <a:bodyPr wrap="square" rtlCol="0">
            <a:spAutoFit/>
          </a:bodyPr>
          <a:lstStyle/>
          <a:p>
            <a:r>
              <a:rPr lang="en-GB" sz="6000" dirty="0"/>
              <a:t>Problem questions </a:t>
            </a:r>
          </a:p>
        </p:txBody>
      </p:sp>
    </p:spTree>
    <p:extLst>
      <p:ext uri="{BB962C8B-B14F-4D97-AF65-F5344CB8AC3E}">
        <p14:creationId xmlns:p14="http://schemas.microsoft.com/office/powerpoint/2010/main" val="644066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5C1E1A7-7F70-454C-BF9F-15348DBC559B}"/>
              </a:ext>
            </a:extLst>
          </p:cNvPr>
          <p:cNvSpPr/>
          <p:nvPr/>
        </p:nvSpPr>
        <p:spPr>
          <a:xfrm>
            <a:off x="583473" y="197346"/>
            <a:ext cx="11025053" cy="6463308"/>
          </a:xfrm>
          <a:prstGeom prst="rect">
            <a:avLst/>
          </a:prstGeom>
        </p:spPr>
        <p:txBody>
          <a:bodyPr wrap="square">
            <a:spAutoFit/>
          </a:bodyPr>
          <a:lstStyle/>
          <a:p>
            <a:pPr fontAlgn="base"/>
            <a:r>
              <a:rPr lang="en-GB" b="1" u="sng" dirty="0">
                <a:solidFill>
                  <a:srgbClr val="000000"/>
                </a:solidFill>
                <a:latin typeface="Calibri" panose="020F0502020204030204" pitchFamily="34" charset="0"/>
              </a:rPr>
              <a:t>Monday 8.00pm</a:t>
            </a:r>
            <a:r>
              <a:rPr lang="en-GB" dirty="0">
                <a:solidFill>
                  <a:srgbClr val="000000"/>
                </a:solidFill>
                <a:latin typeface="Calibri" panose="020F0502020204030204" pitchFamily="34" charset="0"/>
              </a:rPr>
              <a:t> </a:t>
            </a:r>
            <a:endParaRPr lang="en-GB" dirty="0">
              <a:solidFill>
                <a:srgbClr val="000000"/>
              </a:solidFill>
              <a:latin typeface="Segoe UI" panose="020B0502040204020203" pitchFamily="34" charset="0"/>
            </a:endParaRPr>
          </a:p>
          <a:p>
            <a:pPr fontAlgn="base"/>
            <a:r>
              <a:rPr lang="en-GB" dirty="0">
                <a:solidFill>
                  <a:srgbClr val="000000"/>
                </a:solidFill>
                <a:latin typeface="Calibri" panose="020F0502020204030204" pitchFamily="34" charset="0"/>
              </a:rPr>
              <a:t>PC </a:t>
            </a:r>
            <a:r>
              <a:rPr lang="en-GB" dirty="0" err="1">
                <a:solidFill>
                  <a:srgbClr val="000000"/>
                </a:solidFill>
                <a:latin typeface="Calibri" panose="020F0502020204030204" pitchFamily="34" charset="0"/>
              </a:rPr>
              <a:t>Grenner</a:t>
            </a:r>
            <a:r>
              <a:rPr lang="en-GB" dirty="0">
                <a:solidFill>
                  <a:srgbClr val="000000"/>
                </a:solidFill>
                <a:latin typeface="Calibri" panose="020F0502020204030204" pitchFamily="34" charset="0"/>
              </a:rPr>
              <a:t> attended a shop after receiving a telephone call from the shop manager that a pair of Beats headphones had been stolen. When PC </a:t>
            </a:r>
            <a:r>
              <a:rPr lang="en-GB" dirty="0" err="1">
                <a:solidFill>
                  <a:srgbClr val="000000"/>
                </a:solidFill>
                <a:latin typeface="Calibri" panose="020F0502020204030204" pitchFamily="34" charset="0"/>
              </a:rPr>
              <a:t>Grenner</a:t>
            </a:r>
            <a:r>
              <a:rPr lang="en-GB" dirty="0">
                <a:solidFill>
                  <a:srgbClr val="000000"/>
                </a:solidFill>
                <a:latin typeface="Calibri" panose="020F0502020204030204" pitchFamily="34" charset="0"/>
              </a:rPr>
              <a:t> was at the shop, the store manager gave a description of the thief.  </a:t>
            </a:r>
            <a:endParaRPr lang="en-GB" dirty="0">
              <a:solidFill>
                <a:srgbClr val="000000"/>
              </a:solidFill>
              <a:latin typeface="Segoe UI" panose="020B0502040204020203" pitchFamily="34" charset="0"/>
            </a:endParaRPr>
          </a:p>
          <a:p>
            <a:pPr fontAlgn="base"/>
            <a:r>
              <a:rPr lang="en-GB" dirty="0">
                <a:solidFill>
                  <a:srgbClr val="000000"/>
                </a:solidFill>
                <a:latin typeface="Calibri" panose="020F0502020204030204" pitchFamily="34" charset="0"/>
              </a:rPr>
              <a:t>Upon leaving the shop, PC </a:t>
            </a:r>
            <a:r>
              <a:rPr lang="en-GB" dirty="0" err="1">
                <a:solidFill>
                  <a:srgbClr val="000000"/>
                </a:solidFill>
                <a:latin typeface="Calibri" panose="020F0502020204030204" pitchFamily="34" charset="0"/>
              </a:rPr>
              <a:t>Grenner</a:t>
            </a:r>
            <a:r>
              <a:rPr lang="en-GB" dirty="0">
                <a:solidFill>
                  <a:srgbClr val="000000"/>
                </a:solidFill>
                <a:latin typeface="Calibri" panose="020F0502020204030204" pitchFamily="34" charset="0"/>
              </a:rPr>
              <a:t> saw Ricky who matched the description of the thief that he had just been given. PC </a:t>
            </a:r>
            <a:r>
              <a:rPr lang="en-GB" dirty="0" err="1">
                <a:solidFill>
                  <a:srgbClr val="000000"/>
                </a:solidFill>
                <a:latin typeface="Calibri" panose="020F0502020204030204" pitchFamily="34" charset="0"/>
              </a:rPr>
              <a:t>Grenner</a:t>
            </a:r>
            <a:r>
              <a:rPr lang="en-GB" dirty="0">
                <a:solidFill>
                  <a:srgbClr val="000000"/>
                </a:solidFill>
                <a:latin typeface="Calibri" panose="020F0502020204030204" pitchFamily="34" charset="0"/>
              </a:rPr>
              <a:t> stopped Ricky, and said “You have stolen headphones from </a:t>
            </a:r>
            <a:r>
              <a:rPr lang="en-GB" dirty="0" err="1">
                <a:solidFill>
                  <a:srgbClr val="000000"/>
                </a:solidFill>
                <a:latin typeface="Calibri" panose="020F0502020204030204" pitchFamily="34" charset="0"/>
              </a:rPr>
              <a:t>Currys</a:t>
            </a:r>
            <a:r>
              <a:rPr lang="en-GB" dirty="0">
                <a:solidFill>
                  <a:srgbClr val="000000"/>
                </a:solidFill>
                <a:latin typeface="Calibri" panose="020F0502020204030204" pitchFamily="34" charset="0"/>
              </a:rPr>
              <a:t>. Open your rucksack.” Ricky reluctantly emptied his rucksack, to which he revealed a set of Beats headphones. PC </a:t>
            </a:r>
            <a:r>
              <a:rPr lang="en-GB" dirty="0" err="1">
                <a:solidFill>
                  <a:srgbClr val="000000"/>
                </a:solidFill>
                <a:latin typeface="Calibri" panose="020F0502020204030204" pitchFamily="34" charset="0"/>
              </a:rPr>
              <a:t>Grenner</a:t>
            </a:r>
            <a:r>
              <a:rPr lang="en-GB" dirty="0">
                <a:solidFill>
                  <a:srgbClr val="000000"/>
                </a:solidFill>
                <a:latin typeface="Calibri" panose="020F0502020204030204" pitchFamily="34" charset="0"/>
              </a:rPr>
              <a:t> then told Ricky: “You are coming with me and I think you know why”. </a:t>
            </a:r>
            <a:endParaRPr lang="en-GB" dirty="0">
              <a:solidFill>
                <a:srgbClr val="000000"/>
              </a:solidFill>
              <a:latin typeface="Segoe UI" panose="020B0502040204020203" pitchFamily="34" charset="0"/>
            </a:endParaRPr>
          </a:p>
          <a:p>
            <a:pPr fontAlgn="base"/>
            <a:r>
              <a:rPr lang="en-GB" dirty="0">
                <a:solidFill>
                  <a:srgbClr val="000000"/>
                </a:solidFill>
                <a:latin typeface="Calibri" panose="020F0502020204030204" pitchFamily="34" charset="0"/>
              </a:rPr>
              <a:t> </a:t>
            </a:r>
            <a:endParaRPr lang="en-GB" dirty="0">
              <a:solidFill>
                <a:srgbClr val="000000"/>
              </a:solidFill>
              <a:latin typeface="Segoe UI" panose="020B0502040204020203" pitchFamily="34" charset="0"/>
            </a:endParaRPr>
          </a:p>
          <a:p>
            <a:pPr fontAlgn="base"/>
            <a:r>
              <a:rPr lang="en-GB" b="1" u="sng" dirty="0">
                <a:solidFill>
                  <a:srgbClr val="000000"/>
                </a:solidFill>
                <a:latin typeface="Calibri" panose="020F0502020204030204" pitchFamily="34" charset="0"/>
              </a:rPr>
              <a:t>Monday 8:30pm</a:t>
            </a:r>
            <a:r>
              <a:rPr lang="en-GB" dirty="0">
                <a:solidFill>
                  <a:srgbClr val="000000"/>
                </a:solidFill>
                <a:latin typeface="Calibri" panose="020F0502020204030204" pitchFamily="34" charset="0"/>
              </a:rPr>
              <a:t> </a:t>
            </a:r>
            <a:endParaRPr lang="en-GB" dirty="0">
              <a:solidFill>
                <a:srgbClr val="000000"/>
              </a:solidFill>
              <a:latin typeface="Segoe UI" panose="020B0502040204020203" pitchFamily="34" charset="0"/>
            </a:endParaRPr>
          </a:p>
          <a:p>
            <a:pPr fontAlgn="base"/>
            <a:r>
              <a:rPr lang="en-GB" dirty="0">
                <a:solidFill>
                  <a:srgbClr val="000000"/>
                </a:solidFill>
                <a:latin typeface="Calibri" panose="020F0502020204030204" pitchFamily="34" charset="0"/>
              </a:rPr>
              <a:t>Ricky was taken to Chester police station. On arrival he was told by the Custody Officer, Sergeant Jones, that he had been arrested on suspicion of theft of the headphones from Curry’s and that he was now being detained for questioning. </a:t>
            </a:r>
            <a:endParaRPr lang="en-GB" dirty="0">
              <a:solidFill>
                <a:srgbClr val="000000"/>
              </a:solidFill>
              <a:latin typeface="Segoe UI" panose="020B0502040204020203" pitchFamily="34" charset="0"/>
            </a:endParaRPr>
          </a:p>
          <a:p>
            <a:pPr fontAlgn="base"/>
            <a:r>
              <a:rPr lang="en-GB" dirty="0">
                <a:solidFill>
                  <a:srgbClr val="000000"/>
                </a:solidFill>
                <a:latin typeface="Calibri" panose="020F0502020204030204" pitchFamily="34" charset="0"/>
              </a:rPr>
              <a:t> </a:t>
            </a:r>
            <a:endParaRPr lang="en-GB" dirty="0">
              <a:solidFill>
                <a:srgbClr val="000000"/>
              </a:solidFill>
              <a:latin typeface="Segoe UI" panose="020B0502040204020203" pitchFamily="34" charset="0"/>
            </a:endParaRPr>
          </a:p>
          <a:p>
            <a:pPr fontAlgn="base"/>
            <a:r>
              <a:rPr lang="en-GB" dirty="0">
                <a:solidFill>
                  <a:srgbClr val="000000"/>
                </a:solidFill>
                <a:latin typeface="Calibri" panose="020F0502020204030204" pitchFamily="34" charset="0"/>
              </a:rPr>
              <a:t>When Ricky asked to speak to his solicitor, Superintendent Williams refused his request because “this may alert your accomplices”. Ricky was locked in the cell and left. No review of his detention was carried out until he was released the next day. </a:t>
            </a:r>
            <a:endParaRPr lang="en-GB" dirty="0">
              <a:solidFill>
                <a:srgbClr val="000000"/>
              </a:solidFill>
              <a:latin typeface="Segoe UI" panose="020B0502040204020203" pitchFamily="34" charset="0"/>
            </a:endParaRPr>
          </a:p>
          <a:p>
            <a:pPr fontAlgn="base"/>
            <a:r>
              <a:rPr lang="en-GB" dirty="0">
                <a:solidFill>
                  <a:srgbClr val="000000"/>
                </a:solidFill>
                <a:latin typeface="Calibri" panose="020F0502020204030204" pitchFamily="34" charset="0"/>
              </a:rPr>
              <a:t> </a:t>
            </a:r>
            <a:endParaRPr lang="en-GB" dirty="0">
              <a:solidFill>
                <a:srgbClr val="000000"/>
              </a:solidFill>
              <a:latin typeface="Segoe UI" panose="020B0502040204020203" pitchFamily="34" charset="0"/>
            </a:endParaRPr>
          </a:p>
          <a:p>
            <a:pPr fontAlgn="base"/>
            <a:r>
              <a:rPr lang="en-GB" b="1" u="sng" dirty="0">
                <a:solidFill>
                  <a:srgbClr val="000000"/>
                </a:solidFill>
                <a:latin typeface="Calibri" panose="020F0502020204030204" pitchFamily="34" charset="0"/>
              </a:rPr>
              <a:t>Tuesday 9:00 am</a:t>
            </a:r>
            <a:r>
              <a:rPr lang="en-GB" dirty="0">
                <a:solidFill>
                  <a:srgbClr val="000000"/>
                </a:solidFill>
                <a:latin typeface="Calibri" panose="020F0502020204030204" pitchFamily="34" charset="0"/>
              </a:rPr>
              <a:t> </a:t>
            </a:r>
            <a:endParaRPr lang="en-GB" dirty="0">
              <a:solidFill>
                <a:srgbClr val="000000"/>
              </a:solidFill>
              <a:latin typeface="Segoe UI" panose="020B0502040204020203" pitchFamily="34" charset="0"/>
            </a:endParaRPr>
          </a:p>
          <a:p>
            <a:pPr fontAlgn="base"/>
            <a:r>
              <a:rPr lang="en-GB" dirty="0">
                <a:solidFill>
                  <a:srgbClr val="000000"/>
                </a:solidFill>
                <a:latin typeface="Calibri" panose="020F0502020204030204" pitchFamily="34" charset="0"/>
              </a:rPr>
              <a:t>Ricky was interviewed by PC </a:t>
            </a:r>
            <a:r>
              <a:rPr lang="en-GB" dirty="0" err="1">
                <a:solidFill>
                  <a:srgbClr val="000000"/>
                </a:solidFill>
                <a:latin typeface="Calibri" panose="020F0502020204030204" pitchFamily="34" charset="0"/>
              </a:rPr>
              <a:t>Grenner</a:t>
            </a:r>
            <a:r>
              <a:rPr lang="en-GB" dirty="0">
                <a:solidFill>
                  <a:srgbClr val="000000"/>
                </a:solidFill>
                <a:latin typeface="Calibri" panose="020F0502020204030204" pitchFamily="34" charset="0"/>
              </a:rPr>
              <a:t>. Ricky told PC </a:t>
            </a:r>
            <a:r>
              <a:rPr lang="en-GB" dirty="0" err="1">
                <a:solidFill>
                  <a:srgbClr val="000000"/>
                </a:solidFill>
                <a:latin typeface="Calibri" panose="020F0502020204030204" pitchFamily="34" charset="0"/>
              </a:rPr>
              <a:t>Grenner</a:t>
            </a:r>
            <a:r>
              <a:rPr lang="en-GB" dirty="0">
                <a:solidFill>
                  <a:srgbClr val="000000"/>
                </a:solidFill>
                <a:latin typeface="Calibri" panose="020F0502020204030204" pitchFamily="34" charset="0"/>
              </a:rPr>
              <a:t> that he had bought the headphones two weeks ago. PC </a:t>
            </a:r>
            <a:r>
              <a:rPr lang="en-GB" dirty="0" err="1">
                <a:solidFill>
                  <a:srgbClr val="000000"/>
                </a:solidFill>
                <a:latin typeface="Calibri" panose="020F0502020204030204" pitchFamily="34" charset="0"/>
              </a:rPr>
              <a:t>Grenner</a:t>
            </a:r>
            <a:r>
              <a:rPr lang="en-GB" dirty="0">
                <a:solidFill>
                  <a:srgbClr val="000000"/>
                </a:solidFill>
                <a:latin typeface="Calibri" panose="020F0502020204030204" pitchFamily="34" charset="0"/>
              </a:rPr>
              <a:t> told Ricky: “If you do not admit to stealing the headphones, I can keep you here for as long as I like.” Ricky admitted stealing the headphones and was charged with theft and released. </a:t>
            </a:r>
            <a:endParaRPr lang="en-GB" dirty="0">
              <a:solidFill>
                <a:srgbClr val="000000"/>
              </a:solidFill>
              <a:latin typeface="Segoe UI" panose="020B0502040204020203" pitchFamily="34" charset="0"/>
            </a:endParaRPr>
          </a:p>
          <a:p>
            <a:pPr fontAlgn="base"/>
            <a:r>
              <a:rPr lang="en-GB" dirty="0">
                <a:solidFill>
                  <a:srgbClr val="000000"/>
                </a:solidFill>
                <a:latin typeface="Calibri" panose="020F0502020204030204" pitchFamily="34" charset="0"/>
              </a:rPr>
              <a:t> </a:t>
            </a:r>
            <a:endParaRPr lang="en-GB" dirty="0">
              <a:solidFill>
                <a:srgbClr val="000000"/>
              </a:solidFill>
              <a:latin typeface="Segoe UI" panose="020B0502040204020203" pitchFamily="34" charset="0"/>
            </a:endParaRPr>
          </a:p>
          <a:p>
            <a:pPr fontAlgn="base"/>
            <a:r>
              <a:rPr lang="en-GB" b="1" dirty="0">
                <a:solidFill>
                  <a:srgbClr val="000000"/>
                </a:solidFill>
                <a:latin typeface="Calibri" panose="020F0502020204030204" pitchFamily="34" charset="0"/>
              </a:rPr>
              <a:t>Consider the legality of the action taken by the police [25 marks]</a:t>
            </a:r>
            <a:r>
              <a:rPr lang="en-GB" dirty="0">
                <a:solidFill>
                  <a:srgbClr val="000000"/>
                </a:solidFill>
                <a:latin typeface="Calibri" panose="020F0502020204030204" pitchFamily="34" charset="0"/>
              </a:rPr>
              <a:t> </a:t>
            </a:r>
            <a:endParaRPr lang="en-GB"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7714050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3DDE5-C50B-4F8B-A981-F7FC7810CC92}"/>
              </a:ext>
            </a:extLst>
          </p:cNvPr>
          <p:cNvSpPr>
            <a:spLocks noGrp="1"/>
          </p:cNvSpPr>
          <p:nvPr>
            <p:ph type="ctrTitle"/>
          </p:nvPr>
        </p:nvSpPr>
        <p:spPr/>
        <p:txBody>
          <a:bodyPr/>
          <a:lstStyle/>
          <a:p>
            <a:r>
              <a:rPr lang="en-GB" dirty="0"/>
              <a:t>FREEDOM OF ASSEMBLY AND ASSOCIATION</a:t>
            </a:r>
          </a:p>
        </p:txBody>
      </p:sp>
    </p:spTree>
    <p:extLst>
      <p:ext uri="{BB962C8B-B14F-4D97-AF65-F5344CB8AC3E}">
        <p14:creationId xmlns:p14="http://schemas.microsoft.com/office/powerpoint/2010/main" val="4424287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4A812-282C-4004-8B8D-0A0A1A6E6E02}"/>
              </a:ext>
            </a:extLst>
          </p:cNvPr>
          <p:cNvSpPr>
            <a:spLocks noGrp="1"/>
          </p:cNvSpPr>
          <p:nvPr>
            <p:ph type="title"/>
          </p:nvPr>
        </p:nvSpPr>
        <p:spPr/>
        <p:txBody>
          <a:bodyPr/>
          <a:lstStyle/>
          <a:p>
            <a:r>
              <a:rPr lang="en-GB" dirty="0"/>
              <a:t>Recap from lecture</a:t>
            </a:r>
          </a:p>
        </p:txBody>
      </p:sp>
      <p:sp>
        <p:nvSpPr>
          <p:cNvPr id="3" name="Content Placeholder 2">
            <a:extLst>
              <a:ext uri="{FF2B5EF4-FFF2-40B4-BE49-F238E27FC236}">
                <a16:creationId xmlns:a16="http://schemas.microsoft.com/office/drawing/2014/main" id="{BE7AFCDB-0598-4273-837F-866E122364FA}"/>
              </a:ext>
            </a:extLst>
          </p:cNvPr>
          <p:cNvSpPr>
            <a:spLocks noGrp="1"/>
          </p:cNvSpPr>
          <p:nvPr>
            <p:ph idx="1"/>
          </p:nvPr>
        </p:nvSpPr>
        <p:spPr/>
        <p:txBody>
          <a:bodyPr>
            <a:normAutofit/>
          </a:bodyPr>
          <a:lstStyle/>
          <a:p>
            <a:r>
              <a:rPr lang="en-GB" sz="4400" dirty="0"/>
              <a:t>S.16 POA (1986)</a:t>
            </a:r>
          </a:p>
          <a:p>
            <a:r>
              <a:rPr lang="en-GB" sz="4400" dirty="0"/>
              <a:t>S.14 POA (1986)</a:t>
            </a:r>
          </a:p>
          <a:p>
            <a:r>
              <a:rPr lang="en-GB" sz="4400" dirty="0"/>
              <a:t>S.11 POA (1986)</a:t>
            </a:r>
          </a:p>
          <a:p>
            <a:r>
              <a:rPr lang="en-GB" sz="4400" dirty="0"/>
              <a:t>S.12 POA (1986)</a:t>
            </a:r>
          </a:p>
          <a:p>
            <a:r>
              <a:rPr lang="en-GB" sz="4400" dirty="0"/>
              <a:t>S.13 POA(1986)</a:t>
            </a:r>
          </a:p>
        </p:txBody>
      </p:sp>
    </p:spTree>
    <p:extLst>
      <p:ext uri="{BB962C8B-B14F-4D97-AF65-F5344CB8AC3E}">
        <p14:creationId xmlns:p14="http://schemas.microsoft.com/office/powerpoint/2010/main" val="1171137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FCC13-8D68-4BA0-ACA4-455E5BDACD68}"/>
              </a:ext>
            </a:extLst>
          </p:cNvPr>
          <p:cNvSpPr>
            <a:spLocks noGrp="1"/>
          </p:cNvSpPr>
          <p:nvPr>
            <p:ph type="title"/>
          </p:nvPr>
        </p:nvSpPr>
        <p:spPr/>
        <p:txBody>
          <a:bodyPr>
            <a:normAutofit/>
          </a:bodyPr>
          <a:lstStyle/>
          <a:p>
            <a:r>
              <a:rPr lang="en-GB" sz="6000" dirty="0"/>
              <a:t>What is a ‘trespassory assembly’?</a:t>
            </a:r>
          </a:p>
        </p:txBody>
      </p:sp>
      <p:sp>
        <p:nvSpPr>
          <p:cNvPr id="4" name="Rectangle 3">
            <a:extLst>
              <a:ext uri="{FF2B5EF4-FFF2-40B4-BE49-F238E27FC236}">
                <a16:creationId xmlns:a16="http://schemas.microsoft.com/office/drawing/2014/main" id="{12DAB5A0-EE37-48EE-977B-D6C91CC0B518}"/>
              </a:ext>
            </a:extLst>
          </p:cNvPr>
          <p:cNvSpPr/>
          <p:nvPr/>
        </p:nvSpPr>
        <p:spPr>
          <a:xfrm>
            <a:off x="1600200" y="1690688"/>
            <a:ext cx="8066314" cy="4247317"/>
          </a:xfrm>
          <a:prstGeom prst="rect">
            <a:avLst/>
          </a:prstGeom>
        </p:spPr>
        <p:txBody>
          <a:bodyPr wrap="square">
            <a:spAutoFit/>
          </a:bodyPr>
          <a:lstStyle/>
          <a:p>
            <a:br>
              <a:rPr lang="en-GB" dirty="0"/>
            </a:br>
            <a:r>
              <a:rPr lang="en-GB" dirty="0"/>
              <a:t>If at any time the chief officer of police reasonably believes that an assembly is intended to be held in any district at a place on land to which the public has no right of access or only a limited right of access and that the assembly—</a:t>
            </a:r>
          </a:p>
          <a:p>
            <a:r>
              <a:rPr lang="en-GB" dirty="0"/>
              <a:t>(a)is likely to be held without the permission of the occupier of the land or to conduct itself in such a way as to exceed the limits of any permission of his or the limits of the public’s right of access, and</a:t>
            </a:r>
          </a:p>
          <a:p>
            <a:r>
              <a:rPr lang="en-GB" dirty="0"/>
              <a:t>(b)may result—</a:t>
            </a:r>
          </a:p>
          <a:p>
            <a:r>
              <a:rPr lang="en-GB" dirty="0"/>
              <a:t>(</a:t>
            </a:r>
            <a:r>
              <a:rPr lang="en-GB" dirty="0" err="1"/>
              <a:t>i</a:t>
            </a:r>
            <a:r>
              <a:rPr lang="en-GB" dirty="0"/>
              <a:t>)in serious disruption to the life of the community, or</a:t>
            </a:r>
          </a:p>
          <a:p>
            <a:r>
              <a:rPr lang="en-GB" dirty="0"/>
              <a:t>(ii)where the land, or a building or monument on it, is of historical, architectural, archaeological or scientific importance, in significant damage to the land, building or monument,</a:t>
            </a:r>
          </a:p>
          <a:p>
            <a:r>
              <a:rPr lang="en-GB" dirty="0"/>
              <a:t>he may apply to the council of the district for an order prohibiting for a specified period the holding of all trespassory assemblies in the district or a part of it, as specified.</a:t>
            </a:r>
          </a:p>
        </p:txBody>
      </p:sp>
    </p:spTree>
    <p:extLst>
      <p:ext uri="{BB962C8B-B14F-4D97-AF65-F5344CB8AC3E}">
        <p14:creationId xmlns:p14="http://schemas.microsoft.com/office/powerpoint/2010/main" val="2201657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822A51-071B-4E0D-8015-E89AA2ED8971}"/>
              </a:ext>
            </a:extLst>
          </p:cNvPr>
          <p:cNvSpPr>
            <a:spLocks noGrp="1"/>
          </p:cNvSpPr>
          <p:nvPr>
            <p:ph idx="1"/>
          </p:nvPr>
        </p:nvSpPr>
        <p:spPr>
          <a:xfrm>
            <a:off x="235131" y="209006"/>
            <a:ext cx="11118669" cy="6309360"/>
          </a:xfrm>
        </p:spPr>
        <p:txBody>
          <a:bodyPr>
            <a:normAutofit fontScale="92500" lnSpcReduction="20000"/>
          </a:bodyPr>
          <a:lstStyle/>
          <a:p>
            <a:r>
              <a:rPr lang="en-GB" sz="2400" dirty="0"/>
              <a:t>Larry has recently been elected as Mayor of Bathurst. In a speech he made shortly after his election, he made an unexpected announcement that he planned to ban all trade union activity among employees in Bathurst City Council. The trade unions representing City Council employees held a meeting the next day in a church hall that they had hired for the purpose. After the meeting, about 250 employees decided to stage a march protesting against Larry’s plans. The protestors decided to march first to Larry’s house and then to Bathurst City Hall. As they marched towards Larry’s house, they were stopped by PC Norton, who told them that the march was illegal and that they should go no further. After discussions between PC Norton and the leader of the protestors, PC Norton informed them that they could proceed straight to the City Hall, but must avoid Larry’s house. The protestors then headed towards the City Hall. As they moved on, PC Norton thought that one of the protestors, Spencer, was behaving suspiciously as he was wearing sunglasses on a cloudy day in the middle of winter and so might be the sort of person who would carry a knife. He therefore stopped him and said, ‘I don’t like the look of you. I am going to search you.’ PC Norton then attempted to search Spencer, but Spencer pushed him out of the way and </a:t>
            </a:r>
            <a:r>
              <a:rPr lang="en-GB" sz="2400" dirty="0" err="1"/>
              <a:t>rejoined</a:t>
            </a:r>
            <a:r>
              <a:rPr lang="en-GB" sz="2400" dirty="0"/>
              <a:t> the protestors. The protestors then gathered on a square outside the City Hall and chanted slogans calling on Larry to resign and denouncing him as a fascist dictator. PC Merriman and Sergeant Chapman kept watch on them. On learning that Larry was due to arrive at the City Hall in about 30 minutes’ time, PC Merriman told the protestors that the bulk of them should disperse within the next 30 minutes and only 15 of them could still be there when Larry arrived. By the time Larry arrived, there were only 15 protestors left, including Spencer. As Larry arrived, Spencer and most of the other protestors were chanting, ‘Execute Larry! Burn him at the stake! We’re going to cut your throat.’ When Larry heard the chanting, he smiled and waved at the protestors.</a:t>
            </a:r>
          </a:p>
          <a:p>
            <a:r>
              <a:rPr lang="en-GB" sz="2400" dirty="0"/>
              <a:t> </a:t>
            </a:r>
            <a:r>
              <a:rPr lang="en-GB" sz="2400" b="1" u="sng" dirty="0"/>
              <a:t>Consider the legality of the conduct of the police and of Spencer. (25 marks)</a:t>
            </a:r>
            <a:endParaRPr lang="en-GB" sz="2400" dirty="0"/>
          </a:p>
          <a:p>
            <a:pPr marL="0" indent="0">
              <a:buNone/>
            </a:pPr>
            <a:endParaRPr lang="en-GB" sz="2000" dirty="0"/>
          </a:p>
        </p:txBody>
      </p:sp>
    </p:spTree>
    <p:extLst>
      <p:ext uri="{BB962C8B-B14F-4D97-AF65-F5344CB8AC3E}">
        <p14:creationId xmlns:p14="http://schemas.microsoft.com/office/powerpoint/2010/main" val="303641319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457</TotalTime>
  <Words>4030</Words>
  <Application>Microsoft Office PowerPoint</Application>
  <PresentationFormat>Widescreen</PresentationFormat>
  <Paragraphs>168</Paragraphs>
  <Slides>14</Slides>
  <Notes>12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Segoe UI</vt:lpstr>
      <vt:lpstr>office theme</vt:lpstr>
      <vt:lpstr>Police powers </vt:lpstr>
      <vt:lpstr>Recap from police powers lecture 1</vt:lpstr>
      <vt:lpstr>Recap from police powers lecture 1</vt:lpstr>
      <vt:lpstr>Police and Crime Commissioner</vt:lpstr>
      <vt:lpstr>Cutting Edge: Meet the Police Commissioner - Channel 4 (2014)  </vt:lpstr>
      <vt:lpstr>Other PCC's that have come under scrutiny</vt:lpstr>
      <vt:lpstr>Review of the Police and Crime Commissioner</vt:lpstr>
      <vt:lpstr>TIME FRAME TASK</vt:lpstr>
      <vt:lpstr>PowerPoint Presentation</vt:lpstr>
      <vt:lpstr>PowerPoint Presentation</vt:lpstr>
      <vt:lpstr>FREEDOM OF ASSEMBLY AND ASSOCIATION</vt:lpstr>
      <vt:lpstr>Recap from lecture</vt:lpstr>
      <vt:lpstr>What is a ‘trespassory assembly’?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356</cp:revision>
  <cp:lastPrinted>2020-10-27T08:44:01Z</cp:lastPrinted>
  <dcterms:created xsi:type="dcterms:W3CDTF">2020-10-20T09:52:19Z</dcterms:created>
  <dcterms:modified xsi:type="dcterms:W3CDTF">2021-06-07T12:48:20Z</dcterms:modified>
</cp:coreProperties>
</file>