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56" r:id="rId2"/>
    <p:sldId id="264"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03060B-4CD6-405B-9D12-516A5729CB19}" type="datetimeFigureOut">
              <a:rPr lang="en-IN" smtClean="0"/>
              <a:t>10-11-2025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AE5B62-C766-4439-B575-A1CEBD913132}" type="slidenum">
              <a:rPr lang="en-IN" smtClean="0"/>
              <a:t>‹#›</a:t>
            </a:fld>
            <a:endParaRPr lang="en-IN"/>
          </a:p>
        </p:txBody>
      </p:sp>
    </p:spTree>
    <p:extLst>
      <p:ext uri="{BB962C8B-B14F-4D97-AF65-F5344CB8AC3E}">
        <p14:creationId xmlns:p14="http://schemas.microsoft.com/office/powerpoint/2010/main" val="1735570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evaluate these procured understanding with the help of case study that is based in the Flight Food Ltd that is surged with the internal conflict due to communication (Denison, Lane, and Lief,2020).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EAE5B62-C766-4439-B575-A1CEBD913132}" type="slidenum">
              <a:rPr lang="en-IN" smtClean="0"/>
              <a:t>3</a:t>
            </a:fld>
            <a:endParaRPr lang="en-IN"/>
          </a:p>
        </p:txBody>
      </p:sp>
    </p:spTree>
    <p:extLst>
      <p:ext uri="{BB962C8B-B14F-4D97-AF65-F5344CB8AC3E}">
        <p14:creationId xmlns:p14="http://schemas.microsoft.com/office/powerpoint/2010/main" val="2978703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Linguistic/semantic noise: this deterrent posed to be the primary barrier within the case, as it spots over Gary speaking English in meanwhile the 40 staff are immigrants from five distinct cultural groups. This creates a misunderstood plain of the instructions creating a semantic noise as confusion of meaning (Dale-Olsen, and </a:t>
            </a:r>
            <a:r>
              <a:rPr lang="en-GB" sz="1200" kern="1200" dirty="0" err="1">
                <a:solidFill>
                  <a:schemeClr val="tx1"/>
                </a:solidFill>
                <a:effectLst/>
                <a:latin typeface="+mn-lt"/>
                <a:ea typeface="+mn-ea"/>
                <a:cs typeface="+mn-cs"/>
              </a:rPr>
              <a:t>Finseraas</a:t>
            </a:r>
            <a:r>
              <a:rPr lang="en-GB" sz="1200" kern="1200" dirty="0">
                <a:solidFill>
                  <a:schemeClr val="tx1"/>
                </a:solidFill>
                <a:effectLst/>
                <a:latin typeface="+mn-lt"/>
                <a:ea typeface="+mn-ea"/>
                <a:cs typeface="+mn-cs"/>
              </a:rPr>
              <a:t>, 2020).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Physical noise: the old noisy machines are literal environmental noise that primarily interfere within the verbal instruction and contribute to the feeling of madhouse.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EAE5B62-C766-4439-B575-A1CEBD913132}" type="slidenum">
              <a:rPr lang="en-IN" smtClean="0"/>
              <a:t>4</a:t>
            </a:fld>
            <a:endParaRPr lang="en-IN"/>
          </a:p>
        </p:txBody>
      </p:sp>
    </p:spTree>
    <p:extLst>
      <p:ext uri="{BB962C8B-B14F-4D97-AF65-F5344CB8AC3E}">
        <p14:creationId xmlns:p14="http://schemas.microsoft.com/office/powerpoint/2010/main" val="2370387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persisted barriers within the compliance prevent the clear transmission and reception of the critical food hygiene standard that results towards the foods standards and business loss.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EAE5B62-C766-4439-B575-A1CEBD913132}" type="slidenum">
              <a:rPr lang="en-IN" smtClean="0"/>
              <a:t>5</a:t>
            </a:fld>
            <a:endParaRPr lang="en-IN"/>
          </a:p>
        </p:txBody>
      </p:sp>
    </p:spTree>
    <p:extLst>
      <p:ext uri="{BB962C8B-B14F-4D97-AF65-F5344CB8AC3E}">
        <p14:creationId xmlns:p14="http://schemas.microsoft.com/office/powerpoint/2010/main" val="790731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This aims to utilise the facilitation of training by professional interpreters, visual aids and the hands on demonstration. The compliance will directly aim towards the elimination of primary linguistic barrier. </a:t>
            </a:r>
            <a:endParaRPr lang="en-IN"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2EAE5B62-C766-4439-B575-A1CEBD913132}" type="slidenum">
              <a:rPr lang="en-IN" smtClean="0"/>
              <a:t>6</a:t>
            </a:fld>
            <a:endParaRPr lang="en-IN"/>
          </a:p>
        </p:txBody>
      </p:sp>
    </p:spTree>
    <p:extLst>
      <p:ext uri="{BB962C8B-B14F-4D97-AF65-F5344CB8AC3E}">
        <p14:creationId xmlns:p14="http://schemas.microsoft.com/office/powerpoint/2010/main" val="80117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Improve managerial credibility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imply Gary to lead example as he seeks training in the cross cultural management and enhanced empathy.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EAE5B62-C766-4439-B575-A1CEBD913132}" type="slidenum">
              <a:rPr lang="en-IN" smtClean="0"/>
              <a:t>7</a:t>
            </a:fld>
            <a:endParaRPr lang="en-IN"/>
          </a:p>
        </p:txBody>
      </p:sp>
    </p:spTree>
    <p:extLst>
      <p:ext uri="{BB962C8B-B14F-4D97-AF65-F5344CB8AC3E}">
        <p14:creationId xmlns:p14="http://schemas.microsoft.com/office/powerpoint/2010/main" val="35557041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0BFF26C3-7B01-42CF-B7D2-E4CDC96E57EE}" type="datetimeFigureOut">
              <a:rPr lang="en-IN" smtClean="0"/>
              <a:t>10-11-2025</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FF7A32DC-EF9A-473B-8DF2-A41578FACA43}" type="slidenum">
              <a:rPr lang="en-IN" smtClean="0"/>
              <a:t>‹#›</a:t>
            </a:fld>
            <a:endParaRPr lang="en-IN"/>
          </a:p>
        </p:txBody>
      </p:sp>
    </p:spTree>
    <p:extLst>
      <p:ext uri="{BB962C8B-B14F-4D97-AF65-F5344CB8AC3E}">
        <p14:creationId xmlns:p14="http://schemas.microsoft.com/office/powerpoint/2010/main" val="290276153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F26C3-7B01-42CF-B7D2-E4CDC96E57EE}" type="datetimeFigureOut">
              <a:rPr lang="en-IN" smtClean="0"/>
              <a:t>10-11-2025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F7A32DC-EF9A-473B-8DF2-A41578FACA43}" type="slidenum">
              <a:rPr lang="en-IN" smtClean="0"/>
              <a:t>‹#›</a:t>
            </a:fld>
            <a:endParaRPr lang="en-IN"/>
          </a:p>
        </p:txBody>
      </p:sp>
    </p:spTree>
    <p:extLst>
      <p:ext uri="{BB962C8B-B14F-4D97-AF65-F5344CB8AC3E}">
        <p14:creationId xmlns:p14="http://schemas.microsoft.com/office/powerpoint/2010/main" val="3061133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0BFF26C3-7B01-42CF-B7D2-E4CDC96E57EE}" type="datetimeFigureOut">
              <a:rPr lang="en-IN" smtClean="0"/>
              <a:t>10-11-2025</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FF7A32DC-EF9A-473B-8DF2-A41578FACA43}" type="slidenum">
              <a:rPr lang="en-IN" smtClean="0"/>
              <a:t>‹#›</a:t>
            </a:fld>
            <a:endParaRPr lang="en-IN"/>
          </a:p>
        </p:txBody>
      </p:sp>
    </p:spTree>
    <p:extLst>
      <p:ext uri="{BB962C8B-B14F-4D97-AF65-F5344CB8AC3E}">
        <p14:creationId xmlns:p14="http://schemas.microsoft.com/office/powerpoint/2010/main" val="71266324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F26C3-7B01-42CF-B7D2-E4CDC96E57EE}" type="datetimeFigureOut">
              <a:rPr lang="en-IN" smtClean="0"/>
              <a:t>10-11-2025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7A32DC-EF9A-473B-8DF2-A41578FACA43}" type="slidenum">
              <a:rPr lang="en-IN" smtClean="0"/>
              <a:t>‹#›</a:t>
            </a:fld>
            <a:endParaRPr lang="en-IN"/>
          </a:p>
        </p:txBody>
      </p:sp>
    </p:spTree>
    <p:extLst>
      <p:ext uri="{BB962C8B-B14F-4D97-AF65-F5344CB8AC3E}">
        <p14:creationId xmlns:p14="http://schemas.microsoft.com/office/powerpoint/2010/main" val="3421382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F26C3-7B01-42CF-B7D2-E4CDC96E57EE}" type="datetimeFigureOut">
              <a:rPr lang="en-IN" smtClean="0"/>
              <a:t>10-11-2025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F7A32DC-EF9A-473B-8DF2-A41578FACA43}" type="slidenum">
              <a:rPr lang="en-IN" smtClean="0"/>
              <a:t>‹#›</a:t>
            </a:fld>
            <a:endParaRPr lang="en-IN"/>
          </a:p>
        </p:txBody>
      </p:sp>
    </p:spTree>
    <p:extLst>
      <p:ext uri="{BB962C8B-B14F-4D97-AF65-F5344CB8AC3E}">
        <p14:creationId xmlns:p14="http://schemas.microsoft.com/office/powerpoint/2010/main" val="3203498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F26C3-7B01-42CF-B7D2-E4CDC96E57EE}" type="datetimeFigureOut">
              <a:rPr lang="en-IN" smtClean="0"/>
              <a:t>10-11-2025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F7A32DC-EF9A-473B-8DF2-A41578FACA43}" type="slidenum">
              <a:rPr lang="en-IN" smtClean="0"/>
              <a:t>‹#›</a:t>
            </a:fld>
            <a:endParaRPr lang="en-IN"/>
          </a:p>
        </p:txBody>
      </p:sp>
    </p:spTree>
    <p:extLst>
      <p:ext uri="{BB962C8B-B14F-4D97-AF65-F5344CB8AC3E}">
        <p14:creationId xmlns:p14="http://schemas.microsoft.com/office/powerpoint/2010/main" val="2267741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F26C3-7B01-42CF-B7D2-E4CDC96E57EE}" type="datetimeFigureOut">
              <a:rPr lang="en-IN" smtClean="0"/>
              <a:t>10-11-2025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F7A32DC-EF9A-473B-8DF2-A41578FACA43}" type="slidenum">
              <a:rPr lang="en-IN" smtClean="0"/>
              <a:t>‹#›</a:t>
            </a:fld>
            <a:endParaRPr lang="en-IN"/>
          </a:p>
        </p:txBody>
      </p:sp>
    </p:spTree>
    <p:extLst>
      <p:ext uri="{BB962C8B-B14F-4D97-AF65-F5344CB8AC3E}">
        <p14:creationId xmlns:p14="http://schemas.microsoft.com/office/powerpoint/2010/main" val="959258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BFF26C3-7B01-42CF-B7D2-E4CDC96E57EE}" type="datetimeFigureOut">
              <a:rPr lang="en-IN" smtClean="0"/>
              <a:t>10-11-2025</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FF7A32DC-EF9A-473B-8DF2-A41578FACA43}"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210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0BFF26C3-7B01-42CF-B7D2-E4CDC96E57EE}" type="datetimeFigureOut">
              <a:rPr lang="en-IN" smtClean="0"/>
              <a:t>10-11-2025</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FF7A32DC-EF9A-473B-8DF2-A41578FACA43}"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636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F26C3-7B01-42CF-B7D2-E4CDC96E57EE}" type="datetimeFigureOut">
              <a:rPr lang="en-IN" smtClean="0"/>
              <a:t>10-11-2025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7A32DC-EF9A-473B-8DF2-A41578FACA43}" type="slidenum">
              <a:rPr lang="en-IN" smtClean="0"/>
              <a:t>‹#›</a:t>
            </a:fld>
            <a:endParaRPr lang="en-IN"/>
          </a:p>
        </p:txBody>
      </p:sp>
    </p:spTree>
    <p:extLst>
      <p:ext uri="{BB962C8B-B14F-4D97-AF65-F5344CB8AC3E}">
        <p14:creationId xmlns:p14="http://schemas.microsoft.com/office/powerpoint/2010/main" val="1506926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F26C3-7B01-42CF-B7D2-E4CDC96E57EE}" type="datetimeFigureOut">
              <a:rPr lang="en-IN" smtClean="0"/>
              <a:t>10-11-2025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7A32DC-EF9A-473B-8DF2-A41578FACA43}" type="slidenum">
              <a:rPr lang="en-IN" smtClean="0"/>
              <a:t>‹#›</a:t>
            </a:fld>
            <a:endParaRPr lang="en-IN"/>
          </a:p>
        </p:txBody>
      </p:sp>
    </p:spTree>
    <p:extLst>
      <p:ext uri="{BB962C8B-B14F-4D97-AF65-F5344CB8AC3E}">
        <p14:creationId xmlns:p14="http://schemas.microsoft.com/office/powerpoint/2010/main" val="1578957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0BFF26C3-7B01-42CF-B7D2-E4CDC96E57EE}" type="datetimeFigureOut">
              <a:rPr lang="en-IN" smtClean="0"/>
              <a:t>10-11-2025</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F7A32DC-EF9A-473B-8DF2-A41578FACA43}" type="slidenum">
              <a:rPr lang="en-IN" smtClean="0"/>
              <a:t>‹#›</a:t>
            </a:fld>
            <a:endParaRPr lang="en-IN"/>
          </a:p>
        </p:txBody>
      </p:sp>
    </p:spTree>
    <p:extLst>
      <p:ext uri="{BB962C8B-B14F-4D97-AF65-F5344CB8AC3E}">
        <p14:creationId xmlns:p14="http://schemas.microsoft.com/office/powerpoint/2010/main" val="362509177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1708" y="2091263"/>
            <a:ext cx="9068586" cy="1591737"/>
          </a:xfrm>
        </p:spPr>
        <p:txBody>
          <a:bodyPr/>
          <a:lstStyle/>
          <a:p>
            <a:r>
              <a:rPr lang="en-IN" sz="2000" b="1" dirty="0">
                <a:latin typeface="Times New Roman" panose="02020603050405020304" pitchFamily="18" charset="0"/>
                <a:cs typeface="Times New Roman" panose="02020603050405020304" pitchFamily="18" charset="0"/>
              </a:rPr>
              <a:t>Effective Teamwork and Communication</a:t>
            </a:r>
            <a:br>
              <a:rPr lang="en-IN" sz="2000" b="1" dirty="0">
                <a:latin typeface="Times New Roman" panose="02020603050405020304" pitchFamily="18" charset="0"/>
                <a:cs typeface="Times New Roman" panose="02020603050405020304" pitchFamily="18" charset="0"/>
              </a:rPr>
            </a:b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 </a:t>
            </a:r>
            <a:br>
              <a:rPr lang="en-IN" sz="2000" b="1" dirty="0">
                <a:latin typeface="Times New Roman" panose="02020603050405020304" pitchFamily="18" charset="0"/>
                <a:cs typeface="Times New Roman" panose="02020603050405020304" pitchFamily="18" charset="0"/>
              </a:rPr>
            </a:br>
            <a:endParaRPr lang="en-IN" sz="2000" b="1"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4150823" y="2737960"/>
            <a:ext cx="3890356" cy="2355751"/>
          </a:xfrm>
          <a:prstGeom prst="rect">
            <a:avLst/>
          </a:prstGeom>
        </p:spPr>
      </p:pic>
    </p:spTree>
    <p:extLst>
      <p:ext uri="{BB962C8B-B14F-4D97-AF65-F5344CB8AC3E}">
        <p14:creationId xmlns:p14="http://schemas.microsoft.com/office/powerpoint/2010/main" val="1173276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Table of contents </a:t>
            </a:r>
          </a:p>
        </p:txBody>
      </p:sp>
      <p:sp>
        <p:nvSpPr>
          <p:cNvPr id="3" name="Content Placeholder 2"/>
          <p:cNvSpPr>
            <a:spLocks noGrp="1"/>
          </p:cNvSpPr>
          <p:nvPr>
            <p:ph idx="1"/>
          </p:nvPr>
        </p:nvSpPr>
        <p:spPr/>
        <p:txBody>
          <a:bodyPr/>
          <a:lstStyle/>
          <a:p>
            <a:r>
              <a:rPr lang="en-GB" sz="2400" b="1" dirty="0">
                <a:latin typeface="Times New Roman" panose="02020603050405020304" pitchFamily="18" charset="0"/>
                <a:cs typeface="Times New Roman" panose="02020603050405020304" pitchFamily="18" charset="0"/>
              </a:rPr>
              <a:t>Introduction</a:t>
            </a:r>
          </a:p>
          <a:p>
            <a:r>
              <a:rPr lang="en-GB" sz="2400" b="1" dirty="0">
                <a:latin typeface="Times New Roman" panose="02020603050405020304" pitchFamily="18" charset="0"/>
                <a:cs typeface="Times New Roman" panose="02020603050405020304" pitchFamily="18" charset="0"/>
              </a:rPr>
              <a:t>Key barriers in the case</a:t>
            </a:r>
          </a:p>
          <a:p>
            <a:r>
              <a:rPr lang="en-GB" sz="2400" b="1" dirty="0">
                <a:latin typeface="Times New Roman" panose="02020603050405020304" pitchFamily="18" charset="0"/>
                <a:cs typeface="Times New Roman" panose="02020603050405020304" pitchFamily="18" charset="0"/>
              </a:rPr>
              <a:t>Suggestion </a:t>
            </a:r>
            <a:endParaRPr lang="en-IN"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Conclusion </a:t>
            </a:r>
          </a:p>
          <a:p>
            <a:r>
              <a:rPr lang="en-GB" sz="2400" b="1" dirty="0">
                <a:latin typeface="Times New Roman" panose="02020603050405020304" pitchFamily="18" charset="0"/>
                <a:cs typeface="Times New Roman" panose="02020603050405020304" pitchFamily="18" charset="0"/>
              </a:rPr>
              <a:t>References </a:t>
            </a:r>
            <a:br>
              <a:rPr lang="en-IN" b="1" dirty="0">
                <a:latin typeface="Times New Roman" panose="02020603050405020304" pitchFamily="18" charset="0"/>
                <a:cs typeface="Times New Roman" panose="02020603050405020304" pitchFamily="18" charset="0"/>
              </a:rPr>
            </a:br>
            <a:br>
              <a:rPr lang="en-IN" b="1" dirty="0">
                <a:latin typeface="Times New Roman" panose="02020603050405020304" pitchFamily="18" charset="0"/>
                <a:cs typeface="Times New Roman" panose="02020603050405020304" pitchFamily="18" charset="0"/>
              </a:rPr>
            </a:br>
            <a:endParaRPr lang="en-IN" dirty="0"/>
          </a:p>
        </p:txBody>
      </p:sp>
    </p:spTree>
    <p:extLst>
      <p:ext uri="{BB962C8B-B14F-4D97-AF65-F5344CB8AC3E}">
        <p14:creationId xmlns:p14="http://schemas.microsoft.com/office/powerpoint/2010/main" val="2545915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Introduction</a:t>
            </a:r>
            <a:br>
              <a:rPr lang="en-IN" sz="3600" b="1"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6800" y="2103120"/>
            <a:ext cx="6015644" cy="1088967"/>
          </a:xfrm>
        </p:spPr>
        <p:txBody>
          <a:bodyPr>
            <a:noAutofit/>
          </a:bodyPr>
          <a:lstStyle/>
          <a:p>
            <a:pPr algn="just">
              <a:lnSpc>
                <a:spcPct val="150000"/>
              </a:lnSpc>
            </a:pPr>
            <a:r>
              <a:rPr lang="en-GB" dirty="0">
                <a:latin typeface="Times New Roman" panose="02020603050405020304" pitchFamily="18" charset="0"/>
                <a:cs typeface="Times New Roman" panose="02020603050405020304" pitchFamily="18" charset="0"/>
              </a:rPr>
              <a:t>The perceived presentation evaluate over the measures of effective communication and team work that implied to be the core function within an organisation’s consideration, effective teamwork is a group of individuals who are collaborating to achieve a shared goal (</a:t>
            </a:r>
            <a:r>
              <a:rPr lang="en-IN" dirty="0" err="1">
                <a:latin typeface="Times New Roman" panose="02020603050405020304" pitchFamily="18" charset="0"/>
                <a:cs typeface="Times New Roman" panose="02020603050405020304" pitchFamily="18" charset="0"/>
              </a:rPr>
              <a:t>Tsenn</a:t>
            </a:r>
            <a:r>
              <a:rPr lang="en-IN"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Balawi</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Corleto</a:t>
            </a:r>
            <a:r>
              <a:rPr lang="en-IN" dirty="0">
                <a:latin typeface="Times New Roman" panose="02020603050405020304" pitchFamily="18" charset="0"/>
                <a:cs typeface="Times New Roman" panose="02020603050405020304" pitchFamily="18" charset="0"/>
              </a:rPr>
              <a:t>, 2024)</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826085" y="2327563"/>
            <a:ext cx="3607129" cy="2019992"/>
          </a:xfrm>
          <a:prstGeom prst="rect">
            <a:avLst/>
          </a:prstGeom>
        </p:spPr>
      </p:pic>
    </p:spTree>
    <p:extLst>
      <p:ext uri="{BB962C8B-B14F-4D97-AF65-F5344CB8AC3E}">
        <p14:creationId xmlns:p14="http://schemas.microsoft.com/office/powerpoint/2010/main" val="3174129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Key barriers in the case</a:t>
            </a:r>
            <a:br>
              <a:rPr lang="en-IN" sz="3600" b="1"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6800" y="2103120"/>
            <a:ext cx="5284124" cy="4284980"/>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The case comprise of severe communication deterrents and barriers that complied to be the constraint towards the effective and successive completion of the organisational work, this deter the standing of trust and collaborative compliance within the organisation. </a:t>
            </a:r>
          </a:p>
          <a:p>
            <a:pPr algn="just">
              <a:lnSpc>
                <a:spcPct val="150000"/>
              </a:lnSpc>
            </a:pPr>
            <a:r>
              <a:rPr lang="en-GB" dirty="0">
                <a:latin typeface="Times New Roman" panose="02020603050405020304" pitchFamily="18" charset="0"/>
                <a:cs typeface="Times New Roman" panose="02020603050405020304" pitchFamily="18" charset="0"/>
              </a:rPr>
              <a:t>These barriers complied to be highlighted using the Shannon and weaver model that depict the noise to disrupt every stage of the process. </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123314" y="2660073"/>
            <a:ext cx="4266749" cy="2610195"/>
          </a:xfrm>
          <a:prstGeom prst="rect">
            <a:avLst/>
          </a:prstGeom>
        </p:spPr>
      </p:pic>
    </p:spTree>
    <p:extLst>
      <p:ext uri="{BB962C8B-B14F-4D97-AF65-F5344CB8AC3E}">
        <p14:creationId xmlns:p14="http://schemas.microsoft.com/office/powerpoint/2010/main" val="2201729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a:xfrm>
            <a:off x="1066800" y="2103120"/>
            <a:ext cx="5167745" cy="1529080"/>
          </a:xfrm>
        </p:spPr>
        <p:txBody>
          <a:bodyPr>
            <a:normAutofit fontScale="25000" lnSpcReduction="20000"/>
          </a:bodyPr>
          <a:lstStyle/>
          <a:p>
            <a:pPr algn="just">
              <a:lnSpc>
                <a:spcPct val="150000"/>
              </a:lnSpc>
            </a:pPr>
            <a:r>
              <a:rPr lang="en-GB" sz="8000" dirty="0">
                <a:latin typeface="Times New Roman" panose="02020603050405020304" pitchFamily="18" charset="0"/>
                <a:cs typeface="Times New Roman" panose="02020603050405020304" pitchFamily="18" charset="0"/>
              </a:rPr>
              <a:t>Attitudinal/credibility noise: this imply towards Gary’s hypocrisy that by admitting over the poor hygiene himself further destroys the trust and managerial credibility, as further his one way communication that only involved shouting and posting signs lacked the vital feedback measure to confirm the understanding</a:t>
            </a:r>
            <a:r>
              <a:rPr lang="en-GB" sz="5500" dirty="0">
                <a:latin typeface="Times New Roman" panose="02020603050405020304" pitchFamily="18" charset="0"/>
                <a:cs typeface="Times New Roman" panose="02020603050405020304" pitchFamily="18" charset="0"/>
              </a:rPr>
              <a:t>. </a:t>
            </a:r>
            <a:endParaRPr lang="en-IN" sz="5500"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344324" y="2377440"/>
            <a:ext cx="3780876" cy="2164138"/>
          </a:xfrm>
          <a:prstGeom prst="rect">
            <a:avLst/>
          </a:prstGeom>
        </p:spPr>
      </p:pic>
    </p:spTree>
    <p:extLst>
      <p:ext uri="{BB962C8B-B14F-4D97-AF65-F5344CB8AC3E}">
        <p14:creationId xmlns:p14="http://schemas.microsoft.com/office/powerpoint/2010/main" val="581108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Suggestion </a:t>
            </a:r>
            <a:br>
              <a:rPr lang="en-IN" sz="3600" b="1"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6800" y="2103120"/>
            <a:ext cx="5882640" cy="4348480"/>
          </a:xfrm>
        </p:spPr>
        <p:txBody>
          <a:bodyPr>
            <a:normAutofit lnSpcReduction="10000"/>
          </a:bodyPr>
          <a:lstStyle/>
          <a:p>
            <a:pPr algn="just">
              <a:lnSpc>
                <a:spcPct val="150000"/>
              </a:lnSpc>
            </a:pPr>
            <a:r>
              <a:rPr lang="en-GB" dirty="0">
                <a:latin typeface="Times New Roman" panose="02020603050405020304" pitchFamily="18" charset="0"/>
                <a:cs typeface="Times New Roman" panose="02020603050405020304" pitchFamily="18" charset="0"/>
              </a:rPr>
              <a:t>In order to reduce the barrier within communication trail at the facilitation of the flight food Ltd, the organisation may more from one way communication that Gary utilises towards a structured and multi-faceted approach that focus over clarity, feedback and mutual respect (</a:t>
            </a:r>
            <a:r>
              <a:rPr lang="en-GB" dirty="0" err="1">
                <a:latin typeface="Times New Roman" panose="02020603050405020304" pitchFamily="18" charset="0"/>
                <a:cs typeface="Times New Roman" panose="02020603050405020304" pitchFamily="18" charset="0"/>
              </a:rPr>
              <a:t>Joo</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2022). </a:t>
            </a:r>
            <a:endParaRPr lang="en-IN" dirty="0">
              <a:latin typeface="Times New Roman" panose="02020603050405020304" pitchFamily="18" charset="0"/>
              <a:cs typeface="Times New Roman" panose="02020603050405020304" pitchFamily="18" charset="0"/>
            </a:endParaRPr>
          </a:p>
          <a:p>
            <a:pPr marL="0" indent="0" algn="just">
              <a:lnSpc>
                <a:spcPct val="150000"/>
              </a:lnSpc>
              <a:buNone/>
            </a:pPr>
            <a:r>
              <a:rPr lang="en-GB" dirty="0">
                <a:latin typeface="Times New Roman" panose="02020603050405020304" pitchFamily="18" charset="0"/>
                <a:cs typeface="Times New Roman" panose="02020603050405020304" pitchFamily="18" charset="0"/>
              </a:rPr>
              <a:t>Formalised multilingual training</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This suggests over a mandate implementation of the structured food hygiene training prior to the staff starts working that imply to be crucially be an inclusion of five native languages of the embodied employees. </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198823" y="2743200"/>
            <a:ext cx="4522124" cy="2329123"/>
          </a:xfrm>
          <a:prstGeom prst="rect">
            <a:avLst/>
          </a:prstGeom>
        </p:spPr>
      </p:pic>
    </p:spTree>
    <p:extLst>
      <p:ext uri="{BB962C8B-B14F-4D97-AF65-F5344CB8AC3E}">
        <p14:creationId xmlns:p14="http://schemas.microsoft.com/office/powerpoint/2010/main" val="229759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Continue…</a:t>
            </a:r>
            <a:endParaRPr lang="en-IN" sz="3600" dirty="0"/>
          </a:p>
        </p:txBody>
      </p:sp>
      <p:sp>
        <p:nvSpPr>
          <p:cNvPr id="3" name="Content Placeholder 2"/>
          <p:cNvSpPr>
            <a:spLocks noGrp="1"/>
          </p:cNvSpPr>
          <p:nvPr>
            <p:ph idx="1"/>
          </p:nvPr>
        </p:nvSpPr>
        <p:spPr>
          <a:xfrm>
            <a:off x="1066800" y="2103120"/>
            <a:ext cx="5799513" cy="3931920"/>
          </a:xfrm>
        </p:spPr>
        <p:txBody>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Establish feedback loops and two way communication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This suggests over the placement of the one way communication pathway by appointing the floor champions or the team leaders elected from each cultural group who speaks English and their native language. This process aims to champion the complex instruction into simplified form that ids the daily check ins and further gather feedback. </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541636" y="2319251"/>
            <a:ext cx="3783070" cy="2922607"/>
          </a:xfrm>
          <a:prstGeom prst="rect">
            <a:avLst/>
          </a:prstGeom>
        </p:spPr>
      </p:pic>
    </p:spTree>
    <p:extLst>
      <p:ext uri="{BB962C8B-B14F-4D97-AF65-F5344CB8AC3E}">
        <p14:creationId xmlns:p14="http://schemas.microsoft.com/office/powerpoint/2010/main" val="2490007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Conclusion </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6800" y="2103120"/>
            <a:ext cx="5334000" cy="1490980"/>
          </a:xfrm>
        </p:spPr>
        <p:txBody>
          <a:bodyPr>
            <a:normAutofit fontScale="25000" lnSpcReduction="20000"/>
          </a:bodyPr>
          <a:lstStyle/>
          <a:p>
            <a:pPr algn="just">
              <a:lnSpc>
                <a:spcPct val="150000"/>
              </a:lnSpc>
            </a:pPr>
            <a:r>
              <a:rPr lang="en-GB" sz="9600" dirty="0">
                <a:latin typeface="Times New Roman" panose="02020603050405020304" pitchFamily="18" charset="0"/>
                <a:cs typeface="Times New Roman" panose="02020603050405020304" pitchFamily="18" charset="0"/>
              </a:rPr>
              <a:t>The presentation concluded over critical aspect of the effective communication and perceived team work, with the help of flight food’s example the presentation viably concluded over a focus infliction of the barrier that emerge due ineffective facilitation of the communication measures</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120467" y="2751513"/>
            <a:ext cx="4004733" cy="2402840"/>
          </a:xfrm>
          <a:prstGeom prst="rect">
            <a:avLst/>
          </a:prstGeom>
        </p:spPr>
      </p:pic>
    </p:spTree>
    <p:extLst>
      <p:ext uri="{BB962C8B-B14F-4D97-AF65-F5344CB8AC3E}">
        <p14:creationId xmlns:p14="http://schemas.microsoft.com/office/powerpoint/2010/main" val="3460162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References </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Books and journals </a:t>
            </a:r>
          </a:p>
          <a:p>
            <a:pPr algn="just">
              <a:lnSpc>
                <a:spcPct val="150000"/>
              </a:lnSpc>
            </a:pPr>
            <a:r>
              <a:rPr lang="en-GB" dirty="0">
                <a:latin typeface="Times New Roman" panose="02020603050405020304" pitchFamily="18" charset="0"/>
                <a:cs typeface="Times New Roman" panose="02020603050405020304" pitchFamily="18" charset="0"/>
              </a:rPr>
              <a:t>Denison, D. R., Lane, N. and </a:t>
            </a:r>
            <a:r>
              <a:rPr lang="en-GB" dirty="0" err="1">
                <a:latin typeface="Times New Roman" panose="02020603050405020304" pitchFamily="18" charset="0"/>
                <a:cs typeface="Times New Roman" panose="02020603050405020304" pitchFamily="18" charset="0"/>
              </a:rPr>
              <a:t>Lief</a:t>
            </a:r>
            <a:r>
              <a:rPr lang="en-GB" dirty="0">
                <a:latin typeface="Times New Roman" panose="02020603050405020304" pitchFamily="18" charset="0"/>
                <a:cs typeface="Times New Roman" panose="02020603050405020304" pitchFamily="18" charset="0"/>
              </a:rPr>
              <a:t>, C. (2020) Leading culture change in global organizations: Driving performance through people, principles, and practices. 2nd ed. San Francisco, CA: </a:t>
            </a:r>
            <a:r>
              <a:rPr lang="en-GB" dirty="0" err="1">
                <a:latin typeface="Times New Roman" panose="02020603050405020304" pitchFamily="18" charset="0"/>
                <a:cs typeface="Times New Roman" panose="02020603050405020304" pitchFamily="18" charset="0"/>
              </a:rPr>
              <a:t>Jossey</a:t>
            </a:r>
            <a:r>
              <a:rPr lang="en-GB" dirty="0">
                <a:latin typeface="Times New Roman" panose="02020603050405020304" pitchFamily="18" charset="0"/>
                <a:cs typeface="Times New Roman" panose="02020603050405020304" pitchFamily="18" charset="0"/>
              </a:rPr>
              <a:t>-Bass.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Dale-Olsen, H. and </a:t>
            </a:r>
            <a:r>
              <a:rPr lang="en-GB" dirty="0" err="1">
                <a:latin typeface="Times New Roman" panose="02020603050405020304" pitchFamily="18" charset="0"/>
                <a:cs typeface="Times New Roman" panose="02020603050405020304" pitchFamily="18" charset="0"/>
              </a:rPr>
              <a:t>Finseraas</a:t>
            </a:r>
            <a:r>
              <a:rPr lang="en-GB" dirty="0">
                <a:latin typeface="Times New Roman" panose="02020603050405020304" pitchFamily="18" charset="0"/>
                <a:cs typeface="Times New Roman" panose="02020603050405020304" pitchFamily="18" charset="0"/>
              </a:rPr>
              <a:t>, H. (2020) "Linguistic diversity and workplace productivity," The Scandinavian Journal of Economics, 122(3), pp. 1162-1188.</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Joo</a:t>
            </a:r>
            <a:r>
              <a:rPr lang="en-GB" dirty="0">
                <a:latin typeface="Times New Roman" panose="02020603050405020304" pitchFamily="18" charset="0"/>
                <a:cs typeface="Times New Roman" panose="02020603050405020304" pitchFamily="18" charset="0"/>
              </a:rPr>
              <a:t>, B., et al. (2022) "The role of psychological safety in team communication: implications for human resource practices," International Journal of Environmental Research and Public Health, 19(17), pp. 11012-11025.</a:t>
            </a:r>
          </a:p>
          <a:p>
            <a:pPr algn="just">
              <a:lnSpc>
                <a:spcPct val="150000"/>
              </a:lnSpc>
            </a:pPr>
            <a:r>
              <a:rPr lang="en-IN" dirty="0" err="1">
                <a:latin typeface="Times New Roman" panose="02020603050405020304" pitchFamily="18" charset="0"/>
                <a:cs typeface="Times New Roman" panose="02020603050405020304" pitchFamily="18" charset="0"/>
              </a:rPr>
              <a:t>Tsenn</a:t>
            </a:r>
            <a:r>
              <a:rPr lang="en-IN" dirty="0">
                <a:latin typeface="Times New Roman" panose="02020603050405020304" pitchFamily="18" charset="0"/>
                <a:cs typeface="Times New Roman" panose="02020603050405020304" pitchFamily="18" charset="0"/>
              </a:rPr>
              <a:t>, J, </a:t>
            </a:r>
            <a:r>
              <a:rPr lang="en-IN" dirty="0" err="1">
                <a:latin typeface="Times New Roman" panose="02020603050405020304" pitchFamily="18" charset="0"/>
                <a:cs typeface="Times New Roman" panose="02020603050405020304" pitchFamily="18" charset="0"/>
              </a:rPr>
              <a:t>Balawi</a:t>
            </a:r>
            <a:r>
              <a:rPr lang="en-IN" dirty="0">
                <a:latin typeface="Times New Roman" panose="02020603050405020304" pitchFamily="18" charset="0"/>
                <a:cs typeface="Times New Roman" panose="02020603050405020304" pitchFamily="18" charset="0"/>
              </a:rPr>
              <a:t>, S., and </a:t>
            </a:r>
            <a:r>
              <a:rPr lang="en-IN" dirty="0" err="1">
                <a:latin typeface="Times New Roman" panose="02020603050405020304" pitchFamily="18" charset="0"/>
                <a:cs typeface="Times New Roman" panose="02020603050405020304" pitchFamily="18" charset="0"/>
              </a:rPr>
              <a:t>Corleto</a:t>
            </a:r>
            <a:r>
              <a:rPr lang="en-IN" dirty="0">
                <a:latin typeface="Times New Roman" panose="02020603050405020304" pitchFamily="18" charset="0"/>
                <a:cs typeface="Times New Roman" panose="02020603050405020304" pitchFamily="18" charset="0"/>
              </a:rPr>
              <a:t>, C. (2024) Teaching Effective Communication for Teamwork. </a:t>
            </a:r>
            <a:r>
              <a:rPr lang="en-IN" dirty="0" err="1">
                <a:latin typeface="Times New Roman" panose="02020603050405020304" pitchFamily="18" charset="0"/>
                <a:cs typeface="Times New Roman" panose="02020603050405020304" pitchFamily="18" charset="0"/>
              </a:rPr>
              <a:t>ASEE</a:t>
            </a:r>
            <a:r>
              <a:rPr lang="en-IN" dirty="0">
                <a:latin typeface="Times New Roman" panose="02020603050405020304" pitchFamily="18" charset="0"/>
                <a:cs typeface="Times New Roman" panose="02020603050405020304" pitchFamily="18" charset="0"/>
              </a:rPr>
              <a:t> Conferences.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3240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a:blip r:embed="rId2"/>
          <a:stretch>
            <a:fillRect/>
          </a:stretch>
        </p:blipFill>
        <p:spPr>
          <a:xfrm>
            <a:off x="2256429" y="1585740"/>
            <a:ext cx="7679141" cy="3839571"/>
          </a:xfrm>
          <a:prstGeom prst="rect">
            <a:avLst/>
          </a:prstGeom>
        </p:spPr>
      </p:pic>
    </p:spTree>
    <p:extLst>
      <p:ext uri="{BB962C8B-B14F-4D97-AF65-F5344CB8AC3E}">
        <p14:creationId xmlns:p14="http://schemas.microsoft.com/office/powerpoint/2010/main" val="25368016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27</TotalTime>
  <Words>759</Words>
  <Application>Microsoft Office PowerPoint</Application>
  <PresentationFormat>Widescreen</PresentationFormat>
  <Paragraphs>42</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Century Gothic</vt:lpstr>
      <vt:lpstr>Garamond</vt:lpstr>
      <vt:lpstr>Times New Roman</vt:lpstr>
      <vt:lpstr>Savon</vt:lpstr>
      <vt:lpstr>Effective Teamwork and Communication    </vt:lpstr>
      <vt:lpstr>Table of contents </vt:lpstr>
      <vt:lpstr>Introduction </vt:lpstr>
      <vt:lpstr>Key barriers in the case </vt:lpstr>
      <vt:lpstr>Continue…</vt:lpstr>
      <vt:lpstr>Suggestion  </vt:lpstr>
      <vt:lpstr>Continue…</vt:lpstr>
      <vt:lpstr>Conclusion </vt:lpstr>
      <vt:lpstr>References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BST-019</dc:creator>
  <cp:lastModifiedBy>Sidrah Bi</cp:lastModifiedBy>
  <cp:revision>26</cp:revision>
  <dcterms:created xsi:type="dcterms:W3CDTF">2025-11-08T10:52:14Z</dcterms:created>
  <dcterms:modified xsi:type="dcterms:W3CDTF">2025-11-10T09:34:12Z</dcterms:modified>
</cp:coreProperties>
</file>