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7" r:id="rId4"/>
    <p:sldId id="259" r:id="rId5"/>
    <p:sldId id="260" r:id="rId6"/>
    <p:sldId id="261" r:id="rId7"/>
    <p:sldId id="262" r:id="rId8"/>
    <p:sldId id="263" r:id="rId9"/>
    <p:sldId id="264" r:id="rId10"/>
    <p:sldId id="265" r:id="rId11"/>
    <p:sldId id="266" r:id="rId12"/>
    <p:sldId id="271" r:id="rId13"/>
    <p:sldId id="268" r:id="rId14"/>
    <p:sldId id="275" r:id="rId15"/>
    <p:sldId id="277" r:id="rId16"/>
    <p:sldId id="276" r:id="rId17"/>
    <p:sldId id="279" r:id="rId18"/>
    <p:sldId id="273" r:id="rId19"/>
    <p:sldId id="280" r:id="rId20"/>
    <p:sldId id="281" r:id="rId21"/>
    <p:sldId id="282" r:id="rId22"/>
    <p:sldId id="278" r:id="rId23"/>
    <p:sldId id="258" r:id="rId2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29" autoAdjust="0"/>
    <p:restoredTop sz="94660"/>
  </p:normalViewPr>
  <p:slideViewPr>
    <p:cSldViewPr>
      <p:cViewPr varScale="1">
        <p:scale>
          <a:sx n="74" d="100"/>
          <a:sy n="74" d="100"/>
        </p:scale>
        <p:origin x="97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6B34FE37-25BA-45EF-B2BD-9655862107F6}" type="slidenum">
              <a:rPr lang="en-GB" altLang="en-US"/>
              <a:pPr>
                <a:defRPr/>
              </a:pPr>
              <a:t>‹#›</a:t>
            </a:fld>
            <a:endParaRPr lang="en-GB" altLang="en-US"/>
          </a:p>
        </p:txBody>
      </p:sp>
    </p:spTree>
    <p:extLst>
      <p:ext uri="{BB962C8B-B14F-4D97-AF65-F5344CB8AC3E}">
        <p14:creationId xmlns:p14="http://schemas.microsoft.com/office/powerpoint/2010/main" val="3076504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DD988F8F-80EF-444E-B013-B47096FF8421}" type="slidenum">
              <a:rPr lang="en-GB" altLang="en-US"/>
              <a:pPr>
                <a:defRPr/>
              </a:pPr>
              <a:t>‹#›</a:t>
            </a:fld>
            <a:endParaRPr lang="en-GB" altLang="en-US"/>
          </a:p>
        </p:txBody>
      </p:sp>
    </p:spTree>
    <p:extLst>
      <p:ext uri="{BB962C8B-B14F-4D97-AF65-F5344CB8AC3E}">
        <p14:creationId xmlns:p14="http://schemas.microsoft.com/office/powerpoint/2010/main" val="3396820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01DC48F2-900B-4D6D-87AE-D5706FDB79DF}" type="slidenum">
              <a:rPr lang="en-GB" altLang="en-US"/>
              <a:pPr>
                <a:defRPr/>
              </a:pPr>
              <a:t>‹#›</a:t>
            </a:fld>
            <a:endParaRPr lang="en-GB" altLang="en-US"/>
          </a:p>
        </p:txBody>
      </p:sp>
    </p:spTree>
    <p:extLst>
      <p:ext uri="{BB962C8B-B14F-4D97-AF65-F5344CB8AC3E}">
        <p14:creationId xmlns:p14="http://schemas.microsoft.com/office/powerpoint/2010/main" val="3661180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A0E0395C-4C7F-47D4-8844-8211402A7DCC}" type="slidenum">
              <a:rPr lang="en-GB" altLang="en-US"/>
              <a:pPr>
                <a:defRPr/>
              </a:pPr>
              <a:t>‹#›</a:t>
            </a:fld>
            <a:endParaRPr lang="en-GB" altLang="en-US"/>
          </a:p>
        </p:txBody>
      </p:sp>
    </p:spTree>
    <p:extLst>
      <p:ext uri="{BB962C8B-B14F-4D97-AF65-F5344CB8AC3E}">
        <p14:creationId xmlns:p14="http://schemas.microsoft.com/office/powerpoint/2010/main" val="261004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pPr>
              <a:defRPr/>
            </a:pPr>
            <a:fld id="{970DF612-23CC-4BE8-8DD1-971CCE98030D}" type="slidenum">
              <a:rPr lang="en-GB" altLang="en-US"/>
              <a:pPr>
                <a:defRPr/>
              </a:pPr>
              <a:t>‹#›</a:t>
            </a:fld>
            <a:endParaRPr lang="en-GB" altLang="en-US"/>
          </a:p>
        </p:txBody>
      </p:sp>
    </p:spTree>
    <p:extLst>
      <p:ext uri="{BB962C8B-B14F-4D97-AF65-F5344CB8AC3E}">
        <p14:creationId xmlns:p14="http://schemas.microsoft.com/office/powerpoint/2010/main" val="3005663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p:cNvSpPr>
            <a:spLocks noGrp="1" noChangeArrowheads="1"/>
          </p:cNvSpPr>
          <p:nvPr>
            <p:ph type="sldNum" sz="quarter" idx="12"/>
          </p:nvPr>
        </p:nvSpPr>
        <p:spPr>
          <a:ln/>
        </p:spPr>
        <p:txBody>
          <a:bodyPr/>
          <a:lstStyle>
            <a:lvl1pPr>
              <a:defRPr/>
            </a:lvl1pPr>
          </a:lstStyle>
          <a:p>
            <a:pPr>
              <a:defRPr/>
            </a:pPr>
            <a:fld id="{4420BF6D-797E-4C4E-ACA2-C7F086C82D66}" type="slidenum">
              <a:rPr lang="en-GB" altLang="en-US"/>
              <a:pPr>
                <a:defRPr/>
              </a:pPr>
              <a:t>‹#›</a:t>
            </a:fld>
            <a:endParaRPr lang="en-GB" altLang="en-US"/>
          </a:p>
        </p:txBody>
      </p:sp>
    </p:spTree>
    <p:extLst>
      <p:ext uri="{BB962C8B-B14F-4D97-AF65-F5344CB8AC3E}">
        <p14:creationId xmlns:p14="http://schemas.microsoft.com/office/powerpoint/2010/main" val="653523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p:cNvSpPr>
            <a:spLocks noGrp="1" noChangeArrowheads="1"/>
          </p:cNvSpPr>
          <p:nvPr>
            <p:ph type="sldNum" sz="quarter" idx="12"/>
          </p:nvPr>
        </p:nvSpPr>
        <p:spPr>
          <a:ln/>
        </p:spPr>
        <p:txBody>
          <a:bodyPr/>
          <a:lstStyle>
            <a:lvl1pPr>
              <a:defRPr/>
            </a:lvl1pPr>
          </a:lstStyle>
          <a:p>
            <a:pPr>
              <a:defRPr/>
            </a:pPr>
            <a:fld id="{DDC6153B-0729-4EEB-B7B6-AFA61CD2B6AC}" type="slidenum">
              <a:rPr lang="en-GB" altLang="en-US"/>
              <a:pPr>
                <a:defRPr/>
              </a:pPr>
              <a:t>‹#›</a:t>
            </a:fld>
            <a:endParaRPr lang="en-GB" altLang="en-US"/>
          </a:p>
        </p:txBody>
      </p:sp>
    </p:spTree>
    <p:extLst>
      <p:ext uri="{BB962C8B-B14F-4D97-AF65-F5344CB8AC3E}">
        <p14:creationId xmlns:p14="http://schemas.microsoft.com/office/powerpoint/2010/main" val="1692597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6909FC0F-ACDA-44F2-974A-1BB9CD67CAAF}" type="slidenum">
              <a:rPr lang="en-GB" altLang="en-US"/>
              <a:pPr>
                <a:defRPr/>
              </a:pPr>
              <a:t>‹#›</a:t>
            </a:fld>
            <a:endParaRPr lang="en-GB" altLang="en-US"/>
          </a:p>
        </p:txBody>
      </p:sp>
    </p:spTree>
    <p:extLst>
      <p:ext uri="{BB962C8B-B14F-4D97-AF65-F5344CB8AC3E}">
        <p14:creationId xmlns:p14="http://schemas.microsoft.com/office/powerpoint/2010/main" val="1446880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CFAC2307-FAC2-4ABA-B6F5-F6D3E72D26D9}" type="slidenum">
              <a:rPr lang="en-GB" altLang="en-US"/>
              <a:pPr>
                <a:defRPr/>
              </a:pPr>
              <a:t>‹#›</a:t>
            </a:fld>
            <a:endParaRPr lang="en-GB" altLang="en-US"/>
          </a:p>
        </p:txBody>
      </p:sp>
    </p:spTree>
    <p:extLst>
      <p:ext uri="{BB962C8B-B14F-4D97-AF65-F5344CB8AC3E}">
        <p14:creationId xmlns:p14="http://schemas.microsoft.com/office/powerpoint/2010/main" val="1383184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E9091587-6534-44C2-A589-AE2C00ACC665}" type="slidenum">
              <a:rPr lang="en-GB" altLang="en-US"/>
              <a:pPr>
                <a:defRPr/>
              </a:pPr>
              <a:t>‹#›</a:t>
            </a:fld>
            <a:endParaRPr lang="en-GB" altLang="en-US"/>
          </a:p>
        </p:txBody>
      </p:sp>
    </p:spTree>
    <p:extLst>
      <p:ext uri="{BB962C8B-B14F-4D97-AF65-F5344CB8AC3E}">
        <p14:creationId xmlns:p14="http://schemas.microsoft.com/office/powerpoint/2010/main" val="729221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C0444AB6-D41F-4E96-AC35-058A2A1309AF}" type="slidenum">
              <a:rPr lang="en-GB" altLang="en-US"/>
              <a:pPr>
                <a:defRPr/>
              </a:pPr>
              <a:t>‹#›</a:t>
            </a:fld>
            <a:endParaRPr lang="en-GB" altLang="en-US"/>
          </a:p>
        </p:txBody>
      </p:sp>
    </p:spTree>
    <p:extLst>
      <p:ext uri="{BB962C8B-B14F-4D97-AF65-F5344CB8AC3E}">
        <p14:creationId xmlns:p14="http://schemas.microsoft.com/office/powerpoint/2010/main" val="1613888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en-GB" alt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lt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64F2DC90-00BC-4CE1-90A7-87EF510F0116}" type="slidenum">
              <a:rPr lang="en-GB" altLang="en-US"/>
              <a:pPr>
                <a:defRPr/>
              </a:pPr>
              <a:t>‹#›</a:t>
            </a:fld>
            <a:endParaRPr lang="en-GB" altLang="en-US"/>
          </a:p>
        </p:txBody>
      </p:sp>
      <p:pic>
        <p:nvPicPr>
          <p:cNvPr id="1031" name="Picture 7" descr="INTERNAL-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7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4" descr="F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 name="Rectangle 5"/>
          <p:cNvSpPr>
            <a:spLocks noGrp="1" noChangeArrowheads="1"/>
          </p:cNvSpPr>
          <p:nvPr>
            <p:ph type="title"/>
          </p:nvPr>
        </p:nvSpPr>
        <p:spPr>
          <a:xfrm>
            <a:off x="2987675" y="908050"/>
            <a:ext cx="5997575" cy="1143000"/>
          </a:xfrm>
        </p:spPr>
        <p:txBody>
          <a:bodyPr/>
          <a:lstStyle/>
          <a:p>
            <a:pPr eaLnBrk="1" hangingPunct="1"/>
            <a:r>
              <a:rPr lang="en-GB" altLang="en-US" sz="3200" dirty="0">
                <a:solidFill>
                  <a:schemeClr val="bg1"/>
                </a:solidFill>
                <a:latin typeface="Calibri" pitchFamily="34" charset="0"/>
              </a:rPr>
              <a:t>Welcome to Glamorgan CCC</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27BD0B-7E64-4202-BAAB-F054AFFF0661}"/>
              </a:ext>
            </a:extLst>
          </p:cNvPr>
          <p:cNvSpPr>
            <a:spLocks noGrp="1"/>
          </p:cNvSpPr>
          <p:nvPr>
            <p:ph type="title"/>
          </p:nvPr>
        </p:nvSpPr>
        <p:spPr/>
        <p:txBody>
          <a:bodyPr/>
          <a:lstStyle/>
          <a:p>
            <a:r>
              <a:rPr lang="en-GB" dirty="0"/>
              <a:t>Amanda Simisker</a:t>
            </a:r>
          </a:p>
        </p:txBody>
      </p:sp>
      <p:sp>
        <p:nvSpPr>
          <p:cNvPr id="3" name="Content Placeholder 2">
            <a:extLst>
              <a:ext uri="{FF2B5EF4-FFF2-40B4-BE49-F238E27FC236}">
                <a16:creationId xmlns:a16="http://schemas.microsoft.com/office/drawing/2014/main" xmlns="" id="{535A935C-8116-4693-A247-593BACB2B6BA}"/>
              </a:ext>
            </a:extLst>
          </p:cNvPr>
          <p:cNvSpPr>
            <a:spLocks noGrp="1"/>
          </p:cNvSpPr>
          <p:nvPr>
            <p:ph idx="1"/>
          </p:nvPr>
        </p:nvSpPr>
        <p:spPr/>
        <p:txBody>
          <a:bodyPr/>
          <a:lstStyle/>
          <a:p>
            <a:endParaRPr lang="en-GB" sz="900" dirty="0"/>
          </a:p>
          <a:p>
            <a:r>
              <a:rPr lang="en-GB" sz="900" dirty="0"/>
              <a:t>Jan 2015 – PRESENT  Head of Catering, HR &amp; Events – Glamorgan County Cricket Club</a:t>
            </a:r>
          </a:p>
          <a:p>
            <a:endParaRPr lang="en-GB" sz="900" dirty="0"/>
          </a:p>
          <a:p>
            <a:r>
              <a:rPr lang="en-GB" sz="900" dirty="0"/>
              <a:t>August 2014 – Jan 2015 General Manager – Catering. Atlantic College, Llantwit Major.</a:t>
            </a:r>
          </a:p>
          <a:p>
            <a:endParaRPr lang="en-GB" sz="900" dirty="0"/>
          </a:p>
          <a:p>
            <a:r>
              <a:rPr lang="en-GB" sz="900" dirty="0"/>
              <a:t>November 2011 – March 2014 Venue Manager – Parc y Scarlets</a:t>
            </a:r>
          </a:p>
          <a:p>
            <a:endParaRPr lang="en-GB" sz="900" dirty="0"/>
          </a:p>
          <a:p>
            <a:r>
              <a:rPr lang="en-GB" sz="900" dirty="0"/>
              <a:t>October 2007 – September 2011 GENERAL MANAGER -   Millennium Stadium    </a:t>
            </a:r>
          </a:p>
          <a:p>
            <a:endParaRPr lang="en-GB" sz="900" dirty="0"/>
          </a:p>
          <a:p>
            <a:r>
              <a:rPr lang="en-GB" sz="900" dirty="0"/>
              <a:t>June 2002 – October 2007 Group Manager – Goodwood Racing &amp; Motorsports</a:t>
            </a:r>
          </a:p>
          <a:p>
            <a:endParaRPr lang="en-GB" sz="900" dirty="0"/>
          </a:p>
          <a:p>
            <a:r>
              <a:rPr lang="en-GB" sz="900" dirty="0"/>
              <a:t> August 2000 – June 2002 Area Catering Manager  - Harrison Catering					</a:t>
            </a:r>
          </a:p>
          <a:p>
            <a:r>
              <a:rPr lang="en-GB" sz="900" dirty="0"/>
              <a:t>May 98 – August 2000 General Manager – Business Design Centre Islington</a:t>
            </a:r>
          </a:p>
          <a:p>
            <a:endParaRPr lang="en-GB" sz="900" dirty="0"/>
          </a:p>
          <a:p>
            <a:r>
              <a:rPr lang="en-GB" sz="900" dirty="0"/>
              <a:t>March 97 – May 98 General Manager - Sandown Park Racecourse</a:t>
            </a:r>
          </a:p>
          <a:p>
            <a:endParaRPr lang="en-GB" sz="900" dirty="0"/>
          </a:p>
          <a:p>
            <a:r>
              <a:rPr lang="en-GB" sz="900" dirty="0"/>
              <a:t>May 94 – March 97 General Manager -  Epsom Downs Racecourse</a:t>
            </a:r>
          </a:p>
          <a:p>
            <a:endParaRPr lang="en-GB" sz="900" dirty="0"/>
          </a:p>
          <a:p>
            <a:r>
              <a:rPr lang="en-GB" sz="900" dirty="0"/>
              <a:t>Previous roles include</a:t>
            </a:r>
          </a:p>
          <a:p>
            <a:r>
              <a:rPr lang="en-GB" sz="900" dirty="0"/>
              <a:t>Deputy GM – Sandown Park, Chef Manager in 3 B&amp;I sites</a:t>
            </a:r>
          </a:p>
          <a:p>
            <a:r>
              <a:rPr lang="en-GB" sz="900" dirty="0"/>
              <a:t>Trained as a Chef, working at Strand Palace, and hotels in Corfu and Jersey</a:t>
            </a:r>
          </a:p>
          <a:p>
            <a:endParaRPr lang="en-GB" sz="900" dirty="0"/>
          </a:p>
        </p:txBody>
      </p:sp>
    </p:spTree>
    <p:extLst>
      <p:ext uri="{BB962C8B-B14F-4D97-AF65-F5344CB8AC3E}">
        <p14:creationId xmlns:p14="http://schemas.microsoft.com/office/powerpoint/2010/main" val="1649066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altLang="en-US" dirty="0"/>
              <a:t>GCCC - Making Wales Proud</a:t>
            </a:r>
          </a:p>
        </p:txBody>
      </p:sp>
      <p:pic>
        <p:nvPicPr>
          <p:cNvPr id="3075"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35150" y="1412875"/>
            <a:ext cx="5616575" cy="360045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3"/>
          <p:cNvSpPr>
            <a:spLocks noGrp="1"/>
          </p:cNvSpPr>
          <p:nvPr>
            <p:ph type="title"/>
          </p:nvPr>
        </p:nvSpPr>
        <p:spPr/>
        <p:txBody>
          <a:bodyPr/>
          <a:lstStyle/>
          <a:p>
            <a:r>
              <a:rPr lang="en-GB" altLang="en-US" sz="2800" dirty="0"/>
              <a:t>Developing the National Summer Sport of Wales from the playground to The Sophia Gardens</a:t>
            </a:r>
          </a:p>
        </p:txBody>
      </p:sp>
      <p:pic>
        <p:nvPicPr>
          <p:cNvPr id="4099" name="Content Placeholder 10"/>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76375" y="1341438"/>
            <a:ext cx="6430963" cy="3887787"/>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2800"/>
              <a:t>Creating a winning team and successful International players</a:t>
            </a:r>
          </a:p>
        </p:txBody>
      </p:sp>
      <p:pic>
        <p:nvPicPr>
          <p:cNvPr id="5123"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95288" y="1341438"/>
            <a:ext cx="4686300" cy="3425825"/>
          </a:xfrm>
        </p:spPr>
      </p:pic>
      <p:pic>
        <p:nvPicPr>
          <p:cNvPr id="5124"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795963" y="1341438"/>
            <a:ext cx="2592387" cy="360045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sz="2800"/>
              <a:t>Identifying and developing the next generation of Glamorgan stars</a:t>
            </a:r>
          </a:p>
        </p:txBody>
      </p:sp>
      <p:pic>
        <p:nvPicPr>
          <p:cNvPr id="6147" name="Content Placeholder 8"/>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95288" y="1628775"/>
            <a:ext cx="4038600" cy="3509963"/>
          </a:xfrm>
        </p:spPr>
      </p:pic>
      <p:pic>
        <p:nvPicPr>
          <p:cNvPr id="6148"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572000" y="2133600"/>
            <a:ext cx="4038600" cy="270351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z="2800"/>
              <a:t>Enthusing participation and interest particularly amongst young people</a:t>
            </a:r>
          </a:p>
        </p:txBody>
      </p:sp>
      <p:pic>
        <p:nvPicPr>
          <p:cNvPr id="7171" name="Content Placeholder 10"/>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68313" y="1916113"/>
            <a:ext cx="4038600" cy="2651125"/>
          </a:xfrm>
        </p:spPr>
      </p:pic>
      <p:pic>
        <p:nvPicPr>
          <p:cNvPr id="7172" name="Content Placeholder 12"/>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3438" y="1916113"/>
            <a:ext cx="4038600" cy="26924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sz="2800"/>
              <a:t>Recruiting, developing and retaining outstanding people</a:t>
            </a:r>
          </a:p>
        </p:txBody>
      </p:sp>
      <p:pic>
        <p:nvPicPr>
          <p:cNvPr id="8195" name="Content Placeholder 5"/>
          <p:cNvPicPr>
            <a:picLocks noGrp="1" noChangeAspect="1"/>
          </p:cNvPicPr>
          <p:nvPr>
            <p:ph idx="1"/>
          </p:nvPr>
        </p:nvPicPr>
        <p:blipFill rotWithShape="1">
          <a:blip r:embed="rId2">
            <a:extLst>
              <a:ext uri="{28A0092B-C50C-407E-A947-70E740481C1C}">
                <a14:useLocalDpi xmlns:a14="http://schemas.microsoft.com/office/drawing/2010/main" val="0"/>
              </a:ext>
            </a:extLst>
          </a:blip>
          <a:srcRect r="23108"/>
          <a:stretch/>
        </p:blipFill>
        <p:spPr>
          <a:xfrm>
            <a:off x="1763688" y="1340768"/>
            <a:ext cx="5267138" cy="3671887"/>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sz="2800"/>
              <a:t>Exceeding the expectations of our partners and stakeholders</a:t>
            </a:r>
          </a:p>
        </p:txBody>
      </p:sp>
      <p:pic>
        <p:nvPicPr>
          <p:cNvPr id="9219"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42988" y="1268413"/>
            <a:ext cx="6913562" cy="3830637"/>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sz="2800" dirty="0"/>
              <a:t>Ensuring The Sophia Gardens stadium remains a facility for Wales to be proud of</a:t>
            </a:r>
          </a:p>
        </p:txBody>
      </p:sp>
      <p:pic>
        <p:nvPicPr>
          <p:cNvPr id="1024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16013" y="1268413"/>
            <a:ext cx="6788150" cy="410527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sz="2800"/>
              <a:t>Achieve financial sustainability</a:t>
            </a:r>
          </a:p>
        </p:txBody>
      </p:sp>
      <p:pic>
        <p:nvPicPr>
          <p:cNvPr id="1126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87450" y="1125538"/>
            <a:ext cx="6480175" cy="412432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EFDA080-3106-4852-B8AC-8CA8EB86DB1B}"/>
              </a:ext>
            </a:extLst>
          </p:cNvPr>
          <p:cNvSpPr>
            <a:spLocks noGrp="1"/>
          </p:cNvSpPr>
          <p:nvPr>
            <p:ph idx="1"/>
          </p:nvPr>
        </p:nvSpPr>
        <p:spPr>
          <a:xfrm>
            <a:off x="457200" y="1844824"/>
            <a:ext cx="8229600" cy="4281339"/>
          </a:xfrm>
        </p:spPr>
        <p:txBody>
          <a:bodyPr/>
          <a:lstStyle/>
          <a:p>
            <a:r>
              <a:rPr lang="en-GB" sz="1800" dirty="0"/>
              <a:t>HR</a:t>
            </a:r>
          </a:p>
          <a:p>
            <a:r>
              <a:rPr lang="en-GB" sz="1800" dirty="0"/>
              <a:t>Marketing / </a:t>
            </a:r>
            <a:r>
              <a:rPr lang="en-GB" sz="1800" dirty="0" err="1"/>
              <a:t>Comms</a:t>
            </a:r>
            <a:r>
              <a:rPr lang="en-GB" sz="1800" dirty="0"/>
              <a:t>/Social media/Data/Digital</a:t>
            </a:r>
          </a:p>
          <a:p>
            <a:r>
              <a:rPr lang="en-GB" sz="1800" dirty="0"/>
              <a:t>Finance</a:t>
            </a:r>
          </a:p>
          <a:p>
            <a:r>
              <a:rPr lang="en-GB" sz="1800" dirty="0"/>
              <a:t>Ops – Venue Health &amp; Safety/Stewarding/Grounds/Reception/Energy/Sustainability</a:t>
            </a:r>
          </a:p>
          <a:p>
            <a:r>
              <a:rPr lang="en-GB" sz="1800" dirty="0"/>
              <a:t>Ticketing &amp; Membership</a:t>
            </a:r>
          </a:p>
          <a:p>
            <a:r>
              <a:rPr lang="en-GB" sz="1800" dirty="0"/>
              <a:t>C&amp;E Admin</a:t>
            </a:r>
          </a:p>
          <a:p>
            <a:r>
              <a:rPr lang="en-GB" sz="1800" dirty="0"/>
              <a:t>Venue sales </a:t>
            </a:r>
          </a:p>
          <a:p>
            <a:r>
              <a:rPr lang="en-GB" sz="1800" dirty="0"/>
              <a:t>Venue/Catering Ops</a:t>
            </a:r>
          </a:p>
          <a:p>
            <a:r>
              <a:rPr lang="en-GB" sz="1800" dirty="0"/>
              <a:t>Kitchen</a:t>
            </a:r>
          </a:p>
          <a:p>
            <a:r>
              <a:rPr lang="en-GB" sz="1800" dirty="0"/>
              <a:t>Community</a:t>
            </a:r>
          </a:p>
        </p:txBody>
      </p:sp>
      <p:sp>
        <p:nvSpPr>
          <p:cNvPr id="5" name="Title 4">
            <a:extLst>
              <a:ext uri="{FF2B5EF4-FFF2-40B4-BE49-F238E27FC236}">
                <a16:creationId xmlns:a16="http://schemas.microsoft.com/office/drawing/2014/main" xmlns="" id="{230B1127-7FBE-4E73-B828-C4E4233FEC06}"/>
              </a:ext>
            </a:extLst>
          </p:cNvPr>
          <p:cNvSpPr>
            <a:spLocks noGrp="1"/>
          </p:cNvSpPr>
          <p:nvPr>
            <p:ph type="title"/>
          </p:nvPr>
        </p:nvSpPr>
        <p:spPr>
          <a:xfrm>
            <a:off x="457200" y="274638"/>
            <a:ext cx="8229600" cy="1570186"/>
          </a:xfrm>
        </p:spPr>
        <p:txBody>
          <a:bodyPr/>
          <a:lstStyle/>
          <a:p>
            <a:r>
              <a:rPr lang="en-GB" dirty="0"/>
              <a:t>Possible placement opportunities at Glamorgan </a:t>
            </a:r>
          </a:p>
        </p:txBody>
      </p:sp>
    </p:spTree>
    <p:extLst>
      <p:ext uri="{BB962C8B-B14F-4D97-AF65-F5344CB8AC3E}">
        <p14:creationId xmlns:p14="http://schemas.microsoft.com/office/powerpoint/2010/main" val="3336386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1A16E2-EE91-41A8-A3BD-AE4111A07DA3}"/>
              </a:ext>
            </a:extLst>
          </p:cNvPr>
          <p:cNvSpPr>
            <a:spLocks noGrp="1"/>
          </p:cNvSpPr>
          <p:nvPr>
            <p:ph type="title"/>
          </p:nvPr>
        </p:nvSpPr>
        <p:spPr/>
        <p:txBody>
          <a:bodyPr/>
          <a:lstStyle/>
          <a:p>
            <a:r>
              <a:rPr lang="en-GB" dirty="0"/>
              <a:t>What can you offer us??</a:t>
            </a:r>
          </a:p>
        </p:txBody>
      </p:sp>
      <p:sp>
        <p:nvSpPr>
          <p:cNvPr id="3" name="Content Placeholder 2">
            <a:extLst>
              <a:ext uri="{FF2B5EF4-FFF2-40B4-BE49-F238E27FC236}">
                <a16:creationId xmlns:a16="http://schemas.microsoft.com/office/drawing/2014/main" xmlns="" id="{E859AB6D-2257-42A7-AD58-2A7A95836B8D}"/>
              </a:ext>
            </a:extLst>
          </p:cNvPr>
          <p:cNvSpPr>
            <a:spLocks noGrp="1"/>
          </p:cNvSpPr>
          <p:nvPr>
            <p:ph idx="1"/>
          </p:nvPr>
        </p:nvSpPr>
        <p:spPr>
          <a:xfrm>
            <a:off x="457200" y="1268760"/>
            <a:ext cx="8229600" cy="5184576"/>
          </a:xfrm>
        </p:spPr>
        <p:txBody>
          <a:bodyPr/>
          <a:lstStyle/>
          <a:p>
            <a:r>
              <a:rPr lang="en-GB" sz="2000" dirty="0"/>
              <a:t>Timescale that you can commit to?</a:t>
            </a:r>
          </a:p>
          <a:p>
            <a:r>
              <a:rPr lang="en-GB" sz="2000" dirty="0"/>
              <a:t>Matchday times are late start &amp; late finish</a:t>
            </a:r>
          </a:p>
          <a:p>
            <a:r>
              <a:rPr lang="en-GB" sz="2000" dirty="0"/>
              <a:t>Project work – what can we expect</a:t>
            </a:r>
          </a:p>
          <a:p>
            <a:r>
              <a:rPr lang="en-GB" sz="2000" dirty="0"/>
              <a:t>Review of how your experience with us is</a:t>
            </a:r>
          </a:p>
          <a:p>
            <a:pPr marL="0" indent="0">
              <a:buNone/>
            </a:pPr>
            <a:endParaRPr lang="en-GB" sz="1200" dirty="0"/>
          </a:p>
          <a:p>
            <a:endParaRPr lang="en-GB" sz="900" dirty="0"/>
          </a:p>
        </p:txBody>
      </p:sp>
    </p:spTree>
    <p:extLst>
      <p:ext uri="{BB962C8B-B14F-4D97-AF65-F5344CB8AC3E}">
        <p14:creationId xmlns:p14="http://schemas.microsoft.com/office/powerpoint/2010/main" val="3036090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514062-618D-403C-9882-6F92DCC6E9C9}"/>
              </a:ext>
            </a:extLst>
          </p:cNvPr>
          <p:cNvSpPr>
            <a:spLocks noGrp="1"/>
          </p:cNvSpPr>
          <p:nvPr>
            <p:ph type="title"/>
          </p:nvPr>
        </p:nvSpPr>
        <p:spPr/>
        <p:txBody>
          <a:bodyPr/>
          <a:lstStyle/>
          <a:p>
            <a:r>
              <a:rPr lang="en-GB" sz="2400" dirty="0"/>
              <a:t>HR</a:t>
            </a:r>
          </a:p>
        </p:txBody>
      </p:sp>
      <p:sp>
        <p:nvSpPr>
          <p:cNvPr id="4" name="Content Placeholder 3">
            <a:extLst>
              <a:ext uri="{FF2B5EF4-FFF2-40B4-BE49-F238E27FC236}">
                <a16:creationId xmlns:a16="http://schemas.microsoft.com/office/drawing/2014/main" xmlns="" id="{0EC1B926-8FC2-43DD-B547-6FC04610CFF6}"/>
              </a:ext>
            </a:extLst>
          </p:cNvPr>
          <p:cNvSpPr>
            <a:spLocks noGrp="1"/>
          </p:cNvSpPr>
          <p:nvPr>
            <p:ph idx="1"/>
          </p:nvPr>
        </p:nvSpPr>
        <p:spPr>
          <a:xfrm>
            <a:off x="457200" y="1268760"/>
            <a:ext cx="8229600" cy="4857403"/>
          </a:xfrm>
        </p:spPr>
        <p:txBody>
          <a:bodyPr/>
          <a:lstStyle/>
          <a:p>
            <a:r>
              <a:rPr lang="en-GB" sz="1400" dirty="0"/>
              <a:t>The HR team take ownership of the successful recruitment, retention, development and administration for all full time and variable labour within the company. To ensure that staff of the highest calibre, are resourced at all times, consistently liaising with all operational parties to ensure the staff have the correct skill level to fulfil the roles required. To ensure that all personnel employed are trained and developed to deliver the highest standards of service as required by the Clients.  This role requires a commitment to employee welfare and the adherence to employment law at all times. </a:t>
            </a:r>
          </a:p>
          <a:p>
            <a:endParaRPr lang="en-GB" sz="1400" dirty="0"/>
          </a:p>
          <a:p>
            <a:r>
              <a:rPr lang="en-GB" sz="1400" dirty="0"/>
              <a:t>The department is also required to set the direction for and drive forward the processes for;	Recruitment, selection and retention practices</a:t>
            </a:r>
          </a:p>
          <a:p>
            <a:r>
              <a:rPr lang="en-GB" sz="1400" dirty="0"/>
              <a:t>	Labour cost management</a:t>
            </a:r>
          </a:p>
          <a:p>
            <a:r>
              <a:rPr lang="en-GB" sz="1400" dirty="0"/>
              <a:t>            Learning and development initiatives</a:t>
            </a:r>
          </a:p>
          <a:p>
            <a:r>
              <a:rPr lang="en-GB" sz="1400" dirty="0"/>
              <a:t>           Contract reviews and legal updates</a:t>
            </a:r>
          </a:p>
          <a:p>
            <a:r>
              <a:rPr lang="en-GB" sz="1400" dirty="0"/>
              <a:t>           Event planning</a:t>
            </a:r>
          </a:p>
          <a:p>
            <a:r>
              <a:rPr lang="en-GB" sz="1400" dirty="0"/>
              <a:t>To ensure the area is optimising all resources, assigning each colleague direct responsibility for Recruitment and Selection / Induction / Learning and Development, whilst taking complete overall ownership.</a:t>
            </a:r>
          </a:p>
          <a:p>
            <a:endParaRPr lang="en-GB" dirty="0"/>
          </a:p>
        </p:txBody>
      </p:sp>
    </p:spTree>
    <p:extLst>
      <p:ext uri="{BB962C8B-B14F-4D97-AF65-F5344CB8AC3E}">
        <p14:creationId xmlns:p14="http://schemas.microsoft.com/office/powerpoint/2010/main" val="245250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85253C-7808-4BC3-96AB-668A9F937D00}"/>
              </a:ext>
            </a:extLst>
          </p:cNvPr>
          <p:cNvSpPr>
            <a:spLocks noGrp="1"/>
          </p:cNvSpPr>
          <p:nvPr>
            <p:ph type="title"/>
          </p:nvPr>
        </p:nvSpPr>
        <p:spPr/>
        <p:txBody>
          <a:bodyPr/>
          <a:lstStyle/>
          <a:p>
            <a:r>
              <a:rPr lang="en-GB" dirty="0"/>
              <a:t>Marketing and Communications</a:t>
            </a:r>
          </a:p>
        </p:txBody>
      </p:sp>
      <p:sp>
        <p:nvSpPr>
          <p:cNvPr id="3" name="Content Placeholder 2">
            <a:extLst>
              <a:ext uri="{FF2B5EF4-FFF2-40B4-BE49-F238E27FC236}">
                <a16:creationId xmlns:a16="http://schemas.microsoft.com/office/drawing/2014/main" xmlns="" id="{50DBE613-B038-45AD-A850-EDC40BC3F895}"/>
              </a:ext>
            </a:extLst>
          </p:cNvPr>
          <p:cNvSpPr>
            <a:spLocks noGrp="1"/>
          </p:cNvSpPr>
          <p:nvPr>
            <p:ph idx="1"/>
          </p:nvPr>
        </p:nvSpPr>
        <p:spPr/>
        <p:txBody>
          <a:bodyPr/>
          <a:lstStyle/>
          <a:p>
            <a:r>
              <a:rPr lang="en-GB" sz="1800" dirty="0"/>
              <a:t>•	To develop and implement  sales and marketing strategies which complements and supports the successful delivery of the Glamorgan CCC business plan 2018 – 2020.</a:t>
            </a:r>
          </a:p>
          <a:p>
            <a:r>
              <a:rPr lang="en-GB" sz="1800" dirty="0"/>
              <a:t>responsible for the delivery of the Annual Marketing &amp;Communications Plan. </a:t>
            </a:r>
          </a:p>
          <a:p>
            <a:r>
              <a:rPr lang="en-GB" sz="1800" dirty="0"/>
              <a:t>Oversee website</a:t>
            </a:r>
          </a:p>
          <a:p>
            <a:r>
              <a:rPr lang="en-GB" sz="1800" dirty="0"/>
              <a:t>Oversee and develop all social media </a:t>
            </a:r>
            <a:r>
              <a:rPr lang="en-GB" sz="1800" dirty="0" err="1"/>
              <a:t>comms</a:t>
            </a:r>
            <a:endParaRPr lang="en-GB" sz="1800" dirty="0"/>
          </a:p>
          <a:p>
            <a:r>
              <a:rPr lang="en-GB" sz="1800" dirty="0"/>
              <a:t>Design and deliver Media and Press content</a:t>
            </a:r>
          </a:p>
          <a:p>
            <a:r>
              <a:rPr lang="en-GB" sz="1800" dirty="0"/>
              <a:t>To deliver the necessary results in line with the business plan, annual budgets, ticket sale targets and profitability targets</a:t>
            </a:r>
          </a:p>
          <a:p>
            <a:r>
              <a:rPr lang="en-GB" sz="1800" dirty="0"/>
              <a:t>Budget responsibility, demonstrating value for money, cost controls and return on investment.</a:t>
            </a:r>
          </a:p>
          <a:p>
            <a:endParaRPr lang="en-GB" dirty="0"/>
          </a:p>
        </p:txBody>
      </p:sp>
    </p:spTree>
    <p:extLst>
      <p:ext uri="{BB962C8B-B14F-4D97-AF65-F5344CB8AC3E}">
        <p14:creationId xmlns:p14="http://schemas.microsoft.com/office/powerpoint/2010/main" val="888670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E3DC39-8491-484A-9D07-63981BF77436}"/>
              </a:ext>
            </a:extLst>
          </p:cNvPr>
          <p:cNvSpPr>
            <a:spLocks noGrp="1"/>
          </p:cNvSpPr>
          <p:nvPr>
            <p:ph type="title"/>
          </p:nvPr>
        </p:nvSpPr>
        <p:spPr/>
        <p:txBody>
          <a:bodyPr/>
          <a:lstStyle/>
          <a:p>
            <a:r>
              <a:rPr lang="en-GB" sz="2400" dirty="0"/>
              <a:t>Finance</a:t>
            </a:r>
          </a:p>
        </p:txBody>
      </p:sp>
      <p:sp>
        <p:nvSpPr>
          <p:cNvPr id="3" name="Content Placeholder 2">
            <a:extLst>
              <a:ext uri="{FF2B5EF4-FFF2-40B4-BE49-F238E27FC236}">
                <a16:creationId xmlns:a16="http://schemas.microsoft.com/office/drawing/2014/main" xmlns="" id="{B53CE11F-4D86-4D13-A5C7-BB953DF819E8}"/>
              </a:ext>
            </a:extLst>
          </p:cNvPr>
          <p:cNvSpPr>
            <a:spLocks noGrp="1"/>
          </p:cNvSpPr>
          <p:nvPr>
            <p:ph idx="1"/>
          </p:nvPr>
        </p:nvSpPr>
        <p:spPr>
          <a:xfrm>
            <a:off x="457200" y="1196752"/>
            <a:ext cx="8229600" cy="4929411"/>
          </a:xfrm>
        </p:spPr>
        <p:txBody>
          <a:bodyPr/>
          <a:lstStyle/>
          <a:p>
            <a:pPr marL="0" indent="0">
              <a:buNone/>
            </a:pPr>
            <a:r>
              <a:rPr lang="en-GB" sz="1400" dirty="0"/>
              <a:t>	Bank Reconciliations – correctly posting all payments &amp; receipts to sales and purchase ledger.</a:t>
            </a:r>
          </a:p>
          <a:p>
            <a:r>
              <a:rPr lang="en-GB" sz="1400" dirty="0"/>
              <a:t>Petty Cash Transactions – to control all cash transactions including preparation of all floats and tracking cash takings, and issuing petty cash requests.</a:t>
            </a:r>
          </a:p>
          <a:p>
            <a:r>
              <a:rPr lang="en-GB" sz="1400" dirty="0"/>
              <a:t>Cash Flow Reconciliations – to regularly update weekly cash flow forecast and ensure its reconciliation to Sage postings.</a:t>
            </a:r>
          </a:p>
          <a:p>
            <a:r>
              <a:rPr lang="en-GB" sz="1400" dirty="0"/>
              <a:t>Match Day Responsibilities – to be present where required on match days and to issue all cash floats, control coin top-ups, and to track all revenues from bars and other sources.</a:t>
            </a:r>
          </a:p>
          <a:p>
            <a:r>
              <a:rPr lang="en-GB" sz="1400" dirty="0"/>
              <a:t>Ticket Sales Posting – to accurately replicate all transactions conducted on the Audience View ticketing system within Sage on a daily basis.</a:t>
            </a:r>
          </a:p>
          <a:p>
            <a:r>
              <a:rPr lang="en-GB" sz="1400" dirty="0"/>
              <a:t>Income Reconciliations – to regularly reconcile a variety of income streams within Sage to appropriate supporting documentation; including Audience View and Rendezvous.</a:t>
            </a:r>
          </a:p>
          <a:p>
            <a:r>
              <a:rPr lang="en-GB" sz="1400" dirty="0"/>
              <a:t>Payrolls – to collate and process information.</a:t>
            </a:r>
          </a:p>
          <a:p>
            <a:r>
              <a:rPr lang="en-GB" sz="1400" dirty="0"/>
              <a:t>Journal Entry – to prepare a variety of journals for posting within Sage as part of month end procedure. Journals must be passed to Finance Manager for approval before posting.</a:t>
            </a:r>
          </a:p>
          <a:p>
            <a:r>
              <a:rPr lang="en-GB" sz="1400" dirty="0"/>
              <a:t>•	IT Support – to ensure regular back-ups of company data are taken and kept securely to protect against loss of data.</a:t>
            </a:r>
          </a:p>
          <a:p>
            <a:r>
              <a:rPr lang="en-GB" sz="1400" dirty="0"/>
              <a:t>•	Sales Ledger Invoicing – where instructed, to raise and issue sales ledger invoices.</a:t>
            </a:r>
          </a:p>
          <a:p>
            <a:endParaRPr lang="en-GB" dirty="0"/>
          </a:p>
        </p:txBody>
      </p:sp>
    </p:spTree>
    <p:extLst>
      <p:ext uri="{BB962C8B-B14F-4D97-AF65-F5344CB8AC3E}">
        <p14:creationId xmlns:p14="http://schemas.microsoft.com/office/powerpoint/2010/main" val="1156450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B4981D-31EC-4A70-A987-6EE9E0F686FA}"/>
              </a:ext>
            </a:extLst>
          </p:cNvPr>
          <p:cNvSpPr>
            <a:spLocks noGrp="1"/>
          </p:cNvSpPr>
          <p:nvPr>
            <p:ph type="title"/>
          </p:nvPr>
        </p:nvSpPr>
        <p:spPr/>
        <p:txBody>
          <a:bodyPr/>
          <a:lstStyle/>
          <a:p>
            <a:r>
              <a:rPr lang="en-GB" sz="2000" dirty="0"/>
              <a:t>Ops – Venue Health &amp; Safety/Stewarding/Grounds/Reception/Energy/Sustainability</a:t>
            </a:r>
          </a:p>
        </p:txBody>
      </p:sp>
      <p:sp>
        <p:nvSpPr>
          <p:cNvPr id="3" name="Content Placeholder 2">
            <a:extLst>
              <a:ext uri="{FF2B5EF4-FFF2-40B4-BE49-F238E27FC236}">
                <a16:creationId xmlns:a16="http://schemas.microsoft.com/office/drawing/2014/main" xmlns="" id="{A8A32B04-3120-43B9-94F1-2F8198119621}"/>
              </a:ext>
            </a:extLst>
          </p:cNvPr>
          <p:cNvSpPr>
            <a:spLocks noGrp="1"/>
          </p:cNvSpPr>
          <p:nvPr>
            <p:ph idx="1"/>
          </p:nvPr>
        </p:nvSpPr>
        <p:spPr>
          <a:xfrm>
            <a:off x="457200" y="1268760"/>
            <a:ext cx="8229600" cy="4857403"/>
          </a:xfrm>
        </p:spPr>
        <p:txBody>
          <a:bodyPr/>
          <a:lstStyle/>
          <a:p>
            <a:pPr marL="0" indent="0">
              <a:buNone/>
            </a:pPr>
            <a:r>
              <a:rPr lang="en-GB" sz="1200" dirty="0"/>
              <a:t>Ground Arrangement Reports and Capacities	  </a:t>
            </a:r>
          </a:p>
          <a:p>
            <a:pPr marL="0" indent="0">
              <a:buNone/>
            </a:pPr>
            <a:r>
              <a:rPr lang="en-GB" sz="1200" dirty="0"/>
              <a:t>Contingency Plans  &amp; Emergency Evacuation Procedure		  </a:t>
            </a:r>
          </a:p>
          <a:p>
            <a:pPr marL="0" indent="0">
              <a:buNone/>
            </a:pPr>
            <a:r>
              <a:rPr lang="en-GB" sz="1200" dirty="0"/>
              <a:t>Disabled Persons Policy				  	</a:t>
            </a:r>
          </a:p>
          <a:p>
            <a:pPr marL="0" indent="0">
              <a:buNone/>
            </a:pPr>
            <a:r>
              <a:rPr lang="en-GB" sz="1200" dirty="0"/>
              <a:t>Health and Safety Policy				  	</a:t>
            </a:r>
          </a:p>
          <a:p>
            <a:pPr marL="0" indent="0">
              <a:buNone/>
            </a:pPr>
            <a:r>
              <a:rPr lang="en-GB" sz="1200" dirty="0"/>
              <a:t>Calculation of Capacity and Permitted 		  			</a:t>
            </a:r>
          </a:p>
          <a:p>
            <a:pPr marL="0" indent="0">
              <a:buNone/>
            </a:pPr>
            <a:r>
              <a:rPr lang="en-GB" sz="1200" dirty="0"/>
              <a:t>Ticketing Policy		</a:t>
            </a:r>
          </a:p>
          <a:p>
            <a:pPr marL="0" indent="0">
              <a:buNone/>
            </a:pPr>
            <a:r>
              <a:rPr lang="en-GB" sz="1200" dirty="0"/>
              <a:t>Stewarding Policy					 		</a:t>
            </a:r>
          </a:p>
          <a:p>
            <a:pPr marL="0" indent="0">
              <a:buNone/>
            </a:pPr>
            <a:r>
              <a:rPr lang="en-GB" sz="1200" dirty="0"/>
              <a:t>Spectator Safety Policy				</a:t>
            </a:r>
          </a:p>
          <a:p>
            <a:pPr marL="0" indent="0">
              <a:buNone/>
            </a:pPr>
            <a:r>
              <a:rPr lang="en-GB" sz="1200" dirty="0"/>
              <a:t>Maintenance Policy, Buildings, Structures </a:t>
            </a:r>
          </a:p>
          <a:p>
            <a:pPr marL="0" indent="0">
              <a:buNone/>
            </a:pPr>
            <a:r>
              <a:rPr lang="en-GB" sz="1200" dirty="0"/>
              <a:t>and Installations &amp; Temporary and Demountable Structures		</a:t>
            </a:r>
          </a:p>
          <a:p>
            <a:pPr marL="0" indent="0">
              <a:buNone/>
            </a:pPr>
            <a:r>
              <a:rPr lang="en-GB" sz="1200" dirty="0"/>
              <a:t>Fire Strategy						  </a:t>
            </a:r>
          </a:p>
          <a:p>
            <a:pPr marL="0" indent="0">
              <a:buNone/>
            </a:pPr>
            <a:r>
              <a:rPr lang="en-GB" sz="1200" dirty="0"/>
              <a:t>First Aid Policy						</a:t>
            </a:r>
          </a:p>
          <a:p>
            <a:pPr marL="0" indent="0">
              <a:buNone/>
            </a:pPr>
            <a:r>
              <a:rPr lang="en-GB" sz="1200" dirty="0"/>
              <a:t>Waste Management Policy				  </a:t>
            </a:r>
          </a:p>
          <a:p>
            <a:pPr marL="0" indent="0">
              <a:buNone/>
            </a:pPr>
            <a:r>
              <a:rPr lang="en-GB" sz="1200" dirty="0"/>
              <a:t>CCTV Policy						</a:t>
            </a:r>
          </a:p>
          <a:p>
            <a:pPr marL="0" indent="0">
              <a:buNone/>
            </a:pPr>
            <a:r>
              <a:rPr lang="en-GB" sz="1200" dirty="0"/>
              <a:t>Alcohol Policy &amp; Smoking Policy					  	</a:t>
            </a:r>
          </a:p>
          <a:p>
            <a:pPr marL="0" indent="0">
              <a:buNone/>
            </a:pPr>
            <a:r>
              <a:rPr lang="en-GB" sz="1200" dirty="0"/>
              <a:t>Major Incident Protocol				  </a:t>
            </a:r>
          </a:p>
          <a:p>
            <a:pPr marL="0" indent="0">
              <a:buNone/>
            </a:pPr>
            <a:r>
              <a:rPr lang="en-GB" sz="1200" dirty="0"/>
              <a:t>Ground Regulations					  	</a:t>
            </a:r>
          </a:p>
          <a:p>
            <a:pPr marL="0" indent="0">
              <a:buNone/>
            </a:pPr>
            <a:r>
              <a:rPr lang="en-GB" sz="1200" dirty="0"/>
              <a:t>Stadium Map                                        	 </a:t>
            </a:r>
          </a:p>
          <a:p>
            <a:pPr marL="0" indent="0">
              <a:buNone/>
            </a:pPr>
            <a:r>
              <a:rPr lang="en-GB" sz="1200" dirty="0"/>
              <a:t>2018 Fixture List                                                   </a:t>
            </a:r>
          </a:p>
          <a:p>
            <a:endParaRPr lang="en-GB" sz="1200" dirty="0"/>
          </a:p>
        </p:txBody>
      </p:sp>
    </p:spTree>
    <p:extLst>
      <p:ext uri="{BB962C8B-B14F-4D97-AF65-F5344CB8AC3E}">
        <p14:creationId xmlns:p14="http://schemas.microsoft.com/office/powerpoint/2010/main" val="653940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D12146-24EC-4E25-A0BE-58D15BE5EFBE}"/>
              </a:ext>
            </a:extLst>
          </p:cNvPr>
          <p:cNvSpPr>
            <a:spLocks noGrp="1"/>
          </p:cNvSpPr>
          <p:nvPr>
            <p:ph type="title"/>
          </p:nvPr>
        </p:nvSpPr>
        <p:spPr/>
        <p:txBody>
          <a:bodyPr/>
          <a:lstStyle/>
          <a:p>
            <a:r>
              <a:rPr lang="en-GB" sz="2400" dirty="0"/>
              <a:t>Ticketing &amp; Membership</a:t>
            </a:r>
            <a:r>
              <a:rPr lang="en-GB" sz="1200" dirty="0"/>
              <a:t/>
            </a:r>
            <a:br>
              <a:rPr lang="en-GB" sz="1200" dirty="0"/>
            </a:br>
            <a:r>
              <a:rPr lang="en-GB" sz="1200" dirty="0"/>
              <a:t>.</a:t>
            </a:r>
            <a:br>
              <a:rPr lang="en-GB" sz="1200" dirty="0"/>
            </a:br>
            <a:endParaRPr lang="en-GB" sz="1200" dirty="0"/>
          </a:p>
        </p:txBody>
      </p:sp>
      <p:sp>
        <p:nvSpPr>
          <p:cNvPr id="4" name="Content Placeholder 3">
            <a:extLst>
              <a:ext uri="{FF2B5EF4-FFF2-40B4-BE49-F238E27FC236}">
                <a16:creationId xmlns:a16="http://schemas.microsoft.com/office/drawing/2014/main" xmlns="" id="{F09876E7-F4F0-4F52-9357-ABBD4CBA392C}"/>
              </a:ext>
            </a:extLst>
          </p:cNvPr>
          <p:cNvSpPr>
            <a:spLocks noGrp="1"/>
          </p:cNvSpPr>
          <p:nvPr>
            <p:ph idx="1"/>
          </p:nvPr>
        </p:nvSpPr>
        <p:spPr>
          <a:xfrm>
            <a:off x="457200" y="1196752"/>
            <a:ext cx="8229600" cy="4929411"/>
          </a:xfrm>
        </p:spPr>
        <p:txBody>
          <a:bodyPr/>
          <a:lstStyle/>
          <a:p>
            <a:r>
              <a:rPr lang="en-GB" sz="1600" dirty="0"/>
              <a:t>• Create the event plan onto the AV system, for all events, including 44 days of cricket;</a:t>
            </a:r>
          </a:p>
          <a:p>
            <a:r>
              <a:rPr lang="en-GB" sz="1600" dirty="0"/>
              <a:t>• With the Marketing Manager, arranging the production of the various ticketing</a:t>
            </a:r>
          </a:p>
          <a:p>
            <a:r>
              <a:rPr lang="en-GB" sz="1600" dirty="0"/>
              <a:t>passes such as subscription passes, VIP, guest, staff and flexi-passes;</a:t>
            </a:r>
          </a:p>
          <a:p>
            <a:r>
              <a:rPr lang="en-GB" sz="1600" dirty="0"/>
              <a:t>• Manage the allocation and processing of subscription seating and ticket/pass</a:t>
            </a:r>
          </a:p>
          <a:p>
            <a:r>
              <a:rPr lang="en-GB" sz="1600" dirty="0"/>
              <a:t>distribution;</a:t>
            </a:r>
          </a:p>
          <a:p>
            <a:r>
              <a:rPr lang="en-GB" sz="1600" dirty="0"/>
              <a:t>• Manage the allocation and processing of complimentary tickets including hospitality, complimentary tickets, media, staff and VIP passes as required;</a:t>
            </a:r>
          </a:p>
          <a:p>
            <a:r>
              <a:rPr lang="en-GB" sz="1600" dirty="0"/>
              <a:t>• Arranging the delivery and set up of scanning terminals, printers and bar code</a:t>
            </a:r>
          </a:p>
          <a:p>
            <a:r>
              <a:rPr lang="en-GB" sz="1600" dirty="0"/>
              <a:t>scanners to all gates/booths as required;</a:t>
            </a:r>
          </a:p>
          <a:p>
            <a:r>
              <a:rPr lang="en-GB" sz="1600" dirty="0"/>
              <a:t>• Implementing systems, internally and with Ticketmaster, which streamline the</a:t>
            </a:r>
          </a:p>
          <a:p>
            <a:r>
              <a:rPr lang="en-GB" sz="1600" dirty="0"/>
              <a:t>ticketing and booking process;</a:t>
            </a:r>
          </a:p>
          <a:p>
            <a:r>
              <a:rPr lang="en-GB" sz="1600" dirty="0"/>
              <a:t>• Ensuring a superior standard of customer service is applied across the entire</a:t>
            </a:r>
          </a:p>
          <a:p>
            <a:r>
              <a:rPr lang="en-GB" sz="1600" dirty="0"/>
              <a:t>organisation at all times; including the many phone conversations</a:t>
            </a:r>
          </a:p>
          <a:p>
            <a:endParaRPr lang="en-GB" dirty="0"/>
          </a:p>
        </p:txBody>
      </p:sp>
    </p:spTree>
    <p:extLst>
      <p:ext uri="{BB962C8B-B14F-4D97-AF65-F5344CB8AC3E}">
        <p14:creationId xmlns:p14="http://schemas.microsoft.com/office/powerpoint/2010/main" val="15417637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4695C6-00DB-45D6-BCE7-CCCF4740654F}"/>
              </a:ext>
            </a:extLst>
          </p:cNvPr>
          <p:cNvSpPr>
            <a:spLocks noGrp="1"/>
          </p:cNvSpPr>
          <p:nvPr>
            <p:ph type="title"/>
          </p:nvPr>
        </p:nvSpPr>
        <p:spPr>
          <a:xfrm>
            <a:off x="457200" y="731836"/>
            <a:ext cx="8229600" cy="685801"/>
          </a:xfrm>
        </p:spPr>
        <p:txBody>
          <a:bodyPr/>
          <a:lstStyle/>
          <a:p>
            <a:r>
              <a:rPr lang="en-GB" dirty="0"/>
              <a:t>Venue sales and C&amp;E Admin</a:t>
            </a:r>
            <a:br>
              <a:rPr lang="en-GB" dirty="0"/>
            </a:br>
            <a:endParaRPr lang="en-GB" dirty="0"/>
          </a:p>
        </p:txBody>
      </p:sp>
      <p:sp>
        <p:nvSpPr>
          <p:cNvPr id="3" name="Content Placeholder 2">
            <a:extLst>
              <a:ext uri="{FF2B5EF4-FFF2-40B4-BE49-F238E27FC236}">
                <a16:creationId xmlns:a16="http://schemas.microsoft.com/office/drawing/2014/main" xmlns="" id="{6BC82E55-20E0-4128-84AA-2234DC4245BA}"/>
              </a:ext>
            </a:extLst>
          </p:cNvPr>
          <p:cNvSpPr>
            <a:spLocks noGrp="1"/>
          </p:cNvSpPr>
          <p:nvPr>
            <p:ph idx="1"/>
          </p:nvPr>
        </p:nvSpPr>
        <p:spPr>
          <a:xfrm>
            <a:off x="457200" y="1417638"/>
            <a:ext cx="8229600" cy="4708526"/>
          </a:xfrm>
        </p:spPr>
        <p:txBody>
          <a:bodyPr/>
          <a:lstStyle/>
          <a:p>
            <a:r>
              <a:rPr lang="en-GB" sz="1400" dirty="0"/>
              <a:t>To develop and implement a Hospitality, conference and events strategy which complements and supports the successful delivery of the Glamorgan CCC business plan</a:t>
            </a:r>
          </a:p>
          <a:p>
            <a:r>
              <a:rPr lang="en-GB" sz="1400" dirty="0"/>
              <a:t>To manage the sales and marketing of hospitality sales for matches held at the Sophia Gardens Stadium in conjunction with the commercial and marketing department.</a:t>
            </a:r>
          </a:p>
          <a:p>
            <a:r>
              <a:rPr lang="en-GB" sz="1400" dirty="0"/>
              <a:t>To manage the budgets of the conference and events department and grow profitability in line with annual targets.</a:t>
            </a:r>
          </a:p>
          <a:p>
            <a:r>
              <a:rPr lang="en-GB" sz="1400" dirty="0"/>
              <a:t>To manage the systems of the conference and events department, ensuring compatibility with other departments of the Club, and capturing and analysing data to inform future decisions.</a:t>
            </a:r>
          </a:p>
          <a:p>
            <a:r>
              <a:rPr lang="en-GB" sz="1400" dirty="0"/>
              <a:t>To manage the sales and marketing operation of the conference and events operation and working with the commercial department to build demand for non-match day sales and awareness of the </a:t>
            </a:r>
            <a:r>
              <a:rPr lang="en-GB" sz="1400" dirty="0" err="1"/>
              <a:t>Sophis</a:t>
            </a:r>
            <a:r>
              <a:rPr lang="en-GB" sz="1400" dirty="0"/>
              <a:t> Gardens Stadium as a multi-purpose location. </a:t>
            </a:r>
          </a:p>
          <a:p>
            <a:r>
              <a:rPr lang="en-GB" sz="1400" dirty="0"/>
              <a:t>To work in conjunction with the commercial department to ensure the best return for commercial partners and sponsors.</a:t>
            </a:r>
          </a:p>
          <a:p>
            <a:r>
              <a:rPr lang="en-GB" sz="1400" dirty="0"/>
              <a:t>To be aware of all legal obligations for the department including food, hygiene, environmental and relevant licences for the delivery of the conference and banqueting operation of the Club.</a:t>
            </a:r>
          </a:p>
          <a:p>
            <a:r>
              <a:rPr lang="en-GB" sz="1400" dirty="0"/>
              <a:t>To work in conjunction with the Head of Commercial to develop and grow the Hospitality, non-match day business opportunities throughout the year.</a:t>
            </a:r>
          </a:p>
          <a:p>
            <a:endParaRPr lang="en-GB" sz="1100" dirty="0"/>
          </a:p>
        </p:txBody>
      </p:sp>
    </p:spTree>
    <p:extLst>
      <p:ext uri="{BB962C8B-B14F-4D97-AF65-F5344CB8AC3E}">
        <p14:creationId xmlns:p14="http://schemas.microsoft.com/office/powerpoint/2010/main" val="1361152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E7E0D3-A270-49B6-B715-929EFD12D566}"/>
              </a:ext>
            </a:extLst>
          </p:cNvPr>
          <p:cNvSpPr>
            <a:spLocks noGrp="1"/>
          </p:cNvSpPr>
          <p:nvPr>
            <p:ph type="title"/>
          </p:nvPr>
        </p:nvSpPr>
        <p:spPr/>
        <p:txBody>
          <a:bodyPr/>
          <a:lstStyle/>
          <a:p>
            <a:r>
              <a:rPr lang="en-GB" sz="2000" dirty="0"/>
              <a:t/>
            </a:r>
            <a:br>
              <a:rPr lang="en-GB" sz="2000" dirty="0"/>
            </a:br>
            <a:r>
              <a:rPr lang="en-GB" sz="2000" dirty="0"/>
              <a:t/>
            </a:r>
            <a:br>
              <a:rPr lang="en-GB" sz="2000" dirty="0"/>
            </a:br>
            <a:r>
              <a:rPr lang="en-GB" sz="2000" dirty="0"/>
              <a:t>Venue/Catering Ops</a:t>
            </a:r>
            <a:br>
              <a:rPr lang="en-GB" sz="2000" dirty="0"/>
            </a:br>
            <a:r>
              <a:rPr lang="en-GB" sz="2000" dirty="0"/>
              <a:t>Kitchen</a:t>
            </a:r>
            <a:r>
              <a:rPr lang="en-GB" dirty="0"/>
              <a:t/>
            </a:r>
            <a:br>
              <a:rPr lang="en-GB" dirty="0"/>
            </a:br>
            <a:endParaRPr lang="en-GB" dirty="0"/>
          </a:p>
        </p:txBody>
      </p:sp>
      <p:sp>
        <p:nvSpPr>
          <p:cNvPr id="3" name="Content Placeholder 2">
            <a:extLst>
              <a:ext uri="{FF2B5EF4-FFF2-40B4-BE49-F238E27FC236}">
                <a16:creationId xmlns:a16="http://schemas.microsoft.com/office/drawing/2014/main" xmlns="" id="{D8C7A871-5C0C-4E62-B2F6-C78D140F52C7}"/>
              </a:ext>
            </a:extLst>
          </p:cNvPr>
          <p:cNvSpPr>
            <a:spLocks noGrp="1"/>
          </p:cNvSpPr>
          <p:nvPr>
            <p:ph idx="1"/>
          </p:nvPr>
        </p:nvSpPr>
        <p:spPr>
          <a:xfrm>
            <a:off x="457200" y="1417638"/>
            <a:ext cx="8229600" cy="4708525"/>
          </a:xfrm>
        </p:spPr>
        <p:txBody>
          <a:bodyPr/>
          <a:lstStyle/>
          <a:p>
            <a:r>
              <a:rPr lang="en-GB" sz="1100" dirty="0"/>
              <a:t>As the Hospitality and Catering Manager, you will lead and manage the provision of our “warm Welsh welcome” and excellent customer service to our visitors, so that the reputation of the Sophia Gardens stadium hospitality function is enhanced and maintained.</a:t>
            </a:r>
          </a:p>
          <a:p>
            <a:r>
              <a:rPr lang="en-GB" sz="1100" dirty="0"/>
              <a:t>•Managing the food and beverage operation for functions, events and match days;</a:t>
            </a:r>
          </a:p>
          <a:p>
            <a:r>
              <a:rPr lang="en-GB" sz="1100" dirty="0"/>
              <a:t>•Organising, leading and motivating the catering team;</a:t>
            </a:r>
          </a:p>
          <a:p>
            <a:r>
              <a:rPr lang="en-GB" sz="1100" dirty="0"/>
              <a:t>•Supervising catering and waiting staff at functions, events and on match days;</a:t>
            </a:r>
          </a:p>
          <a:p>
            <a:r>
              <a:rPr lang="en-GB" sz="1100" dirty="0"/>
              <a:t>•Leading by example in maintaining and looking to improve service standards;</a:t>
            </a:r>
          </a:p>
          <a:p>
            <a:r>
              <a:rPr lang="en-GB" sz="1100" dirty="0"/>
              <a:t>•Keeping financial and administrative records, budgeting and forecasting;</a:t>
            </a:r>
          </a:p>
          <a:p>
            <a:r>
              <a:rPr lang="en-GB" sz="1100" dirty="0"/>
              <a:t>•Managing and monitoring spending levels;</a:t>
            </a:r>
          </a:p>
          <a:p>
            <a:r>
              <a:rPr lang="en-GB" sz="1100" dirty="0"/>
              <a:t>•Maximising sales and meeting profit and financial expectations in line with annual budget;</a:t>
            </a:r>
          </a:p>
          <a:p>
            <a:r>
              <a:rPr lang="en-GB" sz="1100" dirty="0"/>
              <a:t>•Ensuring health and safety, fire, licensing and employment regulations are strictly observed;</a:t>
            </a:r>
          </a:p>
          <a:p>
            <a:r>
              <a:rPr lang="en-GB" sz="1100" dirty="0"/>
              <a:t>•Enhancing company image improving the brand reputation and profile;</a:t>
            </a:r>
          </a:p>
          <a:p>
            <a:r>
              <a:rPr lang="en-GB" sz="1100" dirty="0"/>
              <a:t>•Day-to-day troubleshooting and main point of contact;</a:t>
            </a:r>
          </a:p>
          <a:p>
            <a:r>
              <a:rPr lang="en-GB" sz="1100" dirty="0"/>
              <a:t>•Continue working relationships with the sales team, operation department and maintenance team;</a:t>
            </a:r>
          </a:p>
          <a:p>
            <a:r>
              <a:rPr lang="en-GB" sz="1100" dirty="0"/>
              <a:t>•Planning menus in consultation with chefs;</a:t>
            </a:r>
          </a:p>
          <a:p>
            <a:r>
              <a:rPr lang="en-GB" sz="1100" dirty="0"/>
              <a:t>•Planning staff shifts and rotas;</a:t>
            </a:r>
          </a:p>
          <a:p>
            <a:r>
              <a:rPr lang="en-GB" sz="1100" dirty="0"/>
              <a:t>•Interacting with customers and club members;</a:t>
            </a:r>
          </a:p>
          <a:p>
            <a:r>
              <a:rPr lang="en-GB" sz="1100" dirty="0"/>
              <a:t>•Maintaining stock levels and ordering new supplies and equipment as required;</a:t>
            </a:r>
          </a:p>
          <a:p>
            <a:r>
              <a:rPr lang="en-GB" sz="1100" dirty="0"/>
              <a:t>•Negotiating and liaising with external service providers and suppliers as required;</a:t>
            </a:r>
          </a:p>
          <a:p>
            <a:r>
              <a:rPr lang="en-GB" sz="1100" dirty="0"/>
              <a:t>•Involvement with recruiting and training permanent and casual staff;</a:t>
            </a:r>
          </a:p>
          <a:p>
            <a:endParaRPr lang="en-GB" sz="1100" dirty="0"/>
          </a:p>
        </p:txBody>
      </p:sp>
    </p:spTree>
    <p:extLst>
      <p:ext uri="{BB962C8B-B14F-4D97-AF65-F5344CB8AC3E}">
        <p14:creationId xmlns:p14="http://schemas.microsoft.com/office/powerpoint/2010/main" val="4256053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861BBC-918E-442F-AC30-C748B15D882D}"/>
              </a:ext>
            </a:extLst>
          </p:cNvPr>
          <p:cNvSpPr>
            <a:spLocks noGrp="1"/>
          </p:cNvSpPr>
          <p:nvPr>
            <p:ph type="title"/>
          </p:nvPr>
        </p:nvSpPr>
        <p:spPr/>
        <p:txBody>
          <a:bodyPr/>
          <a:lstStyle/>
          <a:p>
            <a:r>
              <a:rPr lang="en-GB" dirty="0"/>
              <a:t>Community </a:t>
            </a:r>
          </a:p>
        </p:txBody>
      </p:sp>
      <p:sp>
        <p:nvSpPr>
          <p:cNvPr id="3" name="Content Placeholder 2">
            <a:extLst>
              <a:ext uri="{FF2B5EF4-FFF2-40B4-BE49-F238E27FC236}">
                <a16:creationId xmlns:a16="http://schemas.microsoft.com/office/drawing/2014/main" xmlns="" id="{7C666836-F537-4904-851D-D3717B085D22}"/>
              </a:ext>
            </a:extLst>
          </p:cNvPr>
          <p:cNvSpPr>
            <a:spLocks noGrp="1"/>
          </p:cNvSpPr>
          <p:nvPr>
            <p:ph idx="1"/>
          </p:nvPr>
        </p:nvSpPr>
        <p:spPr>
          <a:xfrm>
            <a:off x="457200" y="1196752"/>
            <a:ext cx="8229600" cy="4929411"/>
          </a:xfrm>
        </p:spPr>
        <p:txBody>
          <a:bodyPr/>
          <a:lstStyle/>
          <a:p>
            <a:r>
              <a:rPr lang="en-GB" sz="1200" dirty="0"/>
              <a:t>To Open the Doors of the Stadium to the community</a:t>
            </a:r>
          </a:p>
          <a:p>
            <a:pPr marL="0" indent="0">
              <a:buNone/>
            </a:pPr>
            <a:r>
              <a:rPr lang="en-GB" sz="1200" dirty="0"/>
              <a:t>         to deliver an excellent community programme for Glamorgan Cricket; support Cricket Wales' Development      Programme; and progress joint work across both organisations. </a:t>
            </a:r>
          </a:p>
          <a:p>
            <a:r>
              <a:rPr lang="en-GB" sz="1200" dirty="0"/>
              <a:t>Key Responsibilities</a:t>
            </a:r>
          </a:p>
          <a:p>
            <a:r>
              <a:rPr lang="en-GB" sz="1200" dirty="0"/>
              <a:t>Match day engagement: To ensure that all young people have an excellent experience as well as watching cricket, they can play and learn skills on match days.</a:t>
            </a:r>
          </a:p>
          <a:p>
            <a:r>
              <a:rPr lang="en-GB" sz="1200" dirty="0"/>
              <a:t>Offer an exciting Stadium Tour package -Develop and innovative education packages and community cohesive engagement; Develop and promote an excellent museum of welsh cricket;</a:t>
            </a:r>
          </a:p>
          <a:p>
            <a:r>
              <a:rPr lang="en-GB" sz="1200" dirty="0"/>
              <a:t>National Cricket </a:t>
            </a:r>
            <a:r>
              <a:rPr lang="en-GB" sz="1200" dirty="0" err="1"/>
              <a:t>Centre:To</a:t>
            </a:r>
            <a:r>
              <a:rPr lang="en-GB" sz="1200" dirty="0"/>
              <a:t> offer a well-run and highly professional centre of excellent for all to develop their skills in cricket, providing exceptional customer service</a:t>
            </a:r>
          </a:p>
          <a:p>
            <a:r>
              <a:rPr lang="en-GB" sz="1200" dirty="0"/>
              <a:t>Charities - Implement the charity policy and support a defined list of charities on match days and in other special appearances, memorabilia or tickets;</a:t>
            </a:r>
          </a:p>
          <a:p>
            <a:r>
              <a:rPr lang="en-GB" sz="1200" dirty="0"/>
              <a:t>External Engagement: develop new connections and sponsors to support the community programme</a:t>
            </a:r>
          </a:p>
          <a:p>
            <a:r>
              <a:rPr lang="en-GB" sz="1200" dirty="0"/>
              <a:t>Engage BME </a:t>
            </a:r>
            <a:r>
              <a:rPr lang="en-GB" sz="1200" dirty="0" err="1"/>
              <a:t>Communities:To</a:t>
            </a:r>
            <a:r>
              <a:rPr lang="en-GB" sz="1200" dirty="0"/>
              <a:t> work closely with Cricket Wales in the ‘Beyond Boundaries’ Project which seeks to set up inner city causal cricket session for those in BME communities;</a:t>
            </a:r>
          </a:p>
          <a:p>
            <a:r>
              <a:rPr lang="en-GB" sz="1200" dirty="0"/>
              <a:t>Healthy Hub - For the Sophia Gardens stadium site to become a place where people can become healthier;</a:t>
            </a:r>
          </a:p>
          <a:p>
            <a:r>
              <a:rPr lang="en-GB" sz="1200" dirty="0"/>
              <a:t>Safeguarding - Ensure good practice is applied within Glamorgan cricket and act as child welfare officer</a:t>
            </a:r>
          </a:p>
          <a:p>
            <a:r>
              <a:rPr lang="en-GB" sz="1200" dirty="0"/>
              <a:t>Welsh Language - Develop good connections with Welsh Language organisations and offer cricket via the medium of welsh</a:t>
            </a:r>
          </a:p>
          <a:p>
            <a:r>
              <a:rPr lang="en-GB" sz="1200" dirty="0"/>
              <a:t>Clubs - run an effective club ambassador programme</a:t>
            </a:r>
          </a:p>
          <a:p>
            <a:endParaRPr lang="en-GB" sz="1100" dirty="0"/>
          </a:p>
        </p:txBody>
      </p:sp>
    </p:spTree>
    <p:extLst>
      <p:ext uri="{BB962C8B-B14F-4D97-AF65-F5344CB8AC3E}">
        <p14:creationId xmlns:p14="http://schemas.microsoft.com/office/powerpoint/2010/main" val="4204779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B5A0D8-DD34-4EE3-9558-710B308BCA2B}"/>
              </a:ext>
            </a:extLst>
          </p:cNvPr>
          <p:cNvSpPr>
            <a:spLocks noGrp="1"/>
          </p:cNvSpPr>
          <p:nvPr>
            <p:ph type="title"/>
          </p:nvPr>
        </p:nvSpPr>
        <p:spPr/>
        <p:txBody>
          <a:bodyPr/>
          <a:lstStyle/>
          <a:p>
            <a:r>
              <a:rPr lang="en-GB" dirty="0"/>
              <a:t>How can you help?</a:t>
            </a:r>
          </a:p>
        </p:txBody>
      </p:sp>
      <p:sp>
        <p:nvSpPr>
          <p:cNvPr id="3" name="Content Placeholder 2">
            <a:extLst>
              <a:ext uri="{FF2B5EF4-FFF2-40B4-BE49-F238E27FC236}">
                <a16:creationId xmlns:a16="http://schemas.microsoft.com/office/drawing/2014/main" xmlns="" id="{E0DFA681-CFBA-45CF-87E9-5DADFF69C71A}"/>
              </a:ext>
            </a:extLst>
          </p:cNvPr>
          <p:cNvSpPr>
            <a:spLocks noGrp="1"/>
          </p:cNvSpPr>
          <p:nvPr>
            <p:ph idx="1"/>
          </p:nvPr>
        </p:nvSpPr>
        <p:spPr/>
        <p:txBody>
          <a:bodyPr/>
          <a:lstStyle/>
          <a:p>
            <a:r>
              <a:rPr lang="en-GB" sz="2400" dirty="0"/>
              <a:t>What would make you, your friends and family attend a T20 match?</a:t>
            </a:r>
          </a:p>
          <a:p>
            <a:r>
              <a:rPr lang="en-GB" sz="2400" dirty="0"/>
              <a:t>How important is </a:t>
            </a:r>
            <a:r>
              <a:rPr lang="en-GB" sz="2400"/>
              <a:t>ticket price?</a:t>
            </a:r>
            <a:endParaRPr lang="en-GB" sz="2400" dirty="0"/>
          </a:p>
          <a:p>
            <a:r>
              <a:rPr lang="en-GB" sz="2400" dirty="0"/>
              <a:t>What criteria is important to you when you choose which events you attend?</a:t>
            </a:r>
          </a:p>
          <a:p>
            <a:r>
              <a:rPr lang="en-GB" sz="2400" dirty="0"/>
              <a:t>How do we gather more data, and what format is relevant in future?</a:t>
            </a:r>
          </a:p>
          <a:p>
            <a:r>
              <a:rPr lang="en-GB" sz="2400" dirty="0"/>
              <a:t>How do we best engage with more people?</a:t>
            </a:r>
          </a:p>
          <a:p>
            <a:endParaRPr lang="en-GB" dirty="0"/>
          </a:p>
        </p:txBody>
      </p:sp>
    </p:spTree>
    <p:extLst>
      <p:ext uri="{BB962C8B-B14F-4D97-AF65-F5344CB8AC3E}">
        <p14:creationId xmlns:p14="http://schemas.microsoft.com/office/powerpoint/2010/main" val="10838280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3" descr="FC3.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Rectangle 9"/>
          <p:cNvSpPr>
            <a:spLocks noGrp="1" noChangeArrowheads="1"/>
          </p:cNvSpPr>
          <p:nvPr>
            <p:ph type="subTitle" idx="1"/>
          </p:nvPr>
        </p:nvSpPr>
        <p:spPr/>
        <p:txBody>
          <a:bodyPr/>
          <a:lstStyle/>
          <a:p>
            <a:pPr eaLnBrk="1" hangingPunct="1"/>
            <a:r>
              <a:rPr lang="en-US" altLang="en-US">
                <a:solidFill>
                  <a:schemeClr val="bg1"/>
                </a:solidFill>
              </a:rPr>
              <a:t>Thank You</a:t>
            </a:r>
          </a:p>
          <a:p>
            <a:pPr eaLnBrk="1" hangingPunct="1"/>
            <a:r>
              <a:rPr lang="en-US" altLang="en-US">
                <a:solidFill>
                  <a:schemeClr val="bg1"/>
                </a:solidFill>
              </a:rPr>
              <a:t>Any Questions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1423</TotalTime>
  <Words>1287</Words>
  <Application>Microsoft Office PowerPoint</Application>
  <PresentationFormat>On-screen Show (4:3)</PresentationFormat>
  <Paragraphs>159</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Default Design</vt:lpstr>
      <vt:lpstr>Welcome to Glamorgan CCC</vt:lpstr>
      <vt:lpstr>Amanda Simisker</vt:lpstr>
      <vt:lpstr>GCCC - Making Wales Proud</vt:lpstr>
      <vt:lpstr>Developing the National Summer Sport of Wales from the playground to The Sophia Gardens</vt:lpstr>
      <vt:lpstr>Creating a winning team and successful International players</vt:lpstr>
      <vt:lpstr>Identifying and developing the next generation of Glamorgan stars</vt:lpstr>
      <vt:lpstr>Enthusing participation and interest particularly amongst young people</vt:lpstr>
      <vt:lpstr>Recruiting, developing and retaining outstanding people</vt:lpstr>
      <vt:lpstr>Exceeding the expectations of our partners and stakeholders</vt:lpstr>
      <vt:lpstr>Ensuring The Sophia Gardens stadium remains a facility for Wales to be proud of</vt:lpstr>
      <vt:lpstr>Achieve financial sustainability</vt:lpstr>
      <vt:lpstr>Possible placement opportunities at Glamorgan </vt:lpstr>
      <vt:lpstr>What can you offer us??</vt:lpstr>
      <vt:lpstr>HR</vt:lpstr>
      <vt:lpstr>Marketing and Communications</vt:lpstr>
      <vt:lpstr>Finance</vt:lpstr>
      <vt:lpstr>Ops – Venue Health &amp; Safety/Stewarding/Grounds/Reception/Energy/Sustainability</vt:lpstr>
      <vt:lpstr>Ticketing &amp; Membership . </vt:lpstr>
      <vt:lpstr>Venue sales and C&amp;E Admin </vt:lpstr>
      <vt:lpstr>  Venue/Catering Ops Kitchen </vt:lpstr>
      <vt:lpstr>Community </vt:lpstr>
      <vt:lpstr>How can you help?</vt:lpstr>
      <vt:lpstr>PowerPoint Presentation</vt:lpstr>
    </vt:vector>
  </TitlesOfParts>
  <Company>GCCC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presentation here</dc:title>
  <dc:creator>martyn.bicknell</dc:creator>
  <cp:lastModifiedBy>Marie Pitson</cp:lastModifiedBy>
  <cp:revision>29</cp:revision>
  <dcterms:created xsi:type="dcterms:W3CDTF">2012-11-07T15:43:11Z</dcterms:created>
  <dcterms:modified xsi:type="dcterms:W3CDTF">2019-01-16T13:10:47Z</dcterms:modified>
</cp:coreProperties>
</file>