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wdp" ContentType="image/vnd.ms-photo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2"/>
  </p:notesMasterIdLst>
  <p:sldIdLst>
    <p:sldId id="260" r:id="rId2"/>
    <p:sldId id="263" r:id="rId3"/>
    <p:sldId id="264" r:id="rId4"/>
    <p:sldId id="265" r:id="rId5"/>
    <p:sldId id="261" r:id="rId6"/>
    <p:sldId id="266" r:id="rId7"/>
    <p:sldId id="267" r:id="rId8"/>
    <p:sldId id="259" r:id="rId9"/>
    <p:sldId id="271" r:id="rId10"/>
    <p:sldId id="270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BD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6172"/>
    <p:restoredTop sz="94585"/>
  </p:normalViewPr>
  <p:slideViewPr>
    <p:cSldViewPr snapToGrid="0" snapToObjects="1">
      <p:cViewPr>
        <p:scale>
          <a:sx n="111" d="100"/>
          <a:sy n="111" d="100"/>
        </p:scale>
        <p:origin x="896" y="3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slide" Target="slides/slide10.xml"/><Relationship Id="rId12" Type="http://schemas.openxmlformats.org/officeDocument/2006/relationships/notesMaster" Target="notesMasters/notesMaster1.xml"/><Relationship Id="rId13" Type="http://schemas.openxmlformats.org/officeDocument/2006/relationships/presProps" Target="presProps.xml"/><Relationship Id="rId14" Type="http://schemas.openxmlformats.org/officeDocument/2006/relationships/viewProps" Target="viewProps.xml"/><Relationship Id="rId15" Type="http://schemas.openxmlformats.org/officeDocument/2006/relationships/theme" Target="theme/them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1E5CFE4-7B5A-F046-A6FB-122152E8AF62}" type="datetimeFigureOut">
              <a:rPr lang="en-US" smtClean="0"/>
              <a:t>10/16/17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51F7007-4581-834D-B058-11A4FCEE5E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74486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9AF507-5F6F-2D4F-8958-E844B2D495D2}" type="datetimeFigureOut">
              <a:rPr lang="en-US" smtClean="0"/>
              <a:t>10/12/17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14C742-98DD-BE4E-9C21-42B9691CEF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57049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9AF507-5F6F-2D4F-8958-E844B2D495D2}" type="datetimeFigureOut">
              <a:rPr lang="en-US" smtClean="0"/>
              <a:t>10/12/17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14C742-98DD-BE4E-9C21-42B9691CEF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69782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9AF507-5F6F-2D4F-8958-E844B2D495D2}" type="datetimeFigureOut">
              <a:rPr lang="en-US" smtClean="0"/>
              <a:t>10/12/17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14C742-98DD-BE4E-9C21-42B9691CEF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45549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9AF507-5F6F-2D4F-8958-E844B2D495D2}" type="datetimeFigureOut">
              <a:rPr lang="en-US" smtClean="0"/>
              <a:t>10/12/17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14C742-98DD-BE4E-9C21-42B9691CEF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680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9AF507-5F6F-2D4F-8958-E844B2D495D2}" type="datetimeFigureOut">
              <a:rPr lang="en-US" smtClean="0"/>
              <a:t>10/12/17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14C742-98DD-BE4E-9C21-42B9691CEF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08270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9AF507-5F6F-2D4F-8958-E844B2D495D2}" type="datetimeFigureOut">
              <a:rPr lang="en-US" smtClean="0"/>
              <a:t>10/12/17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14C742-98DD-BE4E-9C21-42B9691CEF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03797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9AF507-5F6F-2D4F-8958-E844B2D495D2}" type="datetimeFigureOut">
              <a:rPr lang="en-US" smtClean="0"/>
              <a:t>10/12/17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14C742-98DD-BE4E-9C21-42B9691CEF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67712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9AF507-5F6F-2D4F-8958-E844B2D495D2}" type="datetimeFigureOut">
              <a:rPr lang="en-US" smtClean="0"/>
              <a:t>10/12/17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14C742-98DD-BE4E-9C21-42B9691CEF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4772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9AF507-5F6F-2D4F-8958-E844B2D495D2}" type="datetimeFigureOut">
              <a:rPr lang="en-US" smtClean="0"/>
              <a:t>10/12/17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14C742-98DD-BE4E-9C21-42B9691CEF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55214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9AF507-5F6F-2D4F-8958-E844B2D495D2}" type="datetimeFigureOut">
              <a:rPr lang="en-US" smtClean="0"/>
              <a:t>10/12/17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14C742-98DD-BE4E-9C21-42B9691CEF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62327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9AF507-5F6F-2D4F-8958-E844B2D495D2}" type="datetimeFigureOut">
              <a:rPr lang="en-US" smtClean="0"/>
              <a:t>10/12/17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14C742-98DD-BE4E-9C21-42B9691CEF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25808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BD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9AF507-5F6F-2D4F-8958-E844B2D495D2}" type="datetimeFigureOut">
              <a:rPr lang="en-US" smtClean="0"/>
              <a:t>10/12/17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B14C742-98DD-BE4E-9C21-42B9691CEF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86386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.png"/><Relationship Id="rId3" Type="http://schemas.microsoft.com/office/2007/relationships/hdphoto" Target="../media/hdphoto1.wdp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Aims and outcomes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Recap and add information on history of inclusion</a:t>
            </a:r>
          </a:p>
          <a:p>
            <a:r>
              <a:rPr lang="en-US" dirty="0" smtClean="0"/>
              <a:t>Identify additional learning needs individuals and barriers</a:t>
            </a:r>
          </a:p>
          <a:p>
            <a:r>
              <a:rPr lang="en-US" dirty="0" smtClean="0"/>
              <a:t>Develop understanding and knowledge of the inclusion spectrum and </a:t>
            </a:r>
            <a:r>
              <a:rPr lang="en-US" dirty="0" smtClean="0"/>
              <a:t>intervention</a:t>
            </a:r>
          </a:p>
          <a:p>
            <a:r>
              <a:rPr lang="en-US" dirty="0" smtClean="0"/>
              <a:t>Start to </a:t>
            </a:r>
            <a:endParaRPr lang="en-US" dirty="0" smtClean="0"/>
          </a:p>
          <a:p>
            <a:r>
              <a:rPr lang="en-US" dirty="0" smtClean="0"/>
              <a:t>Inclusive PE who are we talking about?</a:t>
            </a:r>
          </a:p>
          <a:p>
            <a:r>
              <a:rPr lang="en-US" dirty="0" smtClean="0"/>
              <a:t>Key features of inclusive PE?</a:t>
            </a:r>
          </a:p>
        </p:txBody>
      </p:sp>
    </p:spTree>
    <p:extLst>
      <p:ext uri="{BB962C8B-B14F-4D97-AF65-F5344CB8AC3E}">
        <p14:creationId xmlns:p14="http://schemas.microsoft.com/office/powerpoint/2010/main" val="5699546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History of Inclusion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1206333"/>
          </a:xfrm>
        </p:spPr>
        <p:txBody>
          <a:bodyPr/>
          <a:lstStyle/>
          <a:p>
            <a:r>
              <a:rPr lang="en-US" dirty="0" smtClean="0"/>
              <a:t>Broader and ‘more inclusive’ spectrum of individuals under ALN</a:t>
            </a:r>
          </a:p>
          <a:p>
            <a:r>
              <a:rPr lang="en-US" dirty="0" smtClean="0"/>
              <a:t>SENDA </a:t>
            </a:r>
            <a:r>
              <a:rPr lang="mr-IN" dirty="0" smtClean="0"/>
              <a:t>–</a:t>
            </a:r>
            <a:r>
              <a:rPr lang="en-US" dirty="0" smtClean="0"/>
              <a:t> Special Educational Needs and Disability Act (2001)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838200" y="2851652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mtClean="0"/>
              <a:t>Additional Information</a:t>
            </a:r>
            <a:endParaRPr lang="en-US" dirty="0"/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838200" y="4048543"/>
            <a:ext cx="10515600" cy="2289196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 smtClean="0"/>
              <a:t>Disability Discrimination Act (DDA) came into effect in 1995</a:t>
            </a:r>
          </a:p>
          <a:p>
            <a:pPr lvl="1"/>
            <a:r>
              <a:rPr lang="en-US" dirty="0" smtClean="0"/>
              <a:t>Covers: direct discrimination, disability related discrimination, failure to make reasonable adjustments to allow access to goods, facilities and services, </a:t>
            </a:r>
            <a:r>
              <a:rPr lang="en-US" dirty="0" err="1" smtClean="0"/>
              <a:t>victimisation</a:t>
            </a:r>
            <a:r>
              <a:rPr lang="en-US" dirty="0" smtClean="0"/>
              <a:t>, harassment.</a:t>
            </a:r>
          </a:p>
          <a:p>
            <a:r>
              <a:rPr lang="en-US" dirty="0" smtClean="0"/>
              <a:t> 2010: in </a:t>
            </a:r>
            <a:r>
              <a:rPr lang="en-US" dirty="0" smtClean="0"/>
              <a:t>England, </a:t>
            </a:r>
            <a:r>
              <a:rPr lang="en-US" dirty="0" smtClean="0"/>
              <a:t>Wales and Scotland this was replaced with the Equality Act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7404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 person has a disability if</a:t>
            </a:r>
            <a:r>
              <a:rPr lang="mr-IN" dirty="0" smtClean="0"/>
              <a:t>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2210347"/>
          </a:xfrm>
        </p:spPr>
        <p:txBody>
          <a:bodyPr/>
          <a:lstStyle/>
          <a:p>
            <a:r>
              <a:rPr lang="en-US" dirty="0" smtClean="0"/>
              <a:t>The person has a physical or mental impairment, and</a:t>
            </a:r>
          </a:p>
          <a:p>
            <a:r>
              <a:rPr lang="en-US" dirty="0" smtClean="0"/>
              <a:t>The impairment has a substantial and long-term adverse effect </a:t>
            </a:r>
            <a:r>
              <a:rPr lang="en-US" dirty="0" smtClean="0"/>
              <a:t>on </a:t>
            </a:r>
            <a:r>
              <a:rPr lang="en-US" dirty="0" smtClean="0"/>
              <a:t>the person’s ability to carry out normal day-to-day activities (Equality Act, 2010)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253231" y="4195254"/>
            <a:ext cx="354436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>
                <a:solidFill>
                  <a:srgbClr val="002060"/>
                </a:solidFill>
              </a:rPr>
              <a:t>Vision</a:t>
            </a:r>
            <a:endParaRPr lang="en-US" sz="2800" dirty="0">
              <a:solidFill>
                <a:srgbClr val="00206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2306700" y="4788812"/>
            <a:ext cx="317633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smtClean="0">
                <a:solidFill>
                  <a:srgbClr val="002060"/>
                </a:solidFill>
              </a:rPr>
              <a:t>Hearing</a:t>
            </a:r>
            <a:endParaRPr lang="en-US" sz="2800" dirty="0">
              <a:solidFill>
                <a:srgbClr val="002060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600044" y="5461030"/>
            <a:ext cx="317633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smtClean="0">
                <a:solidFill>
                  <a:srgbClr val="002060"/>
                </a:solidFill>
              </a:rPr>
              <a:t>Thinking</a:t>
            </a:r>
            <a:endParaRPr lang="en-US" sz="2800" dirty="0">
              <a:solidFill>
                <a:srgbClr val="002060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3591543" y="5905590"/>
            <a:ext cx="317633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>
                <a:solidFill>
                  <a:srgbClr val="002060"/>
                </a:solidFill>
              </a:rPr>
              <a:t>Learning</a:t>
            </a:r>
            <a:endParaRPr lang="en-US" sz="2800" dirty="0">
              <a:solidFill>
                <a:srgbClr val="002060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4233906" y="4430729"/>
            <a:ext cx="317633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>
                <a:solidFill>
                  <a:srgbClr val="002060"/>
                </a:solidFill>
              </a:rPr>
              <a:t>Movement</a:t>
            </a:r>
            <a:endParaRPr lang="en-US" sz="2800" dirty="0">
              <a:solidFill>
                <a:srgbClr val="002060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5445173" y="5045523"/>
            <a:ext cx="317633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>
                <a:solidFill>
                  <a:srgbClr val="002060"/>
                </a:solidFill>
              </a:rPr>
              <a:t>Remembering</a:t>
            </a:r>
            <a:endParaRPr lang="en-US" sz="2800" dirty="0">
              <a:solidFill>
                <a:srgbClr val="002060"/>
              </a:solidFill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6096000" y="5745263"/>
            <a:ext cx="317633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smtClean="0">
                <a:solidFill>
                  <a:srgbClr val="002060"/>
                </a:solidFill>
              </a:rPr>
              <a:t>Communicating</a:t>
            </a:r>
            <a:endParaRPr lang="en-US" sz="2800" dirty="0">
              <a:solidFill>
                <a:srgbClr val="002060"/>
              </a:solidFill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8751205" y="5186904"/>
            <a:ext cx="317633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>
                <a:solidFill>
                  <a:srgbClr val="002060"/>
                </a:solidFill>
              </a:rPr>
              <a:t>Social Relationships</a:t>
            </a:r>
            <a:endParaRPr lang="en-US" sz="2800" dirty="0">
              <a:solidFill>
                <a:srgbClr val="002060"/>
              </a:solidFill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7970449" y="4062363"/>
            <a:ext cx="338335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 smtClean="0">
                <a:solidFill>
                  <a:srgbClr val="002060"/>
                </a:solidFill>
              </a:rPr>
              <a:t>Wellbeing, Emotions and feelings</a:t>
            </a:r>
            <a:endParaRPr lang="en-US" sz="2800" dirty="0">
              <a:solidFill>
                <a:srgbClr val="002060"/>
              </a:solidFill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2569390" y="3317340"/>
            <a:ext cx="338335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 smtClean="0">
                <a:solidFill>
                  <a:schemeClr val="tx2"/>
                </a:solidFill>
              </a:rPr>
              <a:t>Physical or mental impairments</a:t>
            </a:r>
            <a:endParaRPr lang="en-US" sz="2800" dirty="0">
              <a:solidFill>
                <a:schemeClr val="tx2"/>
              </a:solidFill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6488442" y="3315676"/>
            <a:ext cx="338335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 smtClean="0">
                <a:solidFill>
                  <a:schemeClr val="tx2"/>
                </a:solidFill>
              </a:rPr>
              <a:t>Hidden Impairments</a:t>
            </a:r>
            <a:endParaRPr lang="en-US" sz="28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93232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2521510"/>
          </a:xfrm>
        </p:spPr>
        <p:txBody>
          <a:bodyPr>
            <a:normAutofit/>
          </a:bodyPr>
          <a:lstStyle/>
          <a:p>
            <a:r>
              <a:rPr lang="en-US" dirty="0" smtClean="0"/>
              <a:t>If a disabled person is at a ‘substantial disadvantage’ responsible bodies are required to take reasonable steps to prevent that disadvantage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2886635"/>
            <a:ext cx="10515600" cy="3675530"/>
          </a:xfrm>
        </p:spPr>
        <p:txBody>
          <a:bodyPr>
            <a:normAutofit fontScale="92500" lnSpcReduction="10000"/>
          </a:bodyPr>
          <a:lstStyle/>
          <a:p>
            <a:r>
              <a:rPr lang="en-US" dirty="0" smtClean="0">
                <a:solidFill>
                  <a:srgbClr val="002060"/>
                </a:solidFill>
              </a:rPr>
              <a:t>What might this include? </a:t>
            </a:r>
          </a:p>
          <a:p>
            <a:endParaRPr lang="en-US" dirty="0"/>
          </a:p>
          <a:p>
            <a:r>
              <a:rPr lang="en-US" dirty="0" smtClean="0"/>
              <a:t>How easy is it to make ’reasonable </a:t>
            </a:r>
            <a:r>
              <a:rPr lang="en-US" dirty="0" smtClean="0"/>
              <a:t>adjustments’? </a:t>
            </a:r>
            <a:r>
              <a:rPr lang="en-US" dirty="0" smtClean="0"/>
              <a:t>Circumstances of the case:</a:t>
            </a:r>
          </a:p>
          <a:p>
            <a:pPr lvl="1"/>
            <a:r>
              <a:rPr lang="en-US" dirty="0"/>
              <a:t>Type of services being provided</a:t>
            </a:r>
          </a:p>
          <a:p>
            <a:pPr lvl="1"/>
            <a:r>
              <a:rPr lang="en-US" dirty="0"/>
              <a:t>Nature of the institution or service and the size of its resources</a:t>
            </a:r>
          </a:p>
          <a:p>
            <a:pPr lvl="1"/>
            <a:r>
              <a:rPr lang="en-US" dirty="0"/>
              <a:t>Effect of the disability on the individual disabled person or </a:t>
            </a:r>
            <a:r>
              <a:rPr lang="en-US" dirty="0" smtClean="0"/>
              <a:t>pupil</a:t>
            </a:r>
          </a:p>
          <a:p>
            <a:r>
              <a:rPr lang="en-US" dirty="0" smtClean="0">
                <a:solidFill>
                  <a:srgbClr val="002060"/>
                </a:solidFill>
              </a:rPr>
              <a:t>What factors may be taken into account?</a:t>
            </a:r>
          </a:p>
          <a:p>
            <a:r>
              <a:rPr lang="en-US" dirty="0" smtClean="0">
                <a:solidFill>
                  <a:srgbClr val="002060"/>
                </a:solidFill>
              </a:rPr>
              <a:t>Case Studies</a:t>
            </a:r>
          </a:p>
        </p:txBody>
      </p:sp>
    </p:spTree>
    <p:extLst>
      <p:ext uri="{BB962C8B-B14F-4D97-AF65-F5344CB8AC3E}">
        <p14:creationId xmlns:p14="http://schemas.microsoft.com/office/powerpoint/2010/main" val="10110757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" name="Group 14"/>
          <p:cNvGrpSpPr/>
          <p:nvPr/>
        </p:nvGrpSpPr>
        <p:grpSpPr>
          <a:xfrm>
            <a:off x="2732988" y="304800"/>
            <a:ext cx="9772952" cy="6258560"/>
            <a:chOff x="1016484" y="304800"/>
            <a:chExt cx="9772952" cy="6258560"/>
          </a:xfrm>
        </p:grpSpPr>
        <p:sp>
          <p:nvSpPr>
            <p:cNvPr id="2" name="Triangle 1"/>
            <p:cNvSpPr/>
            <p:nvPr/>
          </p:nvSpPr>
          <p:spPr>
            <a:xfrm>
              <a:off x="1686560" y="304800"/>
              <a:ext cx="8453120" cy="6258560"/>
            </a:xfrm>
            <a:prstGeom prst="triangl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4" name="Group 13"/>
            <p:cNvGrpSpPr/>
            <p:nvPr/>
          </p:nvGrpSpPr>
          <p:grpSpPr>
            <a:xfrm>
              <a:off x="1016484" y="1446629"/>
              <a:ext cx="9772952" cy="4922459"/>
              <a:chOff x="1016484" y="1446629"/>
              <a:chExt cx="9772952" cy="4922459"/>
            </a:xfrm>
          </p:grpSpPr>
          <p:sp>
            <p:nvSpPr>
              <p:cNvPr id="3" name="TextBox 2"/>
              <p:cNvSpPr txBox="1"/>
              <p:nvPr/>
            </p:nvSpPr>
            <p:spPr>
              <a:xfrm>
                <a:off x="1016484" y="5538091"/>
                <a:ext cx="9772952" cy="83099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sz="2400" b="1" dirty="0" smtClean="0">
                    <a:solidFill>
                      <a:schemeClr val="bg1"/>
                    </a:solidFill>
                  </a:rPr>
                  <a:t>Wave 1</a:t>
                </a:r>
              </a:p>
              <a:p>
                <a:pPr algn="ctr"/>
                <a:r>
                  <a:rPr lang="en-US" sz="2400" b="1" dirty="0" smtClean="0">
                    <a:solidFill>
                      <a:schemeClr val="bg1"/>
                    </a:solidFill>
                  </a:rPr>
                  <a:t>Quality inclusive teaching for all</a:t>
                </a:r>
                <a:endParaRPr lang="en-US" sz="2400" b="1" dirty="0">
                  <a:solidFill>
                    <a:schemeClr val="bg1"/>
                  </a:solidFill>
                </a:endParaRPr>
              </a:p>
            </p:txBody>
          </p:sp>
          <p:sp>
            <p:nvSpPr>
              <p:cNvPr id="4" name="TextBox 3"/>
              <p:cNvSpPr txBox="1"/>
              <p:nvPr/>
            </p:nvSpPr>
            <p:spPr>
              <a:xfrm>
                <a:off x="3149116" y="3492360"/>
                <a:ext cx="5528007" cy="156966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sz="2400" b="1" dirty="0" smtClean="0">
                    <a:solidFill>
                      <a:schemeClr val="bg1"/>
                    </a:solidFill>
                  </a:rPr>
                  <a:t>Wave 2</a:t>
                </a:r>
              </a:p>
              <a:p>
                <a:pPr algn="ctr"/>
                <a:r>
                  <a:rPr lang="en-US" sz="2400" b="1" dirty="0" smtClean="0">
                    <a:solidFill>
                      <a:schemeClr val="bg1"/>
                    </a:solidFill>
                  </a:rPr>
                  <a:t>Additional interventions to enable children to work at age-related expectations or above</a:t>
                </a:r>
                <a:endParaRPr lang="en-US" sz="2400" b="1" dirty="0">
                  <a:solidFill>
                    <a:schemeClr val="bg1"/>
                  </a:solidFill>
                </a:endParaRPr>
              </a:p>
            </p:txBody>
          </p:sp>
          <p:sp>
            <p:nvSpPr>
              <p:cNvPr id="5" name="TextBox 4"/>
              <p:cNvSpPr txBox="1"/>
              <p:nvPr/>
            </p:nvSpPr>
            <p:spPr>
              <a:xfrm>
                <a:off x="4632960" y="1446629"/>
                <a:ext cx="2540000" cy="156966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sz="2400" b="1" dirty="0" smtClean="0">
                    <a:solidFill>
                      <a:schemeClr val="bg1"/>
                    </a:solidFill>
                  </a:rPr>
                  <a:t>Wave 3</a:t>
                </a:r>
              </a:p>
              <a:p>
                <a:pPr algn="ctr"/>
                <a:r>
                  <a:rPr lang="en-US" sz="2400" b="1" dirty="0" smtClean="0">
                    <a:solidFill>
                      <a:schemeClr val="bg1"/>
                    </a:solidFill>
                  </a:rPr>
                  <a:t>Additional highly personalised interventions</a:t>
                </a:r>
                <a:endParaRPr lang="en-US" sz="2400" b="1" dirty="0">
                  <a:solidFill>
                    <a:schemeClr val="bg1"/>
                  </a:solidFill>
                </a:endParaRPr>
              </a:p>
            </p:txBody>
          </p:sp>
          <p:cxnSp>
            <p:nvCxnSpPr>
              <p:cNvPr id="7" name="Straight Connector 6"/>
              <p:cNvCxnSpPr/>
              <p:nvPr/>
            </p:nvCxnSpPr>
            <p:spPr>
              <a:xfrm>
                <a:off x="4023360" y="3176710"/>
                <a:ext cx="3759200" cy="0"/>
              </a:xfrm>
              <a:prstGeom prst="line">
                <a:avLst/>
              </a:prstGeom>
              <a:ln w="38100">
                <a:solidFill>
                  <a:schemeClr val="bg1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" name="Straight Connector 7"/>
              <p:cNvCxnSpPr/>
              <p:nvPr/>
            </p:nvCxnSpPr>
            <p:spPr>
              <a:xfrm flipV="1">
                <a:off x="2550695" y="5279021"/>
                <a:ext cx="6689558" cy="8605"/>
              </a:xfrm>
              <a:prstGeom prst="line">
                <a:avLst/>
              </a:prstGeom>
              <a:ln w="38100">
                <a:solidFill>
                  <a:schemeClr val="bg1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13" name="Title 1"/>
          <p:cNvSpPr txBox="1">
            <a:spLocks/>
          </p:cNvSpPr>
          <p:nvPr/>
        </p:nvSpPr>
        <p:spPr>
          <a:xfrm>
            <a:off x="228600" y="212933"/>
            <a:ext cx="6944360" cy="1325563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mtClean="0"/>
              <a:t>Waves of Intervention model (DfE, 2006)</a:t>
            </a:r>
            <a:endParaRPr lang="en-US"/>
          </a:p>
        </p:txBody>
      </p:sp>
      <p:sp>
        <p:nvSpPr>
          <p:cNvPr id="16" name="TextBox 15"/>
          <p:cNvSpPr txBox="1"/>
          <p:nvPr/>
        </p:nvSpPr>
        <p:spPr>
          <a:xfrm>
            <a:off x="506816" y="3091785"/>
            <a:ext cx="489801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 smtClean="0"/>
              <a:t>Specialised interventions: Targeted provision  for individuals or small groups. May be time-managed</a:t>
            </a:r>
            <a:endParaRPr lang="en-US" sz="2000" dirty="0"/>
          </a:p>
        </p:txBody>
      </p:sp>
      <p:sp>
        <p:nvSpPr>
          <p:cNvPr id="17" name="TextBox 16"/>
          <p:cNvSpPr txBox="1"/>
          <p:nvPr/>
        </p:nvSpPr>
        <p:spPr>
          <a:xfrm>
            <a:off x="1506957" y="1513520"/>
            <a:ext cx="535886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 smtClean="0"/>
              <a:t>Use of external organisations and agencies for those who require a high level of additional support/ </a:t>
            </a:r>
            <a:r>
              <a:rPr lang="en-US" sz="2000" dirty="0" err="1" smtClean="0"/>
              <a:t>specialised</a:t>
            </a:r>
            <a:r>
              <a:rPr lang="en-US" sz="2000" dirty="0" smtClean="0"/>
              <a:t> provision</a:t>
            </a:r>
            <a:endParaRPr lang="en-US" sz="2000" dirty="0"/>
          </a:p>
        </p:txBody>
      </p:sp>
      <p:sp>
        <p:nvSpPr>
          <p:cNvPr id="18" name="TextBox 17"/>
          <p:cNvSpPr txBox="1"/>
          <p:nvPr/>
        </p:nvSpPr>
        <p:spPr>
          <a:xfrm>
            <a:off x="228600" y="4631788"/>
            <a:ext cx="365760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 smtClean="0"/>
              <a:t>Provide meaningful, relevant and motivating curriculum for learners</a:t>
            </a:r>
          </a:p>
          <a:p>
            <a:r>
              <a:rPr lang="en-US" sz="2000" dirty="0" smtClean="0"/>
              <a:t>Meet specific needs of their learners and further their all-round development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1331034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Identifying Barriers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What are the main reasons that deter pupils from engaging in PE and </a:t>
            </a:r>
            <a:r>
              <a:rPr lang="en-US" dirty="0"/>
              <a:t>p</a:t>
            </a:r>
            <a:r>
              <a:rPr lang="en-US" dirty="0" smtClean="0"/>
              <a:t>hysical activity?</a:t>
            </a:r>
          </a:p>
          <a:p>
            <a:endParaRPr lang="en-US" dirty="0" smtClean="0"/>
          </a:p>
          <a:p>
            <a:r>
              <a:rPr lang="en-US" dirty="0" smtClean="0"/>
              <a:t>Who are we talking about? </a:t>
            </a:r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1224684" y="3747646"/>
            <a:ext cx="338335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 smtClean="0">
                <a:solidFill>
                  <a:schemeClr val="tx2"/>
                </a:solidFill>
              </a:rPr>
              <a:t>Physical or mental impairments</a:t>
            </a:r>
            <a:endParaRPr lang="en-US" sz="2800" dirty="0">
              <a:solidFill>
                <a:schemeClr val="tx2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2916359" y="4856152"/>
            <a:ext cx="338335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smtClean="0">
                <a:solidFill>
                  <a:schemeClr val="tx2"/>
                </a:solidFill>
              </a:rPr>
              <a:t>Hidden impairments</a:t>
            </a:r>
            <a:endParaRPr lang="en-US" sz="2800" dirty="0">
              <a:solidFill>
                <a:schemeClr val="tx2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4994519" y="3375939"/>
            <a:ext cx="232068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 err="1" smtClean="0">
                <a:solidFill>
                  <a:schemeClr val="tx2"/>
                </a:solidFill>
              </a:rPr>
              <a:t>Behaviour</a:t>
            </a:r>
            <a:endParaRPr lang="en-US" sz="2800" dirty="0">
              <a:solidFill>
                <a:schemeClr val="tx2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5836200" y="4253231"/>
            <a:ext cx="338335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smtClean="0">
                <a:solidFill>
                  <a:schemeClr val="tx2"/>
                </a:solidFill>
              </a:rPr>
              <a:t>Background</a:t>
            </a:r>
            <a:endParaRPr lang="en-US" sz="2800" dirty="0">
              <a:solidFill>
                <a:schemeClr val="tx2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244701" y="5552717"/>
            <a:ext cx="368184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 smtClean="0">
                <a:solidFill>
                  <a:schemeClr val="tx2"/>
                </a:solidFill>
              </a:rPr>
              <a:t>Self image, confidence, self esteem</a:t>
            </a:r>
            <a:endParaRPr lang="en-US" sz="2800" dirty="0">
              <a:solidFill>
                <a:schemeClr val="tx2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5836199" y="5459074"/>
            <a:ext cx="338335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 smtClean="0">
                <a:solidFill>
                  <a:schemeClr val="tx2"/>
                </a:solidFill>
              </a:rPr>
              <a:t>Physical or mental impairments</a:t>
            </a:r>
            <a:endParaRPr lang="en-US" sz="2800" dirty="0">
              <a:solidFill>
                <a:schemeClr val="tx2"/>
              </a:solidFill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7701684" y="3127090"/>
            <a:ext cx="21468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smtClean="0">
                <a:solidFill>
                  <a:schemeClr val="tx2"/>
                </a:solidFill>
              </a:rPr>
              <a:t>Gender</a:t>
            </a:r>
            <a:endParaRPr lang="en-US" sz="2800" dirty="0">
              <a:solidFill>
                <a:schemeClr val="tx2"/>
              </a:solidFill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9606035" y="4095398"/>
            <a:ext cx="23898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smtClean="0">
                <a:solidFill>
                  <a:schemeClr val="tx2"/>
                </a:solidFill>
              </a:rPr>
              <a:t>Conditions</a:t>
            </a:r>
            <a:endParaRPr lang="en-US" sz="2800" dirty="0">
              <a:solidFill>
                <a:schemeClr val="tx2"/>
              </a:solidFill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9368619" y="5355604"/>
            <a:ext cx="25786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smtClean="0">
                <a:solidFill>
                  <a:schemeClr val="tx2"/>
                </a:solidFill>
              </a:rPr>
              <a:t>Maturation</a:t>
            </a:r>
            <a:endParaRPr lang="en-US" sz="2800" dirty="0">
              <a:solidFill>
                <a:schemeClr val="tx2"/>
              </a:solidFill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3302843" y="5905479"/>
            <a:ext cx="338335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 smtClean="0">
                <a:solidFill>
                  <a:schemeClr val="tx2"/>
                </a:solidFill>
              </a:rPr>
              <a:t>Social</a:t>
            </a:r>
            <a:endParaRPr lang="en-US" sz="28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7024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Key features of Inclusive PE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5479473" cy="4351338"/>
          </a:xfrm>
        </p:spPr>
        <p:txBody>
          <a:bodyPr/>
          <a:lstStyle/>
          <a:p>
            <a:r>
              <a:rPr lang="en-US" dirty="0" smtClean="0"/>
              <a:t>Teaching and </a:t>
            </a:r>
            <a:r>
              <a:rPr lang="en-US" dirty="0" smtClean="0"/>
              <a:t>learning</a:t>
            </a:r>
          </a:p>
          <a:p>
            <a:endParaRPr lang="en-US" dirty="0"/>
          </a:p>
          <a:p>
            <a:endParaRPr lang="en-US" dirty="0" smtClean="0"/>
          </a:p>
          <a:p>
            <a:r>
              <a:rPr lang="en-US" dirty="0" smtClean="0"/>
              <a:t>Facilities/ equipment and </a:t>
            </a:r>
            <a:r>
              <a:rPr lang="en-US" dirty="0" smtClean="0"/>
              <a:t>resources</a:t>
            </a:r>
          </a:p>
          <a:p>
            <a:endParaRPr lang="en-US" dirty="0"/>
          </a:p>
          <a:p>
            <a:endParaRPr lang="en-US" dirty="0" smtClean="0"/>
          </a:p>
          <a:p>
            <a:r>
              <a:rPr lang="en-US" dirty="0" smtClean="0"/>
              <a:t>Process, outcomes and assessment</a:t>
            </a:r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5763491" y="1690688"/>
            <a:ext cx="6068291" cy="3108543"/>
          </a:xfrm>
          <a:prstGeom prst="rect">
            <a:avLst/>
          </a:prstGeom>
          <a:noFill/>
          <a:ln w="57150">
            <a:solidFill>
              <a:schemeClr val="accent1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US" sz="2800" u="sng" dirty="0" smtClean="0"/>
              <a:t>Inclusive Curriculum:</a:t>
            </a:r>
          </a:p>
          <a:p>
            <a:r>
              <a:rPr lang="en-US" sz="2800" dirty="0" smtClean="0"/>
              <a:t>- Setting suitable learning challenges</a:t>
            </a:r>
          </a:p>
          <a:p>
            <a:r>
              <a:rPr lang="en-US" sz="2800" dirty="0" smtClean="0"/>
              <a:t>- Responding to pupils to diverse learning needs</a:t>
            </a:r>
          </a:p>
          <a:p>
            <a:r>
              <a:rPr lang="en-US" sz="2800" dirty="0" smtClean="0"/>
              <a:t>- Overcoming potential barriers to learning and assessment for individuals and groups of pupils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7783816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4000" b="89926" l="0" r="98768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994941" y="698804"/>
            <a:ext cx="7751157" cy="6443388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3709210" y="378722"/>
            <a:ext cx="482392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smtClean="0"/>
              <a:t>Stevenson and Black, 2007 &amp; 2012 </a:t>
            </a:r>
            <a:endParaRPr lang="en-US" sz="2400"/>
          </a:p>
        </p:txBody>
      </p:sp>
      <p:sp>
        <p:nvSpPr>
          <p:cNvPr id="6" name="TextBox 5"/>
          <p:cNvSpPr txBox="1"/>
          <p:nvPr/>
        </p:nvSpPr>
        <p:spPr>
          <a:xfrm>
            <a:off x="304801" y="840387"/>
            <a:ext cx="2632363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/>
              <a:t>A simple activity based on what the entire group can do with little or </a:t>
            </a:r>
            <a:r>
              <a:rPr lang="en-US" sz="2400" smtClean="0"/>
              <a:t>no modification</a:t>
            </a:r>
            <a:endParaRPr lang="en-US" sz="2400"/>
          </a:p>
        </p:txBody>
      </p:sp>
      <p:sp>
        <p:nvSpPr>
          <p:cNvPr id="7" name="TextBox 6"/>
          <p:cNvSpPr txBox="1"/>
          <p:nvPr/>
        </p:nvSpPr>
        <p:spPr>
          <a:xfrm>
            <a:off x="9305177" y="840387"/>
            <a:ext cx="2715491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/>
              <a:t>Everyone does the same activity with modifications to challenge and support </a:t>
            </a:r>
            <a:r>
              <a:rPr lang="en-US" sz="2400" smtClean="0"/>
              <a:t>all abilities</a:t>
            </a:r>
            <a:endParaRPr lang="en-US" sz="2400" dirty="0"/>
          </a:p>
        </p:txBody>
      </p:sp>
      <p:sp>
        <p:nvSpPr>
          <p:cNvPr id="8" name="TextBox 7"/>
          <p:cNvSpPr txBox="1"/>
          <p:nvPr/>
        </p:nvSpPr>
        <p:spPr>
          <a:xfrm>
            <a:off x="304801" y="4503511"/>
            <a:ext cx="285403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/>
              <a:t>An individual or group do a purposefully planned different activity</a:t>
            </a:r>
            <a:endParaRPr lang="en-US" sz="2400" dirty="0"/>
          </a:p>
        </p:txBody>
      </p:sp>
      <p:sp>
        <p:nvSpPr>
          <p:cNvPr id="9" name="TextBox 8"/>
          <p:cNvSpPr txBox="1"/>
          <p:nvPr/>
        </p:nvSpPr>
        <p:spPr>
          <a:xfrm>
            <a:off x="9033164" y="4503511"/>
            <a:ext cx="315883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/>
              <a:t>Participants are grouped accordingly to ability </a:t>
            </a:r>
            <a:r>
              <a:rPr lang="mr-IN" sz="2400" dirty="0" smtClean="0"/>
              <a:t>–</a:t>
            </a:r>
            <a:r>
              <a:rPr lang="en-US" sz="2400" dirty="0" smtClean="0"/>
              <a:t> each do the same activity but at appropriate levels</a:t>
            </a:r>
            <a:endParaRPr lang="en-US" sz="2400" dirty="0"/>
          </a:p>
        </p:txBody>
      </p:sp>
      <p:sp>
        <p:nvSpPr>
          <p:cNvPr id="10" name="TextBox 9"/>
          <p:cNvSpPr txBox="1"/>
          <p:nvPr/>
        </p:nvSpPr>
        <p:spPr>
          <a:xfrm>
            <a:off x="2685879" y="2578741"/>
            <a:ext cx="13854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smtClean="0">
                <a:solidFill>
                  <a:schemeClr val="bg1"/>
                </a:solidFill>
              </a:rPr>
              <a:t>Everyone </a:t>
            </a:r>
            <a:r>
              <a:rPr lang="en-US" b="1" smtClean="0">
                <a:solidFill>
                  <a:schemeClr val="bg1"/>
                </a:solidFill>
              </a:rPr>
              <a:t>can play</a:t>
            </a:r>
            <a:endParaRPr lang="en-US" b="1">
              <a:solidFill>
                <a:schemeClr val="bg1"/>
              </a:solidFill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8002851" y="2744858"/>
            <a:ext cx="13854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smtClean="0">
                <a:solidFill>
                  <a:schemeClr val="bg1"/>
                </a:solidFill>
              </a:rPr>
              <a:t>Change to include</a:t>
            </a:r>
            <a:endParaRPr lang="en-US" b="1" dirty="0">
              <a:solidFill>
                <a:schemeClr val="bg1"/>
              </a:solidFill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8030560" y="3857180"/>
            <a:ext cx="13854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smtClean="0">
                <a:solidFill>
                  <a:schemeClr val="bg1"/>
                </a:solidFill>
              </a:rPr>
              <a:t>Ability Groups</a:t>
            </a:r>
            <a:endParaRPr lang="en-US" b="1" dirty="0">
              <a:solidFill>
                <a:schemeClr val="bg1"/>
              </a:solidFill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4702929" y="2651743"/>
            <a:ext cx="32999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smtClean="0">
                <a:solidFill>
                  <a:schemeClr val="bg1"/>
                </a:solidFill>
              </a:rPr>
              <a:t>Adapted </a:t>
            </a:r>
            <a:r>
              <a:rPr lang="en-US" b="1" smtClean="0">
                <a:solidFill>
                  <a:schemeClr val="bg1"/>
                </a:solidFill>
              </a:rPr>
              <a:t>physical activity</a:t>
            </a:r>
            <a:endParaRPr lang="en-US" b="1">
              <a:solidFill>
                <a:schemeClr val="bg1"/>
              </a:solidFill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2566054" y="3734652"/>
            <a:ext cx="163113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smtClean="0">
                <a:solidFill>
                  <a:schemeClr val="bg1"/>
                </a:solidFill>
              </a:rPr>
              <a:t>Alternative activity</a:t>
            </a:r>
            <a:endParaRPr lang="en-US" b="1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62207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41559834"/>
              </p:ext>
            </p:extLst>
          </p:nvPr>
        </p:nvGraphicFramePr>
        <p:xfrm>
          <a:off x="369278" y="329377"/>
          <a:ext cx="4888522" cy="29179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444261"/>
                <a:gridCol w="2444261"/>
              </a:tblGrid>
              <a:tr h="906260">
                <a:tc>
                  <a:txBody>
                    <a:bodyPr/>
                    <a:lstStyle/>
                    <a:p>
                      <a:r>
                        <a:rPr lang="en-US" dirty="0" smtClean="0"/>
                        <a:t>Space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Where is the activity happening</a:t>
                      </a:r>
                      <a:endParaRPr lang="en-US" dirty="0"/>
                    </a:p>
                  </a:txBody>
                  <a:tcPr/>
                </a:tc>
              </a:tr>
              <a:tr h="906260">
                <a:tc gridSpan="2"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en-US" dirty="0" smtClean="0"/>
                        <a:t>Shorter or</a:t>
                      </a:r>
                      <a:r>
                        <a:rPr lang="en-US" baseline="0" dirty="0" smtClean="0"/>
                        <a:t> smaller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US" baseline="0" dirty="0" smtClean="0"/>
                        <a:t>Near/ far targets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US" dirty="0" smtClean="0"/>
                        <a:t>Zones</a:t>
                      </a:r>
                      <a:r>
                        <a:rPr lang="en-US" baseline="0" dirty="0" smtClean="0"/>
                        <a:t> </a:t>
                      </a:r>
                      <a:r>
                        <a:rPr lang="mr-IN" baseline="0" dirty="0" smtClean="0"/>
                        <a:t>–</a:t>
                      </a:r>
                      <a:r>
                        <a:rPr lang="en-US" baseline="0" dirty="0" smtClean="0"/>
                        <a:t> safe or ability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US" baseline="0" dirty="0" smtClean="0"/>
                        <a:t>Larger/ More </a:t>
                      </a:r>
                      <a:r>
                        <a:rPr lang="en-US" baseline="0" dirty="0" smtClean="0"/>
                        <a:t>space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US" baseline="0" dirty="0" smtClean="0"/>
                        <a:t>Throwing: in front of a wall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US" baseline="0" dirty="0" smtClean="0"/>
                        <a:t>Floor based activities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US" baseline="0" dirty="0" smtClean="0"/>
                        <a:t>Start at different times or different places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37691575"/>
              </p:ext>
            </p:extLst>
          </p:nvPr>
        </p:nvGraphicFramePr>
        <p:xfrm>
          <a:off x="6260122" y="199160"/>
          <a:ext cx="4888522" cy="31922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444261"/>
                <a:gridCol w="2444261"/>
              </a:tblGrid>
              <a:tr h="906260">
                <a:tc>
                  <a:txBody>
                    <a:bodyPr/>
                    <a:lstStyle/>
                    <a:p>
                      <a:r>
                        <a:rPr lang="en-US" dirty="0" smtClean="0"/>
                        <a:t>Task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What is happening?</a:t>
                      </a:r>
                      <a:endParaRPr lang="en-US" dirty="0"/>
                    </a:p>
                  </a:txBody>
                  <a:tcPr/>
                </a:tc>
              </a:tr>
              <a:tr h="906260">
                <a:tc gridSpan="2"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en-US" dirty="0" smtClean="0"/>
                        <a:t>Simplify</a:t>
                      </a:r>
                      <a:endParaRPr lang="en-US" baseline="0" dirty="0" smtClean="0"/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US" baseline="0" dirty="0" smtClean="0"/>
                        <a:t>More challenging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US" baseline="0" dirty="0" smtClean="0"/>
                        <a:t>Specific roles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US" baseline="0" dirty="0" smtClean="0"/>
                        <a:t>Rules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US" baseline="0" dirty="0" smtClean="0"/>
                        <a:t>Speed participants/ equipment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US" baseline="0" dirty="0" smtClean="0"/>
                        <a:t>Different forms of involvement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US" baseline="0" dirty="0" smtClean="0"/>
                        <a:t>Differentiated targets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US" baseline="0" dirty="0" smtClean="0"/>
                        <a:t>Non-dominant hand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83963849"/>
              </p:ext>
            </p:extLst>
          </p:nvPr>
        </p:nvGraphicFramePr>
        <p:xfrm>
          <a:off x="5598366" y="3900195"/>
          <a:ext cx="5971591" cy="27432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089876"/>
                <a:gridCol w="2881715"/>
              </a:tblGrid>
              <a:tr h="904474">
                <a:tc>
                  <a:txBody>
                    <a:bodyPr/>
                    <a:lstStyle/>
                    <a:p>
                      <a:endParaRPr lang="en-US" dirty="0" smtClean="0"/>
                    </a:p>
                    <a:p>
                      <a:endParaRPr lang="en-US" dirty="0" smtClean="0"/>
                    </a:p>
                    <a:p>
                      <a:r>
                        <a:rPr lang="en-US" dirty="0" smtClean="0"/>
                        <a:t>Equipment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 smtClean="0"/>
                    </a:p>
                    <a:p>
                      <a:endParaRPr lang="en-US" dirty="0" smtClean="0"/>
                    </a:p>
                    <a:p>
                      <a:r>
                        <a:rPr lang="en-US" dirty="0" smtClean="0"/>
                        <a:t>What is being used?</a:t>
                      </a:r>
                      <a:endParaRPr lang="en-US" dirty="0"/>
                    </a:p>
                  </a:txBody>
                  <a:tcPr/>
                </a:tc>
              </a:tr>
              <a:tr h="906260">
                <a:tc gridSpan="2">
                  <a:txBody>
                    <a:bodyPr/>
                    <a:lstStyle/>
                    <a:p>
                      <a:r>
                        <a:rPr lang="en-US" dirty="0" smtClean="0"/>
                        <a:t>Type: balls, mats, flags, scarves, feet, cones, bean bags, floats,</a:t>
                      </a:r>
                      <a:r>
                        <a:rPr lang="en-US" baseline="0" dirty="0" smtClean="0"/>
                        <a:t> hurdles, plastic markers, ropes, canes, soft equipment, bats, racquets</a:t>
                      </a:r>
                      <a:endParaRPr lang="en-US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</a:tr>
              <a:tr h="906260">
                <a:tc gridSpan="2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 smtClean="0"/>
                        <a:t>Variety</a:t>
                      </a:r>
                      <a:r>
                        <a:rPr lang="en-US" baseline="0" dirty="0" smtClean="0"/>
                        <a:t>: size, shape, </a:t>
                      </a:r>
                      <a:r>
                        <a:rPr lang="en-US" baseline="0" dirty="0" err="1" smtClean="0"/>
                        <a:t>colour</a:t>
                      </a:r>
                      <a:r>
                        <a:rPr lang="en-US" baseline="0" dirty="0" smtClean="0"/>
                        <a:t>, texture, weight, environment, play surface, indoor/outdoor, length of handle</a:t>
                      </a:r>
                      <a:endParaRPr lang="en-US" dirty="0" smtClean="0"/>
                    </a:p>
                    <a:p>
                      <a:pPr marL="285750" indent="-285750">
                        <a:buFontTx/>
                        <a:buChar char="-"/>
                      </a:pPr>
                      <a:endParaRPr lang="en-US" baseline="0" dirty="0" smtClean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7" name="Table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7317788"/>
              </p:ext>
            </p:extLst>
          </p:nvPr>
        </p:nvGraphicFramePr>
        <p:xfrm>
          <a:off x="455048" y="3460469"/>
          <a:ext cx="4642338" cy="31922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321169"/>
                <a:gridCol w="2321169"/>
              </a:tblGrid>
              <a:tr h="906260">
                <a:tc>
                  <a:txBody>
                    <a:bodyPr/>
                    <a:lstStyle/>
                    <a:p>
                      <a:r>
                        <a:rPr lang="en-US" dirty="0" smtClean="0"/>
                        <a:t>People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Who is involved?</a:t>
                      </a:r>
                      <a:endParaRPr lang="en-US" dirty="0"/>
                    </a:p>
                  </a:txBody>
                  <a:tcPr/>
                </a:tc>
              </a:tr>
              <a:tr h="906260">
                <a:tc gridSpan="2"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en-US" dirty="0" smtClean="0"/>
                        <a:t>Independently,</a:t>
                      </a:r>
                      <a:r>
                        <a:rPr lang="en-US" baseline="0" dirty="0" smtClean="0"/>
                        <a:t> groups, pairs, teams, friends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US" baseline="0" dirty="0" smtClean="0"/>
                        <a:t>Changing groups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US" baseline="0" dirty="0" smtClean="0"/>
                        <a:t>Own space/ restricted space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US" baseline="0" dirty="0" smtClean="0"/>
                        <a:t>Working in different or the same roles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US" baseline="0" dirty="0" smtClean="0"/>
                        <a:t>Different/ same abilities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US" baseline="0" dirty="0" smtClean="0"/>
                        <a:t>Mixed ability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US" baseline="0" dirty="0" smtClean="0"/>
                        <a:t>Zones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US" baseline="0" dirty="0" smtClean="0"/>
                        <a:t>Buddy system</a:t>
                      </a:r>
                      <a:endParaRPr lang="en-US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983143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Videos </a:t>
            </a:r>
            <a:r>
              <a:rPr lang="mr-IN" dirty="0" smtClean="0"/>
              <a:t>–</a:t>
            </a:r>
            <a:r>
              <a:rPr lang="en-US" dirty="0" smtClean="0"/>
              <a:t> feedback what you have seen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P</a:t>
            </a:r>
            <a:r>
              <a:rPr lang="en-US" dirty="0" smtClean="0"/>
              <a:t>hysical activity characteristics? </a:t>
            </a:r>
            <a:r>
              <a:rPr lang="en-US" dirty="0" err="1" smtClean="0"/>
              <a:t>Eg</a:t>
            </a:r>
            <a:r>
              <a:rPr lang="en-US" dirty="0" smtClean="0"/>
              <a:t>. Competition, recreation, learning/ training etc.</a:t>
            </a:r>
          </a:p>
          <a:p>
            <a:r>
              <a:rPr lang="en-US" dirty="0" smtClean="0"/>
              <a:t>What Intervention have you seen? Which wave would the intervention fall under or place on the inclusion spectrum?</a:t>
            </a:r>
          </a:p>
          <a:p>
            <a:r>
              <a:rPr lang="en-US" dirty="0" smtClean="0"/>
              <a:t>Has the intervention been adapted from the traditional physical activity? How? Think about STEP and the inclusion spectrum</a:t>
            </a:r>
          </a:p>
          <a:p>
            <a:r>
              <a:rPr lang="en-US" dirty="0" smtClean="0"/>
              <a:t>Could you adapt the same activity to include or make suitable for a different type of barrier?</a:t>
            </a:r>
          </a:p>
        </p:txBody>
      </p:sp>
    </p:spTree>
    <p:extLst>
      <p:ext uri="{BB962C8B-B14F-4D97-AF65-F5344CB8AC3E}">
        <p14:creationId xmlns:p14="http://schemas.microsoft.com/office/powerpoint/2010/main" val="15499373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13329</TotalTime>
  <Words>768</Words>
  <Application>Microsoft Macintosh PowerPoint</Application>
  <PresentationFormat>Widescreen</PresentationFormat>
  <Paragraphs>126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Calibri</vt:lpstr>
      <vt:lpstr>Calibri Light</vt:lpstr>
      <vt:lpstr>Mangal</vt:lpstr>
      <vt:lpstr>Arial</vt:lpstr>
      <vt:lpstr>Office Theme</vt:lpstr>
      <vt:lpstr>Aims and outcomes </vt:lpstr>
      <vt:lpstr>History of Inclusion</vt:lpstr>
      <vt:lpstr>A person has a disability if…</vt:lpstr>
      <vt:lpstr>If a disabled person is at a ‘substantial disadvantage’ responsible bodies are required to take reasonable steps to prevent that disadvantage</vt:lpstr>
      <vt:lpstr>PowerPoint Presentation</vt:lpstr>
      <vt:lpstr>Identifying Barriers</vt:lpstr>
      <vt:lpstr>Key features of Inclusive PE</vt:lpstr>
      <vt:lpstr>PowerPoint Presentation</vt:lpstr>
      <vt:lpstr>PowerPoint Presentation</vt:lpstr>
      <vt:lpstr>Videos – feedback what you have seen</vt:lpstr>
    </vt:vector>
  </TitlesOfParts>
  <Company/>
  <LinksUpToDate>false</LinksUpToDate>
  <SharedDoc>false</SharedDoc>
  <HyperlinksChanged>false</HyperlinksChanged>
  <AppVersion>15.0032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Kate Piper (1402312)</dc:creator>
  <cp:lastModifiedBy>Kate Piper (1402312)</cp:lastModifiedBy>
  <cp:revision>50</cp:revision>
  <dcterms:created xsi:type="dcterms:W3CDTF">2017-10-04T16:31:01Z</dcterms:created>
  <dcterms:modified xsi:type="dcterms:W3CDTF">2017-10-16T17:51:03Z</dcterms:modified>
</cp:coreProperties>
</file>