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Default Extension="emf" ContentType="image/x-e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64" r:id="rId1"/>
  </p:sldMasterIdLst>
  <p:notesMasterIdLst>
    <p:notesMasterId r:id="rId34"/>
  </p:notesMasterIdLst>
  <p:handoutMasterIdLst>
    <p:handoutMasterId r:id="rId35"/>
  </p:handoutMasterIdLst>
  <p:sldIdLst>
    <p:sldId id="364" r:id="rId2"/>
    <p:sldId id="525" r:id="rId3"/>
    <p:sldId id="526" r:id="rId4"/>
    <p:sldId id="481" r:id="rId5"/>
    <p:sldId id="527" r:id="rId6"/>
    <p:sldId id="482" r:id="rId7"/>
    <p:sldId id="528" r:id="rId8"/>
    <p:sldId id="529" r:id="rId9"/>
    <p:sldId id="543" r:id="rId10"/>
    <p:sldId id="530" r:id="rId11"/>
    <p:sldId id="531" r:id="rId12"/>
    <p:sldId id="534" r:id="rId13"/>
    <p:sldId id="544" r:id="rId14"/>
    <p:sldId id="487" r:id="rId15"/>
    <p:sldId id="536" r:id="rId16"/>
    <p:sldId id="537" r:id="rId17"/>
    <p:sldId id="501" r:id="rId18"/>
    <p:sldId id="502" r:id="rId19"/>
    <p:sldId id="503" r:id="rId20"/>
    <p:sldId id="504" r:id="rId21"/>
    <p:sldId id="505" r:id="rId22"/>
    <p:sldId id="507" r:id="rId23"/>
    <p:sldId id="508" r:id="rId24"/>
    <p:sldId id="509" r:id="rId25"/>
    <p:sldId id="511" r:id="rId26"/>
    <p:sldId id="513" r:id="rId27"/>
    <p:sldId id="542" r:id="rId28"/>
    <p:sldId id="517" r:id="rId29"/>
    <p:sldId id="519" r:id="rId30"/>
    <p:sldId id="520" r:id="rId31"/>
    <p:sldId id="521" r:id="rId32"/>
    <p:sldId id="522" r:id="rId33"/>
  </p:sldIdLst>
  <p:sldSz cx="9144000" cy="6858000" type="screen4x3"/>
  <p:notesSz cx="7010400" cy="9296400"/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2800" b="1" kern="1200">
        <a:solidFill>
          <a:srgbClr val="CC3300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sz="2800" b="1" kern="1200">
        <a:solidFill>
          <a:srgbClr val="CC3300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sz="2800" b="1" kern="1200">
        <a:solidFill>
          <a:srgbClr val="CC3300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sz="2800" b="1" kern="1200">
        <a:solidFill>
          <a:srgbClr val="CC3300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  <a:srgbClr val="F85E08"/>
    <a:srgbClr val="0000CC"/>
    <a:srgbClr val="0000FF"/>
    <a:srgbClr val="CC3300"/>
    <a:srgbClr val="FFA827"/>
    <a:srgbClr val="BE6A0E"/>
    <a:srgbClr val="EE8512"/>
    <a:srgbClr val="006600"/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722" autoAdjust="0"/>
    <p:restoredTop sz="94568" autoAdjust="0"/>
  </p:normalViewPr>
  <p:slideViewPr>
    <p:cSldViewPr>
      <p:cViewPr>
        <p:scale>
          <a:sx n="70" d="100"/>
          <a:sy n="70" d="100"/>
        </p:scale>
        <p:origin x="-2464" y="-5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notesViewPr>
    <p:cSldViewPr>
      <p:cViewPr varScale="1">
        <p:scale>
          <a:sx n="79" d="100"/>
          <a:sy n="79" d="100"/>
        </p:scale>
        <p:origin x="-2448" y="-84"/>
      </p:cViewPr>
      <p:guideLst>
        <p:guide orient="horz" pos="2928"/>
        <p:guide pos="2208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notesMaster" Target="notesMasters/notesMaster1.xml"/><Relationship Id="rId35" Type="http://schemas.openxmlformats.org/officeDocument/2006/relationships/handoutMaster" Target="handoutMasters/handoutMaster1.xml"/><Relationship Id="rId36" Type="http://schemas.openxmlformats.org/officeDocument/2006/relationships/printerSettings" Target="printerSettings/printerSettings1.bin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presProps" Target="presProps.xml"/><Relationship Id="rId38" Type="http://schemas.openxmlformats.org/officeDocument/2006/relationships/viewProps" Target="viewProps.xml"/><Relationship Id="rId39" Type="http://schemas.openxmlformats.org/officeDocument/2006/relationships/theme" Target="theme/theme1.xml"/><Relationship Id="rId40" Type="http://schemas.openxmlformats.org/officeDocument/2006/relationships/tableStyles" Target="tableStyles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7840" cy="464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3824" tIns="46913" rIns="93824" bIns="46913" numCol="1" anchor="ctr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72560" y="0"/>
            <a:ext cx="3037840" cy="464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3824" tIns="46913" rIns="93824" bIns="46913" numCol="1" anchor="ctr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31580"/>
            <a:ext cx="3037840" cy="464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3824" tIns="46913" rIns="93824" bIns="46913" numCol="1" anchor="b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72560" y="8831580"/>
            <a:ext cx="3037840" cy="464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3824" tIns="46913" rIns="93824" bIns="46913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</a:defRPr>
            </a:lvl1pPr>
          </a:lstStyle>
          <a:p>
            <a:fld id="{CBA1AEF1-6DF7-4CBF-92FD-02ED9E31E47F}" type="slidenum">
              <a:rPr lang="en-US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091934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7840" cy="464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824" tIns="46913" rIns="93824" bIns="46913" numCol="1" anchor="t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72560" y="0"/>
            <a:ext cx="3037840" cy="464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824" tIns="46913" rIns="93824" bIns="46913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20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82688" y="698500"/>
            <a:ext cx="4645025" cy="3482975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4720" y="4415790"/>
            <a:ext cx="5140960" cy="4183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824" tIns="46913" rIns="93824" bIns="46913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31580"/>
            <a:ext cx="3037840" cy="464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824" tIns="46913" rIns="93824" bIns="46913" numCol="1" anchor="b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72560" y="8831580"/>
            <a:ext cx="3037840" cy="464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824" tIns="46913" rIns="93824" bIns="46913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</a:defRPr>
            </a:lvl1pPr>
          </a:lstStyle>
          <a:p>
            <a:fld id="{E9959E96-1061-4E2E-B998-2EDD65CD9656}" type="slidenum">
              <a:rPr lang="en-US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550619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EAA580E-6993-4F7D-B1E0-6A4B3A425227}" type="slidenum">
              <a:rPr lang="en-US"/>
              <a:pPr/>
              <a:t>1</a:t>
            </a:fld>
            <a:endParaRPr lang="en-US" dirty="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4</a:t>
            </a:fld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2FE3F11-6D4C-423A-B4B6-69228312BD96}" type="slidenum">
              <a:rPr lang="en-US"/>
              <a:pPr/>
              <a:t>6</a:t>
            </a:fld>
            <a:endParaRPr lang="en-US" dirty="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64E8BE4-922A-4C22-AC8B-2887F3405C8D}" type="slidenum">
              <a:rPr lang="en-US"/>
              <a:pPr/>
              <a:t>14</a:t>
            </a:fld>
            <a:endParaRPr lang="en-US" dirty="0"/>
          </a:p>
        </p:txBody>
      </p:sp>
      <p:sp>
        <p:nvSpPr>
          <p:cNvPr id="1085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7F9AB3-5B66-4179-A9B5-0BB785409A85}" type="slidenum">
              <a:rPr lang="en-US" smtClean="0"/>
              <a:pPr/>
              <a:t>19</a:t>
            </a:fld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7F9AB3-5B66-4179-A9B5-0BB785409A85}" type="slidenum">
              <a:rPr lang="en-US" smtClean="0"/>
              <a:pPr/>
              <a:t>28</a:t>
            </a:fld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7F9AB3-5B66-4179-A9B5-0BB785409A85}" type="slidenum">
              <a:rPr lang="en-US" smtClean="0"/>
              <a:pPr/>
              <a:t>29</a:t>
            </a:fld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>
                <a:solidFill>
                  <a:srgbClr val="F85E08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rgbClr val="F85E0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88925" indent="-288925">
              <a:buClr>
                <a:srgbClr val="F85E08"/>
              </a:buClr>
              <a:buFont typeface="Wingdings" panose="05000000000000000000" pitchFamily="2" charset="2"/>
              <a:buChar char="§"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569913" indent="-295275">
              <a:buClr>
                <a:srgbClr val="F85E08"/>
              </a:buClr>
              <a:buFont typeface="Wingdings" panose="05000000000000000000" pitchFamily="2" charset="2"/>
              <a:buChar char="§"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860425" indent="-312738">
              <a:buClr>
                <a:srgbClr val="F85E08"/>
              </a:buClr>
              <a:buFont typeface="Wingdings" panose="05000000000000000000" pitchFamily="2" charset="2"/>
              <a:buChar char="§"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141413" indent="-319088">
              <a:buClr>
                <a:srgbClr val="F85E08"/>
              </a:buClr>
              <a:buFont typeface="Wingdings" panose="05000000000000000000" pitchFamily="2" charset="2"/>
              <a:buChar char="§"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312863" indent="-261938">
              <a:buClr>
                <a:srgbClr val="F85E08"/>
              </a:buClr>
              <a:buFont typeface="Wingdings" panose="05000000000000000000" pitchFamily="2" charset="2"/>
              <a:buChar char="§"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457200" y="1524000"/>
            <a:ext cx="8229600" cy="0"/>
          </a:xfrm>
          <a:prstGeom prst="line">
            <a:avLst/>
          </a:prstGeom>
          <a:ln>
            <a:solidFill>
              <a:srgbClr val="F85E08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 userDrawn="1"/>
        </p:nvCxnSpPr>
        <p:spPr>
          <a:xfrm>
            <a:off x="457200" y="6477000"/>
            <a:ext cx="8224319" cy="0"/>
          </a:xfrm>
          <a:prstGeom prst="line">
            <a:avLst/>
          </a:prstGeom>
          <a:ln>
            <a:solidFill>
              <a:srgbClr val="F85E08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/>
          <a:lstStyle/>
          <a:p>
            <a:r>
              <a:rPr lang="en-US" dirty="0" smtClean="0"/>
              <a:t>Wednesday, October 30, 2013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 smtClean="0"/>
              <a:t>Copyrighted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/>
          <a:lstStyle/>
          <a:p>
            <a:r>
              <a:rPr lang="en-US" dirty="0" smtClean="0"/>
              <a:t>Wednesday, October 30, 2013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 smtClean="0"/>
              <a:t>Copyrighted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/>
          <a:lstStyle/>
          <a:p>
            <a:r>
              <a:rPr lang="en-US" dirty="0" smtClean="0"/>
              <a:t>Wednesday, October 30, 2013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 smtClean="0"/>
              <a:t>Copyrighted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65760"/>
            <a:ext cx="8229600" cy="11582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ooter Placeholder 4"/>
          <p:cNvSpPr txBox="1">
            <a:spLocks/>
          </p:cNvSpPr>
          <p:nvPr userDrawn="1"/>
        </p:nvSpPr>
        <p:spPr>
          <a:xfrm>
            <a:off x="1524000" y="6528816"/>
            <a:ext cx="5867400" cy="329184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2800" b="1" i="1" kern="120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9pPr>
          </a:lstStyle>
          <a:p>
            <a:r>
              <a:rPr lang="en-US" sz="1200" dirty="0" smtClean="0"/>
              <a:t>Copyright © 2014 Pearson Education, Inc. </a:t>
            </a:r>
            <a:endParaRPr lang="en-US" sz="1200" dirty="0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7391400" y="6528816"/>
            <a:ext cx="1295400" cy="329184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9pPr>
          </a:lstStyle>
          <a:p>
            <a:r>
              <a:rPr lang="en-US" sz="1200" dirty="0" smtClean="0"/>
              <a:t>Slide 2- </a:t>
            </a:r>
            <a:fld id="{0CFEC368-1D7A-4F81-ABF6-AE0E36BAF64C}" type="slidenum">
              <a:rPr lang="en-US" sz="1200" smtClean="0"/>
              <a:pPr/>
              <a:t>‹#›</a:t>
            </a:fld>
            <a:endParaRPr lang="en-US" sz="1200" dirty="0"/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462481" y="1524000"/>
            <a:ext cx="8224319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 userDrawn="1"/>
        </p:nvCxnSpPr>
        <p:spPr>
          <a:xfrm>
            <a:off x="457200" y="6477000"/>
            <a:ext cx="8224319" cy="0"/>
          </a:xfrm>
          <a:prstGeom prst="line">
            <a:avLst/>
          </a:prstGeom>
          <a:ln>
            <a:solidFill>
              <a:srgbClr val="F85E08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</p:sldLayoutIdLst>
  <p:timing>
    <p:tnLst>
      <p:par>
        <p:cTn xmlns:p14="http://schemas.microsoft.com/office/powerpoint/2010/main"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ts val="4000"/>
        </a:lnSpc>
        <a:spcBef>
          <a:spcPct val="0"/>
        </a:spcBef>
        <a:buNone/>
        <a:defRPr sz="4000" kern="1200" spc="-100" baseline="0">
          <a:solidFill>
            <a:srgbClr val="F85E08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88925" indent="-288925" algn="l" defTabSz="914400" rtl="0" eaLnBrk="1" latinLnBrk="0" hangingPunct="1">
        <a:spcBef>
          <a:spcPct val="20000"/>
        </a:spcBef>
        <a:buClr>
          <a:srgbClr val="F85E08"/>
        </a:buClr>
        <a:buSzPct val="85000"/>
        <a:buFont typeface="Wingdings" panose="05000000000000000000" pitchFamily="2" charset="2"/>
        <a:buChar char="§"/>
        <a:defRPr sz="3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69913" indent="-295275" algn="l" defTabSz="914400" rtl="0" eaLnBrk="1" latinLnBrk="0" hangingPunct="1">
        <a:spcBef>
          <a:spcPct val="20000"/>
        </a:spcBef>
        <a:buClr>
          <a:srgbClr val="F85E08"/>
        </a:buClr>
        <a:buSzPct val="85000"/>
        <a:buFont typeface="Wingdings" panose="05000000000000000000" pitchFamily="2" charset="2"/>
        <a:buChar char="§"/>
        <a:defRPr sz="3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796925" indent="-249238" algn="l" defTabSz="914400" rtl="0" eaLnBrk="1" latinLnBrk="0" hangingPunct="1">
        <a:spcBef>
          <a:spcPct val="20000"/>
        </a:spcBef>
        <a:buClr>
          <a:srgbClr val="F85E08"/>
        </a:buClr>
        <a:buSzPct val="90000"/>
        <a:buFont typeface="Wingdings" panose="05000000000000000000" pitchFamily="2" charset="2"/>
        <a:buChar char="§"/>
        <a:defRPr sz="2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85850" indent="-263525" algn="l" defTabSz="914400" rtl="0" eaLnBrk="1" latinLnBrk="0" hangingPunct="1">
        <a:spcBef>
          <a:spcPct val="20000"/>
        </a:spcBef>
        <a:buClr>
          <a:srgbClr val="F85E08"/>
        </a:buClr>
        <a:buFont typeface="Wingdings" panose="05000000000000000000" pitchFamily="2" charset="2"/>
        <a:buChar char="§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12863" indent="-261938" algn="l" defTabSz="914400" rtl="0" eaLnBrk="1" latinLnBrk="0" hangingPunct="1">
        <a:spcBef>
          <a:spcPct val="20000"/>
        </a:spcBef>
        <a:buClr>
          <a:srgbClr val="F85E08"/>
        </a:buClr>
        <a:buSzPct val="100000"/>
        <a:buFont typeface="Wingdings" panose="05000000000000000000" pitchFamily="2" charset="2"/>
        <a:buChar char="§"/>
        <a:defRPr sz="20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it.toolbox.com/wiki/index.php/Data_Warehouse_Fundamentals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i2a8pDbCab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e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em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em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emf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7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6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685800" y="3657600"/>
            <a:ext cx="7086600" cy="2743200"/>
          </a:xfrm>
          <a:noFill/>
          <a:ln/>
        </p:spPr>
        <p:txBody>
          <a:bodyPr>
            <a:normAutofit/>
          </a:bodyPr>
          <a:lstStyle/>
          <a:p>
            <a:endParaRPr lang="en-US" sz="4000" b="1" dirty="0" smtClean="0">
              <a:solidFill>
                <a:srgbClr val="F85E08"/>
              </a:solidFill>
            </a:endParaRPr>
          </a:p>
          <a:p>
            <a:r>
              <a:rPr lang="en-US" sz="4300" b="1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Lecture </a:t>
            </a:r>
            <a:r>
              <a:rPr lang="en-US" sz="4300" b="1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2:</a:t>
            </a:r>
          </a:p>
          <a:p>
            <a:r>
              <a:rPr lang="en-US" sz="4000" b="1" dirty="0" smtClean="0"/>
              <a:t>Data Warehousing</a:t>
            </a:r>
            <a:endParaRPr lang="en-US" sz="4000" b="1" dirty="0">
              <a:solidFill>
                <a:srgbClr val="F85E08"/>
              </a:solidFill>
            </a:endParaRPr>
          </a:p>
        </p:txBody>
      </p:sp>
      <p:sp>
        <p:nvSpPr>
          <p:cNvPr id="5" name="Rectangle 4"/>
          <p:cNvSpPr>
            <a:spLocks noGrp="1" noChangeArrowheads="1"/>
          </p:cNvSpPr>
          <p:nvPr/>
        </p:nvSpPr>
        <p:spPr bwMode="auto">
          <a:xfrm>
            <a:off x="342900" y="304800"/>
            <a:ext cx="84582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9pPr>
          </a:lstStyle>
          <a:p>
            <a:pPr>
              <a:spcBef>
                <a:spcPts val="1200"/>
              </a:spcBef>
            </a:pPr>
            <a:r>
              <a:rPr lang="en-US" sz="5400" b="1" dirty="0" smtClean="0">
                <a:solidFill>
                  <a:srgbClr val="F85E08"/>
                </a:solidFill>
              </a:rPr>
              <a:t/>
            </a:r>
            <a:br>
              <a:rPr lang="en-US" sz="5400" b="1" dirty="0" smtClean="0">
                <a:solidFill>
                  <a:srgbClr val="F85E08"/>
                </a:solidFill>
              </a:rPr>
            </a:br>
            <a:r>
              <a:rPr lang="en-US" sz="5400" b="1" dirty="0">
                <a:solidFill>
                  <a:srgbClr val="F85E08"/>
                </a:solidFill>
              </a:rPr>
              <a:t/>
            </a:r>
            <a:br>
              <a:rPr lang="en-US" sz="5400" b="1" dirty="0">
                <a:solidFill>
                  <a:srgbClr val="F85E08"/>
                </a:solidFill>
              </a:rPr>
            </a:br>
            <a:r>
              <a:rPr lang="en-US" sz="5400" b="1" dirty="0" smtClean="0">
                <a:solidFill>
                  <a:srgbClr val="F85E08"/>
                </a:solidFill>
              </a:rPr>
              <a:t/>
            </a:r>
            <a:br>
              <a:rPr lang="en-US" sz="5400" b="1" dirty="0" smtClean="0">
                <a:solidFill>
                  <a:srgbClr val="F85E08"/>
                </a:solidFill>
              </a:rPr>
            </a:br>
            <a:r>
              <a:rPr lang="en-US" sz="5400" b="1" dirty="0" smtClean="0">
                <a:solidFill>
                  <a:srgbClr val="F85E08"/>
                </a:solidFill>
              </a:rPr>
              <a:t>Data Handling and</a:t>
            </a:r>
          </a:p>
          <a:p>
            <a:pPr>
              <a:spcBef>
                <a:spcPts val="1200"/>
              </a:spcBef>
            </a:pPr>
            <a:r>
              <a:rPr lang="en-US" sz="5400" b="1" dirty="0" smtClean="0">
                <a:solidFill>
                  <a:srgbClr val="F85E08"/>
                </a:solidFill>
              </a:rPr>
              <a:t>Business Intelligence </a:t>
            </a:r>
            <a:r>
              <a:rPr lang="en-US" sz="5400" b="1" dirty="0" smtClean="0">
                <a:solidFill>
                  <a:srgbClr val="F85E08"/>
                </a:solidFill>
              </a:rPr>
              <a:t/>
            </a:r>
            <a:br>
              <a:rPr lang="en-US" sz="5400" b="1" dirty="0" smtClean="0">
                <a:solidFill>
                  <a:srgbClr val="F85E08"/>
                </a:solidFill>
              </a:rPr>
            </a:br>
            <a:endParaRPr lang="en-US" sz="4400" dirty="0">
              <a:solidFill>
                <a:srgbClr val="F85E08"/>
              </a:solidFill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Understand the basic definitions and concepts of data warehouses</a:t>
            </a:r>
          </a:p>
          <a:p>
            <a:r>
              <a:rPr lang="en-US" sz="3200" dirty="0"/>
              <a:t>Learn different types of data warehousing architectures; their comparative advantages and disadvantages</a:t>
            </a:r>
          </a:p>
          <a:p>
            <a:r>
              <a:rPr lang="en-US" sz="3200" dirty="0"/>
              <a:t>Describe the processes used in developing and managing data warehouses</a:t>
            </a:r>
          </a:p>
          <a:p>
            <a:r>
              <a:rPr lang="en-US" sz="3200" dirty="0"/>
              <a:t>Explain data warehousing </a:t>
            </a:r>
            <a:r>
              <a:rPr lang="en-US" sz="3200" dirty="0" smtClean="0"/>
              <a:t>operations</a:t>
            </a:r>
            <a:endParaRPr lang="en-US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6676603" y="6019800"/>
            <a:ext cx="20563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0" i="1" dirty="0" smtClean="0">
                <a:solidFill>
                  <a:srgbClr val="F85E08"/>
                </a:solidFill>
              </a:rPr>
              <a:t>(Continued…)</a:t>
            </a:r>
            <a:endParaRPr lang="en-US" sz="2400" b="0" i="1" dirty="0">
              <a:solidFill>
                <a:srgbClr val="F85E0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68922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Explain the role of data warehouses in decision support</a:t>
            </a:r>
          </a:p>
          <a:p>
            <a:r>
              <a:rPr lang="en-US" sz="3200" dirty="0" smtClean="0"/>
              <a:t>Explain </a:t>
            </a:r>
            <a:r>
              <a:rPr lang="en-US" sz="3200" dirty="0"/>
              <a:t>data integration and the extraction, transformation, and load (ETL) processes</a:t>
            </a:r>
          </a:p>
          <a:p>
            <a:r>
              <a:rPr lang="en-US" sz="3200" dirty="0"/>
              <a:t>Describe real-time (a.k.a. right-time and/or active) data warehousing</a:t>
            </a:r>
          </a:p>
          <a:p>
            <a:r>
              <a:rPr lang="en-US" sz="3200" dirty="0"/>
              <a:t>Understand data warehouse administration and security issues</a:t>
            </a:r>
          </a:p>
        </p:txBody>
      </p:sp>
    </p:spTree>
    <p:extLst>
      <p:ext uri="{BB962C8B-B14F-4D97-AF65-F5344CB8AC3E}">
        <p14:creationId xmlns:p14="http://schemas.microsoft.com/office/powerpoint/2010/main" val="71388462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Opening Vignette…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82000" cy="4876800"/>
          </a:xfrm>
        </p:spPr>
        <p:txBody>
          <a:bodyPr/>
          <a:lstStyle/>
          <a:p>
            <a:pPr marL="174625" indent="-174625">
              <a:buNone/>
            </a:pPr>
            <a:r>
              <a:rPr lang="en-US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Isle </a:t>
            </a:r>
            <a:r>
              <a:rPr lang="en-US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 Capri Casinos Is </a:t>
            </a:r>
            <a:r>
              <a:rPr lang="en-US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Winning with </a:t>
            </a:r>
            <a:r>
              <a:rPr lang="en-US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Enterprise Data </a:t>
            </a:r>
            <a:r>
              <a:rPr lang="en-US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Warehouse</a:t>
            </a:r>
          </a:p>
          <a:p>
            <a:r>
              <a:rPr lang="en-US" dirty="0" smtClean="0"/>
              <a:t>Company background</a:t>
            </a:r>
          </a:p>
          <a:p>
            <a:r>
              <a:rPr lang="en-US" dirty="0" smtClean="0"/>
              <a:t>Problem description</a:t>
            </a:r>
          </a:p>
          <a:p>
            <a:r>
              <a:rPr lang="en-US" dirty="0" smtClean="0"/>
              <a:t>Proposed solution</a:t>
            </a:r>
          </a:p>
          <a:p>
            <a:r>
              <a:rPr lang="en-US" dirty="0" smtClean="0"/>
              <a:t>Results</a:t>
            </a:r>
          </a:p>
          <a:p>
            <a:r>
              <a:rPr lang="en-US" dirty="0" smtClean="0"/>
              <a:t>Answer &amp; discuss the case questions.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3015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Questions for the Opening Vignette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63550" indent="-463550">
              <a:buFont typeface="+mj-lt"/>
              <a:buAutoNum type="arabicPeriod"/>
            </a:pPr>
            <a:r>
              <a:rPr lang="en-US" sz="2400" dirty="0" smtClean="0"/>
              <a:t>Why </a:t>
            </a:r>
            <a:r>
              <a:rPr lang="en-US" sz="2400" dirty="0"/>
              <a:t>is it important for Isle to have an EDW?</a:t>
            </a:r>
          </a:p>
          <a:p>
            <a:pPr marL="463550" indent="-463550">
              <a:buFont typeface="+mj-lt"/>
              <a:buAutoNum type="arabicPeriod"/>
            </a:pPr>
            <a:r>
              <a:rPr lang="en-US" sz="2400" dirty="0" smtClean="0"/>
              <a:t>What </a:t>
            </a:r>
            <a:r>
              <a:rPr lang="en-US" sz="2400" dirty="0"/>
              <a:t>were the business challenges or opportunities that Isle was facing?</a:t>
            </a:r>
          </a:p>
          <a:p>
            <a:pPr marL="463550" indent="-463550">
              <a:buFont typeface="+mj-lt"/>
              <a:buAutoNum type="arabicPeriod"/>
            </a:pPr>
            <a:r>
              <a:rPr lang="en-US" sz="2400" dirty="0" smtClean="0"/>
              <a:t>What </a:t>
            </a:r>
            <a:r>
              <a:rPr lang="en-US" sz="2400" dirty="0"/>
              <a:t>was the process Isle followed to realize EDW? Comment on the </a:t>
            </a:r>
            <a:r>
              <a:rPr lang="en-US" sz="2400" dirty="0" smtClean="0"/>
              <a:t>potential challenges </a:t>
            </a:r>
            <a:r>
              <a:rPr lang="en-US" sz="2400" dirty="0"/>
              <a:t>Isle might have had going through the process of EDW development.</a:t>
            </a:r>
          </a:p>
          <a:p>
            <a:pPr marL="463550" indent="-463550">
              <a:buFont typeface="+mj-lt"/>
              <a:buAutoNum type="arabicPeriod"/>
            </a:pPr>
            <a:r>
              <a:rPr lang="en-US" sz="2400" dirty="0" smtClean="0"/>
              <a:t>What </a:t>
            </a:r>
            <a:r>
              <a:rPr lang="en-US" sz="2400" dirty="0"/>
              <a:t>were the benefits of implementing an EDW at Isle? Can you think of </a:t>
            </a:r>
            <a:r>
              <a:rPr lang="en-US" sz="2400" dirty="0" smtClean="0"/>
              <a:t>other potential </a:t>
            </a:r>
            <a:r>
              <a:rPr lang="en-US" sz="2400" dirty="0"/>
              <a:t>benefits that were not listed in the case?</a:t>
            </a:r>
          </a:p>
          <a:p>
            <a:pPr marL="463550" indent="-463550">
              <a:buFont typeface="+mj-lt"/>
              <a:buAutoNum type="arabicPeriod"/>
            </a:pPr>
            <a:r>
              <a:rPr lang="en-US" sz="2400" dirty="0" smtClean="0"/>
              <a:t>Why </a:t>
            </a:r>
            <a:r>
              <a:rPr lang="en-US" sz="2400" dirty="0"/>
              <a:t>do you think large enterprises like Isle in the gaming industry can </a:t>
            </a:r>
            <a:r>
              <a:rPr lang="en-US" sz="2400" dirty="0" smtClean="0"/>
              <a:t>succeed without </a:t>
            </a:r>
            <a:r>
              <a:rPr lang="en-US" sz="2400" dirty="0"/>
              <a:t>having a capable data warehouse/business intelligence infrastructure?</a:t>
            </a:r>
          </a:p>
        </p:txBody>
      </p:sp>
    </p:spTree>
    <p:extLst>
      <p:ext uri="{BB962C8B-B14F-4D97-AF65-F5344CB8AC3E}">
        <p14:creationId xmlns:p14="http://schemas.microsoft.com/office/powerpoint/2010/main" val="17253594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3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Main Data Warehousing Topics</a:t>
            </a:r>
            <a:endParaRPr lang="en-US" dirty="0"/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dirty="0" smtClean="0"/>
              <a:t>DW definition</a:t>
            </a:r>
          </a:p>
          <a:p>
            <a:pPr>
              <a:lnSpc>
                <a:spcPct val="90000"/>
              </a:lnSpc>
            </a:pPr>
            <a:r>
              <a:rPr lang="en-US" dirty="0" smtClean="0"/>
              <a:t>Characteristics of DW</a:t>
            </a:r>
          </a:p>
          <a:p>
            <a:pPr>
              <a:lnSpc>
                <a:spcPct val="90000"/>
              </a:lnSpc>
            </a:pPr>
            <a:r>
              <a:rPr lang="en-US" dirty="0" smtClean="0"/>
              <a:t>Data Marts </a:t>
            </a:r>
          </a:p>
          <a:p>
            <a:pPr>
              <a:lnSpc>
                <a:spcPct val="90000"/>
              </a:lnSpc>
            </a:pPr>
            <a:r>
              <a:rPr lang="en-US" dirty="0" smtClean="0"/>
              <a:t>ODS, EDW, Metadata</a:t>
            </a:r>
          </a:p>
          <a:p>
            <a:pPr>
              <a:lnSpc>
                <a:spcPct val="90000"/>
              </a:lnSpc>
            </a:pPr>
            <a:r>
              <a:rPr lang="en-US" dirty="0" smtClean="0"/>
              <a:t>DW Framework</a:t>
            </a:r>
          </a:p>
          <a:p>
            <a:pPr>
              <a:lnSpc>
                <a:spcPct val="90000"/>
              </a:lnSpc>
            </a:pPr>
            <a:r>
              <a:rPr lang="en-US" dirty="0" smtClean="0"/>
              <a:t>DW Architecture &amp; ETL Process</a:t>
            </a:r>
          </a:p>
          <a:p>
            <a:pPr>
              <a:lnSpc>
                <a:spcPct val="90000"/>
              </a:lnSpc>
            </a:pPr>
            <a:r>
              <a:rPr lang="en-US" dirty="0" smtClean="0"/>
              <a:t>DW Development</a:t>
            </a:r>
          </a:p>
          <a:p>
            <a:pPr>
              <a:lnSpc>
                <a:spcPct val="90000"/>
              </a:lnSpc>
            </a:pPr>
            <a:r>
              <a:rPr lang="en-US" dirty="0" smtClean="0"/>
              <a:t>DW Issues</a:t>
            </a:r>
          </a:p>
          <a:p>
            <a:pPr>
              <a:lnSpc>
                <a:spcPct val="9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87188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 Data Warehouse?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SzPct val="70000"/>
            </a:pPr>
            <a:r>
              <a:rPr lang="en-US" altLang="ja-JP" sz="3200" dirty="0">
                <a:ea typeface="ＭＳ Ｐゴシック" charset="-128"/>
              </a:rPr>
              <a:t>A physical repository where relational data are specially organized to provide enterprise-wide, cleansed data in a </a:t>
            </a:r>
            <a:r>
              <a:rPr lang="en-US" altLang="ja-JP" sz="3200" dirty="0" err="1" smtClean="0">
                <a:ea typeface="ＭＳ Ｐゴシック" charset="-128"/>
              </a:rPr>
              <a:t>standardised</a:t>
            </a:r>
            <a:r>
              <a:rPr lang="en-US" altLang="ja-JP" sz="3200" dirty="0" smtClean="0">
                <a:ea typeface="ＭＳ Ｐゴシック" charset="-128"/>
              </a:rPr>
              <a:t> </a:t>
            </a:r>
            <a:r>
              <a:rPr lang="en-US" altLang="ja-JP" sz="3200" dirty="0">
                <a:ea typeface="ＭＳ Ｐゴシック" charset="-128"/>
              </a:rPr>
              <a:t>format</a:t>
            </a:r>
          </a:p>
          <a:p>
            <a:pPr lvl="3">
              <a:buSzPct val="70000"/>
            </a:pPr>
            <a:endParaRPr lang="en-US" sz="1200" dirty="0"/>
          </a:p>
          <a:p>
            <a:pPr>
              <a:buSzPct val="70000"/>
            </a:pPr>
            <a:r>
              <a:rPr lang="en-US" sz="3200" dirty="0"/>
              <a:t>“The data warehouse is a collection of </a:t>
            </a:r>
            <a:r>
              <a:rPr lang="en-US" sz="3200" u="sng" dirty="0"/>
              <a:t>integrated</a:t>
            </a:r>
            <a:r>
              <a:rPr lang="en-US" sz="3200" dirty="0"/>
              <a:t>, </a:t>
            </a:r>
            <a:r>
              <a:rPr lang="en-US" sz="3200" u="sng" dirty="0"/>
              <a:t>subject-oriented</a:t>
            </a:r>
            <a:r>
              <a:rPr lang="en-US" sz="3200" dirty="0"/>
              <a:t> databases </a:t>
            </a:r>
            <a:r>
              <a:rPr lang="en-US" sz="3200" dirty="0" smtClean="0"/>
              <a:t>designed </a:t>
            </a:r>
            <a:r>
              <a:rPr lang="en-US" sz="3200" dirty="0"/>
              <a:t>to support DSS functions, where each unit of data is </a:t>
            </a:r>
            <a:r>
              <a:rPr lang="en-US" sz="3200" u="sng" dirty="0"/>
              <a:t>non-volatile</a:t>
            </a:r>
            <a:r>
              <a:rPr lang="en-US" sz="3200" dirty="0"/>
              <a:t> and relevant to some moment in time” </a:t>
            </a:r>
          </a:p>
        </p:txBody>
      </p:sp>
    </p:spTree>
    <p:extLst>
      <p:ext uri="{BB962C8B-B14F-4D97-AF65-F5344CB8AC3E}">
        <p14:creationId xmlns:p14="http://schemas.microsoft.com/office/powerpoint/2010/main" val="36750744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Characteristics of </a:t>
            </a:r>
            <a:r>
              <a:rPr lang="en-US" dirty="0" smtClean="0"/>
              <a:t>DWs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5613" indent="-455613">
              <a:lnSpc>
                <a:spcPct val="90000"/>
              </a:lnSpc>
            </a:pPr>
            <a:r>
              <a:rPr lang="en-US" sz="3200" dirty="0"/>
              <a:t>Subject oriented</a:t>
            </a:r>
          </a:p>
          <a:p>
            <a:pPr marL="455613" indent="-455613">
              <a:lnSpc>
                <a:spcPct val="90000"/>
              </a:lnSpc>
            </a:pPr>
            <a:r>
              <a:rPr lang="en-US" sz="3200" dirty="0"/>
              <a:t>Integrated</a:t>
            </a:r>
          </a:p>
          <a:p>
            <a:pPr marL="455613" indent="-455613">
              <a:lnSpc>
                <a:spcPct val="90000"/>
              </a:lnSpc>
            </a:pPr>
            <a:r>
              <a:rPr lang="en-US" sz="3200" dirty="0"/>
              <a:t>Time-variant (time series)</a:t>
            </a:r>
          </a:p>
          <a:p>
            <a:pPr marL="455613" indent="-455613">
              <a:lnSpc>
                <a:spcPct val="90000"/>
              </a:lnSpc>
            </a:pPr>
            <a:r>
              <a:rPr lang="en-US" sz="3200" dirty="0"/>
              <a:t>Nonvolatile</a:t>
            </a:r>
          </a:p>
          <a:p>
            <a:pPr marL="455613" indent="-455613">
              <a:lnSpc>
                <a:spcPct val="90000"/>
              </a:lnSpc>
            </a:pPr>
            <a:r>
              <a:rPr lang="en-US" sz="3200" dirty="0"/>
              <a:t>Summarized</a:t>
            </a:r>
          </a:p>
          <a:p>
            <a:pPr marL="455613" indent="-455613">
              <a:lnSpc>
                <a:spcPct val="90000"/>
              </a:lnSpc>
            </a:pPr>
            <a:r>
              <a:rPr lang="en-US" sz="3200" dirty="0"/>
              <a:t>Not normalized</a:t>
            </a:r>
          </a:p>
          <a:p>
            <a:pPr marL="455613" indent="-455613">
              <a:lnSpc>
                <a:spcPct val="90000"/>
              </a:lnSpc>
            </a:pPr>
            <a:r>
              <a:rPr lang="en-US" sz="3200" dirty="0"/>
              <a:t>Metadata</a:t>
            </a:r>
          </a:p>
          <a:p>
            <a:pPr marL="455613" indent="-455613">
              <a:lnSpc>
                <a:spcPct val="90000"/>
              </a:lnSpc>
            </a:pPr>
            <a:r>
              <a:rPr lang="en-US" sz="3200" dirty="0"/>
              <a:t>Web based, relational/multi-dimensional </a:t>
            </a:r>
          </a:p>
          <a:p>
            <a:pPr marL="455613" indent="-455613">
              <a:lnSpc>
                <a:spcPct val="90000"/>
              </a:lnSpc>
            </a:pPr>
            <a:r>
              <a:rPr lang="en-US" sz="3200" dirty="0" smtClean="0"/>
              <a:t>Client/server, real-time/right-time/active …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4998535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Full explanation:</a:t>
            </a:r>
          </a:p>
          <a:p>
            <a:endParaRPr lang="en-US" dirty="0"/>
          </a:p>
          <a:p>
            <a:r>
              <a:rPr lang="nl-NL" dirty="0">
                <a:hlinkClick r:id="rId2"/>
              </a:rPr>
              <a:t>http://it.toolbox.com/wiki/index.php/</a:t>
            </a:r>
            <a:r>
              <a:rPr lang="nl-NL" dirty="0" smtClean="0">
                <a:hlinkClick r:id="rId2"/>
              </a:rPr>
              <a:t>Data_Warehouse_Fundamentals</a:t>
            </a:r>
            <a:endParaRPr lang="nl-NL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36271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Mart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US" altLang="ja-JP" dirty="0">
                <a:ea typeface="ＭＳ Ｐゴシック" charset="-128"/>
              </a:rPr>
              <a:t>A departmental </a:t>
            </a:r>
            <a:r>
              <a:rPr lang="en-US" altLang="ja-JP" dirty="0" smtClean="0">
                <a:ea typeface="ＭＳ Ｐゴシック" charset="-128"/>
              </a:rPr>
              <a:t>small-scale “DW” </a:t>
            </a:r>
            <a:r>
              <a:rPr lang="en-US" altLang="ja-JP" dirty="0">
                <a:ea typeface="ＭＳ Ｐゴシック" charset="-128"/>
              </a:rPr>
              <a:t>that stores only </a:t>
            </a:r>
            <a:r>
              <a:rPr lang="en-US" altLang="ja-JP" dirty="0" smtClean="0">
                <a:ea typeface="ＭＳ Ｐゴシック" charset="-128"/>
              </a:rPr>
              <a:t>limited/relevant </a:t>
            </a:r>
            <a:r>
              <a:rPr lang="en-US" altLang="ja-JP" dirty="0">
                <a:ea typeface="ＭＳ Ｐゴシック" charset="-128"/>
              </a:rPr>
              <a:t>data </a:t>
            </a:r>
          </a:p>
          <a:p>
            <a:pPr lvl="5">
              <a:lnSpc>
                <a:spcPct val="90000"/>
              </a:lnSpc>
            </a:pPr>
            <a:endParaRPr lang="en-US" b="1" dirty="0"/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rgbClr val="FF0000"/>
                </a:solidFill>
              </a:rPr>
              <a:t>Dependent data mart </a:t>
            </a:r>
          </a:p>
          <a:p>
            <a:pPr lvl="1">
              <a:lnSpc>
                <a:spcPct val="90000"/>
              </a:lnSpc>
              <a:buFontTx/>
              <a:buNone/>
            </a:pPr>
            <a:r>
              <a:rPr lang="en-US" dirty="0"/>
              <a:t>	A subset that is created directly from a data warehouse </a:t>
            </a:r>
          </a:p>
          <a:p>
            <a:pPr lvl="5">
              <a:lnSpc>
                <a:spcPct val="90000"/>
              </a:lnSpc>
            </a:pPr>
            <a:endParaRPr lang="en-US" dirty="0"/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rgbClr val="FF0000"/>
                </a:solidFill>
              </a:rPr>
              <a:t>Independent data mart</a:t>
            </a:r>
          </a:p>
          <a:p>
            <a:pPr lvl="1">
              <a:lnSpc>
                <a:spcPct val="90000"/>
              </a:lnSpc>
              <a:buFontTx/>
              <a:buNone/>
            </a:pPr>
            <a:r>
              <a:rPr lang="en-US" dirty="0"/>
              <a:t>	A small data warehouse designed for a strategic business unit or a department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73432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Other DW Components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rgbClr val="FF0000"/>
                </a:solidFill>
              </a:rPr>
              <a:t>Operational data stores (ODS)</a:t>
            </a:r>
          </a:p>
          <a:p>
            <a:pPr>
              <a:buFontTx/>
              <a:buNone/>
            </a:pPr>
            <a:r>
              <a:rPr lang="en-US" sz="2800" dirty="0"/>
              <a:t>	A type of database often used as an interim area for a data warehouse</a:t>
            </a:r>
          </a:p>
          <a:p>
            <a:r>
              <a:rPr lang="en-US" sz="2800" dirty="0">
                <a:solidFill>
                  <a:srgbClr val="FF0000"/>
                </a:solidFill>
              </a:rPr>
              <a:t>Oper marts </a:t>
            </a:r>
            <a:r>
              <a:rPr lang="en-US" sz="2800" dirty="0" smtClean="0">
                <a:solidFill>
                  <a:srgbClr val="FF0000"/>
                </a:solidFill>
              </a:rPr>
              <a:t>- </a:t>
            </a:r>
            <a:r>
              <a:rPr lang="en-US" sz="2800" dirty="0"/>
              <a:t>a</a:t>
            </a:r>
            <a:r>
              <a:rPr lang="en-US" sz="2800" dirty="0" smtClean="0"/>
              <a:t>n </a:t>
            </a:r>
            <a:r>
              <a:rPr lang="en-US" sz="2800" dirty="0"/>
              <a:t>operational data mart. </a:t>
            </a:r>
          </a:p>
          <a:p>
            <a:r>
              <a:rPr lang="en-US" sz="2800" dirty="0">
                <a:solidFill>
                  <a:srgbClr val="FF0000"/>
                </a:solidFill>
              </a:rPr>
              <a:t>Enterprise data warehouse (EDW)</a:t>
            </a:r>
          </a:p>
          <a:p>
            <a:pPr>
              <a:buFontTx/>
              <a:buNone/>
            </a:pPr>
            <a:r>
              <a:rPr lang="en-US" sz="2800" dirty="0"/>
              <a:t>	A data warehouse for the enterprise. </a:t>
            </a:r>
          </a:p>
          <a:p>
            <a:r>
              <a:rPr lang="en-US" altLang="ja-JP" sz="2800" dirty="0">
                <a:solidFill>
                  <a:srgbClr val="FF0000"/>
                </a:solidFill>
                <a:ea typeface="ＭＳ Ｐゴシック" charset="-128"/>
              </a:rPr>
              <a:t>Metadata </a:t>
            </a:r>
          </a:p>
          <a:p>
            <a:pPr>
              <a:buFontTx/>
              <a:buNone/>
            </a:pPr>
            <a:r>
              <a:rPr lang="en-US" altLang="ja-JP" sz="2800" dirty="0">
                <a:ea typeface="ＭＳ Ｐゴシック" charset="-128"/>
              </a:rPr>
              <a:t>	Data about data. In a data warehouse, metadata describe the contents of a data warehouse and the manner of its acquisition and </a:t>
            </a:r>
            <a:r>
              <a:rPr lang="en-US" altLang="ja-JP" sz="2800" dirty="0" smtClean="0">
                <a:ea typeface="ＭＳ Ｐゴシック" charset="-128"/>
              </a:rPr>
              <a:t>use.</a:t>
            </a:r>
            <a:r>
              <a:rPr lang="de-DE" altLang="ja-JP" sz="2800" dirty="0">
                <a:ea typeface="ＭＳ Ｐゴシック" charset="-128"/>
              </a:rPr>
              <a:t> </a:t>
            </a:r>
            <a:r>
              <a:rPr lang="de-DE" altLang="ja-JP" sz="2800" dirty="0">
                <a:ea typeface="ＭＳ Ｐゴシック" charset="-128"/>
                <a:hlinkClick r:id="rId2"/>
              </a:rPr>
              <a:t>https://www.youtube.com/watch?v=</a:t>
            </a:r>
            <a:r>
              <a:rPr lang="de-DE" altLang="ja-JP" sz="2800" dirty="0" smtClean="0">
                <a:ea typeface="ＭＳ Ｐゴシック" charset="-128"/>
                <a:hlinkClick r:id="rId2"/>
              </a:rPr>
              <a:t>i2a8pDbCabg</a:t>
            </a:r>
            <a:endParaRPr lang="de-DE" altLang="ja-JP" sz="2800" dirty="0" smtClean="0">
              <a:ea typeface="ＭＳ Ｐゴシック" charset="-128"/>
            </a:endParaRPr>
          </a:p>
          <a:p>
            <a:pPr>
              <a:buFontTx/>
              <a:buNone/>
            </a:pPr>
            <a:r>
              <a:rPr lang="en-US" altLang="ja-JP" sz="2800" dirty="0" smtClean="0">
                <a:ea typeface="ＭＳ Ｐゴシック" charset="-128"/>
              </a:rPr>
              <a:t> </a:t>
            </a:r>
          </a:p>
          <a:p>
            <a:pPr>
              <a:buFontTx/>
              <a:buNone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6545744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 Case 2.1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58200" cy="48768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3200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Better Data Plan: </a:t>
            </a:r>
            <a:r>
              <a:rPr lang="en-US" sz="32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Well-Established TELCOs </a:t>
            </a:r>
            <a:r>
              <a:rPr lang="en-US" sz="3200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Leverage Data </a:t>
            </a:r>
            <a:r>
              <a:rPr lang="en-US" sz="32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Warehousing and </a:t>
            </a:r>
            <a:r>
              <a:rPr lang="en-US" sz="3200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Analytics </a:t>
            </a:r>
            <a:r>
              <a:rPr lang="en-US" sz="32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Stay </a:t>
            </a:r>
            <a:r>
              <a:rPr lang="en-US" sz="3200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 Top in </a:t>
            </a:r>
            <a:r>
              <a:rPr lang="en-US" sz="32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Competitive Industry</a:t>
            </a:r>
          </a:p>
          <a:p>
            <a:pPr marL="0" indent="0">
              <a:buNone/>
            </a:pPr>
            <a:r>
              <a:rPr lang="en-US" sz="35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 for Discussion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 smtClean="0"/>
              <a:t>What </a:t>
            </a:r>
            <a:r>
              <a:rPr lang="en-US" sz="3200" dirty="0"/>
              <a:t>are the main challenges for TELCOs?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 smtClean="0"/>
              <a:t>How </a:t>
            </a:r>
            <a:r>
              <a:rPr lang="en-US" sz="3200" dirty="0"/>
              <a:t>can data warehousing and data </a:t>
            </a:r>
            <a:r>
              <a:rPr lang="en-US" sz="3200" dirty="0" smtClean="0"/>
              <a:t>analytics help </a:t>
            </a:r>
            <a:r>
              <a:rPr lang="en-US" sz="3200" dirty="0"/>
              <a:t>TELCOs in overcoming their challenges?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 smtClean="0"/>
              <a:t>Why </a:t>
            </a:r>
            <a:r>
              <a:rPr lang="en-US" sz="3200" dirty="0"/>
              <a:t>do you think TELCOs are well suited to </a:t>
            </a:r>
            <a:r>
              <a:rPr lang="en-US" sz="3200" dirty="0" smtClean="0"/>
              <a:t>take full </a:t>
            </a:r>
            <a:r>
              <a:rPr lang="en-US" sz="3200" dirty="0"/>
              <a:t>advantage of data analytics?</a:t>
            </a:r>
          </a:p>
        </p:txBody>
      </p:sp>
    </p:spTree>
    <p:extLst>
      <p:ext uri="{BB962C8B-B14F-4D97-AF65-F5344CB8AC3E}">
        <p14:creationId xmlns:p14="http://schemas.microsoft.com/office/powerpoint/2010/main" val="38381839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Major </a:t>
            </a:r>
            <a:r>
              <a:rPr lang="en-US" dirty="0" err="1" smtClean="0"/>
              <a:t>componets</a:t>
            </a:r>
            <a:r>
              <a:rPr lang="en-US" dirty="0" smtClean="0"/>
              <a:t> of a data warehouse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lvl="0"/>
            <a:r>
              <a:rPr lang="en-US" b="1" i="1" dirty="0"/>
              <a:t>Data sources.</a:t>
            </a:r>
            <a:r>
              <a:rPr lang="en-US" dirty="0"/>
              <a:t> Data are sourced from operational systems and possibly from external data sources.</a:t>
            </a:r>
            <a:endParaRPr lang="en-GB" dirty="0"/>
          </a:p>
          <a:p>
            <a:pPr lvl="0"/>
            <a:r>
              <a:rPr lang="en-US" b="1" i="1" dirty="0"/>
              <a:t>Data extraction and transformation.</a:t>
            </a:r>
            <a:r>
              <a:rPr lang="en-US" dirty="0"/>
              <a:t> Data are extracted and properly transformed using custom-written or commercial software called ETL.</a:t>
            </a:r>
            <a:endParaRPr lang="en-GB" dirty="0"/>
          </a:p>
          <a:p>
            <a:pPr lvl="0"/>
            <a:r>
              <a:rPr lang="en-US" b="1" i="1" dirty="0"/>
              <a:t>Data loading.</a:t>
            </a:r>
            <a:r>
              <a:rPr lang="en-US" dirty="0"/>
              <a:t> Data are loaded into a staging area, where they are transformed and cleansed. The data are then ready to load into the data warehouse.</a:t>
            </a:r>
            <a:endParaRPr lang="en-GB" dirty="0"/>
          </a:p>
          <a:p>
            <a:pPr lvl="0"/>
            <a:r>
              <a:rPr lang="en-US" b="1" i="1" dirty="0"/>
              <a:t>Comprehensive database.</a:t>
            </a:r>
            <a:r>
              <a:rPr lang="en-US" dirty="0"/>
              <a:t> This is the EDW that supports decision analysis by providing relevant summarized and detailed information.</a:t>
            </a:r>
            <a:endParaRPr lang="en-GB" dirty="0"/>
          </a:p>
          <a:p>
            <a:pPr lvl="0"/>
            <a:r>
              <a:rPr lang="en-US" b="1" i="1" dirty="0"/>
              <a:t>Metadata.</a:t>
            </a:r>
            <a:r>
              <a:rPr lang="en-US" dirty="0"/>
              <a:t> Metadata are maintained for access by IT personnel and users. Metadata include rules for organizing data summaries that are easy to index and search.</a:t>
            </a:r>
            <a:endParaRPr lang="en-GB" dirty="0"/>
          </a:p>
          <a:p>
            <a:pPr lvl="0"/>
            <a:r>
              <a:rPr lang="en-US" b="1" i="1" dirty="0"/>
              <a:t>Middleware tools.</a:t>
            </a:r>
            <a:r>
              <a:rPr lang="en-US" dirty="0"/>
              <a:t> Middleware tools enable access to the data warehouse from a variety of front-end applications.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21653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Generic DW </a:t>
            </a:r>
            <a:r>
              <a:rPr lang="en-US" dirty="0"/>
              <a:t>Framework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0" y="1676400"/>
            <a:ext cx="8037809" cy="4594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8681041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Data Integration and the Extraction, Transformation, and Load (ETL)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400" dirty="0" smtClean="0">
                <a:solidFill>
                  <a:srgbClr val="FF0000"/>
                </a:solidFill>
              </a:rPr>
              <a:t>ETL = E</a:t>
            </a:r>
            <a:r>
              <a:rPr lang="en-US" sz="2400" dirty="0" smtClean="0"/>
              <a:t>xtract</a:t>
            </a:r>
            <a:r>
              <a:rPr lang="en-US" sz="2400" dirty="0" smtClean="0">
                <a:solidFill>
                  <a:srgbClr val="FF0000"/>
                </a:solidFill>
              </a:rPr>
              <a:t> T</a:t>
            </a:r>
            <a:r>
              <a:rPr lang="en-US" sz="2400" dirty="0" smtClean="0"/>
              <a:t>ransform</a:t>
            </a:r>
            <a:r>
              <a:rPr lang="en-US" sz="2400" dirty="0" smtClean="0">
                <a:solidFill>
                  <a:srgbClr val="FF0000"/>
                </a:solidFill>
              </a:rPr>
              <a:t> L</a:t>
            </a:r>
            <a:r>
              <a:rPr lang="en-US" sz="2400" dirty="0" smtClean="0"/>
              <a:t>oad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Data integration </a:t>
            </a:r>
          </a:p>
          <a:p>
            <a:pPr>
              <a:buFontTx/>
              <a:buNone/>
            </a:pPr>
            <a:r>
              <a:rPr lang="en-US" sz="2400" dirty="0" smtClean="0"/>
              <a:t>	Integration that comprises three major processes: data access, data federation, and change capture. 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Enterprise </a:t>
            </a:r>
            <a:r>
              <a:rPr lang="en-US" sz="2400" dirty="0">
                <a:solidFill>
                  <a:srgbClr val="FF0000"/>
                </a:solidFill>
              </a:rPr>
              <a:t>application integration (EAI)</a:t>
            </a:r>
          </a:p>
          <a:p>
            <a:pPr>
              <a:buFontTx/>
              <a:buNone/>
            </a:pPr>
            <a:r>
              <a:rPr lang="en-US" sz="2400" dirty="0"/>
              <a:t>	A technology that</a:t>
            </a:r>
            <a:r>
              <a:rPr lang="en-US" sz="2400" b="1" dirty="0"/>
              <a:t> </a:t>
            </a:r>
            <a:r>
              <a:rPr lang="en-US" sz="2400" dirty="0"/>
              <a:t>provides a vehicle for pushing data from source systems into a data warehouse </a:t>
            </a:r>
          </a:p>
          <a:p>
            <a:r>
              <a:rPr lang="en-US" sz="2400" dirty="0">
                <a:solidFill>
                  <a:srgbClr val="FF0000"/>
                </a:solidFill>
              </a:rPr>
              <a:t>Enterprise information integration (EII) </a:t>
            </a:r>
          </a:p>
          <a:p>
            <a:pPr>
              <a:buFontTx/>
              <a:buNone/>
            </a:pPr>
            <a:r>
              <a:rPr lang="en-US" sz="2400" dirty="0"/>
              <a:t>	An evolving tool space that promises real-time data integration from a variety of sources, such as </a:t>
            </a:r>
            <a:r>
              <a:rPr lang="en-US" sz="2400" dirty="0" smtClean="0"/>
              <a:t>relational or </a:t>
            </a:r>
            <a:r>
              <a:rPr lang="en-US" sz="2400" dirty="0"/>
              <a:t>multidimensional</a:t>
            </a:r>
            <a:r>
              <a:rPr lang="en-US" sz="2400" dirty="0" smtClean="0"/>
              <a:t> </a:t>
            </a:r>
            <a:r>
              <a:rPr lang="en-US" sz="2400" dirty="0"/>
              <a:t>databases, Web services, </a:t>
            </a:r>
            <a:r>
              <a:rPr lang="en-US" sz="2400" dirty="0" smtClean="0"/>
              <a:t>etc.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2103771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Data Integration and the Extraction, Transformation, and Load (ETL) Process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133600"/>
            <a:ext cx="8305800" cy="35837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006189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65760"/>
            <a:ext cx="8610600" cy="115824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Additional Data Warehouse Considerations </a:t>
            </a:r>
            <a:br>
              <a:rPr lang="en-US" dirty="0" smtClean="0"/>
            </a:br>
            <a:r>
              <a:rPr lang="en-US" dirty="0" smtClean="0"/>
              <a:t>Hosted Data Warehouses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610600" cy="4800600"/>
          </a:xfrm>
        </p:spPr>
        <p:txBody>
          <a:bodyPr>
            <a:normAutofit/>
          </a:bodyPr>
          <a:lstStyle/>
          <a:p>
            <a:r>
              <a:rPr lang="en-US" dirty="0" smtClean="0"/>
              <a:t>Benefits:</a:t>
            </a:r>
          </a:p>
          <a:p>
            <a:pPr lvl="1"/>
            <a:r>
              <a:rPr lang="en-US" sz="2800" dirty="0" smtClean="0"/>
              <a:t>Requires minimal investment in infrastructure</a:t>
            </a:r>
          </a:p>
          <a:p>
            <a:pPr lvl="1"/>
            <a:r>
              <a:rPr lang="en-US" sz="2800" dirty="0" smtClean="0"/>
              <a:t>Frees up capacity on in-house systems</a:t>
            </a:r>
          </a:p>
          <a:p>
            <a:pPr lvl="1"/>
            <a:r>
              <a:rPr lang="en-US" sz="2800" dirty="0" smtClean="0"/>
              <a:t>Frees up cash flow</a:t>
            </a:r>
          </a:p>
          <a:p>
            <a:pPr lvl="1"/>
            <a:r>
              <a:rPr lang="en-US" sz="2800" dirty="0" smtClean="0"/>
              <a:t>Makes powerful solutions affordable</a:t>
            </a:r>
          </a:p>
          <a:p>
            <a:pPr lvl="1"/>
            <a:r>
              <a:rPr lang="en-US" sz="2800" dirty="0" smtClean="0"/>
              <a:t>Enables solutions that provide for growth</a:t>
            </a:r>
          </a:p>
          <a:p>
            <a:pPr lvl="1"/>
            <a:r>
              <a:rPr lang="en-US" sz="2800" dirty="0" smtClean="0"/>
              <a:t>Offers better quality equipment and software</a:t>
            </a:r>
          </a:p>
          <a:p>
            <a:pPr lvl="1"/>
            <a:r>
              <a:rPr lang="en-US" sz="2800" dirty="0" smtClean="0"/>
              <a:t>Provides faster connections</a:t>
            </a:r>
          </a:p>
          <a:p>
            <a:pPr lvl="1"/>
            <a:r>
              <a:rPr lang="en-US" sz="2800" dirty="0" smtClean="0"/>
              <a:t>… more in the book</a:t>
            </a:r>
          </a:p>
        </p:txBody>
      </p:sp>
    </p:spTree>
    <p:extLst>
      <p:ext uri="{BB962C8B-B14F-4D97-AF65-F5344CB8AC3E}">
        <p14:creationId xmlns:p14="http://schemas.microsoft.com/office/powerpoint/2010/main" val="3295352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Representation of Data in DW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800" dirty="0" smtClean="0">
                <a:solidFill>
                  <a:srgbClr val="FF0000"/>
                </a:solidFill>
              </a:rPr>
              <a:t>Dimensional Modeling </a:t>
            </a:r>
          </a:p>
          <a:p>
            <a:pPr lvl="1"/>
            <a:r>
              <a:rPr lang="en-US" sz="2400" dirty="0" smtClean="0"/>
              <a:t>A retrieval-based system that supports high-volume query access</a:t>
            </a:r>
          </a:p>
          <a:p>
            <a:r>
              <a:rPr lang="en-US" sz="2800" dirty="0" smtClean="0">
                <a:solidFill>
                  <a:srgbClr val="FF0000"/>
                </a:solidFill>
              </a:rPr>
              <a:t>Star schema </a:t>
            </a:r>
          </a:p>
          <a:p>
            <a:pPr lvl="1"/>
            <a:r>
              <a:rPr lang="en-US" sz="2400" dirty="0" smtClean="0"/>
              <a:t>The most commonly used and the simplest style of dimensional modeling</a:t>
            </a:r>
          </a:p>
          <a:p>
            <a:pPr lvl="1"/>
            <a:r>
              <a:rPr lang="en-US" sz="2400" dirty="0" smtClean="0"/>
              <a:t>Contain a </a:t>
            </a:r>
            <a:r>
              <a:rPr lang="en-US" sz="2400" dirty="0" smtClean="0">
                <a:solidFill>
                  <a:srgbClr val="FF0000"/>
                </a:solidFill>
              </a:rPr>
              <a:t>fact table </a:t>
            </a:r>
            <a:r>
              <a:rPr lang="en-US" sz="2400" dirty="0" smtClean="0"/>
              <a:t>surrounded by and connected to several </a:t>
            </a:r>
            <a:r>
              <a:rPr lang="en-US" sz="2400" dirty="0" smtClean="0">
                <a:solidFill>
                  <a:srgbClr val="FF0000"/>
                </a:solidFill>
              </a:rPr>
              <a:t>dimension tables</a:t>
            </a:r>
          </a:p>
          <a:p>
            <a:r>
              <a:rPr lang="en-US" sz="2800" dirty="0" smtClean="0">
                <a:solidFill>
                  <a:srgbClr val="FF0000"/>
                </a:solidFill>
              </a:rPr>
              <a:t>Snowflakes schema </a:t>
            </a:r>
          </a:p>
          <a:p>
            <a:pPr lvl="1"/>
            <a:r>
              <a:rPr lang="en-US" sz="2400" dirty="0" smtClean="0"/>
              <a:t>An extension of star schema where the diagram resembles a snowflake in shape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566218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34400" cy="4876800"/>
          </a:xfrm>
        </p:spPr>
        <p:txBody>
          <a:bodyPr/>
          <a:lstStyle/>
          <a:p>
            <a:pPr marL="0" indent="0">
              <a:buNone/>
            </a:pPr>
            <a:r>
              <a:rPr lang="en-US" sz="2800" dirty="0" smtClean="0"/>
              <a:t>The ability to organize, present, and analyze data by several dimensions, such as sales by region, by product, by salesperson, and by time (four dimensions)</a:t>
            </a:r>
          </a:p>
          <a:p>
            <a:r>
              <a:rPr lang="en-US" sz="2800" dirty="0" smtClean="0">
                <a:solidFill>
                  <a:srgbClr val="F85E08"/>
                </a:solidFill>
              </a:rPr>
              <a:t>Multidimensional presentation  </a:t>
            </a:r>
          </a:p>
          <a:p>
            <a:pPr lvl="1"/>
            <a:r>
              <a:rPr lang="en-US" sz="2400" dirty="0" smtClean="0">
                <a:solidFill>
                  <a:srgbClr val="C00000"/>
                </a:solidFill>
              </a:rPr>
              <a:t>Dimensions:</a:t>
            </a:r>
            <a:r>
              <a:rPr lang="en-US" sz="2400" dirty="0" smtClean="0"/>
              <a:t> products, salespeople, market segments, business units, geographical locations, distribution channels, country, or industry</a:t>
            </a:r>
          </a:p>
          <a:p>
            <a:pPr lvl="1"/>
            <a:r>
              <a:rPr lang="en-US" sz="2400" dirty="0" smtClean="0">
                <a:solidFill>
                  <a:srgbClr val="C00000"/>
                </a:solidFill>
              </a:rPr>
              <a:t>Measures: </a:t>
            </a:r>
            <a:r>
              <a:rPr lang="en-US" sz="2400" dirty="0" smtClean="0"/>
              <a:t>money, sales volume, head count, inventory profit, actual versus forecast</a:t>
            </a:r>
          </a:p>
          <a:p>
            <a:pPr lvl="1"/>
            <a:r>
              <a:rPr lang="en-US" sz="2400" dirty="0" smtClean="0">
                <a:solidFill>
                  <a:srgbClr val="C00000"/>
                </a:solidFill>
              </a:rPr>
              <a:t>Time:</a:t>
            </a:r>
            <a:r>
              <a:rPr lang="en-US" sz="2400" dirty="0" smtClean="0"/>
              <a:t> daily, weekly, monthly, quarterly, or yearly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158240"/>
          </a:xfrm>
        </p:spPr>
        <p:txBody>
          <a:bodyPr/>
          <a:lstStyle/>
          <a:p>
            <a:r>
              <a:rPr lang="en-US" dirty="0" smtClean="0"/>
              <a:t>Multidimensionality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2200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Star versus Snowflake Schema</a:t>
            </a:r>
            <a:endParaRPr lang="en-US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61" y="1905000"/>
            <a:ext cx="8892339" cy="3733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01273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Analysis of Data in DW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34400" cy="4876800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en-US" sz="2800" dirty="0" smtClean="0"/>
              <a:t>OLTP vs. OLAP…</a:t>
            </a:r>
          </a:p>
          <a:p>
            <a:pPr lvl="2">
              <a:lnSpc>
                <a:spcPct val="80000"/>
              </a:lnSpc>
            </a:pPr>
            <a:endParaRPr lang="en-US" sz="1600" dirty="0" smtClean="0"/>
          </a:p>
          <a:p>
            <a:pPr>
              <a:lnSpc>
                <a:spcPct val="80000"/>
              </a:lnSpc>
            </a:pPr>
            <a:r>
              <a:rPr lang="en-US" sz="2800" dirty="0"/>
              <a:t>OLTP (online transaction processing)</a:t>
            </a:r>
          </a:p>
          <a:p>
            <a:pPr lvl="1">
              <a:lnSpc>
                <a:spcPct val="80000"/>
              </a:lnSpc>
            </a:pPr>
            <a:r>
              <a:rPr lang="en-US" sz="2400" dirty="0" smtClean="0"/>
              <a:t>Capturing </a:t>
            </a:r>
            <a:r>
              <a:rPr lang="en-US" sz="2400" dirty="0"/>
              <a:t>and storing data </a:t>
            </a:r>
            <a:r>
              <a:rPr lang="en-US" sz="2400" dirty="0" smtClean="0"/>
              <a:t>from ERP</a:t>
            </a:r>
            <a:r>
              <a:rPr lang="en-US" sz="2400" dirty="0"/>
              <a:t>, CRM, </a:t>
            </a:r>
            <a:r>
              <a:rPr lang="en-US" sz="2400" dirty="0" smtClean="0"/>
              <a:t>POS, …</a:t>
            </a:r>
          </a:p>
          <a:p>
            <a:pPr lvl="1">
              <a:lnSpc>
                <a:spcPct val="80000"/>
              </a:lnSpc>
            </a:pPr>
            <a:r>
              <a:rPr lang="en-US" sz="2400" dirty="0"/>
              <a:t>The main focus is on efficiency of routine </a:t>
            </a:r>
            <a:r>
              <a:rPr lang="en-US" sz="2400" dirty="0" smtClean="0"/>
              <a:t>tasks</a:t>
            </a:r>
          </a:p>
          <a:p>
            <a:pPr lvl="2">
              <a:lnSpc>
                <a:spcPct val="80000"/>
              </a:lnSpc>
            </a:pPr>
            <a:endParaRPr lang="en-US" sz="2000" dirty="0" smtClean="0"/>
          </a:p>
          <a:p>
            <a:pPr>
              <a:lnSpc>
                <a:spcPct val="80000"/>
              </a:lnSpc>
            </a:pPr>
            <a:r>
              <a:rPr lang="en-US" sz="2800" dirty="0" smtClean="0"/>
              <a:t>OLAP (Online analytical processing)</a:t>
            </a:r>
          </a:p>
          <a:p>
            <a:pPr lvl="1">
              <a:lnSpc>
                <a:spcPct val="80000"/>
              </a:lnSpc>
            </a:pPr>
            <a:r>
              <a:rPr lang="en-US" sz="2400" dirty="0" smtClean="0"/>
              <a:t>Converting data into information for decision support</a:t>
            </a:r>
          </a:p>
          <a:p>
            <a:pPr lvl="1">
              <a:lnSpc>
                <a:spcPct val="80000"/>
              </a:lnSpc>
            </a:pPr>
            <a:r>
              <a:rPr lang="en-US" sz="2400" dirty="0" smtClean="0"/>
              <a:t>Data cubes, drill-down / rollup, slice &amp; dice, …</a:t>
            </a:r>
          </a:p>
          <a:p>
            <a:pPr lvl="1">
              <a:lnSpc>
                <a:spcPct val="80000"/>
              </a:lnSpc>
              <a:buSzPct val="70000"/>
            </a:pPr>
            <a:r>
              <a:rPr lang="en-US" sz="2400" dirty="0" smtClean="0"/>
              <a:t>Requesting ad hoc reports	</a:t>
            </a:r>
          </a:p>
          <a:p>
            <a:pPr lvl="1">
              <a:lnSpc>
                <a:spcPct val="80000"/>
              </a:lnSpc>
              <a:buSzPct val="70000"/>
            </a:pPr>
            <a:r>
              <a:rPr lang="en-US" sz="2400" dirty="0" smtClean="0"/>
              <a:t>Conducting statistical and other analyses </a:t>
            </a:r>
          </a:p>
          <a:p>
            <a:pPr lvl="1">
              <a:lnSpc>
                <a:spcPct val="80000"/>
              </a:lnSpc>
              <a:buSzPct val="70000"/>
            </a:pPr>
            <a:r>
              <a:rPr lang="en-US" sz="2400" dirty="0" smtClean="0"/>
              <a:t>Developing multimedia-based applications</a:t>
            </a:r>
          </a:p>
          <a:p>
            <a:pPr lvl="1">
              <a:lnSpc>
                <a:spcPct val="80000"/>
              </a:lnSpc>
              <a:buSzPct val="70000"/>
            </a:pPr>
            <a:r>
              <a:rPr lang="en-US" sz="2400" dirty="0" smtClean="0"/>
              <a:t>…more in the book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23825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OLAP vs. OLTP</a:t>
            </a:r>
            <a:endParaRPr lang="en-US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675" y="1743075"/>
            <a:ext cx="8391525" cy="450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83737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OLAP Operations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>
                <a:solidFill>
                  <a:srgbClr val="FF0000"/>
                </a:solidFill>
              </a:rPr>
              <a:t>Slice</a:t>
            </a:r>
            <a:r>
              <a:rPr lang="en-US" sz="2800" dirty="0" smtClean="0"/>
              <a:t> - a subset of a multidimensional array</a:t>
            </a:r>
          </a:p>
          <a:p>
            <a:r>
              <a:rPr lang="en-US" sz="2800" dirty="0" smtClean="0">
                <a:solidFill>
                  <a:srgbClr val="FF0000"/>
                </a:solidFill>
              </a:rPr>
              <a:t>Dice</a:t>
            </a:r>
            <a:r>
              <a:rPr lang="en-US" sz="2800" dirty="0" smtClean="0"/>
              <a:t> - a slice on more than two dimensions</a:t>
            </a:r>
          </a:p>
          <a:p>
            <a:r>
              <a:rPr lang="en-US" sz="2800" dirty="0" smtClean="0">
                <a:solidFill>
                  <a:srgbClr val="FF0000"/>
                </a:solidFill>
              </a:rPr>
              <a:t>Drill Down/Up </a:t>
            </a:r>
            <a:r>
              <a:rPr lang="en-US" sz="2800" dirty="0" smtClean="0"/>
              <a:t>- navigating among levels of data ranging from the most summarized (up) to the most detailed (down)</a:t>
            </a:r>
          </a:p>
          <a:p>
            <a:r>
              <a:rPr lang="en-US" sz="2800" dirty="0" smtClean="0">
                <a:solidFill>
                  <a:srgbClr val="FF0000"/>
                </a:solidFill>
              </a:rPr>
              <a:t>Roll Up </a:t>
            </a:r>
            <a:r>
              <a:rPr lang="en-US" sz="2800" dirty="0" smtClean="0"/>
              <a:t>- computing all of the data relationships for one or more dimensions </a:t>
            </a:r>
          </a:p>
          <a:p>
            <a:r>
              <a:rPr lang="en-US" sz="2800" dirty="0" smtClean="0">
                <a:solidFill>
                  <a:srgbClr val="FF0000"/>
                </a:solidFill>
              </a:rPr>
              <a:t>Pivot</a:t>
            </a:r>
            <a:r>
              <a:rPr lang="en-US" sz="2800" dirty="0" smtClean="0"/>
              <a:t> - used to change the dimensional orientation of a report or an ad hoc query-page display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3828628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OLAP</a:t>
            </a:r>
            <a:endParaRPr lang="en-US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0" y="223800"/>
            <a:ext cx="5524500" cy="617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Rectangle 5"/>
          <p:cNvSpPr/>
          <p:nvPr/>
        </p:nvSpPr>
        <p:spPr>
          <a:xfrm>
            <a:off x="304800" y="2057400"/>
            <a:ext cx="297180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b="0" dirty="0" smtClean="0">
                <a:solidFill>
                  <a:srgbClr val="0000CC"/>
                </a:solidFill>
              </a:rPr>
              <a:t>Slicing Operations on a Simple </a:t>
            </a:r>
            <a:r>
              <a:rPr lang="en-US" b="0" dirty="0" smtClean="0">
                <a:solidFill>
                  <a:srgbClr val="0000CC"/>
                </a:solidFill>
              </a:rPr>
              <a:t>Three</a:t>
            </a:r>
            <a:r>
              <a:rPr lang="en-US" b="0" dirty="0" smtClean="0">
                <a:solidFill>
                  <a:srgbClr val="0000CC"/>
                </a:solidFill>
              </a:rPr>
              <a:t>-Dimensional</a:t>
            </a:r>
          </a:p>
          <a:p>
            <a:pPr algn="l"/>
            <a:r>
              <a:rPr lang="en-US" b="0" dirty="0" smtClean="0">
                <a:solidFill>
                  <a:srgbClr val="0000CC"/>
                </a:solidFill>
              </a:rPr>
              <a:t>Data Cube</a:t>
            </a:r>
            <a:endParaRPr lang="en-US" b="0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2717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DW Implementation Issues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34400" cy="4876800"/>
          </a:xfrm>
        </p:spPr>
        <p:txBody>
          <a:bodyPr>
            <a:noAutofit/>
          </a:bodyPr>
          <a:lstStyle/>
          <a:p>
            <a:r>
              <a:rPr lang="en-US" sz="2800" dirty="0" smtClean="0"/>
              <a:t>Identification of data sources and governance</a:t>
            </a:r>
          </a:p>
          <a:p>
            <a:r>
              <a:rPr lang="en-US" sz="2800" dirty="0" smtClean="0"/>
              <a:t>Data quality planning, data model design</a:t>
            </a:r>
          </a:p>
          <a:p>
            <a:r>
              <a:rPr lang="en-US" sz="2800" dirty="0" smtClean="0"/>
              <a:t>ETL tool selection</a:t>
            </a:r>
          </a:p>
          <a:p>
            <a:r>
              <a:rPr lang="en-US" sz="2800" dirty="0"/>
              <a:t>Establishment of service-level </a:t>
            </a:r>
            <a:r>
              <a:rPr lang="en-US" sz="2800" dirty="0" smtClean="0"/>
              <a:t>agreements</a:t>
            </a:r>
          </a:p>
          <a:p>
            <a:r>
              <a:rPr lang="en-US" sz="2800" dirty="0" smtClean="0"/>
              <a:t>Data transport, data conversion</a:t>
            </a:r>
          </a:p>
          <a:p>
            <a:r>
              <a:rPr lang="en-US" sz="2800" dirty="0" smtClean="0"/>
              <a:t>Reconciliation process</a:t>
            </a:r>
          </a:p>
          <a:p>
            <a:r>
              <a:rPr lang="en-US" sz="2800" dirty="0" smtClean="0"/>
              <a:t>End-user support</a:t>
            </a:r>
          </a:p>
          <a:p>
            <a:r>
              <a:rPr lang="en-US" sz="2800" dirty="0" smtClean="0"/>
              <a:t>Political issues</a:t>
            </a:r>
          </a:p>
          <a:p>
            <a:r>
              <a:rPr lang="en-US" sz="2800" dirty="0" smtClean="0"/>
              <a:t>… more in the book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05135437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Successful DW Implementation</a:t>
            </a:r>
            <a:br>
              <a:rPr lang="en-US" dirty="0" smtClean="0"/>
            </a:br>
            <a:r>
              <a:rPr lang="en-US" dirty="0" smtClean="0"/>
              <a:t>Things to Avoid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34400" cy="4876800"/>
          </a:xfrm>
        </p:spPr>
        <p:txBody>
          <a:bodyPr/>
          <a:lstStyle/>
          <a:p>
            <a:r>
              <a:rPr lang="en-US" sz="2800" dirty="0" smtClean="0"/>
              <a:t>Setting </a:t>
            </a:r>
            <a:r>
              <a:rPr lang="en-US" sz="2800" dirty="0" smtClean="0"/>
              <a:t>expectations that you cannot meet</a:t>
            </a:r>
          </a:p>
          <a:p>
            <a:r>
              <a:rPr lang="en-US" sz="2800" dirty="0" smtClean="0"/>
              <a:t>Engaging in politically naive behavior</a:t>
            </a:r>
          </a:p>
          <a:p>
            <a:r>
              <a:rPr lang="en-US" sz="2800" dirty="0" smtClean="0"/>
              <a:t>Loading the data warehouse with information just because it is available</a:t>
            </a:r>
          </a:p>
          <a:p>
            <a:r>
              <a:rPr lang="en-US" sz="2800" dirty="0" smtClean="0"/>
              <a:t>Believing that data warehousing database design is the same as transactional database design</a:t>
            </a:r>
          </a:p>
          <a:p>
            <a:r>
              <a:rPr lang="en-US" sz="2800" dirty="0" smtClean="0"/>
              <a:t>Choosing a data warehouse manager who is technology oriented rather than user oriented</a:t>
            </a:r>
          </a:p>
          <a:p>
            <a:r>
              <a:rPr lang="en-US" sz="2800" dirty="0" smtClean="0"/>
              <a:t>… more in the book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3172280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Failure Factors in DW Projects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31812" indent="-533400"/>
            <a:r>
              <a:rPr lang="en-US" dirty="0"/>
              <a:t>Lack of executive sponsorship</a:t>
            </a:r>
          </a:p>
          <a:p>
            <a:pPr marL="531812" indent="-533400"/>
            <a:r>
              <a:rPr lang="en-US" dirty="0"/>
              <a:t>Unclear business objectives</a:t>
            </a:r>
          </a:p>
          <a:p>
            <a:pPr marL="531812" indent="-533400"/>
            <a:r>
              <a:rPr lang="en-US" dirty="0"/>
              <a:t>Cultural issues being ignored</a:t>
            </a:r>
          </a:p>
          <a:p>
            <a:pPr marL="990600" lvl="1" indent="-533400"/>
            <a:r>
              <a:rPr lang="en-US" dirty="0"/>
              <a:t>Change management</a:t>
            </a:r>
          </a:p>
          <a:p>
            <a:pPr marL="531812" indent="-533400"/>
            <a:r>
              <a:rPr lang="en-US" dirty="0"/>
              <a:t>Unrealistic expectations</a:t>
            </a:r>
          </a:p>
          <a:p>
            <a:pPr marL="531812" indent="-533400"/>
            <a:r>
              <a:rPr lang="en-US" dirty="0"/>
              <a:t>Inappropriate architecture</a:t>
            </a:r>
          </a:p>
          <a:p>
            <a:pPr marL="531812" indent="-533400"/>
            <a:r>
              <a:rPr lang="en-US" dirty="0"/>
              <a:t>Low data quality / missing information</a:t>
            </a:r>
          </a:p>
          <a:p>
            <a:pPr marL="531812" indent="-533400"/>
            <a:r>
              <a:rPr lang="en-US" dirty="0"/>
              <a:t>Loading data just because it is available </a:t>
            </a:r>
          </a:p>
        </p:txBody>
      </p:sp>
    </p:spTree>
    <p:extLst>
      <p:ext uri="{BB962C8B-B14F-4D97-AF65-F5344CB8AC3E}">
        <p14:creationId xmlns:p14="http://schemas.microsoft.com/office/powerpoint/2010/main" val="393984354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Real-Time/Active DW/BI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Enabling real-time data updates for real-time analysis and real-time decision making is growing rapidly</a:t>
            </a:r>
          </a:p>
          <a:p>
            <a:pPr lvl="1"/>
            <a:r>
              <a:rPr lang="en-US" dirty="0" smtClean="0"/>
              <a:t>Push vs. Pull (of data)</a:t>
            </a:r>
          </a:p>
          <a:p>
            <a:r>
              <a:rPr lang="en-US" dirty="0" smtClean="0"/>
              <a:t>Concerns about real-time BI</a:t>
            </a:r>
          </a:p>
          <a:p>
            <a:pPr lvl="1"/>
            <a:r>
              <a:rPr lang="en-US" sz="2400" dirty="0" smtClean="0"/>
              <a:t>Not all data should be updated continuously</a:t>
            </a:r>
          </a:p>
          <a:p>
            <a:pPr lvl="1"/>
            <a:r>
              <a:rPr lang="en-US" sz="2400" dirty="0" smtClean="0"/>
              <a:t>Mismatch of reports generated minutes apart</a:t>
            </a:r>
          </a:p>
          <a:p>
            <a:pPr lvl="1"/>
            <a:r>
              <a:rPr lang="en-US" sz="2400" dirty="0" smtClean="0"/>
              <a:t>May be cost prohibitive</a:t>
            </a:r>
          </a:p>
          <a:p>
            <a:pPr lvl="1"/>
            <a:r>
              <a:rPr lang="en-US" sz="2400" dirty="0" smtClean="0"/>
              <a:t>May also be infeasible </a:t>
            </a:r>
          </a:p>
          <a:p>
            <a:pPr lvl="1"/>
            <a:endParaRPr lang="en-US" dirty="0" smtClean="0"/>
          </a:p>
          <a:p>
            <a:pPr lvl="1"/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882082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D:\USER\Dursun\Research\Book - DSS Book 9th Edition\3 - Image Library\Fig_08.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972" y="381000"/>
            <a:ext cx="9076028" cy="6019800"/>
          </a:xfrm>
          <a:prstGeom prst="rect">
            <a:avLst/>
          </a:prstGeom>
          <a:noFill/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676400" y="152400"/>
            <a:ext cx="5257800" cy="990600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3200" dirty="0" smtClean="0"/>
              <a:t>Enterprise Decision Evolution and Data Warehousing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76722623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752600"/>
            <a:ext cx="8776664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57200" y="365760"/>
            <a:ext cx="8229600" cy="1158240"/>
          </a:xfrm>
        </p:spPr>
        <p:txBody>
          <a:bodyPr/>
          <a:lstStyle/>
          <a:p>
            <a:r>
              <a:rPr lang="fr-FR" dirty="0" smtClean="0"/>
              <a:t>Traditional versus Active DW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124708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DW Administration and Security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/>
              <a:t>Data warehouse administrator (DWA)</a:t>
            </a:r>
          </a:p>
          <a:p>
            <a:pPr lvl="1"/>
            <a:r>
              <a:rPr lang="en-US" sz="2400" dirty="0" smtClean="0"/>
              <a:t>DWA should…</a:t>
            </a:r>
          </a:p>
          <a:p>
            <a:pPr lvl="2"/>
            <a:r>
              <a:rPr lang="en-US" sz="2000" dirty="0" smtClean="0"/>
              <a:t>have the knowledge of high-performance software, hardware and networking technologies</a:t>
            </a:r>
          </a:p>
          <a:p>
            <a:pPr lvl="2"/>
            <a:r>
              <a:rPr lang="en-US" sz="2000" dirty="0" smtClean="0"/>
              <a:t>possess solid business knowledge and insight</a:t>
            </a:r>
          </a:p>
          <a:p>
            <a:pPr lvl="2"/>
            <a:r>
              <a:rPr lang="en-US" sz="2000" dirty="0" smtClean="0"/>
              <a:t>be familiar with the decision-making processes so as to suitably design/maintain the data warehouse structure</a:t>
            </a:r>
          </a:p>
          <a:p>
            <a:pPr lvl="2"/>
            <a:r>
              <a:rPr lang="en-US" sz="2000" dirty="0" smtClean="0"/>
              <a:t>possess excellent communications skills</a:t>
            </a:r>
          </a:p>
          <a:p>
            <a:r>
              <a:rPr lang="en-US" sz="2800" dirty="0" smtClean="0"/>
              <a:t>Security and privacy is a pressing issue in DW</a:t>
            </a:r>
          </a:p>
          <a:p>
            <a:pPr lvl="1"/>
            <a:r>
              <a:rPr lang="en-US" sz="2400" dirty="0" smtClean="0"/>
              <a:t>Safeguarding the most valuable assets </a:t>
            </a:r>
          </a:p>
          <a:p>
            <a:pPr lvl="1"/>
            <a:r>
              <a:rPr lang="en-US" sz="2400" dirty="0" smtClean="0"/>
              <a:t>Government regulations (HIPAA, etc.)</a:t>
            </a:r>
          </a:p>
          <a:p>
            <a:pPr lvl="1"/>
            <a:r>
              <a:rPr lang="en-US" sz="2400" dirty="0" smtClean="0"/>
              <a:t>Must be explicitly planned and executed </a:t>
            </a:r>
          </a:p>
          <a:p>
            <a:pPr lvl="2"/>
            <a:endParaRPr lang="en-US" sz="2000" dirty="0" smtClean="0"/>
          </a:p>
          <a:p>
            <a:pPr lvl="2"/>
            <a:endParaRPr lang="en-US" sz="2000" dirty="0" smtClean="0"/>
          </a:p>
          <a:p>
            <a:pPr lvl="2"/>
            <a:endParaRPr lang="en-US" sz="2000" dirty="0" smtClean="0"/>
          </a:p>
          <a:p>
            <a:pPr lvl="2"/>
            <a:endParaRPr lang="en-US" sz="6400" dirty="0"/>
          </a:p>
        </p:txBody>
      </p:sp>
    </p:spTree>
    <p:extLst>
      <p:ext uri="{BB962C8B-B14F-4D97-AF65-F5344CB8AC3E}">
        <p14:creationId xmlns:p14="http://schemas.microsoft.com/office/powerpoint/2010/main" val="255385553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Future of DW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400" dirty="0"/>
              <a:t>Sourcing…</a:t>
            </a:r>
          </a:p>
          <a:p>
            <a:pPr lvl="1"/>
            <a:r>
              <a:rPr lang="en-US" sz="2000" i="1" dirty="0"/>
              <a:t>Web, social media, and Big </a:t>
            </a:r>
            <a:r>
              <a:rPr lang="en-US" sz="2000" i="1" dirty="0" smtClean="0"/>
              <a:t>Data</a:t>
            </a:r>
          </a:p>
          <a:p>
            <a:pPr lvl="1"/>
            <a:r>
              <a:rPr lang="en-US" sz="2000" dirty="0" smtClean="0"/>
              <a:t>Open </a:t>
            </a:r>
            <a:r>
              <a:rPr lang="en-US" sz="2000" dirty="0"/>
              <a:t>source software</a:t>
            </a:r>
          </a:p>
          <a:p>
            <a:pPr lvl="1"/>
            <a:r>
              <a:rPr lang="en-US" sz="2000" dirty="0"/>
              <a:t>SaaS (software as a service)</a:t>
            </a:r>
          </a:p>
          <a:p>
            <a:pPr lvl="1"/>
            <a:r>
              <a:rPr lang="en-US" sz="2000" dirty="0"/>
              <a:t>Cloud computing</a:t>
            </a:r>
          </a:p>
          <a:p>
            <a:r>
              <a:rPr lang="en-US" sz="2400" dirty="0" smtClean="0"/>
              <a:t>Infrastructure</a:t>
            </a:r>
            <a:r>
              <a:rPr lang="en-US" sz="2400" dirty="0"/>
              <a:t>…</a:t>
            </a:r>
          </a:p>
          <a:p>
            <a:pPr lvl="1"/>
            <a:r>
              <a:rPr lang="en-US" sz="2000" dirty="0" smtClean="0"/>
              <a:t>Columnar</a:t>
            </a:r>
          </a:p>
          <a:p>
            <a:pPr lvl="1"/>
            <a:r>
              <a:rPr lang="en-US" sz="2000" dirty="0" smtClean="0"/>
              <a:t>Real-time </a:t>
            </a:r>
            <a:r>
              <a:rPr lang="en-US" sz="2000" dirty="0"/>
              <a:t>DW</a:t>
            </a:r>
          </a:p>
          <a:p>
            <a:pPr lvl="1"/>
            <a:r>
              <a:rPr lang="en-US" sz="2000" dirty="0" smtClean="0"/>
              <a:t>Data warehouse appliances</a:t>
            </a:r>
          </a:p>
          <a:p>
            <a:pPr lvl="1"/>
            <a:r>
              <a:rPr lang="en-US" sz="2000" dirty="0" smtClean="0"/>
              <a:t>Data </a:t>
            </a:r>
            <a:r>
              <a:rPr lang="en-US" sz="2000" dirty="0"/>
              <a:t>management practices/technologies</a:t>
            </a:r>
          </a:p>
          <a:p>
            <a:pPr lvl="1"/>
            <a:r>
              <a:rPr lang="en-US" sz="2000" dirty="0" smtClean="0"/>
              <a:t>In-database &amp; In-memory </a:t>
            </a:r>
            <a:r>
              <a:rPr lang="en-US" sz="2000" dirty="0"/>
              <a:t>processing </a:t>
            </a:r>
            <a:r>
              <a:rPr lang="en-US" sz="2000" dirty="0" smtClean="0"/>
              <a:t>New </a:t>
            </a:r>
            <a:r>
              <a:rPr lang="en-US" sz="2000" dirty="0"/>
              <a:t>DBMS</a:t>
            </a:r>
          </a:p>
          <a:p>
            <a:pPr lvl="1"/>
            <a:r>
              <a:rPr lang="en-US" sz="2000" dirty="0"/>
              <a:t>Advanced </a:t>
            </a:r>
            <a:r>
              <a:rPr lang="en-US" sz="2000" dirty="0" smtClean="0"/>
              <a:t>analytics</a:t>
            </a:r>
          </a:p>
          <a:p>
            <a:pPr lvl="1"/>
            <a:r>
              <a:rPr lang="en-US" sz="2000" dirty="0" smtClean="0"/>
              <a:t>…</a:t>
            </a:r>
            <a:endParaRPr lang="en-US" sz="2000" dirty="0"/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2250721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4895</TotalTime>
  <Words>1356</Words>
  <Application>Microsoft Macintosh PowerPoint</Application>
  <PresentationFormat>On-screen Show (4:3)</PresentationFormat>
  <Paragraphs>215</Paragraphs>
  <Slides>32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Clarity</vt:lpstr>
      <vt:lpstr>PowerPoint Presentation</vt:lpstr>
      <vt:lpstr>Learning Objectives</vt:lpstr>
      <vt:lpstr>Learning Objectives</vt:lpstr>
      <vt:lpstr>Opening Vignette…</vt:lpstr>
      <vt:lpstr>Questions for the Opening Vignette</vt:lpstr>
      <vt:lpstr>Main Data Warehousing Topics</vt:lpstr>
      <vt:lpstr>What is a Data Warehouse?</vt:lpstr>
      <vt:lpstr>Characteristics of DWs</vt:lpstr>
      <vt:lpstr>PowerPoint Presentation</vt:lpstr>
      <vt:lpstr>Data Mart</vt:lpstr>
      <vt:lpstr>Other DW Components</vt:lpstr>
      <vt:lpstr>Application Case 2.1</vt:lpstr>
      <vt:lpstr>Major componets of a data warehouse</vt:lpstr>
      <vt:lpstr>A Generic DW Framework</vt:lpstr>
      <vt:lpstr>Data Integration and the Extraction, Transformation, and Load (ETL) Process</vt:lpstr>
      <vt:lpstr>Data Integration and the Extraction, Transformation, and Load (ETL) Process</vt:lpstr>
      <vt:lpstr>Additional Data Warehouse Considerations  Hosted Data Warehouses</vt:lpstr>
      <vt:lpstr>Representation of Data in DW</vt:lpstr>
      <vt:lpstr>Multidimensionality</vt:lpstr>
      <vt:lpstr>Star versus Snowflake Schema</vt:lpstr>
      <vt:lpstr>Analysis of Data in DW</vt:lpstr>
      <vt:lpstr>OLAP vs. OLTP</vt:lpstr>
      <vt:lpstr>OLAP Operations</vt:lpstr>
      <vt:lpstr>OLAP</vt:lpstr>
      <vt:lpstr>DW Implementation Issues</vt:lpstr>
      <vt:lpstr>Successful DW Implementation Things to Avoid</vt:lpstr>
      <vt:lpstr>Failure Factors in DW Projects</vt:lpstr>
      <vt:lpstr>Real-Time/Active DW/BI</vt:lpstr>
      <vt:lpstr>Enterprise Decision Evolution and Data Warehousing</vt:lpstr>
      <vt:lpstr>Traditional versus Active DW</vt:lpstr>
      <vt:lpstr>DW Administration and Security</vt:lpstr>
      <vt:lpstr>The Future of DW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DSS Chapter 1</dc:title>
  <dc:creator>Dursun Delen</dc:creator>
  <cp:lastModifiedBy>Chris Thomas</cp:lastModifiedBy>
  <cp:revision>199</cp:revision>
  <cp:lastPrinted>2013-11-04T21:29:49Z</cp:lastPrinted>
  <dcterms:created xsi:type="dcterms:W3CDTF">1998-03-18T21:58:50Z</dcterms:created>
  <dcterms:modified xsi:type="dcterms:W3CDTF">2015-02-05T02:12:35Z</dcterms:modified>
</cp:coreProperties>
</file>