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66" d="100"/>
          <a:sy n="66" d="100"/>
        </p:scale>
        <p:origin x="132"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ACD60-5B43-49EC-9C5E-4DA00AEEFB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F21D8-1795-466D-A7C3-8A61E22D39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786388-D46C-48C1-B3FE-A7BA82A041BC}"/>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5" name="Footer Placeholder 4">
            <a:extLst>
              <a:ext uri="{FF2B5EF4-FFF2-40B4-BE49-F238E27FC236}">
                <a16:creationId xmlns:a16="http://schemas.microsoft.com/office/drawing/2014/main" id="{A38E8159-3313-4A44-AFC9-ADB0CEEF77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61BDAD-3B5B-47C3-9D46-40C438BED33B}"/>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3613799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7BFBA-3BC6-4D1B-94D8-6D2B310772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6E7853-1A46-4825-803A-02C95AD809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E71A7-3B79-4B9B-B4A0-6D063EF471C1}"/>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5" name="Footer Placeholder 4">
            <a:extLst>
              <a:ext uri="{FF2B5EF4-FFF2-40B4-BE49-F238E27FC236}">
                <a16:creationId xmlns:a16="http://schemas.microsoft.com/office/drawing/2014/main" id="{042B7493-99CF-490D-876B-E787AAE09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1131C9-7C40-4DA0-9ACC-2C458CD047D7}"/>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361384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6ADBA-BAC4-4573-924B-29B25476B7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6E0828-3E46-49CF-ADA9-FCEFE3C1B6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0B4B25-3B2D-4D45-A5C4-FEE85D33CFBC}"/>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5" name="Footer Placeholder 4">
            <a:extLst>
              <a:ext uri="{FF2B5EF4-FFF2-40B4-BE49-F238E27FC236}">
                <a16:creationId xmlns:a16="http://schemas.microsoft.com/office/drawing/2014/main" id="{07FD4E7A-192D-49EB-BA86-8A6DC394D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8F11CE-92E6-48E6-A289-80398A4CFA80}"/>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3378630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3BEB8-9121-4FF2-8C40-26A86CAC4F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35FAAB-CED2-4D6D-8F97-7D64B82D44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72BF82-47C2-4BFF-9E47-A6111CAC14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1C7685-0C47-47EE-9C5F-C203F86DFFCA}"/>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6" name="Footer Placeholder 5">
            <a:extLst>
              <a:ext uri="{FF2B5EF4-FFF2-40B4-BE49-F238E27FC236}">
                <a16:creationId xmlns:a16="http://schemas.microsoft.com/office/drawing/2014/main" id="{50EF72CF-005E-402E-BF2C-EA812F6C6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C3022F-775A-4F48-9EAC-B99A9585880B}"/>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3165527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D0405-9C31-45CA-A25C-DA2FD0C894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04770E-BADE-4029-B254-F6D2243CCD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2085E4-C183-4D60-B429-1504906C6C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28D181-DB72-4439-A342-AC0201EF6A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57E6E9-AD70-4D4F-AC1D-5C43A10AD1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623C46D-7E87-4D0B-A888-59B58009A826}"/>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8" name="Footer Placeholder 7">
            <a:extLst>
              <a:ext uri="{FF2B5EF4-FFF2-40B4-BE49-F238E27FC236}">
                <a16:creationId xmlns:a16="http://schemas.microsoft.com/office/drawing/2014/main" id="{E34D9B2E-FBC6-4E8A-8D33-ECE44373B2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8ABF91-FFE0-4745-9DFB-17DFA3B150E9}"/>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1543099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1DDA5-F80F-4615-A815-32AA5251E5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565156-40F9-4E2B-AD44-98B279C07A62}"/>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4" name="Footer Placeholder 3">
            <a:extLst>
              <a:ext uri="{FF2B5EF4-FFF2-40B4-BE49-F238E27FC236}">
                <a16:creationId xmlns:a16="http://schemas.microsoft.com/office/drawing/2014/main" id="{63FBF91D-6435-4722-BBA8-AE98484044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8587DF-4332-4E67-A206-58A02D52EE59}"/>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2760355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1F180F-93BD-4517-8094-F7F32001ACCF}"/>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3" name="Footer Placeholder 2">
            <a:extLst>
              <a:ext uri="{FF2B5EF4-FFF2-40B4-BE49-F238E27FC236}">
                <a16:creationId xmlns:a16="http://schemas.microsoft.com/office/drawing/2014/main" id="{5D1A104F-7142-47AE-A4BB-41972FA1D3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ADB7EE-32E5-4547-B828-159006E3A36E}"/>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2113265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A64D2-ECA6-4961-89E1-60FCFC99C8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AF909E-87FC-4535-9E1F-AC8AE634B7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0BC884-F23A-4E0A-8119-023ABABEA8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7AB6B3-F9A9-4D1F-BE15-16089098425F}"/>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6" name="Footer Placeholder 5">
            <a:extLst>
              <a:ext uri="{FF2B5EF4-FFF2-40B4-BE49-F238E27FC236}">
                <a16:creationId xmlns:a16="http://schemas.microsoft.com/office/drawing/2014/main" id="{03D74904-D22E-4056-B4A3-36D1CB954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7E576F-3C8D-4479-B27D-BDCAB03FE227}"/>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2308135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3D90-D051-4905-8F1D-F487E02B11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D51D4CB-AB02-4F52-A05E-5D68BE2435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1689F2-46B1-4246-B4B0-2BA29C0D3E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361515-59FB-4296-A3B3-1D41CB5BD025}"/>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6" name="Footer Placeholder 5">
            <a:extLst>
              <a:ext uri="{FF2B5EF4-FFF2-40B4-BE49-F238E27FC236}">
                <a16:creationId xmlns:a16="http://schemas.microsoft.com/office/drawing/2014/main" id="{AC988741-654E-46AB-8C3F-A6A40E3360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409063-7E24-4841-9ED8-E02246BE50FB}"/>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997649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3871F-E142-4EE6-B330-12F8DF13AB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171354-B4B6-4F3D-BF61-4485A538F6D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C03FBC-8909-4D97-93AF-6CF675A46839}"/>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5" name="Footer Placeholder 4">
            <a:extLst>
              <a:ext uri="{FF2B5EF4-FFF2-40B4-BE49-F238E27FC236}">
                <a16:creationId xmlns:a16="http://schemas.microsoft.com/office/drawing/2014/main" id="{FDC1A32D-B031-49A0-B8C1-4712682CE0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43DAD-4656-4231-B872-5EA7C42ADCA3}"/>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3936195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00FE69-4B87-408C-A9C6-A766520936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68AB1B-F6C4-4FF6-94BA-018B2AD337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0902DD-BE39-4569-AC41-64D8000770F9}"/>
              </a:ext>
            </a:extLst>
          </p:cNvPr>
          <p:cNvSpPr>
            <a:spLocks noGrp="1"/>
          </p:cNvSpPr>
          <p:nvPr>
            <p:ph type="dt" sz="half" idx="10"/>
          </p:nvPr>
        </p:nvSpPr>
        <p:spPr/>
        <p:txBody>
          <a:bodyPr/>
          <a:lstStyle/>
          <a:p>
            <a:fld id="{0FEE54EA-76F3-429A-B6BA-2EBD117C601F}" type="datetimeFigureOut">
              <a:rPr lang="en-GB" smtClean="0"/>
              <a:t>23/02/2020</a:t>
            </a:fld>
            <a:endParaRPr lang="en-GB"/>
          </a:p>
        </p:txBody>
      </p:sp>
      <p:sp>
        <p:nvSpPr>
          <p:cNvPr id="5" name="Footer Placeholder 4">
            <a:extLst>
              <a:ext uri="{FF2B5EF4-FFF2-40B4-BE49-F238E27FC236}">
                <a16:creationId xmlns:a16="http://schemas.microsoft.com/office/drawing/2014/main" id="{F7542131-44A8-427F-915D-C2BA14D33B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162F0-71CA-4217-AF0F-31B30C405407}"/>
              </a:ext>
            </a:extLst>
          </p:cNvPr>
          <p:cNvSpPr>
            <a:spLocks noGrp="1"/>
          </p:cNvSpPr>
          <p:nvPr>
            <p:ph type="sldNum" sz="quarter" idx="12"/>
          </p:nvPr>
        </p:nvSpPr>
        <p:spPr/>
        <p:txBody>
          <a:bodyPr/>
          <a:lstStyle/>
          <a:p>
            <a:fld id="{0834CEB2-914D-41C2-A3FB-4CE62872FBF9}" type="slidenum">
              <a:rPr lang="en-GB" smtClean="0"/>
              <a:t>‹#›</a:t>
            </a:fld>
            <a:endParaRPr lang="en-GB"/>
          </a:p>
        </p:txBody>
      </p:sp>
    </p:spTree>
    <p:extLst>
      <p:ext uri="{BB962C8B-B14F-4D97-AF65-F5344CB8AC3E}">
        <p14:creationId xmlns:p14="http://schemas.microsoft.com/office/powerpoint/2010/main" val="2184907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823C2D-4A81-4D63-8DA9-D7CFB6BDE8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6A0DD0-5048-467F-8C09-F6250C033B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B18BFF-A21B-46F1-B3BC-5399E5AACC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EE54EA-76F3-429A-B6BA-2EBD117C601F}" type="datetimeFigureOut">
              <a:rPr lang="en-GB" smtClean="0"/>
              <a:t>23/02/2020</a:t>
            </a:fld>
            <a:endParaRPr lang="en-GB"/>
          </a:p>
        </p:txBody>
      </p:sp>
      <p:sp>
        <p:nvSpPr>
          <p:cNvPr id="5" name="Footer Placeholder 4">
            <a:extLst>
              <a:ext uri="{FF2B5EF4-FFF2-40B4-BE49-F238E27FC236}">
                <a16:creationId xmlns:a16="http://schemas.microsoft.com/office/drawing/2014/main" id="{317E08FF-3533-4E33-AD03-BCCEA2F6E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1F01F52-A5F2-46A7-AEBD-6DE6158671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34CEB2-914D-41C2-A3FB-4CE62872FBF9}" type="slidenum">
              <a:rPr lang="en-GB" smtClean="0"/>
              <a:t>‹#›</a:t>
            </a:fld>
            <a:endParaRPr lang="en-GB"/>
          </a:p>
        </p:txBody>
      </p:sp>
    </p:spTree>
    <p:extLst>
      <p:ext uri="{BB962C8B-B14F-4D97-AF65-F5344CB8AC3E}">
        <p14:creationId xmlns:p14="http://schemas.microsoft.com/office/powerpoint/2010/main" val="3666360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hyperlink" Target="https://www.imperiumromanum.edu.pl/wojny/wojna-rzymsko-partyjska-o-armenie/" TargetMode="External"/><Relationship Id="rId2" Type="http://schemas.openxmlformats.org/officeDocument/2006/relationships/hyperlink" Target="https://www.imperiumromanum.edu.pl/en/curiosities/death-of-britannicu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Britannicus-Louvre.jpg" TargetMode="External"/><Relationship Id="rId2" Type="http://schemas.openxmlformats.org/officeDocument/2006/relationships/hyperlink" Target="http://penelope.uchicago.edu/Thayer/E/Roman/Texts/Tacitus/Annals/13A*.html" TargetMode="External"/><Relationship Id="rId1" Type="http://schemas.openxmlformats.org/officeDocument/2006/relationships/slideLayout" Target="../slideLayouts/slideLayout2.xml"/><Relationship Id="rId5" Type="http://schemas.openxmlformats.org/officeDocument/2006/relationships/hyperlink" Target="https://commons.wikimedia.org/wiki/File:Rome_Agrippina_Minor.jpg" TargetMode="External"/><Relationship Id="rId4" Type="http://schemas.openxmlformats.org/officeDocument/2006/relationships/hyperlink" Target="https://commons.wikimedia.org/wiki/File:Messalinaandbritannicu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9FD3747-5530-47D8-8CAA-516B905701C7}"/>
              </a:ext>
            </a:extLst>
          </p:cNvPr>
          <p:cNvSpPr/>
          <p:nvPr/>
        </p:nvSpPr>
        <p:spPr>
          <a:xfrm>
            <a:off x="0" y="0"/>
            <a:ext cx="12192000" cy="68580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090A991-71EB-4F2F-AFF1-885027A93E71}"/>
              </a:ext>
            </a:extLst>
          </p:cNvPr>
          <p:cNvSpPr/>
          <p:nvPr/>
        </p:nvSpPr>
        <p:spPr>
          <a:xfrm>
            <a:off x="193194" y="225778"/>
            <a:ext cx="5753796" cy="3014133"/>
          </a:xfrm>
          <a:prstGeom prst="rect">
            <a:avLst/>
          </a:prstGeom>
          <a:solidFill>
            <a:schemeClr val="accent2">
              <a:lumMod val="75000"/>
            </a:schemeClr>
          </a:solidFill>
          <a:ln w="762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65E9BE7-BED8-44A3-ADA2-22D3AB1BA0FB}"/>
              </a:ext>
            </a:extLst>
          </p:cNvPr>
          <p:cNvSpPr/>
          <p:nvPr/>
        </p:nvSpPr>
        <p:spPr>
          <a:xfrm>
            <a:off x="6098506" y="3418544"/>
            <a:ext cx="5919323" cy="2966533"/>
          </a:xfrm>
          <a:prstGeom prst="rect">
            <a:avLst/>
          </a:prstGeom>
          <a:solidFill>
            <a:schemeClr val="accent2">
              <a:lumMod val="75000"/>
            </a:schemeClr>
          </a:solidFill>
          <a:ln w="762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F56E3E9-7754-492F-813C-A8FEA7108E9C}"/>
              </a:ext>
            </a:extLst>
          </p:cNvPr>
          <p:cNvSpPr/>
          <p:nvPr/>
        </p:nvSpPr>
        <p:spPr>
          <a:xfrm>
            <a:off x="193194" y="3429000"/>
            <a:ext cx="5753796" cy="3014133"/>
          </a:xfrm>
          <a:prstGeom prst="rect">
            <a:avLst/>
          </a:prstGeom>
          <a:solidFill>
            <a:schemeClr val="accent2">
              <a:lumMod val="75000"/>
            </a:schemeClr>
          </a:solidFill>
          <a:ln w="762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501AC5C6-C11B-42B5-835B-7BB76BCB014D}"/>
              </a:ext>
            </a:extLst>
          </p:cNvPr>
          <p:cNvSpPr/>
          <p:nvPr/>
        </p:nvSpPr>
        <p:spPr>
          <a:xfrm>
            <a:off x="6098505" y="225778"/>
            <a:ext cx="5919323" cy="3014133"/>
          </a:xfrm>
          <a:prstGeom prst="rect">
            <a:avLst/>
          </a:prstGeom>
          <a:solidFill>
            <a:schemeClr val="accent2">
              <a:lumMod val="75000"/>
            </a:schemeClr>
          </a:solidFill>
          <a:ln w="762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A889F40B-20FD-40A4-92ED-348F6D31CE74}"/>
              </a:ext>
            </a:extLst>
          </p:cNvPr>
          <p:cNvSpPr/>
          <p:nvPr/>
        </p:nvSpPr>
        <p:spPr>
          <a:xfrm>
            <a:off x="4884800" y="5326328"/>
            <a:ext cx="2615593" cy="1444714"/>
          </a:xfrm>
          <a:prstGeom prst="ellipse">
            <a:avLst/>
          </a:prstGeom>
          <a:solidFill>
            <a:schemeClr val="accent2">
              <a:lumMod val="75000"/>
            </a:schemeClr>
          </a:solidFill>
          <a:ln w="76200">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EFFBCDE-F82A-4A69-88C7-9E6F16D73755}"/>
              </a:ext>
            </a:extLst>
          </p:cNvPr>
          <p:cNvSpPr txBox="1"/>
          <p:nvPr/>
        </p:nvSpPr>
        <p:spPr>
          <a:xfrm>
            <a:off x="5087715" y="5719351"/>
            <a:ext cx="2303988" cy="646331"/>
          </a:xfrm>
          <a:prstGeom prst="rect">
            <a:avLst/>
          </a:prstGeom>
          <a:noFill/>
        </p:spPr>
        <p:txBody>
          <a:bodyPr wrap="square" rtlCol="0">
            <a:spAutoFit/>
          </a:bodyPr>
          <a:lstStyle/>
          <a:p>
            <a:pPr algn="ctr"/>
            <a:r>
              <a:rPr lang="en-GB" dirty="0">
                <a:solidFill>
                  <a:schemeClr val="bg1"/>
                </a:solidFill>
                <a:latin typeface="BIZ UD明朝 Medium" panose="02020500000000000000" pitchFamily="17" charset="-128"/>
                <a:ea typeface="BIZ UD明朝 Medium" panose="02020500000000000000" pitchFamily="17" charset="-128"/>
              </a:rPr>
              <a:t>Nero’s Lifetime</a:t>
            </a:r>
          </a:p>
          <a:p>
            <a:pPr algn="ctr"/>
            <a:r>
              <a:rPr lang="en-GB" dirty="0">
                <a:solidFill>
                  <a:schemeClr val="bg1"/>
                </a:solidFill>
                <a:latin typeface="BIZ UD明朝 Medium" panose="02020500000000000000" pitchFamily="17" charset="-128"/>
                <a:ea typeface="BIZ UD明朝 Medium" panose="02020500000000000000" pitchFamily="17" charset="-128"/>
              </a:rPr>
              <a:t>54 AD – 59 AD</a:t>
            </a:r>
          </a:p>
        </p:txBody>
      </p:sp>
      <p:sp>
        <p:nvSpPr>
          <p:cNvPr id="11" name="TextBox 10">
            <a:extLst>
              <a:ext uri="{FF2B5EF4-FFF2-40B4-BE49-F238E27FC236}">
                <a16:creationId xmlns:a16="http://schemas.microsoft.com/office/drawing/2014/main" id="{62CCE7FC-DDA4-4F02-9FA5-15B0CC61C782}"/>
              </a:ext>
            </a:extLst>
          </p:cNvPr>
          <p:cNvSpPr txBox="1"/>
          <p:nvPr/>
        </p:nvSpPr>
        <p:spPr>
          <a:xfrm>
            <a:off x="347602" y="270934"/>
            <a:ext cx="2754489" cy="369332"/>
          </a:xfrm>
          <a:prstGeom prst="rect">
            <a:avLst/>
          </a:prstGeom>
          <a:noFill/>
        </p:spPr>
        <p:txBody>
          <a:bodyPr wrap="square" rtlCol="0">
            <a:spAutoFit/>
          </a:bodyPr>
          <a:lstStyle/>
          <a:p>
            <a:r>
              <a:rPr lang="en-GB" dirty="0">
                <a:solidFill>
                  <a:schemeClr val="bg1"/>
                </a:solidFill>
                <a:latin typeface="BIZ UD明朝 Medium" panose="02020500000000000000" pitchFamily="17" charset="-128"/>
                <a:ea typeface="BIZ UD明朝 Medium" panose="02020500000000000000" pitchFamily="17" charset="-128"/>
              </a:rPr>
              <a:t>54 AD</a:t>
            </a:r>
          </a:p>
        </p:txBody>
      </p:sp>
      <p:sp>
        <p:nvSpPr>
          <p:cNvPr id="12" name="TextBox 11">
            <a:extLst>
              <a:ext uri="{FF2B5EF4-FFF2-40B4-BE49-F238E27FC236}">
                <a16:creationId xmlns:a16="http://schemas.microsoft.com/office/drawing/2014/main" id="{8F3CFA74-9D29-4283-BEBA-0C70FAFA7425}"/>
              </a:ext>
            </a:extLst>
          </p:cNvPr>
          <p:cNvSpPr txBox="1"/>
          <p:nvPr/>
        </p:nvSpPr>
        <p:spPr>
          <a:xfrm>
            <a:off x="11206644" y="3488175"/>
            <a:ext cx="2754489" cy="369332"/>
          </a:xfrm>
          <a:prstGeom prst="rect">
            <a:avLst/>
          </a:prstGeom>
          <a:noFill/>
        </p:spPr>
        <p:txBody>
          <a:bodyPr wrap="square" rtlCol="0">
            <a:spAutoFit/>
          </a:bodyPr>
          <a:lstStyle/>
          <a:p>
            <a:r>
              <a:rPr lang="en-GB" dirty="0">
                <a:solidFill>
                  <a:schemeClr val="bg1"/>
                </a:solidFill>
                <a:latin typeface="BIZ UD明朝 Medium" panose="02020500000000000000" pitchFamily="17" charset="-128"/>
                <a:ea typeface="BIZ UD明朝 Medium" panose="02020500000000000000" pitchFamily="17" charset="-128"/>
              </a:rPr>
              <a:t>59 AD</a:t>
            </a:r>
          </a:p>
        </p:txBody>
      </p:sp>
      <p:sp>
        <p:nvSpPr>
          <p:cNvPr id="13" name="TextBox 12">
            <a:extLst>
              <a:ext uri="{FF2B5EF4-FFF2-40B4-BE49-F238E27FC236}">
                <a16:creationId xmlns:a16="http://schemas.microsoft.com/office/drawing/2014/main" id="{F7D27FAA-0902-4F66-AC40-DEAF592998BF}"/>
              </a:ext>
            </a:extLst>
          </p:cNvPr>
          <p:cNvSpPr txBox="1"/>
          <p:nvPr/>
        </p:nvSpPr>
        <p:spPr>
          <a:xfrm>
            <a:off x="348746" y="3476600"/>
            <a:ext cx="2754489" cy="369332"/>
          </a:xfrm>
          <a:prstGeom prst="rect">
            <a:avLst/>
          </a:prstGeom>
          <a:noFill/>
        </p:spPr>
        <p:txBody>
          <a:bodyPr wrap="square" rtlCol="0">
            <a:spAutoFit/>
          </a:bodyPr>
          <a:lstStyle/>
          <a:p>
            <a:r>
              <a:rPr lang="en-GB" dirty="0">
                <a:solidFill>
                  <a:schemeClr val="bg1"/>
                </a:solidFill>
                <a:latin typeface="BIZ UD明朝 Medium" panose="02020500000000000000" pitchFamily="17" charset="-128"/>
                <a:ea typeface="BIZ UD明朝 Medium" panose="02020500000000000000" pitchFamily="17" charset="-128"/>
              </a:rPr>
              <a:t>58 AD</a:t>
            </a:r>
          </a:p>
        </p:txBody>
      </p:sp>
      <p:sp>
        <p:nvSpPr>
          <p:cNvPr id="14" name="TextBox 13">
            <a:extLst>
              <a:ext uri="{FF2B5EF4-FFF2-40B4-BE49-F238E27FC236}">
                <a16:creationId xmlns:a16="http://schemas.microsoft.com/office/drawing/2014/main" id="{B2988445-C710-4523-A878-FA44ACAF6FE2}"/>
              </a:ext>
            </a:extLst>
          </p:cNvPr>
          <p:cNvSpPr txBox="1"/>
          <p:nvPr/>
        </p:nvSpPr>
        <p:spPr>
          <a:xfrm>
            <a:off x="11206643" y="250542"/>
            <a:ext cx="2754489" cy="369332"/>
          </a:xfrm>
          <a:prstGeom prst="rect">
            <a:avLst/>
          </a:prstGeom>
          <a:noFill/>
        </p:spPr>
        <p:txBody>
          <a:bodyPr wrap="square" rtlCol="0">
            <a:spAutoFit/>
          </a:bodyPr>
          <a:lstStyle/>
          <a:p>
            <a:r>
              <a:rPr lang="en-GB" dirty="0">
                <a:solidFill>
                  <a:schemeClr val="bg1"/>
                </a:solidFill>
                <a:latin typeface="BIZ UD明朝 Medium" panose="02020500000000000000" pitchFamily="17" charset="-128"/>
                <a:ea typeface="BIZ UD明朝 Medium" panose="02020500000000000000" pitchFamily="17" charset="-128"/>
              </a:rPr>
              <a:t>55 AD</a:t>
            </a:r>
          </a:p>
        </p:txBody>
      </p:sp>
      <p:sp>
        <p:nvSpPr>
          <p:cNvPr id="15" name="TextBox 14">
            <a:extLst>
              <a:ext uri="{FF2B5EF4-FFF2-40B4-BE49-F238E27FC236}">
                <a16:creationId xmlns:a16="http://schemas.microsoft.com/office/drawing/2014/main" id="{395DFB69-7696-44EA-8373-467471265B21}"/>
              </a:ext>
            </a:extLst>
          </p:cNvPr>
          <p:cNvSpPr txBox="1"/>
          <p:nvPr/>
        </p:nvSpPr>
        <p:spPr>
          <a:xfrm>
            <a:off x="347603" y="511399"/>
            <a:ext cx="5296844" cy="2400657"/>
          </a:xfrm>
          <a:prstGeom prst="rect">
            <a:avLst/>
          </a:prstGeom>
          <a:noFill/>
        </p:spPr>
        <p:txBody>
          <a:bodyPr wrap="square" rtlCol="0">
            <a:spAutoFit/>
          </a:bodyPr>
          <a:lstStyle/>
          <a:p>
            <a:r>
              <a:rPr lang="en-GB" sz="1000" dirty="0">
                <a:solidFill>
                  <a:schemeClr val="bg1"/>
                </a:solidFill>
                <a:latin typeface="BIZ UD明朝 Medium" panose="02020500000000000000" pitchFamily="17" charset="-128"/>
                <a:ea typeface="BIZ UD明朝 Medium" panose="02020500000000000000" pitchFamily="17" charset="-128"/>
              </a:rPr>
              <a:t>Claudius, on October 12</a:t>
            </a:r>
            <a:r>
              <a:rPr lang="en-GB" sz="1000" baseline="30000" dirty="0">
                <a:solidFill>
                  <a:schemeClr val="bg1"/>
                </a:solidFill>
                <a:latin typeface="BIZ UD明朝 Medium" panose="02020500000000000000" pitchFamily="17" charset="-128"/>
                <a:ea typeface="BIZ UD明朝 Medium" panose="02020500000000000000" pitchFamily="17" charset="-128"/>
              </a:rPr>
              <a:t>th</a:t>
            </a:r>
            <a:r>
              <a:rPr lang="en-GB" sz="1000" dirty="0">
                <a:solidFill>
                  <a:schemeClr val="bg1"/>
                </a:solidFill>
                <a:latin typeface="BIZ UD明朝 Medium" panose="02020500000000000000" pitchFamily="17" charset="-128"/>
                <a:ea typeface="BIZ UD明朝 Medium" panose="02020500000000000000" pitchFamily="17" charset="-128"/>
              </a:rPr>
              <a:t> 54 AD, was in attendance of a banquet during that time, the next day he had died. What was told was that Claudius had died while watching a performance, but this was told differently in the Roman Populace. What the majority had thought was that Agrippina, Mother to Nero and Wife to Claudius, had poisoned the emperor. People had thought that Agrippina had got impatient, wanted her son Nero to succeed and become emperor before Claudius could reinstate Britannicus as the emperor. Agrippina had kept word about Claudius’s death from the public, allowing for the news to got to the Praetorian Guard which allowed for Nero to become Imperator (Commander in our terms). The senate, following the death of Claudius, used it as a way of improving Nero’s position, decreeing that Claudius was a Deity to then call Nero a “Son of the Deified”. By the end of all of this, Nero had been declared the Emperor of Rome. The death of Claudius had been incredibly advantageous to Nero and secured his position as Emperor.</a:t>
            </a:r>
          </a:p>
          <a:p>
            <a:r>
              <a:rPr lang="en-GB" sz="1000" dirty="0">
                <a:solidFill>
                  <a:schemeClr val="bg1"/>
                </a:solidFill>
              </a:rPr>
              <a:t> </a:t>
            </a:r>
          </a:p>
        </p:txBody>
      </p:sp>
      <p:sp>
        <p:nvSpPr>
          <p:cNvPr id="16" name="TextBox 15">
            <a:extLst>
              <a:ext uri="{FF2B5EF4-FFF2-40B4-BE49-F238E27FC236}">
                <a16:creationId xmlns:a16="http://schemas.microsoft.com/office/drawing/2014/main" id="{8DB6BD73-EDD4-4642-8894-BA335A43440B}"/>
              </a:ext>
            </a:extLst>
          </p:cNvPr>
          <p:cNvSpPr txBox="1"/>
          <p:nvPr/>
        </p:nvSpPr>
        <p:spPr>
          <a:xfrm>
            <a:off x="6762296" y="524664"/>
            <a:ext cx="5236510" cy="1015663"/>
          </a:xfrm>
          <a:prstGeom prst="rect">
            <a:avLst/>
          </a:prstGeom>
          <a:noFill/>
        </p:spPr>
        <p:txBody>
          <a:bodyPr wrap="square" rtlCol="0">
            <a:spAutoFit/>
          </a:bodyPr>
          <a:lstStyle/>
          <a:p>
            <a:r>
              <a:rPr lang="en-GB" sz="1000" dirty="0">
                <a:solidFill>
                  <a:schemeClr val="bg1"/>
                </a:solidFill>
                <a:latin typeface="BIZ UD明朝 Medium" panose="02020500000000000000" pitchFamily="17" charset="-128"/>
                <a:ea typeface="BIZ UD明朝 Medium" panose="02020500000000000000" pitchFamily="17" charset="-128"/>
              </a:rPr>
              <a:t>Britannicus was a big threat to Nero’s power, he was the son to Claudius and originally was thought to be the heir to the throne. Nero had feared that Britannicus would use this against him and take the throne in the future so on the 11TH February 55AD, Nero had poisoned Britannicus during a feast, very similar to the way his father went out. Britannicus was 13 at the time and had died a day before his birthday. </a:t>
            </a:r>
          </a:p>
        </p:txBody>
      </p:sp>
      <p:sp>
        <p:nvSpPr>
          <p:cNvPr id="17" name="TextBox 16">
            <a:extLst>
              <a:ext uri="{FF2B5EF4-FFF2-40B4-BE49-F238E27FC236}">
                <a16:creationId xmlns:a16="http://schemas.microsoft.com/office/drawing/2014/main" id="{7906D202-A310-432A-BAF1-E609A3C4B7A8}"/>
              </a:ext>
            </a:extLst>
          </p:cNvPr>
          <p:cNvSpPr txBox="1"/>
          <p:nvPr/>
        </p:nvSpPr>
        <p:spPr>
          <a:xfrm>
            <a:off x="6787771" y="3724494"/>
            <a:ext cx="5249820" cy="1477328"/>
          </a:xfrm>
          <a:prstGeom prst="rect">
            <a:avLst/>
          </a:prstGeom>
          <a:noFill/>
        </p:spPr>
        <p:txBody>
          <a:bodyPr wrap="square" rtlCol="0">
            <a:spAutoFit/>
          </a:bodyPr>
          <a:lstStyle/>
          <a:p>
            <a:r>
              <a:rPr lang="en-GB" sz="1000" dirty="0">
                <a:solidFill>
                  <a:schemeClr val="bg1"/>
                </a:solidFill>
                <a:latin typeface="BIZ UD明朝 Medium" panose="02020500000000000000" pitchFamily="17" charset="-128"/>
                <a:ea typeface="BIZ UD明朝 Medium" panose="02020500000000000000" pitchFamily="17" charset="-128"/>
              </a:rPr>
              <a:t>Nero, even though he had power, had feared his mother. During his reign, to keep him from marrying a divorced woman named Poppaea who was 8 year older than him, she started to have an incestuous relationship with him, reinstating her control over him, but, after he was persuaded by Poppaea, he launched a plot to kill his mother. He had first tried to use a boat to kill her, making it so at the push of a mechanism the boat would sink, this failed, and she survived. The second time was the last. Nero had ordered some guards to assassinate her, and even though she put up a fight, was killed in her bedroom.</a:t>
            </a:r>
          </a:p>
          <a:p>
            <a:endParaRPr lang="en-GB" sz="1000" dirty="0">
              <a:solidFill>
                <a:schemeClr val="bg1"/>
              </a:solidFill>
              <a:latin typeface="BIZ UD明朝 Medium" panose="02020500000000000000" pitchFamily="17" charset="-128"/>
              <a:ea typeface="BIZ UD明朝 Medium" panose="02020500000000000000" pitchFamily="17" charset="-128"/>
            </a:endParaRPr>
          </a:p>
        </p:txBody>
      </p:sp>
      <p:sp>
        <p:nvSpPr>
          <p:cNvPr id="18" name="TextBox 17">
            <a:extLst>
              <a:ext uri="{FF2B5EF4-FFF2-40B4-BE49-F238E27FC236}">
                <a16:creationId xmlns:a16="http://schemas.microsoft.com/office/drawing/2014/main" id="{E432EB0E-7F6F-43EB-917F-557962A1B24B}"/>
              </a:ext>
            </a:extLst>
          </p:cNvPr>
          <p:cNvSpPr txBox="1"/>
          <p:nvPr/>
        </p:nvSpPr>
        <p:spPr>
          <a:xfrm>
            <a:off x="347602" y="3718065"/>
            <a:ext cx="5296844" cy="1938992"/>
          </a:xfrm>
          <a:prstGeom prst="rect">
            <a:avLst/>
          </a:prstGeom>
          <a:noFill/>
        </p:spPr>
        <p:txBody>
          <a:bodyPr wrap="square" rtlCol="0">
            <a:spAutoFit/>
          </a:bodyPr>
          <a:lstStyle/>
          <a:p>
            <a:r>
              <a:rPr lang="en-GB" sz="1000" dirty="0">
                <a:solidFill>
                  <a:schemeClr val="bg1"/>
                </a:solidFill>
                <a:latin typeface="BIZ UD明朝 Medium" panose="02020500000000000000" pitchFamily="17" charset="-128"/>
                <a:ea typeface="BIZ UD明朝 Medium" panose="02020500000000000000" pitchFamily="17" charset="-128"/>
              </a:rPr>
              <a:t>The start of the Parthian wars over the control of Armenia. This technically started back in 54 AD with the accession of Nero as well as the accession of </a:t>
            </a:r>
            <a:r>
              <a:rPr lang="en-GB" sz="1000" dirty="0" err="1">
                <a:solidFill>
                  <a:schemeClr val="bg1"/>
                </a:solidFill>
                <a:latin typeface="BIZ UD明朝 Medium" panose="02020500000000000000" pitchFamily="17" charset="-128"/>
                <a:ea typeface="BIZ UD明朝 Medium" panose="02020500000000000000" pitchFamily="17" charset="-128"/>
              </a:rPr>
              <a:t>Tiridates</a:t>
            </a:r>
            <a:r>
              <a:rPr lang="en-GB" sz="1000" dirty="0">
                <a:solidFill>
                  <a:schemeClr val="bg1"/>
                </a:solidFill>
                <a:latin typeface="BIZ UD明朝 Medium" panose="02020500000000000000" pitchFamily="17" charset="-128"/>
                <a:ea typeface="BIZ UD明朝 Medium" panose="02020500000000000000" pitchFamily="17" charset="-128"/>
              </a:rPr>
              <a:t> on the Armenian throne, the accession of </a:t>
            </a:r>
            <a:r>
              <a:rPr lang="en-GB" sz="1000" dirty="0" err="1">
                <a:solidFill>
                  <a:schemeClr val="bg1"/>
                </a:solidFill>
                <a:latin typeface="BIZ UD明朝 Medium" panose="02020500000000000000" pitchFamily="17" charset="-128"/>
                <a:ea typeface="BIZ UD明朝 Medium" panose="02020500000000000000" pitchFamily="17" charset="-128"/>
              </a:rPr>
              <a:t>Tiridates</a:t>
            </a:r>
            <a:r>
              <a:rPr lang="en-GB" sz="1000" dirty="0">
                <a:solidFill>
                  <a:schemeClr val="bg1"/>
                </a:solidFill>
                <a:latin typeface="BIZ UD明朝 Medium" panose="02020500000000000000" pitchFamily="17" charset="-128"/>
                <a:ea typeface="BIZ UD明朝 Medium" panose="02020500000000000000" pitchFamily="17" charset="-128"/>
              </a:rPr>
              <a:t> became a problem as the relations in the east had become sour, this was due to the king of Parthia, </a:t>
            </a:r>
            <a:r>
              <a:rPr lang="en-GB" sz="1000" dirty="0" err="1">
                <a:solidFill>
                  <a:schemeClr val="bg1"/>
                </a:solidFill>
                <a:latin typeface="BIZ UD明朝 Medium" panose="02020500000000000000" pitchFamily="17" charset="-128"/>
                <a:ea typeface="BIZ UD明朝 Medium" panose="02020500000000000000" pitchFamily="17" charset="-128"/>
              </a:rPr>
              <a:t>Vologases</a:t>
            </a:r>
            <a:r>
              <a:rPr lang="en-GB" sz="1000" dirty="0">
                <a:solidFill>
                  <a:schemeClr val="bg1"/>
                </a:solidFill>
                <a:latin typeface="BIZ UD明朝 Medium" panose="02020500000000000000" pitchFamily="17" charset="-128"/>
                <a:ea typeface="BIZ UD明朝 Medium" panose="02020500000000000000" pitchFamily="17" charset="-128"/>
              </a:rPr>
              <a:t>, putting his brother onto the throne during an Internal Struggle in Armenia as well as during the accession of Nero. But, due to the Parthians handing over prisoners of war, the war had stopped for a short while, allowing for the Romans to prepare. Then in 58 AD, the Romans started to attack. During this time, Nero had also exiled a man named Cornelius Sulla for the reason of plotting to attack Nero, this was brought up as a false accusation by an imperial freedman. Sulla was exiled a year later.</a:t>
            </a:r>
          </a:p>
          <a:p>
            <a:endParaRPr lang="en-GB" sz="1000" dirty="0">
              <a:solidFill>
                <a:schemeClr val="bg1"/>
              </a:solidFill>
              <a:latin typeface="BIZ UD明朝 Medium" panose="02020500000000000000" pitchFamily="17" charset="-128"/>
              <a:ea typeface="BIZ UD明朝 Medium" panose="02020500000000000000" pitchFamily="17" charset="-128"/>
            </a:endParaRPr>
          </a:p>
        </p:txBody>
      </p:sp>
      <p:pic>
        <p:nvPicPr>
          <p:cNvPr id="3" name="Picture 2" descr="A statue of a person&#10;&#10;Description automatically generated">
            <a:extLst>
              <a:ext uri="{FF2B5EF4-FFF2-40B4-BE49-F238E27FC236}">
                <a16:creationId xmlns:a16="http://schemas.microsoft.com/office/drawing/2014/main" id="{491ADFAA-51EF-4726-BA50-16E463EF5D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0393" y="1540327"/>
            <a:ext cx="1360539" cy="1531563"/>
          </a:xfrm>
          <a:prstGeom prst="rect">
            <a:avLst/>
          </a:prstGeom>
        </p:spPr>
      </p:pic>
      <p:pic>
        <p:nvPicPr>
          <p:cNvPr id="20" name="Picture 19" descr="A person looking towards the camera&#10;&#10;Description automatically generated">
            <a:extLst>
              <a:ext uri="{FF2B5EF4-FFF2-40B4-BE49-F238E27FC236}">
                <a16:creationId xmlns:a16="http://schemas.microsoft.com/office/drawing/2014/main" id="{352897D1-C84F-4D36-A980-7C1005FEAA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95813" y="1637732"/>
            <a:ext cx="1796907" cy="1194943"/>
          </a:xfrm>
          <a:prstGeom prst="rect">
            <a:avLst/>
          </a:prstGeom>
        </p:spPr>
      </p:pic>
      <p:pic>
        <p:nvPicPr>
          <p:cNvPr id="22" name="Picture 21" descr="A statue of a person&#10;&#10;Description automatically generated">
            <a:extLst>
              <a:ext uri="{FF2B5EF4-FFF2-40B4-BE49-F238E27FC236}">
                <a16:creationId xmlns:a16="http://schemas.microsoft.com/office/drawing/2014/main" id="{33C28572-B990-42D2-850D-7C089FA50E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8998" y="5102029"/>
            <a:ext cx="930379" cy="1197913"/>
          </a:xfrm>
          <a:prstGeom prst="rect">
            <a:avLst/>
          </a:prstGeom>
        </p:spPr>
      </p:pic>
    </p:spTree>
    <p:extLst>
      <p:ext uri="{BB962C8B-B14F-4D97-AF65-F5344CB8AC3E}">
        <p14:creationId xmlns:p14="http://schemas.microsoft.com/office/powerpoint/2010/main" val="3392730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F3452-695C-404B-A747-60F7EAA7AFAC}"/>
              </a:ext>
            </a:extLst>
          </p:cNvPr>
          <p:cNvSpPr>
            <a:spLocks noGrp="1"/>
          </p:cNvSpPr>
          <p:nvPr>
            <p:ph type="title"/>
          </p:nvPr>
        </p:nvSpPr>
        <p:spPr/>
        <p:txBody>
          <a:bodyPr/>
          <a:lstStyle/>
          <a:p>
            <a:r>
              <a:rPr lang="en-GB" b="1" dirty="0"/>
              <a:t>Bibliography:</a:t>
            </a:r>
            <a:endParaRPr lang="en-GB" dirty="0"/>
          </a:p>
        </p:txBody>
      </p:sp>
      <p:sp>
        <p:nvSpPr>
          <p:cNvPr id="3" name="Content Placeholder 2">
            <a:extLst>
              <a:ext uri="{FF2B5EF4-FFF2-40B4-BE49-F238E27FC236}">
                <a16:creationId xmlns:a16="http://schemas.microsoft.com/office/drawing/2014/main" id="{9D9CB9E9-9AD3-4915-B2B3-ACC0E6FB5A14}"/>
              </a:ext>
            </a:extLst>
          </p:cNvPr>
          <p:cNvSpPr>
            <a:spLocks noGrp="1"/>
          </p:cNvSpPr>
          <p:nvPr>
            <p:ph idx="1"/>
          </p:nvPr>
        </p:nvSpPr>
        <p:spPr/>
        <p:txBody>
          <a:bodyPr/>
          <a:lstStyle/>
          <a:p>
            <a:r>
              <a:rPr lang="en-GB" dirty="0"/>
              <a:t>Cavendish, Richard. ‘Death of the Emperor Claudius: October 13th, AD 54’. </a:t>
            </a:r>
            <a:r>
              <a:rPr lang="en-GB" i="1" dirty="0"/>
              <a:t>History Today. </a:t>
            </a:r>
            <a:r>
              <a:rPr lang="en-GB" dirty="0"/>
              <a:t>Vol. 54 </a:t>
            </a:r>
            <a:r>
              <a:rPr lang="en-GB" dirty="0" err="1"/>
              <a:t>Iss</a:t>
            </a:r>
            <a:r>
              <a:rPr lang="en-GB" dirty="0"/>
              <a:t> 10. (2004). P56-57. </a:t>
            </a:r>
          </a:p>
          <a:p>
            <a:r>
              <a:rPr lang="en-GB" dirty="0" err="1"/>
              <a:t>Romm</a:t>
            </a:r>
            <a:r>
              <a:rPr lang="en-GB" dirty="0"/>
              <a:t>, James. ‘The Woman Who Would Rule Rome’. </a:t>
            </a:r>
            <a:r>
              <a:rPr lang="en-GB" i="1" dirty="0"/>
              <a:t>History Today. </a:t>
            </a:r>
            <a:r>
              <a:rPr lang="en-GB" dirty="0"/>
              <a:t>Vol. 64 </a:t>
            </a:r>
            <a:r>
              <a:rPr lang="en-GB" dirty="0" err="1"/>
              <a:t>Iss</a:t>
            </a:r>
            <a:r>
              <a:rPr lang="en-GB" dirty="0"/>
              <a:t> 4. (2014). P10-16</a:t>
            </a:r>
          </a:p>
          <a:p>
            <a:r>
              <a:rPr lang="en-GB" dirty="0" err="1"/>
              <a:t>Jasinski</a:t>
            </a:r>
            <a:r>
              <a:rPr lang="en-GB" dirty="0"/>
              <a:t>, Jakub. </a:t>
            </a:r>
            <a:r>
              <a:rPr lang="en-GB" i="1" dirty="0"/>
              <a:t>Imperium </a:t>
            </a:r>
            <a:r>
              <a:rPr lang="en-GB" i="1" dirty="0" err="1"/>
              <a:t>Romanum</a:t>
            </a:r>
            <a:r>
              <a:rPr lang="en-GB" i="1" dirty="0"/>
              <a:t>. </a:t>
            </a:r>
            <a:r>
              <a:rPr lang="en-GB" dirty="0"/>
              <a:t>(2004). </a:t>
            </a:r>
            <a:r>
              <a:rPr lang="en-GB" u="sng" dirty="0">
                <a:hlinkClick r:id="rId2"/>
              </a:rPr>
              <a:t>https://www.imperiumromanum.edu.pl/en/curiosities/death-of-britannicus/</a:t>
            </a:r>
            <a:r>
              <a:rPr lang="en-GB" dirty="0"/>
              <a:t> [21/02/20]</a:t>
            </a:r>
          </a:p>
          <a:p>
            <a:r>
              <a:rPr lang="en-GB" dirty="0" err="1"/>
              <a:t>Jasinski</a:t>
            </a:r>
            <a:r>
              <a:rPr lang="en-GB" dirty="0"/>
              <a:t>, Jakub. </a:t>
            </a:r>
            <a:r>
              <a:rPr lang="en-GB" i="1" dirty="0"/>
              <a:t>Imperium </a:t>
            </a:r>
            <a:r>
              <a:rPr lang="en-GB" i="1" dirty="0" err="1"/>
              <a:t>Romanum</a:t>
            </a:r>
            <a:r>
              <a:rPr lang="en-GB" i="1" dirty="0"/>
              <a:t>. </a:t>
            </a:r>
            <a:r>
              <a:rPr lang="en-GB" dirty="0"/>
              <a:t>(2004). </a:t>
            </a:r>
            <a:r>
              <a:rPr lang="en-GB" u="sng" dirty="0">
                <a:hlinkClick r:id="rId3"/>
              </a:rPr>
              <a:t>https://www.imperiumromanum.edu.pl/wojny/wojna-rzymsko-partyjska-o-armenie/</a:t>
            </a:r>
            <a:r>
              <a:rPr lang="en-GB" dirty="0"/>
              <a:t> [22/02/20]</a:t>
            </a:r>
          </a:p>
          <a:p>
            <a:endParaRPr lang="en-GB" dirty="0"/>
          </a:p>
        </p:txBody>
      </p:sp>
    </p:spTree>
    <p:extLst>
      <p:ext uri="{BB962C8B-B14F-4D97-AF65-F5344CB8AC3E}">
        <p14:creationId xmlns:p14="http://schemas.microsoft.com/office/powerpoint/2010/main" val="1526360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FCFE44-5D5C-4C5D-9156-AD792AC8B1BE}"/>
              </a:ext>
            </a:extLst>
          </p:cNvPr>
          <p:cNvSpPr>
            <a:spLocks noGrp="1"/>
          </p:cNvSpPr>
          <p:nvPr>
            <p:ph idx="1"/>
          </p:nvPr>
        </p:nvSpPr>
        <p:spPr>
          <a:xfrm>
            <a:off x="838200" y="440267"/>
            <a:ext cx="10515600" cy="5736696"/>
          </a:xfrm>
        </p:spPr>
        <p:txBody>
          <a:bodyPr/>
          <a:lstStyle/>
          <a:p>
            <a:r>
              <a:rPr lang="en-GB" dirty="0"/>
              <a:t>Thayer, Bill. </a:t>
            </a:r>
            <a:r>
              <a:rPr lang="en-GB" i="1" dirty="0"/>
              <a:t>Bill Thayer’s Website. </a:t>
            </a:r>
            <a:r>
              <a:rPr lang="en-GB" dirty="0"/>
              <a:t>(2006)</a:t>
            </a:r>
            <a:r>
              <a:rPr lang="en-GB" i="1" dirty="0"/>
              <a:t> </a:t>
            </a:r>
            <a:r>
              <a:rPr lang="en-GB" dirty="0">
                <a:hlinkClick r:id="rId2"/>
              </a:rPr>
              <a:t>http://penelope.uchicago.edu/Thayer/E/Roman/Texts/Tacitus/Annals/13A*.html</a:t>
            </a:r>
            <a:r>
              <a:rPr lang="en-GB" dirty="0"/>
              <a:t>  [23/02/20]</a:t>
            </a:r>
          </a:p>
          <a:p>
            <a:r>
              <a:rPr lang="en-GB" dirty="0" err="1"/>
              <a:t>Calidius</a:t>
            </a:r>
            <a:r>
              <a:rPr lang="en-GB" dirty="0"/>
              <a:t>. ‘Britannicus Louvre’. </a:t>
            </a:r>
            <a:r>
              <a:rPr lang="en-GB" dirty="0">
                <a:hlinkClick r:id="rId3"/>
              </a:rPr>
              <a:t>https://commons.wikimedia.org/wiki/File:Britannicus-Louvre.jpg</a:t>
            </a:r>
            <a:r>
              <a:rPr lang="en-GB" dirty="0"/>
              <a:t>. [23/02/20]</a:t>
            </a:r>
          </a:p>
          <a:p>
            <a:r>
              <a:rPr lang="en-GB" dirty="0" err="1"/>
              <a:t>Tetraktys</a:t>
            </a:r>
            <a:r>
              <a:rPr lang="en-GB" dirty="0"/>
              <a:t>. ‘Messalina and Britannicus’. </a:t>
            </a:r>
            <a:r>
              <a:rPr lang="en-GB" dirty="0">
                <a:hlinkClick r:id="rId4"/>
              </a:rPr>
              <a:t>https://commons.wikimedia.org/wiki/File:Messalinaandbritannicus.jpg</a:t>
            </a:r>
            <a:r>
              <a:rPr lang="en-GB" dirty="0"/>
              <a:t>. [23/02/20]</a:t>
            </a:r>
          </a:p>
          <a:p>
            <a:r>
              <a:rPr lang="en-GB" dirty="0" err="1"/>
              <a:t>Soerfm</a:t>
            </a:r>
            <a:r>
              <a:rPr lang="en-GB" dirty="0"/>
              <a:t>. ‘Rome Agrippina Minor’. </a:t>
            </a:r>
            <a:r>
              <a:rPr lang="en-GB" dirty="0">
                <a:hlinkClick r:id="rId5"/>
              </a:rPr>
              <a:t>https://commons.wikimedia.org/wiki/File:Rome_Agrippina_Minor.jpg</a:t>
            </a:r>
            <a:r>
              <a:rPr lang="en-GB" dirty="0"/>
              <a:t>. </a:t>
            </a:r>
            <a:r>
              <a:rPr lang="en-GB"/>
              <a:t>[23/02/20]</a:t>
            </a:r>
            <a:endParaRPr lang="en-GB" dirty="0"/>
          </a:p>
          <a:p>
            <a:endParaRPr lang="en-GB" dirty="0"/>
          </a:p>
        </p:txBody>
      </p:sp>
    </p:spTree>
    <p:extLst>
      <p:ext uri="{BB962C8B-B14F-4D97-AF65-F5344CB8AC3E}">
        <p14:creationId xmlns:p14="http://schemas.microsoft.com/office/powerpoint/2010/main" val="867591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TotalTime>
  <Words>831</Words>
  <Application>Microsoft Office PowerPoint</Application>
  <PresentationFormat>Widescreen</PresentationFormat>
  <Paragraphs>20</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BIZ UD明朝 Medium</vt:lpstr>
      <vt:lpstr>Arial</vt:lpstr>
      <vt:lpstr>Calibri</vt:lpstr>
      <vt:lpstr>Calibri Light</vt:lpstr>
      <vt:lpstr>Office Theme</vt:lpstr>
      <vt:lpstr>PowerPoint Presentation</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phillips</dc:creator>
  <cp:lastModifiedBy>john phillips</cp:lastModifiedBy>
  <cp:revision>10</cp:revision>
  <dcterms:created xsi:type="dcterms:W3CDTF">2020-02-22T13:51:51Z</dcterms:created>
  <dcterms:modified xsi:type="dcterms:W3CDTF">2020-02-23T15:06:05Z</dcterms:modified>
</cp:coreProperties>
</file>