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7" r:id="rId3"/>
    <p:sldId id="257" r:id="rId4"/>
    <p:sldId id="258" r:id="rId5"/>
    <p:sldId id="259" r:id="rId6"/>
    <p:sldId id="260" r:id="rId7"/>
    <p:sldId id="261" r:id="rId8"/>
    <p:sldId id="262" r:id="rId9"/>
    <p:sldId id="263"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115" d="100"/>
          <a:sy n="115" d="100"/>
        </p:scale>
        <p:origin x="14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60000"/>
                    <a:lumOff val="40000"/>
                  </a:schemeClr>
                </a:solidFill>
              </a:defRPr>
            </a:lvl1pPr>
          </a:lstStyle>
          <a:p>
            <a:fld id="{DB78A697-9D75-4DE8-8C28-1296A6CF43C1}" type="datetimeFigureOut">
              <a:rPr lang="en-US" dirty="0"/>
              <a:t>1/6/2020</a:t>
            </a:fld>
            <a:endParaRPr lang="en-US" dirty="0"/>
          </a:p>
        </p:txBody>
      </p:sp>
      <p:sp>
        <p:nvSpPr>
          <p:cNvPr id="5" name="Footer Placeholder 4"/>
          <p:cNvSpPr>
            <a:spLocks noGrp="1"/>
          </p:cNvSpPr>
          <p:nvPr>
            <p:ph type="ftr" sz="quarter" idx="11"/>
          </p:nvPr>
        </p:nvSpPr>
        <p:spPr>
          <a:xfrm rot="21420000">
            <a:off x="9144" y="4882896"/>
            <a:ext cx="4050792" cy="1197864"/>
          </a:xfrm>
          <a:noFill/>
        </p:spPr>
        <p:txBody>
          <a:bodyPr wrap="square" rtlCol="0">
            <a:spAutoFit/>
          </a:bodyPr>
          <a:lstStyle>
            <a:lvl1pPr>
              <a:defRPr lang="en-US" sz="5400" dirty="0"/>
            </a:lvl1pPr>
          </a:lstStyle>
          <a:p>
            <a:pPr algn="r"/>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accent1">
              <a:lumMod val="60000"/>
              <a:lumOff val="40000"/>
              <a:alpha val="5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DBD967-1B7E-40AA-AAF7-BA98E0E039F7}" type="datetimeFigureOut">
              <a:rPr lang="en-US" dirty="0"/>
              <a:t>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D1490F-3E6A-4544-9694-22B6007FE3C6}" type="datetimeFigureOut">
              <a:rPr lang="en-US" dirty="0"/>
              <a:t>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AAF9620-38BC-4982-922B-C904A70C41DD}" type="datetimeFigureOut">
              <a:rPr lang="en-US" dirty="0"/>
              <a:t>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956FC6-E80E-40CB-B83C-A6FFE3EF0BA6}" type="datetimeFigureOut">
              <a:rPr lang="en-US" dirty="0"/>
              <a:t>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FF863F-52DC-41B2-9D00-5A4E5632AC32}" type="datetimeFigureOut">
              <a:rPr lang="en-US" dirty="0"/>
              <a:t>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B55614-3909-43DC-A067-7F9842F8B81D}" type="datetimeFigureOut">
              <a:rPr lang="en-US" dirty="0"/>
              <a:t>1/6/2020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829323-6A73-409C-86A6-9EAF0F851121}" type="datetimeFigureOut">
              <a:rPr lang="en-US" dirty="0"/>
              <a:t>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E240176-F1D3-49EC-82F4-0915A3AC4184}" type="datetimeFigureOut">
              <a:rPr lang="en-US" dirty="0"/>
              <a:t>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F3075A-B3CA-4308-8288-4AA3FDE33D80}" type="datetimeFigureOut">
              <a:rPr lang="en-US" dirty="0"/>
              <a:t>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674B8D-FEEF-4ACC-AE11-BD533592BCDC}" type="datetimeFigureOut">
              <a:rPr lang="en-US" dirty="0"/>
              <a:t>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326006-7E0B-4944-9FC8-8FFECA54B11C}" type="datetimeFigureOut">
              <a:rPr lang="en-US" dirty="0"/>
              <a:t>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5A3413-B80B-4905-8668-7292F4C8B0D5}" type="datetimeFigureOut">
              <a:rPr lang="en-US" dirty="0"/>
              <a:t>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4019662-C6A4-45F9-A235-129F0C1DEF43}" type="datetimeFigureOut">
              <a:rPr lang="en-US" dirty="0"/>
              <a:t>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09BB764-976A-4040-BDCA-252C91CEE939}" type="datetimeFigureOut">
              <a:rPr lang="en-US" dirty="0"/>
              <a:t>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4FC935-CE77-4008-BAD9-6108F00BE393}" type="datetimeFigureOut">
              <a:rPr lang="en-US" dirty="0"/>
              <a:t>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C562D5-4244-4B26-B385-E71032EABECD}" type="datetimeFigureOut">
              <a:rPr lang="en-US" dirty="0"/>
              <a:t>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60000"/>
                    <a:lumOff val="40000"/>
                  </a:schemeClr>
                </a:solidFill>
              </a:defRPr>
            </a:lvl1pPr>
          </a:lstStyle>
          <a:p>
            <a:fld id="{50172865-FBF0-458A-BAFF-4F75173770F5}" type="datetimeFigureOut">
              <a:rPr lang="en-US" dirty="0"/>
              <a:t>1/6/2020</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60000"/>
                    <a:lumOff val="4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60000"/>
                    <a:lumOff val="4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lumMod val="60000"/>
              <a:lumOff val="40000"/>
            </a:schemeClr>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lumMod val="60000"/>
            <a:lumOff val="40000"/>
          </a:schemeClr>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21420000">
            <a:off x="885266" y="436011"/>
            <a:ext cx="9945714" cy="2988339"/>
          </a:xfrm>
        </p:spPr>
        <p:txBody>
          <a:bodyPr>
            <a:normAutofit fontScale="90000"/>
          </a:bodyPr>
          <a:lstStyle/>
          <a:p>
            <a:r>
              <a:rPr lang="en-GB" dirty="0"/>
              <a:t>Segmentation, Targeting and Positioning</a:t>
            </a:r>
          </a:p>
        </p:txBody>
      </p:sp>
    </p:spTree>
    <p:extLst>
      <p:ext uri="{BB962C8B-B14F-4D97-AF65-F5344CB8AC3E}">
        <p14:creationId xmlns:p14="http://schemas.microsoft.com/office/powerpoint/2010/main" val="12379509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Pre-lecture work discussion</a:t>
            </a:r>
            <a:endParaRPr lang="en-GB" dirty="0"/>
          </a:p>
        </p:txBody>
      </p:sp>
      <p:sp>
        <p:nvSpPr>
          <p:cNvPr id="3" name="Content Placeholder 2"/>
          <p:cNvSpPr>
            <a:spLocks noGrp="1"/>
          </p:cNvSpPr>
          <p:nvPr>
            <p:ph sz="quarter" idx="13"/>
          </p:nvPr>
        </p:nvSpPr>
        <p:spPr/>
        <p:txBody>
          <a:bodyPr/>
          <a:lstStyle/>
          <a:p>
            <a:pPr marL="0" indent="0">
              <a:buNone/>
            </a:pPr>
            <a:r>
              <a:rPr lang="en-GB" dirty="0" smtClean="0"/>
              <a:t>Have you read the journal?</a:t>
            </a:r>
          </a:p>
          <a:p>
            <a:pPr marL="0" indent="0">
              <a:buNone/>
            </a:pPr>
            <a:r>
              <a:rPr lang="en-GB" dirty="0" smtClean="0"/>
              <a:t>What did you think?</a:t>
            </a:r>
            <a:endParaRPr lang="en-GB" dirty="0"/>
          </a:p>
        </p:txBody>
      </p:sp>
    </p:spTree>
    <p:extLst>
      <p:ext uri="{BB962C8B-B14F-4D97-AF65-F5344CB8AC3E}">
        <p14:creationId xmlns:p14="http://schemas.microsoft.com/office/powerpoint/2010/main" val="11793902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segmentation</a:t>
            </a:r>
          </a:p>
        </p:txBody>
      </p:sp>
      <p:sp>
        <p:nvSpPr>
          <p:cNvPr id="3" name="Content Placeholder 2"/>
          <p:cNvSpPr>
            <a:spLocks noGrp="1"/>
          </p:cNvSpPr>
          <p:nvPr>
            <p:ph sz="quarter" idx="13"/>
          </p:nvPr>
        </p:nvSpPr>
        <p:spPr/>
        <p:txBody>
          <a:bodyPr/>
          <a:lstStyle/>
          <a:p>
            <a:r>
              <a:rPr lang="en-GB" dirty="0"/>
              <a:t>Market segmentation and targeting is at the core of marketing strategy and consumers (or potential consumers) are the key stakeholder group for both commercial and social marketers.</a:t>
            </a:r>
          </a:p>
          <a:p>
            <a:r>
              <a:rPr lang="en-GB" dirty="0"/>
              <a:t>factors that impact on consumer behaviour are:  age, income, lifestyle – that form the basis for market segmentation. The process is as illustrated below.</a:t>
            </a:r>
          </a:p>
          <a:p>
            <a:endParaRPr lang="en-GB" dirty="0"/>
          </a:p>
        </p:txBody>
      </p:sp>
      <p:pic>
        <p:nvPicPr>
          <p:cNvPr id="4" name="Picture 3"/>
          <p:cNvPicPr>
            <a:picLocks noChangeAspect="1"/>
          </p:cNvPicPr>
          <p:nvPr/>
        </p:nvPicPr>
        <p:blipFill>
          <a:blip r:embed="rId2"/>
          <a:stretch>
            <a:fillRect/>
          </a:stretch>
        </p:blipFill>
        <p:spPr>
          <a:xfrm>
            <a:off x="685800" y="4679192"/>
            <a:ext cx="9956804" cy="502407"/>
          </a:xfrm>
          <a:prstGeom prst="rect">
            <a:avLst/>
          </a:prstGeom>
        </p:spPr>
      </p:pic>
    </p:spTree>
    <p:extLst>
      <p:ext uri="{BB962C8B-B14F-4D97-AF65-F5344CB8AC3E}">
        <p14:creationId xmlns:p14="http://schemas.microsoft.com/office/powerpoint/2010/main" val="1426256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Segmentation</a:t>
            </a:r>
          </a:p>
        </p:txBody>
      </p:sp>
      <p:sp>
        <p:nvSpPr>
          <p:cNvPr id="3" name="Content Placeholder 2"/>
          <p:cNvSpPr>
            <a:spLocks noGrp="1"/>
          </p:cNvSpPr>
          <p:nvPr>
            <p:ph sz="quarter" idx="13"/>
          </p:nvPr>
        </p:nvSpPr>
        <p:spPr/>
        <p:txBody>
          <a:bodyPr/>
          <a:lstStyle/>
          <a:p>
            <a:pPr marL="0" indent="0">
              <a:buNone/>
            </a:pPr>
            <a:r>
              <a:rPr lang="en-GB" dirty="0"/>
              <a:t>Market segmentation is the process of dividing the market in to groups of consumers who respond in a similar way to a given set of marketing stimuli (e.g. price, product features) or, alternatively, groups of consumers/customers with homogeneous needs or preferences. This may be on the basis of demographics, e.g. age, gender; </a:t>
            </a:r>
            <a:r>
              <a:rPr lang="en-GB" dirty="0" err="1"/>
              <a:t>geographics</a:t>
            </a:r>
            <a:r>
              <a:rPr lang="en-GB" dirty="0"/>
              <a:t>, e.g. by country, rural/urban areas; psychographics, e.g. lifestyle; or behavioural factors, e.g. brand loyalty.</a:t>
            </a:r>
          </a:p>
        </p:txBody>
      </p:sp>
    </p:spTree>
    <p:extLst>
      <p:ext uri="{BB962C8B-B14F-4D97-AF65-F5344CB8AC3E}">
        <p14:creationId xmlns:p14="http://schemas.microsoft.com/office/powerpoint/2010/main" val="1634938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sz="quarter" idx="13"/>
          </p:nvPr>
        </p:nvPicPr>
        <p:blipFill>
          <a:blip r:embed="rId2"/>
          <a:stretch>
            <a:fillRect/>
          </a:stretch>
        </p:blipFill>
        <p:spPr>
          <a:xfrm>
            <a:off x="0" y="0"/>
            <a:ext cx="11976100" cy="5829300"/>
          </a:xfrm>
          <a:prstGeom prst="rect">
            <a:avLst/>
          </a:prstGeom>
        </p:spPr>
      </p:pic>
    </p:spTree>
    <p:extLst>
      <p:ext uri="{BB962C8B-B14F-4D97-AF65-F5344CB8AC3E}">
        <p14:creationId xmlns:p14="http://schemas.microsoft.com/office/powerpoint/2010/main" val="4262740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1</a:t>
            </a:r>
          </a:p>
        </p:txBody>
      </p:sp>
      <p:sp>
        <p:nvSpPr>
          <p:cNvPr id="3" name="Content Placeholder 2"/>
          <p:cNvSpPr>
            <a:spLocks noGrp="1"/>
          </p:cNvSpPr>
          <p:nvPr>
            <p:ph sz="quarter" idx="13"/>
          </p:nvPr>
        </p:nvSpPr>
        <p:spPr/>
        <p:txBody>
          <a:bodyPr/>
          <a:lstStyle/>
          <a:p>
            <a:pPr marL="0" indent="0">
              <a:buNone/>
            </a:pPr>
            <a:r>
              <a:rPr lang="en-GB" dirty="0"/>
              <a:t>Think about </a:t>
            </a:r>
            <a:r>
              <a:rPr lang="en-GB" dirty="0" smtClean="0"/>
              <a:t>a social enterprise you are familiar with, </a:t>
            </a:r>
            <a:r>
              <a:rPr lang="en-GB" dirty="0"/>
              <a:t>construct the market segmentation for </a:t>
            </a:r>
            <a:r>
              <a:rPr lang="en-GB" dirty="0" smtClean="0"/>
              <a:t>it.  </a:t>
            </a:r>
            <a:r>
              <a:rPr lang="en-GB" dirty="0"/>
              <a:t>Use the table we have just looked at.</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6430761" y="2943045"/>
            <a:ext cx="4997883" cy="2431540"/>
          </a:xfrm>
          <a:prstGeom prst="rect">
            <a:avLst/>
          </a:prstGeom>
        </p:spPr>
      </p:pic>
    </p:spTree>
    <p:extLst>
      <p:ext uri="{BB962C8B-B14F-4D97-AF65-F5344CB8AC3E}">
        <p14:creationId xmlns:p14="http://schemas.microsoft.com/office/powerpoint/2010/main" val="3014383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Following this…</a:t>
            </a:r>
          </a:p>
        </p:txBody>
      </p:sp>
      <p:sp>
        <p:nvSpPr>
          <p:cNvPr id="3" name="Content Placeholder 2"/>
          <p:cNvSpPr>
            <a:spLocks noGrp="1"/>
          </p:cNvSpPr>
          <p:nvPr>
            <p:ph sz="quarter" idx="13"/>
          </p:nvPr>
        </p:nvSpPr>
        <p:spPr/>
        <p:txBody>
          <a:bodyPr/>
          <a:lstStyle/>
          <a:p>
            <a:pPr marL="0" indent="0">
              <a:buNone/>
            </a:pPr>
            <a:r>
              <a:rPr lang="en-GB" dirty="0"/>
              <a:t>Subsequently the organisation will select a target market based on a number of factors. For example, will the target market provide the required level of behaviour change (or meet other objectives)? Will it be accessible to the organisation taking into account the available resources, etc.?</a:t>
            </a:r>
          </a:p>
        </p:txBody>
      </p:sp>
    </p:spTree>
    <p:extLst>
      <p:ext uri="{BB962C8B-B14F-4D97-AF65-F5344CB8AC3E}">
        <p14:creationId xmlns:p14="http://schemas.microsoft.com/office/powerpoint/2010/main" val="38520762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a:t>
            </a:r>
            <a:r>
              <a:rPr lang="en-GB" dirty="0" smtClean="0"/>
              <a:t>2</a:t>
            </a:r>
            <a:endParaRPr lang="en-GB" dirty="0"/>
          </a:p>
        </p:txBody>
      </p:sp>
      <p:sp>
        <p:nvSpPr>
          <p:cNvPr id="3" name="Content Placeholder 2"/>
          <p:cNvSpPr>
            <a:spLocks noGrp="1"/>
          </p:cNvSpPr>
          <p:nvPr>
            <p:ph sz="quarter" idx="13"/>
          </p:nvPr>
        </p:nvSpPr>
        <p:spPr/>
        <p:txBody>
          <a:bodyPr/>
          <a:lstStyle/>
          <a:p>
            <a:pPr marL="0" indent="0">
              <a:buNone/>
            </a:pPr>
            <a:r>
              <a:rPr lang="en-GB" dirty="0"/>
              <a:t>From the Market segmentation you designed in the previous activity, rank the target markets 1-10 from this market segmentation and justify it.  We will then discuss as a class</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13400" y="3258448"/>
            <a:ext cx="5804627" cy="2116137"/>
          </a:xfrm>
          <a:prstGeom prst="rect">
            <a:avLst/>
          </a:prstGeom>
        </p:spPr>
      </p:pic>
    </p:spTree>
    <p:extLst>
      <p:ext uri="{BB962C8B-B14F-4D97-AF65-F5344CB8AC3E}">
        <p14:creationId xmlns:p14="http://schemas.microsoft.com/office/powerpoint/2010/main" val="15522238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Positioning</a:t>
            </a:r>
          </a:p>
        </p:txBody>
      </p:sp>
      <p:sp>
        <p:nvSpPr>
          <p:cNvPr id="3" name="Content Placeholder 2"/>
          <p:cNvSpPr>
            <a:spLocks noGrp="1"/>
          </p:cNvSpPr>
          <p:nvPr>
            <p:ph sz="quarter" idx="13"/>
          </p:nvPr>
        </p:nvSpPr>
        <p:spPr/>
        <p:txBody>
          <a:bodyPr/>
          <a:lstStyle/>
          <a:p>
            <a:pPr marL="0" indent="0">
              <a:buNone/>
            </a:pPr>
            <a:r>
              <a:rPr lang="en-GB" dirty="0"/>
              <a:t>Market Positioning Definition.  Market positioning involves "arranging for a product to occupy a clear, distinctive and desirable place relative to competing products in the minds of target consumers". It is about formulating competitive positioning for a product and a detailed marketing mix (Kotler et al., 1999).</a:t>
            </a:r>
          </a:p>
        </p:txBody>
      </p:sp>
    </p:spTree>
    <p:extLst>
      <p:ext uri="{BB962C8B-B14F-4D97-AF65-F5344CB8AC3E}">
        <p14:creationId xmlns:p14="http://schemas.microsoft.com/office/powerpoint/2010/main" val="2349472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Channels - Activity</a:t>
            </a:r>
            <a:endParaRPr lang="en-GB" dirty="0"/>
          </a:p>
        </p:txBody>
      </p:sp>
      <p:sp>
        <p:nvSpPr>
          <p:cNvPr id="3" name="Content Placeholder 2"/>
          <p:cNvSpPr>
            <a:spLocks noGrp="1"/>
          </p:cNvSpPr>
          <p:nvPr>
            <p:ph sz="quarter" idx="13"/>
          </p:nvPr>
        </p:nvSpPr>
        <p:spPr/>
        <p:txBody>
          <a:bodyPr/>
          <a:lstStyle/>
          <a:p>
            <a:pPr marL="0" indent="0">
              <a:buNone/>
            </a:pPr>
            <a:r>
              <a:rPr lang="en-GB" dirty="0" smtClean="0">
                <a:solidFill>
                  <a:srgbClr val="FF0000"/>
                </a:solidFill>
              </a:rPr>
              <a:t>Channels describes the marketing method of getting the message to the audience.</a:t>
            </a:r>
          </a:p>
          <a:p>
            <a:pPr marL="0" indent="0">
              <a:buNone/>
            </a:pPr>
            <a:r>
              <a:rPr lang="en-GB" dirty="0" smtClean="0"/>
              <a:t>Considering you have selected the audience you wish to target, now consider the most appropriate method of channelling the information to them</a:t>
            </a:r>
            <a:endParaRPr lang="en-GB" dirty="0"/>
          </a:p>
        </p:txBody>
      </p:sp>
    </p:spTree>
    <p:extLst>
      <p:ext uri="{BB962C8B-B14F-4D97-AF65-F5344CB8AC3E}">
        <p14:creationId xmlns:p14="http://schemas.microsoft.com/office/powerpoint/2010/main" val="18156332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346492"/>
      </a:accent1>
      <a:accent2>
        <a:srgbClr val="6DA5D4"/>
      </a:accent2>
      <a:accent3>
        <a:srgbClr val="538C79"/>
      </a:accent3>
      <a:accent4>
        <a:srgbClr val="93B75D"/>
      </a:accent4>
      <a:accent5>
        <a:srgbClr val="DEB050"/>
      </a:accent5>
      <a:accent6>
        <a:srgbClr val="BB5354"/>
      </a:accent6>
      <a:hlink>
        <a:srgbClr val="3289DD"/>
      </a:hlink>
      <a:folHlink>
        <a:srgbClr val="859EB6"/>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E3530EC-BA5B-407C-9B36-00820F39551C}"/>
    </a:ext>
  </a:extLst>
</a:theme>
</file>

<file path=docProps/app.xml><?xml version="1.0" encoding="utf-8"?>
<Properties xmlns="http://schemas.openxmlformats.org/officeDocument/2006/extended-properties" xmlns:vt="http://schemas.openxmlformats.org/officeDocument/2006/docPropsVTypes">
  <Template>TM04033927[[fn=Main Event]]</Template>
  <TotalTime>71</TotalTime>
  <Words>378</Words>
  <Application>Microsoft Office PowerPoint</Application>
  <PresentationFormat>Widescreen</PresentationFormat>
  <Paragraphs>24</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Impact</vt:lpstr>
      <vt:lpstr>Main Event</vt:lpstr>
      <vt:lpstr>Segmentation, Targeting and Positioning</vt:lpstr>
      <vt:lpstr>Pre-lecture work discussion</vt:lpstr>
      <vt:lpstr>Market segmentation</vt:lpstr>
      <vt:lpstr>Market Segmentation</vt:lpstr>
      <vt:lpstr>PowerPoint Presentation</vt:lpstr>
      <vt:lpstr>Activity 1</vt:lpstr>
      <vt:lpstr>Following this…</vt:lpstr>
      <vt:lpstr>Activity 2</vt:lpstr>
      <vt:lpstr>Positioning</vt:lpstr>
      <vt:lpstr>Channels - Activity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Segmentation, Targeting and Positioning</dc:title>
  <dc:creator>Jessica Shore</dc:creator>
  <cp:lastModifiedBy>Jessica Shore</cp:lastModifiedBy>
  <cp:revision>6</cp:revision>
  <dcterms:created xsi:type="dcterms:W3CDTF">2019-03-05T13:39:42Z</dcterms:created>
  <dcterms:modified xsi:type="dcterms:W3CDTF">2020-01-06T13:23:24Z</dcterms:modified>
</cp:coreProperties>
</file>