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350" r:id="rId2"/>
    <p:sldId id="351" r:id="rId3"/>
    <p:sldId id="352" r:id="rId4"/>
    <p:sldId id="353" r:id="rId5"/>
    <p:sldId id="354" r:id="rId6"/>
    <p:sldId id="355" r:id="rId7"/>
    <p:sldId id="356" r:id="rId8"/>
    <p:sldId id="357" r:id="rId9"/>
    <p:sldId id="358" r:id="rId10"/>
    <p:sldId id="359" r:id="rId11"/>
    <p:sldId id="3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25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805C88-5F32-4B1E-A680-658E8F965B50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F348F-CD13-4C3C-B91F-3CDB6DD49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31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58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1914-C393-21A5-7F6B-84D4A30619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2AACC0-FF54-8668-A7E1-1FC12FA155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9E6D72-777B-A3C7-7B81-3846BE8BF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64F56D-8646-3B34-C9B9-AB7551A7A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4C7A4-3794-8165-07D0-D6F9345DC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629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7E030-D087-CC51-FE69-89AC6EA88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9FD56-52B0-6FD4-45E0-944F20A46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5487E-B17F-F961-989E-291C534BE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9B2CD-F755-2A73-AC56-B7D1E87D6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0C8FD-9053-7344-D201-EF2D745FF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34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70EA8-728F-E684-ADAE-EBAE06BE1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55702B-06F8-727B-8AFC-D2754365E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BB32E-53B3-C3A8-380E-4C8745F61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7C2947-C38F-2F4C-E962-74F2804FF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10621-2EA0-103F-F7F1-0B7EDF601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368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A76E7-B0A0-C4D8-8072-CE7BBA019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3EF8A-E664-7776-8078-EB57DD8FA1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3FC045-5DC1-122C-F25C-F41DFA2DC7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21665C-9F3F-EED0-FBA7-F3C104551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5027D7-332A-BAF4-F762-F4074A58C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FF0A3-F0EF-C749-3DE4-41B2855CE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90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CC896-9A58-C600-107B-BB6270C66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18178-D521-0400-AE35-85EF17AE4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14E60D-6B05-FC6F-9550-3260E000FF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632F68-FDDB-543C-1422-5FE5F69CC5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CF0C6-2DC6-5896-230A-40CEE445B5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B63C5F-8D03-5D5D-BD60-1A8F47377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C5C88E-C04B-54EC-315C-30DFCABF5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5E6104-B4D3-942F-72F8-7AB8C7FC7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088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3A7CB-96F0-5C66-A18E-44E165A42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1AC40F-A113-4A8C-9D35-31FE5DD51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9B5BF8-A9CE-6D93-AB9F-B1AED9364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10ACEA-1E11-190E-D4B9-8609D486A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847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9C594B-0C6B-86CE-00DE-6DEBBFC5D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9E6491-877B-B3D6-5A6A-9CAD26D4E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A61546-601A-25E8-78A7-045DC5BA0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050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D30DF-CE39-0D73-1A0F-E389D8147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2B165-2F13-8169-BD5F-BBE9D2E14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89B780-E973-FD45-F5BA-9ABD6900B8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202072-D359-20FA-16A0-EDBB7DDEA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FB85F6-7474-EB6A-CE83-B707977DA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C82F18-3327-C08E-0F9B-5C0D65D04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09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9878B-5EBD-F42D-56ED-E43EC3F9A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B274D6-625B-CC0C-88C2-6D8D881BA2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FEC4EE-0E5D-327D-86F1-C8E60C738A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54966-6EAC-EACF-A4FE-AA3B6FE53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C73891-A70A-FD18-CD2B-12D3BE80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F1CCD7-C482-7018-4B1F-FDA4A4E8E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500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7A915-6F03-7A69-B1A6-3AA0B81C2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028D9A-0E5F-3862-7B57-9297E8E8EC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23D83-39EC-2154-B166-31B339BD6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45A5B-7BF0-F5FC-50AA-026692DFC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AD2536-E3A1-AC9D-9F18-1053DA36D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154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5436A8-167F-A4D0-A227-3DE3FF2C79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7A5568-88A8-B880-EDF3-FB0C844F6C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FED-CD62-B9B4-A568-714335254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47795C-1E01-6DB2-ADDB-65CA454A5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774C8-5705-88DF-0E16-1585BA3EC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0701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6656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406C6A-FAAF-C74D-7F69-E480E587A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371DCB-85C9-FA15-6ED5-B68AFED087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43079-7247-02AF-77A5-DCE7BA9292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B8A630-FAD2-4CA6-8595-E4F35C52F8DB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094D2-9247-ACE0-4E79-BD83C0C97B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9F279-B1F0-3CDD-A2F7-14F8323B3E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22251C-E175-457C-A04E-FADF6B63B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74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E168C-8042-5B4E-A5A4-A5BF693AE2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46398" y="2671990"/>
            <a:ext cx="8845602" cy="1514019"/>
          </a:xfrm>
        </p:spPr>
        <p:txBody>
          <a:bodyPr rtlCol="0"/>
          <a:lstStyle/>
          <a:p>
            <a:pPr fontAlgn="base"/>
            <a:r>
              <a:rPr lang="en-GB" dirty="0"/>
              <a:t>Understanding Amira’s Development Using Bowlby’s Attachment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E61D8-31A3-2D45-8E25-CBE846E26E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rtlCol="0"/>
          <a:lstStyle/>
          <a:p>
            <a:pPr fontAlgn="base"/>
            <a:r>
              <a:rPr lang="en-GB" dirty="0"/>
              <a:t>Nusrat Batul</a:t>
            </a:r>
          </a:p>
          <a:p>
            <a:pPr fontAlgn="base"/>
            <a:r>
              <a:rPr lang="en-GB" dirty="0"/>
              <a:t>Module: Lifespan Development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Neale Haddon</a:t>
            </a:r>
          </a:p>
          <a:p>
            <a:pPr fontAlgn="base"/>
            <a:r>
              <a:rPr lang="en-GB">
                <a:solidFill>
                  <a:srgbClr val="000000"/>
                </a:solidFill>
                <a:latin typeface="Aptos" panose="020B0004020202020204" pitchFamily="34" charset="0"/>
              </a:rPr>
              <a:t>LCHS4010</a:t>
            </a:r>
            <a:endParaRPr lang="en-GB" dirty="0"/>
          </a:p>
          <a:p>
            <a:pPr fontAlgn="base"/>
            <a:r>
              <a:rPr lang="en-GB" dirty="0"/>
              <a:t>Date: 13/10/25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950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CE8963-38A6-E149-4B7C-50F1CF552FC3}"/>
              </a:ext>
            </a:extLst>
          </p:cNvPr>
          <p:cNvSpPr txBox="1"/>
          <p:nvPr/>
        </p:nvSpPr>
        <p:spPr>
          <a:xfrm>
            <a:off x="1019330" y="794478"/>
            <a:ext cx="1046313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800" dirty="0"/>
              <a:t>In this presentation, I will discuss the case of a three-year-old girl called Amira. She has recently started nursery and shows anxiety when her carers leave. She also has limited speech and finds it hard to join group play.</a:t>
            </a:r>
          </a:p>
          <a:p>
            <a:pPr fontAlgn="base"/>
            <a:r>
              <a:rPr lang="en-GB" sz="2800" dirty="0"/>
              <a:t>As a practitioner, I need to understand her development and support her emotional, social, and cognitive growth. I will use Bowlby’s Attachment Theory to help explain her behaviour and suggest ways to support her in the nursery.</a:t>
            </a:r>
          </a:p>
        </p:txBody>
      </p:sp>
    </p:spTree>
    <p:extLst>
      <p:ext uri="{BB962C8B-B14F-4D97-AF65-F5344CB8AC3E}">
        <p14:creationId xmlns:p14="http://schemas.microsoft.com/office/powerpoint/2010/main" val="683261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3462C6-59A1-71E5-8840-702A805DD764}"/>
              </a:ext>
            </a:extLst>
          </p:cNvPr>
          <p:cNvSpPr txBox="1"/>
          <p:nvPr/>
        </p:nvSpPr>
        <p:spPr>
          <a:xfrm>
            <a:off x="995124" y="611294"/>
            <a:ext cx="10201752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sz="3200" b="1" dirty="0"/>
              <a:t>What is Attachment?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dirty="0"/>
              <a:t>Attachment is the emotional bond between a child and their main caregiver (Bowlby, 1969).</a:t>
            </a:r>
          </a:p>
          <a:p>
            <a:pPr fontAlgn="base"/>
            <a:r>
              <a:rPr lang="en-GB" sz="2400" dirty="0"/>
              <a:t>Bowlby believed that this bond is an important biological need for safety and love. When a child feels secure, they are more confident to explore and learn.</a:t>
            </a:r>
          </a:p>
          <a:p>
            <a:pPr fontAlgn="base"/>
            <a:r>
              <a:rPr lang="en-GB" sz="2400" dirty="0"/>
              <a:t>If attachments are weak or inconsistent, children may feel anxious or have difficulties with communication and relationships (Ainsworth et al., 1978; Dunst &amp; Espe-</a:t>
            </a:r>
            <a:r>
              <a:rPr lang="en-GB" sz="2400" dirty="0" err="1"/>
              <a:t>Sherwindt</a:t>
            </a:r>
            <a:r>
              <a:rPr lang="en-GB" sz="2400" dirty="0"/>
              <a:t>, 2016).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508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D27984-7C22-14DB-FC10-EDCD783A2E19}"/>
              </a:ext>
            </a:extLst>
          </p:cNvPr>
          <p:cNvSpPr txBox="1"/>
          <p:nvPr/>
        </p:nvSpPr>
        <p:spPr>
          <a:xfrm>
            <a:off x="554636" y="494676"/>
            <a:ext cx="11347554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sz="2800" b="1" dirty="0"/>
              <a:t>Key Ideas in Bowlby’s Theory</a:t>
            </a:r>
          </a:p>
          <a:p>
            <a:pPr algn="ctr" fontAlgn="base"/>
            <a:endParaRPr lang="en-GB" sz="2800" b="1" dirty="0"/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      Secure Base: The caregiver provides comfort and safety.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      Separation Anxiety: Children become distressed when away from</a:t>
            </a:r>
          </a:p>
          <a:p>
            <a:pPr fontAlgn="base"/>
            <a:r>
              <a:rPr lang="en-GB" sz="2400" dirty="0"/>
              <a:t> the caregiver. 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Internal Working Model: Early relationships shape future social and emotional patterns.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Critical Period: The first two to three years are the most important for attachment (Bretherton, 2013).</a:t>
            </a:r>
          </a:p>
          <a:p>
            <a:pPr fontAlgn="base"/>
            <a:br>
              <a:rPr lang="en-GB" sz="2400" dirty="0"/>
            </a:br>
            <a:endParaRPr lang="en-GB" sz="2400" dirty="0"/>
          </a:p>
          <a:p>
            <a:pPr fontAlgn="base"/>
            <a:r>
              <a:rPr lang="en-GB" sz="2400" dirty="0"/>
              <a:t>These ideas help us understand why secure, loving relationships in early childhood are essential for healthy development.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450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D092A8-32E3-065E-FD94-EF461FB9220D}"/>
              </a:ext>
            </a:extLst>
          </p:cNvPr>
          <p:cNvSpPr txBox="1"/>
          <p:nvPr/>
        </p:nvSpPr>
        <p:spPr>
          <a:xfrm>
            <a:off x="929391" y="663632"/>
            <a:ext cx="1063505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sz="2800" b="1" dirty="0"/>
              <a:t>Why This Theory Is Important for Early Years</a:t>
            </a:r>
          </a:p>
          <a:p>
            <a:pPr fontAlgn="base"/>
            <a:br>
              <a:rPr lang="en-GB" sz="2800" dirty="0"/>
            </a:br>
            <a:endParaRPr lang="en-GB" sz="2800" dirty="0"/>
          </a:p>
          <a:p>
            <a:pPr fontAlgn="base"/>
            <a:r>
              <a:rPr lang="en-GB" sz="2800" dirty="0"/>
              <a:t>Attachment theory is very useful in early years education.</a:t>
            </a:r>
          </a:p>
          <a:p>
            <a:pPr fontAlgn="base"/>
            <a:r>
              <a:rPr lang="en-GB" sz="2800" dirty="0"/>
              <a:t>Children with secure attachments are often more confident, show better language skills, and manage their emotions more effectively (McLeod, 2018; Zeegers et al., 2017).</a:t>
            </a:r>
          </a:p>
          <a:p>
            <a:pPr fontAlgn="base"/>
            <a:r>
              <a:rPr lang="en-GB" sz="2800" dirty="0"/>
              <a:t>In nurseries, the key person approach supports attachment by giving each child a trusted adult for comfort and consistency (Department for Education [DfE], 2021; Page,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151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FBD4DBC-CB30-8B71-8850-E422FBFFFE03}"/>
              </a:ext>
            </a:extLst>
          </p:cNvPr>
          <p:cNvSpPr txBox="1"/>
          <p:nvPr/>
        </p:nvSpPr>
        <p:spPr>
          <a:xfrm>
            <a:off x="1023078" y="705575"/>
            <a:ext cx="9769839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Applying the Theory to Amira</a:t>
            </a:r>
          </a:p>
          <a:p>
            <a:pPr algn="l" rtl="0" fontAlgn="base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Amira’s anxiety when her carers leave suggests she may not yet feel securely attached in nursery.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Her limited speech could be linked to her emotional state — children who feel anxious or insecure often find it hard to communicate or join in play (Howe, 2011; Shonkoff &amp; Phillips, 2021).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According to Bowlby, Amira needs emotional security before she can learn and develop new skills.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By building a close and consistent relationship, practitioners can help her feel safe enough to explore and interact more with others.</a:t>
            </a:r>
          </a:p>
        </p:txBody>
      </p:sp>
    </p:spTree>
    <p:extLst>
      <p:ext uri="{BB962C8B-B14F-4D97-AF65-F5344CB8AC3E}">
        <p14:creationId xmlns:p14="http://schemas.microsoft.com/office/powerpoint/2010/main" val="2410312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83748B2-630C-8F69-EFFC-63A1DBD4B593}"/>
              </a:ext>
            </a:extLst>
          </p:cNvPr>
          <p:cNvSpPr txBox="1"/>
          <p:nvPr/>
        </p:nvSpPr>
        <p:spPr>
          <a:xfrm>
            <a:off x="671434" y="649841"/>
            <a:ext cx="1084913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Practical Strategies to Support Amira</a:t>
            </a:r>
          </a:p>
          <a:p>
            <a:pPr algn="ctr" fontAlgn="base">
              <a:buNone/>
            </a:pPr>
            <a:endParaRPr lang="en-GB" sz="36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      •     Assign Amira a key person who greets and supports her every day (DfE, 2021).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      •     Use a gradual settling-in process so she can adjust at her own pace.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      •     Allow her to bring a comfort object from home for reassurance.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      •     Use emotion coaching to help her name and understand her feelings (Gottman &amp; Declaire, 2020).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      •     Encourage small group play with caring adults and patient peers.</a:t>
            </a: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      •     Keep a predictable daily routine to reduce stress and build trust (Page &amp; Elfer, 2013).</a:t>
            </a:r>
          </a:p>
          <a:p>
            <a:pPr algn="l" rtl="0" fontAlgn="base">
              <a:buNone/>
            </a:pPr>
            <a:b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0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These strategies can help Amira feel safe, supported, and ready to develop socially and emotionally</a:t>
            </a:r>
          </a:p>
        </p:txBody>
      </p:sp>
    </p:spTree>
    <p:extLst>
      <p:ext uri="{BB962C8B-B14F-4D97-AF65-F5344CB8AC3E}">
        <p14:creationId xmlns:p14="http://schemas.microsoft.com/office/powerpoint/2010/main" val="3206713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A120A3A-8AA6-88F3-A547-A129F659B3E8}"/>
              </a:ext>
            </a:extLst>
          </p:cNvPr>
          <p:cNvSpPr txBox="1"/>
          <p:nvPr/>
        </p:nvSpPr>
        <p:spPr>
          <a:xfrm>
            <a:off x="458534" y="889843"/>
            <a:ext cx="10459387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800" b="1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Nature and Nurture</a:t>
            </a:r>
          </a:p>
          <a:p>
            <a:pPr rtl="0" fontAlgn="base">
              <a:buNone/>
            </a:pPr>
            <a:br>
              <a:rPr lang="en-GB" sz="2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80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Both biological (nature) and environmental (nurture) factors influence Amira’s development.</a:t>
            </a:r>
          </a:p>
          <a:p>
            <a:pPr fontAlgn="base"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She may naturally have a shy temperament (Thomas et al., 2021).</a:t>
            </a:r>
          </a:p>
          <a:p>
            <a:pPr fontAlgn="base"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However, her environment </a:t>
            </a:r>
            <a:r>
              <a:rPr lang="en-GB" sz="2800" dirty="0">
                <a:solidFill>
                  <a:srgbClr val="000000"/>
                </a:solidFill>
                <a:latin typeface="Aptos" panose="020B0004020202020204" pitchFamily="34" charset="0"/>
              </a:rPr>
              <a:t>, </a:t>
            </a:r>
            <a:r>
              <a:rPr lang="en-GB" sz="2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such as changes in caregivers or a new nursery  also plays a big part.</a:t>
            </a:r>
          </a:p>
          <a:p>
            <a:pPr fontAlgn="base"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Understanding both nature and nurture helps us plan balanced support for Amira.</a:t>
            </a:r>
          </a:p>
          <a:p>
            <a:pPr>
              <a:buNone/>
            </a:pPr>
            <a:b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014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A1F382E-29AA-76ED-B197-A62B7931803F}"/>
              </a:ext>
            </a:extLst>
          </p:cNvPr>
          <p:cNvSpPr txBox="1"/>
          <p:nvPr/>
        </p:nvSpPr>
        <p:spPr>
          <a:xfrm>
            <a:off x="755543" y="463116"/>
            <a:ext cx="11038668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Strengths and Weaknesses of Bowlby’s Theory</a:t>
            </a:r>
          </a:p>
          <a:p>
            <a:pPr algn="l" rtl="0" fontAlgn="base">
              <a:buNone/>
            </a:pPr>
            <a:br>
              <a:rPr lang="en-GB" sz="22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200" b="1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Strengths:</a:t>
            </a:r>
          </a:p>
          <a:p>
            <a:pPr algn="l" fontAlgn="base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      •     Explains how early relationships affect emotional wellbeing.</a:t>
            </a:r>
          </a:p>
          <a:p>
            <a:pPr algn="l" fontAlgn="base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      •     Influenced policies such as the key person approach.</a:t>
            </a:r>
          </a:p>
          <a:p>
            <a:pPr algn="l" fontAlgn="base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      •     Supported by modern research linking secure attachment to healthy brain development (Shonkoff &amp; Phillips, 2021).</a:t>
            </a:r>
          </a:p>
          <a:p>
            <a:pPr algn="l" rtl="0" fontAlgn="base">
              <a:buNone/>
            </a:pPr>
            <a:br>
              <a:rPr lang="en-GB" sz="22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2200" b="1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Weaknesses:</a:t>
            </a:r>
          </a:p>
          <a:p>
            <a:pPr algn="l" fontAlgn="base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      •     Focuses too much on the mother-child bond (Rutter et al., 2010).</a:t>
            </a:r>
          </a:p>
          <a:p>
            <a:pPr algn="l" fontAlgn="base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      •     Doesn’t always consider cultural differences in childcare (Mesman et al., 2016).</a:t>
            </a:r>
          </a:p>
          <a:p>
            <a:pPr algn="l" fontAlgn="base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      •     Some children can form secure attachments later, showing flexibility beyond Bowlby’s “critical period” (Fearon et al., 2010).</a:t>
            </a:r>
          </a:p>
        </p:txBody>
      </p:sp>
    </p:spTree>
    <p:extLst>
      <p:ext uri="{BB962C8B-B14F-4D97-AF65-F5344CB8AC3E}">
        <p14:creationId xmlns:p14="http://schemas.microsoft.com/office/powerpoint/2010/main" val="165222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14A77C-52DC-2763-1C0C-3662C8366C5F}"/>
              </a:ext>
            </a:extLst>
          </p:cNvPr>
          <p:cNvSpPr txBox="1"/>
          <p:nvPr/>
        </p:nvSpPr>
        <p:spPr>
          <a:xfrm>
            <a:off x="1217950" y="652791"/>
            <a:ext cx="1021954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Conclusion</a:t>
            </a:r>
          </a:p>
          <a:p>
            <a:pPr algn="l" rtl="0" fontAlgn="base">
              <a:buNone/>
            </a:pPr>
            <a:endParaRPr lang="en-GB" sz="24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 summary, Bowlby’s Attachment Theory helps explain why Amira feels anxious and finds it difficult to communicate or play.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By using consistent care, emotional support, and patience, practitioners can help her form secure attachments.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Once Amira feels safe, her confidence, speech, and social skills will improve.</a:t>
            </a:r>
          </a:p>
          <a:p>
            <a:pPr algn="l" fontAlgn="base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This shows how emotional wellbeing is the foundation for all areas of learning and development.</a:t>
            </a:r>
          </a:p>
        </p:txBody>
      </p:sp>
    </p:spTree>
    <p:extLst>
      <p:ext uri="{BB962C8B-B14F-4D97-AF65-F5344CB8AC3E}">
        <p14:creationId xmlns:p14="http://schemas.microsoft.com/office/powerpoint/2010/main" val="3187292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58DE03-9C38-AE55-CA72-FD14AC84BDF9}"/>
              </a:ext>
            </a:extLst>
          </p:cNvPr>
          <p:cNvSpPr txBox="1"/>
          <p:nvPr/>
        </p:nvSpPr>
        <p:spPr>
          <a:xfrm>
            <a:off x="588364" y="284813"/>
            <a:ext cx="11343806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/>
              <a:t>Reference List</a:t>
            </a:r>
          </a:p>
          <a:p>
            <a:pPr algn="ctr"/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Ainsworth, M.D.S. et al. (1978) </a:t>
            </a:r>
            <a:r>
              <a:rPr lang="en-GB" i="1" dirty="0"/>
              <a:t>Patterns of attachment.</a:t>
            </a:r>
            <a:r>
              <a:rPr lang="en-GB" dirty="0"/>
              <a:t> Erlbaum.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Bowlby, J. (1969) </a:t>
            </a:r>
            <a:r>
              <a:rPr lang="en-GB" i="1" dirty="0"/>
              <a:t>Attachment and loss: Vol. 1. Attachment.</a:t>
            </a:r>
            <a:r>
              <a:rPr lang="en-GB" dirty="0"/>
              <a:t> Basic Books.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DfE (2021) </a:t>
            </a:r>
            <a:r>
              <a:rPr lang="en-GB" i="1" dirty="0"/>
              <a:t>Statutory framework for the EYFS.</a:t>
            </a:r>
            <a:r>
              <a:rPr lang="en-GB" dirty="0"/>
              <a:t> Department for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Dunst, C.J. &amp; Espe-</a:t>
            </a:r>
            <a:r>
              <a:rPr lang="en-GB" dirty="0" err="1"/>
              <a:t>Sherwindt</a:t>
            </a:r>
            <a:r>
              <a:rPr lang="en-GB" dirty="0"/>
              <a:t>, M. (2016) ‘Family-</a:t>
            </a:r>
            <a:r>
              <a:rPr lang="en-GB" dirty="0" err="1"/>
              <a:t>centered</a:t>
            </a:r>
            <a:r>
              <a:rPr lang="en-GB" dirty="0"/>
              <a:t> practices’, </a:t>
            </a:r>
            <a:r>
              <a:rPr lang="en-GB" i="1" dirty="0"/>
              <a:t>International Journal of Early Childhood Special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Fearon, R.M.P. et al. (2010) ‘Insecure attachment and behaviour’, </a:t>
            </a:r>
            <a:r>
              <a:rPr lang="en-GB" i="1" dirty="0"/>
              <a:t>Child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Gottman, J. &amp; Declaire, J. (2020) </a:t>
            </a:r>
            <a:r>
              <a:rPr lang="en-GB" i="1" dirty="0"/>
              <a:t>Raising an emotionally intelligent child.</a:t>
            </a:r>
            <a:r>
              <a:rPr lang="en-GB" dirty="0"/>
              <a:t> Simon &amp; Schuster.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Mesman, J. et al. (2016) ‘Cross-cultural attachment’, </a:t>
            </a:r>
            <a:r>
              <a:rPr lang="en-GB" i="1" dirty="0"/>
              <a:t>European Journal of Developmental Psychology.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Page, J. (2020) ‘Key person approach’, </a:t>
            </a:r>
            <a:r>
              <a:rPr lang="en-GB" i="1" dirty="0"/>
              <a:t>Early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Rutter, M. et al. (2010) ‘Attachment insecurity and disorders’, </a:t>
            </a:r>
            <a:r>
              <a:rPr lang="en-GB" i="1" dirty="0"/>
              <a:t>Journal of Child Psychology and Psychiatry.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Shonkoff, J.P. &amp; Phillips, D.A. (2021) </a:t>
            </a:r>
            <a:r>
              <a:rPr lang="en-GB" i="1" dirty="0"/>
              <a:t>From neurons to </a:t>
            </a:r>
            <a:r>
              <a:rPr lang="en-GB" i="1" dirty="0" err="1"/>
              <a:t>neighborhoods</a:t>
            </a:r>
            <a:r>
              <a:rPr lang="en-GB" i="1" dirty="0"/>
              <a:t>.</a:t>
            </a:r>
            <a:r>
              <a:rPr lang="en-GB" dirty="0"/>
              <a:t> National Academies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Thomas, A. et al. (2021) </a:t>
            </a:r>
            <a:r>
              <a:rPr lang="en-GB" i="1" dirty="0"/>
              <a:t>Temperament and development.</a:t>
            </a:r>
            <a:r>
              <a:rPr lang="en-GB" dirty="0"/>
              <a:t>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Zeegers, M.A. et al. (2017) ‘Mind-mindedness and attachment’, </a:t>
            </a:r>
            <a:r>
              <a:rPr lang="en-GB" i="1" dirty="0"/>
              <a:t>Developmental Review.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365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1077</Words>
  <Application>Microsoft Office PowerPoint</Application>
  <PresentationFormat>Widescreen</PresentationFormat>
  <Paragraphs>84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Understanding Amira’s Development Using Bowlby’s Attachment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Aiman</dc:creator>
  <cp:lastModifiedBy>Aiman</cp:lastModifiedBy>
  <cp:revision>3</cp:revision>
  <dcterms:created xsi:type="dcterms:W3CDTF">2025-10-12T13:04:07Z</dcterms:created>
  <dcterms:modified xsi:type="dcterms:W3CDTF">2025-10-12T19:02:11Z</dcterms:modified>
</cp:coreProperties>
</file>