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380EF0-F1D9-4AF6-A10D-A7B050F83A61}" v="2" dt="2025-11-14T21:13:37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D759B-5A00-9046-C3A7-D0E44D2F5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8AACBD-2335-F7A3-2656-55B0BD18FF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805-10A2-60FF-54DC-9869185C1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8EDC3-6585-A546-FD6F-9B4F21B2F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CBAFB-1309-0DB8-37F7-3EF43A99A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679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4DC4-239B-25B8-4D19-A744AC808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E772C-9C22-162D-86F3-EC5FB1FEA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8C474-49CE-0DDE-2FC3-4ADBEC166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B9C66-50F3-BAA3-A813-615599AF9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A4552-7202-F286-1C6D-26991801A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073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E440A-9D7B-42C8-4015-BD06EA83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C9B3BA-794C-878E-374A-0D6D3C557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F5C5B-117C-C6E5-ED06-31BF7282B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1D77F-35D4-B3D6-0F01-DE7A9127A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B02B44-ABC0-5391-2DB8-59595EA84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285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E5C2B-AA97-75B3-5855-709CE2ACC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09B8B-3E37-E9F3-BA00-D7FCEE863F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E272DB-38C5-CD11-CD5D-9132806AAA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360EFE-5CDA-4E50-6205-6D2A1CF47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6303EA-EF5E-B1B1-67B6-1963D86CF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6D67E4-0017-625F-5C01-DAA696E0E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543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199BC-A250-9E01-694D-D4DF48E61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E4C92B-EBEE-5271-EAB9-ACFFD341A7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D3A717-23C7-B526-0948-8D5AC9A3E0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9E7A16-D8D5-D89F-98FF-3A12349FB5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7F5E69-3D8A-E07C-A606-505D88C5CD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0BEA64-450B-727E-1D5A-75C28A7F6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898485-ADBE-ED66-8C16-7D63F09E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A3658-97D0-77BF-3343-FCC826E25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382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E681-8446-9E4C-818D-E638F0703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BC051F-E5CF-8082-B936-6634D7681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E7A9D7-D311-1E7D-A1CE-40F431B22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090C5-839A-6520-786E-ED0006DDE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315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D00850-69F6-C50D-E92F-CEDF76028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3FDEDF-237D-44B9-DABF-32BC7A350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F94C80-CEFD-1BC9-D152-C78EFFF9C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898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F9A06-84CB-C19F-FDD0-8D85D8657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BF22D-68EB-A625-F8DF-6CFDFBB5D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93F2AB-D452-1336-B163-983D1C226A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D34EC9-55BD-A98E-DC7A-84D58B749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59A18A-4256-63F9-BD5B-BA4CD38F4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555E6-0E31-F32F-B8E2-D9FDABAF3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307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25C3B-772D-D470-2BCB-58A7E10A3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86B38D-1BAB-CC65-4A90-78DA3CB107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249353-D900-D24B-B58D-8344C7D06E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CF89C3-B84C-4623-B719-368B096B2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6E10C4-6CF6-2596-961C-73EFA2A8A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3AA213-AFB7-96E4-3442-06018C150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429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6F464-BD8C-17A8-8BCE-614048B2F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A02601-8C4F-FF9A-C776-24EBDF0E7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91293-0FB9-A5F5-1BBE-09658CF92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0DD62-C309-1F50-D72A-F2FFFFB25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191AF-FB59-F7D6-DEDD-D34B77942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14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FA7BF9-BD6D-AEC0-24E2-C750E5501C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6535BF-99A9-954E-48B1-2EC33E80C0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83AB9-375E-E4F5-0654-5FB20925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27312-C270-F826-1AEA-DB457192B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D48AE-3BFA-084E-6131-F0B1B9B45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249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F3CBA7-E997-02B1-1FFF-EC48779B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09F3C4-8A29-52E4-DED8-6D8A2C09C7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68357-58B3-1B3E-1DFC-6F46AAD922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9B096-500A-6511-660C-53130A8E26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4E6A1-E896-3E5A-0289-24562966B5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801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.boell.org/en/dieselgate-the-scandal-has-not-been-solved?utm_source=chatgpt.co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nvironment/2018/aug/20/anti-pollution-activists-stage-protest-at-volkswagens-uk-headquarters?utm_source=chatgpt.co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Video 15" descr="Animated Driven Car">
            <a:extLst>
              <a:ext uri="{FF2B5EF4-FFF2-40B4-BE49-F238E27FC236}">
                <a16:creationId xmlns:a16="http://schemas.microsoft.com/office/drawing/2014/main" id="{7014C56B-0B37-E748-0622-8B48C14AF3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C906A4-8894-CF11-8B05-00EBB8DBCC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129" y="850163"/>
            <a:ext cx="4295280" cy="3117760"/>
          </a:xfrm>
        </p:spPr>
        <p:txBody>
          <a:bodyPr anchor="t">
            <a:normAutofit/>
          </a:bodyPr>
          <a:lstStyle/>
          <a:p>
            <a:pPr algn="just"/>
            <a:r>
              <a:rPr lang="en-GB" sz="4200" b="1" dirty="0">
                <a:solidFill>
                  <a:schemeClr val="tx1"/>
                </a:solidFill>
              </a:rPr>
              <a:t>Volkswagen ‘Greenwashing’ Scandal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7AFDD-255B-98BF-0A08-716CD07570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4129" y="2676074"/>
            <a:ext cx="3424382" cy="2000041"/>
          </a:xfrm>
        </p:spPr>
        <p:txBody>
          <a:bodyPr anchor="b">
            <a:normAutofit/>
          </a:bodyPr>
          <a:lstStyle/>
          <a:p>
            <a:pPr algn="l"/>
            <a:r>
              <a:rPr lang="en-GB" sz="2800" b="1">
                <a:solidFill>
                  <a:schemeClr val="tx1"/>
                </a:solidFill>
              </a:rPr>
              <a:t>Possible Threats</a:t>
            </a:r>
            <a:endParaRPr lang="en-GB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65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84361-5D40-77E3-5883-93641B22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413" y="7206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Possible Threat 1: </a:t>
            </a:r>
            <a:r>
              <a:rPr lang="en-US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Regulatory Crackdown</a:t>
            </a:r>
            <a:endParaRPr lang="en-GB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2B9BA-79F3-409E-6BE7-A234FD42F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81" y="1397626"/>
            <a:ext cx="5775642" cy="5460373"/>
          </a:xfrm>
        </p:spPr>
        <p:txBody>
          <a:bodyPr>
            <a:normAutofit/>
          </a:bodyPr>
          <a:lstStyle/>
          <a:p>
            <a:pPr algn="just"/>
            <a:r>
              <a:rPr lang="en-US" sz="1700" dirty="0"/>
              <a:t>Following the Volkswagen ‘</a:t>
            </a:r>
            <a:r>
              <a:rPr lang="en-US" sz="1700" dirty="0" err="1"/>
              <a:t>Dieselgate</a:t>
            </a:r>
            <a:r>
              <a:rPr lang="en-US" sz="1700" dirty="0"/>
              <a:t>’ scandal, governments and regulatory bodies introduced much stricter emissions testing and compliance laws (examples being the </a:t>
            </a:r>
            <a:r>
              <a:rPr lang="en-US" sz="1700" b="1" dirty="0"/>
              <a:t>Worldwide Light Vehicles Test Procedure </a:t>
            </a:r>
            <a:r>
              <a:rPr lang="en-US" sz="1700" dirty="0"/>
              <a:t>to provide realistic figures for fuel consumption and </a:t>
            </a:r>
            <a:r>
              <a:rPr lang="en-US" sz="1700" b="1" dirty="0"/>
              <a:t>Real Driving Emissions </a:t>
            </a:r>
            <a:r>
              <a:rPr lang="en-US" sz="1700" dirty="0"/>
              <a:t>on-road testing). </a:t>
            </a:r>
          </a:p>
          <a:p>
            <a:pPr algn="just"/>
            <a:r>
              <a:rPr lang="en-US" sz="1700" dirty="0"/>
              <a:t>Regulators would be likely to impose </a:t>
            </a:r>
            <a:r>
              <a:rPr lang="en-US" sz="1700" b="1" dirty="0"/>
              <a:t>higher fines</a:t>
            </a:r>
            <a:r>
              <a:rPr lang="en-US" sz="1700" dirty="0"/>
              <a:t>, more </a:t>
            </a:r>
            <a:r>
              <a:rPr lang="en-US" sz="1700" b="1" dirty="0"/>
              <a:t>severe penalties</a:t>
            </a:r>
            <a:r>
              <a:rPr lang="en-US" sz="1700" dirty="0"/>
              <a:t>, and more </a:t>
            </a:r>
            <a:r>
              <a:rPr lang="en-US" sz="1700" b="1" dirty="0"/>
              <a:t>aggressive enforcement actions </a:t>
            </a:r>
            <a:r>
              <a:rPr lang="en-US" sz="1700" dirty="0"/>
              <a:t>for non-compliance or misleading environmental claims.</a:t>
            </a:r>
          </a:p>
          <a:p>
            <a:pPr algn="just"/>
            <a:r>
              <a:rPr lang="en-US" sz="1700" dirty="0"/>
              <a:t>The scandal led to </a:t>
            </a:r>
            <a:r>
              <a:rPr lang="en-US" sz="1700" b="1" dirty="0"/>
              <a:t>increased scrutiny </a:t>
            </a:r>
            <a:r>
              <a:rPr lang="en-US" sz="1700" dirty="0"/>
              <a:t>of national authorities – this led to the implementation of </a:t>
            </a:r>
            <a:r>
              <a:rPr lang="en-US" sz="1700" b="1" dirty="0"/>
              <a:t>peer reviews</a:t>
            </a:r>
            <a:r>
              <a:rPr lang="en-US" sz="1700" dirty="0"/>
              <a:t> and </a:t>
            </a:r>
            <a:r>
              <a:rPr lang="en-US" sz="1700" b="1" dirty="0"/>
              <a:t>routine audits </a:t>
            </a:r>
            <a:r>
              <a:rPr lang="en-US" sz="1700" dirty="0"/>
              <a:t>to ensure consistency and proper enforcement of EU standards.</a:t>
            </a:r>
          </a:p>
          <a:p>
            <a:pPr algn="just"/>
            <a:r>
              <a:rPr lang="en-US" sz="1700" dirty="0"/>
              <a:t>New directives were issued aimed at </a:t>
            </a:r>
            <a:r>
              <a:rPr lang="en-US" sz="1700" b="1" dirty="0"/>
              <a:t>strengthening consumer protection </a:t>
            </a:r>
            <a:r>
              <a:rPr lang="en-US" sz="1700" dirty="0"/>
              <a:t>and</a:t>
            </a:r>
            <a:r>
              <a:rPr lang="en-US" sz="1700" b="1" dirty="0"/>
              <a:t> </a:t>
            </a:r>
            <a:r>
              <a:rPr lang="en-US" sz="1700" dirty="0"/>
              <a:t>allowing qualified entities to bring </a:t>
            </a:r>
            <a:r>
              <a:rPr lang="en-US" sz="1700" b="1" dirty="0"/>
              <a:t>representative actions on behalf of consumers</a:t>
            </a:r>
            <a:r>
              <a:rPr lang="en-US" sz="1700" dirty="0"/>
              <a:t> across member states and gave national authorities the power to impose </a:t>
            </a:r>
            <a:r>
              <a:rPr lang="en-US" sz="1700" b="1" dirty="0"/>
              <a:t>substantial fines </a:t>
            </a:r>
            <a:r>
              <a:rPr lang="en-US" sz="1700" dirty="0"/>
              <a:t>for cross-border infringements.</a:t>
            </a:r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  <a:p>
            <a:pPr algn="just"/>
            <a:endParaRPr lang="en-US" sz="2200" dirty="0"/>
          </a:p>
          <a:p>
            <a:pPr algn="just"/>
            <a:endParaRPr lang="en-US" sz="2200" dirty="0"/>
          </a:p>
          <a:p>
            <a:pPr algn="just"/>
            <a:endParaRPr lang="en-GB" sz="2200" dirty="0"/>
          </a:p>
        </p:txBody>
      </p:sp>
      <p:pic>
        <p:nvPicPr>
          <p:cNvPr id="5" name="Picture 4" descr="A map of the world with cars and numbers&#10;&#10;AI-generated content may be incorrect.">
            <a:extLst>
              <a:ext uri="{FF2B5EF4-FFF2-40B4-BE49-F238E27FC236}">
                <a16:creationId xmlns:a16="http://schemas.microsoft.com/office/drawing/2014/main" id="{E650A2D4-FFD8-388F-7C97-CA928E610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23406"/>
            <a:ext cx="5982120" cy="40715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8F2E58-13BB-F106-157F-EE9354D903BA}"/>
              </a:ext>
            </a:extLst>
          </p:cNvPr>
          <p:cNvSpPr txBox="1"/>
          <p:nvPr/>
        </p:nvSpPr>
        <p:spPr>
          <a:xfrm>
            <a:off x="6096000" y="5846544"/>
            <a:ext cx="5982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Heinrich-Böll-Stiftung European Union (2019) </a:t>
            </a:r>
            <a:r>
              <a:rPr lang="en-US" sz="1200" i="1" dirty="0" err="1"/>
              <a:t>Dieselgate</a:t>
            </a:r>
            <a:r>
              <a:rPr lang="en-US" sz="1200" i="1" dirty="0"/>
              <a:t>: The scandal has not been solved</a:t>
            </a:r>
            <a:r>
              <a:rPr lang="en-US" sz="1200" dirty="0"/>
              <a:t>. Available at: </a:t>
            </a:r>
            <a:r>
              <a:rPr lang="en-US" sz="1200" dirty="0">
                <a:hlinkClick r:id="rId3"/>
              </a:rPr>
              <a:t>https://eu.boell.org/en/dieselgate-the-scandal-has-not-been-solved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1123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2AE5E-658C-57C9-E734-34E18EC0F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563" y="349784"/>
            <a:ext cx="10515600" cy="1325563"/>
          </a:xfrm>
        </p:spPr>
        <p:txBody>
          <a:bodyPr/>
          <a:lstStyle/>
          <a:p>
            <a:pPr algn="just"/>
            <a:r>
              <a:rPr lang="en-US" b="1" dirty="0"/>
              <a:t>Possible Threat 2: </a:t>
            </a:r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Loss of Consumer Trust &amp; Market Share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 descr="A person taking a blood pressure from a person&#10;&#10;AI-generated content may be incorrect.">
            <a:extLst>
              <a:ext uri="{FF2B5EF4-FFF2-40B4-BE49-F238E27FC236}">
                <a16:creationId xmlns:a16="http://schemas.microsoft.com/office/drawing/2014/main" id="{42BB22A3-1FB5-342E-B31F-80CA2288BC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284" y="1858945"/>
            <a:ext cx="5356445" cy="3322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F070B6-9906-97EF-0E1B-FABD7C7E5B6C}"/>
              </a:ext>
            </a:extLst>
          </p:cNvPr>
          <p:cNvSpPr txBox="1"/>
          <p:nvPr/>
        </p:nvSpPr>
        <p:spPr>
          <a:xfrm>
            <a:off x="198781" y="1898922"/>
            <a:ext cx="600537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Following the scandal, </a:t>
            </a:r>
            <a:r>
              <a:rPr lang="en-GB" sz="2000" b="1" dirty="0"/>
              <a:t>consumer confidence </a:t>
            </a:r>
            <a:r>
              <a:rPr lang="en-GB" sz="2000" dirty="0"/>
              <a:t>in Volkswagen significantly dropped.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The company was </a:t>
            </a:r>
            <a:r>
              <a:rPr lang="en-GB" sz="2000" b="1" dirty="0"/>
              <a:t>held accountable </a:t>
            </a:r>
            <a:r>
              <a:rPr lang="en-GB" sz="2000" dirty="0"/>
              <a:t>for failing to meet their transparency and sustainability commitment.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Consumers were </a:t>
            </a:r>
            <a:r>
              <a:rPr lang="en-GB" sz="2000" b="1" dirty="0"/>
              <a:t>likely to switch </a:t>
            </a:r>
            <a:r>
              <a:rPr lang="en-GB" sz="2000" dirty="0"/>
              <a:t>to brand competitors such as Toyota/Tesla and other EV manufacturers in light of the scandal.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Volkswagen suffered </a:t>
            </a:r>
            <a:r>
              <a:rPr lang="en-GB" sz="2000" b="1" dirty="0"/>
              <a:t>irreparable reputational damage </a:t>
            </a:r>
            <a:r>
              <a:rPr lang="en-GB" sz="2000" dirty="0"/>
              <a:t>across the industry.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6BDFBF-9969-229E-EDCE-2EE912DCE8E5}"/>
              </a:ext>
            </a:extLst>
          </p:cNvPr>
          <p:cNvSpPr txBox="1"/>
          <p:nvPr/>
        </p:nvSpPr>
        <p:spPr>
          <a:xfrm>
            <a:off x="6840021" y="5307887"/>
            <a:ext cx="47729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Ratcliffe, C.J./Greenpeace. (2018) </a:t>
            </a:r>
            <a:r>
              <a:rPr lang="en-GB" sz="1200" i="1" dirty="0"/>
              <a:t>Greenpeace air-pollution campaigners and medical professionals block Volkswagen staff from entering the company’s head office in Milton Keynes</a:t>
            </a:r>
            <a:r>
              <a:rPr lang="en-GB" sz="1200" dirty="0"/>
              <a:t>. Photograph. Available: </a:t>
            </a:r>
            <a:r>
              <a:rPr lang="en-GB" sz="1200" dirty="0">
                <a:hlinkClick r:id="rId3"/>
              </a:rPr>
              <a:t>https://www.theguardian.com/environment/2018/aug/20/anti-pollution-activists-stage-protest-at-volkswagens-uk-headquarters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43531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299</Words>
  <Application>Microsoft Office PowerPoint</Application>
  <PresentationFormat>Widescreen</PresentationFormat>
  <Paragraphs>18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Volkswagen ‘Greenwashing’ Scandal</vt:lpstr>
      <vt:lpstr>Possible Threat 1: Regulatory Crackdown</vt:lpstr>
      <vt:lpstr>Possible Threat 2: Loss of Consumer Trust &amp; Market Share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Basri Basriev</dc:creator>
  <cp:lastModifiedBy>Magdalena Dineva</cp:lastModifiedBy>
  <cp:revision>1</cp:revision>
  <dcterms:created xsi:type="dcterms:W3CDTF">2025-11-14T16:29:43Z</dcterms:created>
  <dcterms:modified xsi:type="dcterms:W3CDTF">2025-11-14T21:13:46Z</dcterms:modified>
</cp:coreProperties>
</file>