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317053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162084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15762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676081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281613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861033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33269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57998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369256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709465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5792829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1623251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190955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18963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331200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438675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016918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LID4096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446061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rtango.com/family/low-quality-parents-rely-toxic-behaviors-affect-their-kids-for-lif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ideas/8-stages-of-development-by-erik-erikson/928419572758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rstdiscoverers.co.uk/group-play-childre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ottoolbox.com/transitions-for-children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gnific.com/premium-vector/two-children-talking-with-speech-bubble_42067932.htm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nature-vs-nurture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.edu/openlearn/education-development/multidisciplinary-study-the-value-and-benefits/content-section-2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landsborough.com/blog/2017/4/4/power-makes-you-good-limits-make-you-great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4324/9781003014980" TargetMode="External"/><Relationship Id="rId3" Type="http://schemas.openxmlformats.org/officeDocument/2006/relationships/hyperlink" Target="https://assets.publishing.service.gov.uk/media/68c024cb8c6d992f23edd79c/Early_years_foundation_stage_statutory_framework_-_for_group_and_school-based_providers.pdf.pdf" TargetMode="External"/><Relationship Id="rId7" Type="http://schemas.openxmlformats.org/officeDocument/2006/relationships/hyperlink" Target="https://doi.org/10.1080/03004430.2020.1845163" TargetMode="External"/><Relationship Id="rId2" Type="http://schemas.openxmlformats.org/officeDocument/2006/relationships/hyperlink" Target="https://doi.org/10.1002/9780470147658.chpsy01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10802-023-01086-5" TargetMode="External"/><Relationship Id="rId5" Type="http://schemas.openxmlformats.org/officeDocument/2006/relationships/hyperlink" Target="https://foundations.org.uk/wp-content/uploads/2026/03/language-child-wellbeing-indicator.pdf" TargetMode="External"/><Relationship Id="rId4" Type="http://schemas.openxmlformats.org/officeDocument/2006/relationships/hyperlink" Target="https://dera.ioe.ac.uk/id/eprint/31819/1/Preparing_Literacy_Guidance_2018.pd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AAF07A-BA1B-87C0-CFB7-182129B10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456" y="555171"/>
            <a:ext cx="9203516" cy="2362199"/>
          </a:xfrm>
        </p:spPr>
        <p:txBody>
          <a:bodyPr/>
          <a:lstStyle/>
          <a:p>
            <a:r>
              <a:rPr lang="en-GB" sz="3600" noProof="0" dirty="0">
                <a:latin typeface="Arial Black" panose="020B0A04020102020204" pitchFamily="34" charset="0"/>
              </a:rPr>
              <a:t>Concepts and Theoretical Perspectives Related to Lifespan Development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85969F-2F70-B34A-7531-2E00AECBE4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0871" y="3429000"/>
            <a:ext cx="11310257" cy="2503717"/>
          </a:xfrm>
        </p:spPr>
        <p:txBody>
          <a:bodyPr>
            <a:noAutofit/>
          </a:bodyPr>
          <a:lstStyle/>
          <a:p>
            <a:pPr algn="ctr"/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Name: </a:t>
            </a:r>
            <a:r>
              <a:rPr lang="en-GB" sz="3200" noProof="0" dirty="0" err="1">
                <a:latin typeface="Arial Black" panose="020B0A04020102020204" pitchFamily="34" charset="0"/>
                <a:cs typeface="Arial" panose="020B0604020202020204" pitchFamily="34" charset="0"/>
              </a:rPr>
              <a:t>Osadolor</a:t>
            </a:r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r>
              <a:rPr lang="en-GB" sz="3200" noProof="0" dirty="0" err="1">
                <a:latin typeface="Arial Black" panose="020B0A04020102020204" pitchFamily="34" charset="0"/>
                <a:cs typeface="Arial" panose="020B0604020202020204" pitchFamily="34" charset="0"/>
              </a:rPr>
              <a:t>Edenene</a:t>
            </a:r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 </a:t>
            </a:r>
          </a:p>
          <a:p>
            <a:pPr algn="ctr"/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ID Number: 2507561</a:t>
            </a:r>
          </a:p>
          <a:p>
            <a:pPr algn="ctr"/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Date: 22 June 2026</a:t>
            </a:r>
          </a:p>
          <a:p>
            <a:pPr algn="ctr"/>
            <a:endParaRPr lang="en-GB" sz="3200" noProof="0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116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100AB1-DE2F-820D-820B-497F8884C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Background Information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F78E5B-4C17-9E75-6BCC-A245567BE3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32" y="2348288"/>
            <a:ext cx="6308725" cy="4170213"/>
          </a:xfrm>
        </p:spPr>
        <p:txBody>
          <a:bodyPr>
            <a:normAutofit/>
          </a:bodyPr>
          <a:lstStyle/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Isaac, aged 4, attends a Children's Centre.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He lives with his single mother, who has post-natal depression. 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The family recently moved to London, and his childcare has been disrupted for the pass two years.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Staff have noted language delay, difficulty joining group activities, separation distress, and withdrawn behaviour.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8638714-4262-00B0-8B93-B7D5D745C91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33999" y="2348288"/>
            <a:ext cx="4628469" cy="35360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65A46CA-5667-C61E-D81E-95D88DFD7486}"/>
              </a:ext>
            </a:extLst>
          </p:cNvPr>
          <p:cNvSpPr txBox="1"/>
          <p:nvPr/>
        </p:nvSpPr>
        <p:spPr>
          <a:xfrm>
            <a:off x="7133999" y="5958490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YourTango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223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85C7C-AE3B-EBFB-3E24-08EF96681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6085B-1E9E-4ED1-2967-9EB1A4780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40" y="832152"/>
            <a:ext cx="9230017" cy="1149047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Lifespan Development Theory: Erikson’s Psychosocial Stages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7507B2-A9D3-B94F-92B5-533A2900E3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32" y="2483757"/>
            <a:ext cx="6308725" cy="4034744"/>
          </a:xfrm>
        </p:spPr>
        <p:txBody>
          <a:bodyPr>
            <a:normAutofit/>
          </a:bodyPr>
          <a:lstStyle/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Erik Erikson’s theory proposes that, development occurs through eight psychosocial stages. 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Each stage contains a developmental conflict.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Isaac falls under the Initiative vs Guilt stage (3 - 5 years), which are the pre-schoolers.</a:t>
            </a:r>
          </a:p>
          <a:p>
            <a:pPr marL="0" indent="0">
              <a:buNone/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				    (Erikson, 1963; Maree, 2021)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925ABD4-72D7-361A-203B-62F20097F4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33999" y="2483756"/>
            <a:ext cx="4628469" cy="34005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B4A9D17-B79C-9DB0-EC29-D822ED528F7A}"/>
              </a:ext>
            </a:extLst>
          </p:cNvPr>
          <p:cNvSpPr txBox="1"/>
          <p:nvPr/>
        </p:nvSpPr>
        <p:spPr>
          <a:xfrm>
            <a:off x="7133999" y="5958490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Pinterest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9659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8D5B7-7D04-EE36-50F1-6EFDF314DF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0C909A-936C-EEF7-1F62-E103B598D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40" y="832152"/>
            <a:ext cx="9230017" cy="1149047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Why Erikson is Appropriate for Understanding Isaac’s Situation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619091-86EC-A58D-9408-80F74E99DA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32" y="2483757"/>
            <a:ext cx="6308725" cy="4034744"/>
          </a:xfrm>
        </p:spPr>
        <p:txBody>
          <a:bodyPr>
            <a:normAutofit/>
          </a:bodyPr>
          <a:lstStyle/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It focuses on emotional and social development (Initiative).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It highlights the importance of play and relationships (Initiative).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It explains how confidence develops during early childhood (Initiative).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It also helps explain Isaac's withdrawal and separation anxiety (Guilt).</a:t>
            </a:r>
          </a:p>
          <a:p>
            <a:pPr marL="0" indent="0">
              <a:buNone/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				    (Erikson, 1963; Maree, 2021)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4AFFC3E-45A7-40ED-F08E-BF9BBD59CE7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33999" y="2483756"/>
            <a:ext cx="4628469" cy="34005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640ACDA-D39D-FC6F-E27D-85137B27C8CB}"/>
              </a:ext>
            </a:extLst>
          </p:cNvPr>
          <p:cNvSpPr txBox="1"/>
          <p:nvPr/>
        </p:nvSpPr>
        <p:spPr>
          <a:xfrm>
            <a:off x="7133999" y="5958490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FirstDiscoverers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876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8B7E72-8272-6052-F9A5-A673EE4AEF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1554620-0F95-727B-2D62-A0C6F5A98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40" y="832153"/>
            <a:ext cx="9230017" cy="1116390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Applying Erikson to Isaac’s Experiences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6B9C1F-F6A3-866F-5C3A-CE20F9D4B5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32" y="2483757"/>
            <a:ext cx="6308725" cy="4034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Disrupted Childcare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Isaac has had disrupted childcare arrangements for the past two years.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This led to increased anxiety, reduced social confidence and difficulty engaging with peers.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According to Erikson, these experiences may affect opportunities to develop initiative (Erikson, 1963; Maree, 2021).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71614E6-3139-8EFB-9820-71899CA420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33999" y="2348288"/>
            <a:ext cx="4628469" cy="35360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BFC96B-8904-96CC-DDEF-AD6B309FA56B}"/>
              </a:ext>
            </a:extLst>
          </p:cNvPr>
          <p:cNvSpPr txBox="1"/>
          <p:nvPr/>
        </p:nvSpPr>
        <p:spPr>
          <a:xfrm>
            <a:off x="7133999" y="5958490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The OT Toolbox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222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AEC65-E44A-5532-2BDA-10208F676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481C4F-507B-1F2F-2C99-A041B2F3F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40" y="832153"/>
            <a:ext cx="9230017" cy="1116390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Applying Erikson to Isaac’s Experiences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8BED8F-7950-0A28-0316-2CC4EAA056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32" y="2483757"/>
            <a:ext cx="6308725" cy="4034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Language delays may limit participation in group activities, affects social relationships and reduce confidence during play.</a:t>
            </a:r>
          </a:p>
          <a:p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This may hinder successful progression through the Initiative vs Guilt stage. 					(Erikson, 1963; Law </a:t>
            </a:r>
            <a:r>
              <a:rPr lang="en-GB" sz="2400" i="1" noProof="0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2017).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38A27C3-111E-9012-8BC8-86D32209F8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33999" y="2348288"/>
            <a:ext cx="4628469" cy="35360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3042D5-7BE9-B119-87EA-50C53FF2349E}"/>
              </a:ext>
            </a:extLst>
          </p:cNvPr>
          <p:cNvSpPr txBox="1"/>
          <p:nvPr/>
        </p:nvSpPr>
        <p:spPr>
          <a:xfrm>
            <a:off x="7133999" y="5958490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Premium Vector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933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F1FAA-5AD8-F2CE-DB41-3A143C3D0C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96AFF5-51A3-39A5-0F24-53BEEC957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40" y="832152"/>
            <a:ext cx="9230017" cy="1149047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Considering Nature and Nurture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B4AEDD-A615-3045-2EC7-883CED4836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3589" y="2340429"/>
            <a:ext cx="7136040" cy="4178072"/>
          </a:xfrm>
        </p:spPr>
        <p:txBody>
          <a:bodyPr>
            <a:normAutofit/>
          </a:bodyPr>
          <a:lstStyle/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Isaac’s development is influenced by interactions between biological (nature) and environmental (nurture) factors.</a:t>
            </a:r>
          </a:p>
          <a:p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Nature: 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Possible genetic influence on delayed language development.</a:t>
            </a:r>
            <a:endParaRPr lang="en-GB" sz="24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Nurture: 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His struggles joining group activities may be shaped by his environment (disrupted childcare arrangements).</a:t>
            </a:r>
            <a:endParaRPr lang="en-GB" sz="24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				     (Bronfenbrenner and Morris, 2007)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C1A4DC1-43CB-06D4-A001-4EC87B89A5A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52657" y="2483756"/>
            <a:ext cx="4109811" cy="34005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BA090EE-ED55-FD02-3AE6-F71A1CD2CE14}"/>
              </a:ext>
            </a:extLst>
          </p:cNvPr>
          <p:cNvSpPr txBox="1"/>
          <p:nvPr/>
        </p:nvSpPr>
        <p:spPr>
          <a:xfrm>
            <a:off x="7652657" y="5947401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ShutterStock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6513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94D279-D980-B39E-D70A-11369D25B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337E13-536B-BD3C-A605-8A46A87A1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40" y="832152"/>
            <a:ext cx="9230017" cy="1149047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Proposed Practical and Theory-Informed Strategies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00E9EB-19A4-CBC4-CC13-1F9AB64AB9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3589" y="2340429"/>
            <a:ext cx="7136040" cy="4178072"/>
          </a:xfrm>
        </p:spPr>
        <p:txBody>
          <a:bodyPr>
            <a:normAutofit/>
          </a:bodyPr>
          <a:lstStyle/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Applying play-based learning. 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Providing emotional, language and family support.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Using multi-disciplinary team (MDT) approach.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These interventions support Erikson's concept of initiative by helping Isaac feel confident, capable and socially included.</a:t>
            </a:r>
            <a:endParaRPr lang="en-GB" sz="24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(Erikson, 1963; Education Endowment Foundation, 2018; Department for Education, 2025)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CF0276F-ADF3-26F3-3708-CDCF32B952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52657" y="2483756"/>
            <a:ext cx="4109811" cy="34005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79D978F-E5FD-2515-8E6F-ECADA977CCBC}"/>
              </a:ext>
            </a:extLst>
          </p:cNvPr>
          <p:cNvSpPr txBox="1"/>
          <p:nvPr/>
        </p:nvSpPr>
        <p:spPr>
          <a:xfrm>
            <a:off x="7652657" y="5947401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Open University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4475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4EF287-EB63-56B8-B373-A063F7B9F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65D9FA-0E9D-5858-2205-A862FEC26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40" y="832152"/>
            <a:ext cx="9230017" cy="1149047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Critical Evaluation of Erikson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F681552-7390-1849-D693-7555A2640E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3589" y="2340429"/>
            <a:ext cx="7136040" cy="417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Relevant to early years practice, emphasises social and emotional development, easy to apply in real-world settings.</a:t>
            </a:r>
          </a:p>
          <a:p>
            <a:pPr marL="0" indent="0">
              <a:buNone/>
            </a:pPr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Stage boundaries may be too rigid, limited cultural consideration, less attention to biological factors.</a:t>
            </a:r>
          </a:p>
          <a:p>
            <a:pPr marL="0" indent="0">
              <a:buNone/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		(Newman and Newman, 2020; Maree, 2021)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B000BE2-B8D1-AD98-9872-7E36D5F33DC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52657" y="2483756"/>
            <a:ext cx="4109811" cy="34005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C100586-41A8-6C23-F902-96F979A076C3}"/>
              </a:ext>
            </a:extLst>
          </p:cNvPr>
          <p:cNvSpPr txBox="1"/>
          <p:nvPr/>
        </p:nvSpPr>
        <p:spPr>
          <a:xfrm>
            <a:off x="7652657" y="5947401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DlandsBorough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1419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8BF650-EB5E-4A50-88C0-265BC8AFB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D91271-B7AA-D7DB-30A4-13A0E33C7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171" y="2625271"/>
            <a:ext cx="11081657" cy="4004129"/>
          </a:xfrm>
        </p:spPr>
        <p:txBody>
          <a:bodyPr>
            <a:noAutofit/>
          </a:bodyPr>
          <a:lstStyle/>
          <a:p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Erikson’s Psychosocial Development theory helps explain Isaac's difficulties.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It places Isaac in the Initiative vs Guilt stage (3 - 5 years).</a:t>
            </a:r>
          </a:p>
          <a:p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Maternal depression, disrupted childcare and language delay may affect his psychosocial development.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Proposed strategies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should focus on confidence, communication, relationships and play.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Using multi-disciplinary team can help improve outcomes.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607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4DB2EF-DE27-41C6-9397-06A977CA68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71D8A90-DF77-03CB-F4BB-9DCC3DF1A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406D7D-2EFC-097A-7F89-E54339BC4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171" y="2385786"/>
            <a:ext cx="11081657" cy="4385128"/>
          </a:xfrm>
        </p:spPr>
        <p:txBody>
          <a:bodyPr>
            <a:noAutofit/>
          </a:bodyPr>
          <a:lstStyle/>
          <a:p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Bronfenbrenner, U. and Morris, P.A. (2007). The Bioecological Model of Human Development. In Handbook of Child Psychology (eds W. Damon, R.M. Lerner and R.M. Lerner). Available at 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https://doi.org/10.1002/9780470147658.chpsy0114 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(Accessed 17 June 2026).</a:t>
            </a:r>
          </a:p>
          <a:p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(2025). Early years foundation stage statutory framework For group and school-based providers. Setting the standards for learning, development and care for children from	 birth to five.	Available at: 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https://assets.publishing.service.gov.uk/media/68c024cb8c6d992f23edd79c/Early_years_foundation_stage_statutory_framework_-_for_group_and_school-based_providers.pdf.pdf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 (Accessed 17 June 2026).</a:t>
            </a:r>
          </a:p>
          <a:p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Education Endowment Foundation (2018). Preparing for Literacy: Improving Communication, Language and Literacy in the Early Years, London: Education Endowment Foundation. Available at: 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https://dera.ioe.ac.uk/id/eprint/31819/1/Preparing_Literacy_Guidance_2018.pdf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 (Accessed 17 June 2026).</a:t>
            </a:r>
          </a:p>
          <a:p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Erikson, E.H. (1963). Childhood and Society. 2nd ed. New York: Norton.</a:t>
            </a:r>
          </a:p>
          <a:p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Law, J., Charlton, J. and Asmussen, K. (2017). Language as a Child Wellbeing Indicator. London: Early	 Intervention	Foundation. Available at: 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https://foundations.org.uk/wp-content/uploads/2026/03/language-child-wellbeing-indicator.pdf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 (Accessed 17 June 2026).</a:t>
            </a:r>
          </a:p>
          <a:p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Lowthian, E., </a:t>
            </a:r>
            <a:r>
              <a:rPr lang="en-US" sz="12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Bedston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, S., Kristensen, S.M., et al. (2023). Maternal mental health and children's problem </a:t>
            </a:r>
            <a:r>
              <a:rPr lang="en-US" sz="12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: A bi-directional relationship?', Research on Child and Adolescent Psychopathology, 51, pp. 1611–1626. Available at: 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https://doi.org/10.1007/s10802-023-01086-5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 (Accessed 17 June 2026).</a:t>
            </a:r>
          </a:p>
          <a:p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Maree, J. G. (2021). The psychosocial development theory of Erik Erikson: critical overview, Early Child Development and Care, 191(7–8), 1107–1121. Available at: 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https://doi.org/10.1080/03004430.2020.1845163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 (Accessed 17 June 2026).</a:t>
            </a:r>
          </a:p>
          <a:p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Newman, B.M. and Newman, P.R. (2020). Theories of Human Development. 3rd ed. New York: Routledge. Available at: 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https://doi.org/10.4324/9781003014980</a:t>
            </a:r>
            <a:r>
              <a:rPr lang="en-US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 (Accessed 17 June 2026).</a:t>
            </a:r>
          </a:p>
        </p:txBody>
      </p:sp>
    </p:spTree>
    <p:extLst>
      <p:ext uri="{BB962C8B-B14F-4D97-AF65-F5344CB8AC3E}">
        <p14:creationId xmlns:p14="http://schemas.microsoft.com/office/powerpoint/2010/main" val="3817630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43E7E4-B3BC-3864-21A7-2FA009007F82}"/>
              </a:ext>
            </a:extLst>
          </p:cNvPr>
          <p:cNvSpPr txBox="1"/>
          <p:nvPr/>
        </p:nvSpPr>
        <p:spPr>
          <a:xfrm>
            <a:off x="2090057" y="3238343"/>
            <a:ext cx="8773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noProof="0" dirty="0">
                <a:latin typeface="Arial Black" panose="020B0A04020102020204" pitchFamily="34" charset="0"/>
              </a:rPr>
              <a:t>THANK YOU FOR LISTENING!!!</a:t>
            </a:r>
          </a:p>
        </p:txBody>
      </p:sp>
    </p:spTree>
    <p:extLst>
      <p:ext uri="{BB962C8B-B14F-4D97-AF65-F5344CB8AC3E}">
        <p14:creationId xmlns:p14="http://schemas.microsoft.com/office/powerpoint/2010/main" val="15884442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375</TotalTime>
  <Words>1031</Words>
  <Application>Microsoft Office PowerPoint</Application>
  <PresentationFormat>Widescreen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Arial Black</vt:lpstr>
      <vt:lpstr>Century Gothic</vt:lpstr>
      <vt:lpstr>Wingdings 3</vt:lpstr>
      <vt:lpstr>Ion Boardroom</vt:lpstr>
      <vt:lpstr>Concepts and Theoretical Perspectives Related to Lifespan Development</vt:lpstr>
      <vt:lpstr>Background Information</vt:lpstr>
      <vt:lpstr>Lifespan Development Theory: Erikson’s Psychosocial Stages</vt:lpstr>
      <vt:lpstr>Why Erikson is Appropriate for Understanding Isaac’s Situation</vt:lpstr>
      <vt:lpstr>Applying Erikson to Isaac’s Experiences</vt:lpstr>
      <vt:lpstr>Applying Erikson to Isaac’s Experiences</vt:lpstr>
      <vt:lpstr>Considering Nature and Nurture</vt:lpstr>
      <vt:lpstr>Proposed Practical and Theory-Informed Strategies</vt:lpstr>
      <vt:lpstr>Critical Evaluation of Erikson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BRIGHT OSAMEDE OWIE</dc:creator>
  <cp:lastModifiedBy>BRIGHT OSAMEDE OWIE</cp:lastModifiedBy>
  <cp:revision>8</cp:revision>
  <dcterms:created xsi:type="dcterms:W3CDTF">2026-06-19T11:27:24Z</dcterms:created>
  <dcterms:modified xsi:type="dcterms:W3CDTF">2026-06-19T17:49:45Z</dcterms:modified>
</cp:coreProperties>
</file>