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8" r:id="rId4"/>
    <p:sldId id="274" r:id="rId5"/>
    <p:sldId id="290" r:id="rId6"/>
    <p:sldId id="286" r:id="rId7"/>
    <p:sldId id="257" r:id="rId8"/>
    <p:sldId id="284" r:id="rId9"/>
    <p:sldId id="260" r:id="rId10"/>
    <p:sldId id="269" r:id="rId11"/>
    <p:sldId id="270" r:id="rId12"/>
    <p:sldId id="283" r:id="rId13"/>
    <p:sldId id="281" r:id="rId14"/>
    <p:sldId id="289" r:id="rId15"/>
    <p:sldId id="262" r:id="rId16"/>
    <p:sldId id="261" r:id="rId17"/>
    <p:sldId id="263" r:id="rId18"/>
    <p:sldId id="264" r:id="rId19"/>
    <p:sldId id="265" r:id="rId20"/>
    <p:sldId id="266" r:id="rId21"/>
    <p:sldId id="277" r:id="rId22"/>
    <p:sldId id="278" r:id="rId23"/>
    <p:sldId id="279" r:id="rId24"/>
    <p:sldId id="271" r:id="rId25"/>
    <p:sldId id="272" r:id="rId26"/>
    <p:sldId id="288" r:id="rId27"/>
    <p:sldId id="275" r:id="rId28"/>
    <p:sldId id="267" r:id="rId29"/>
    <p:sldId id="280" r:id="rId30"/>
    <p:sldId id="291" r:id="rId31"/>
    <p:sldId id="292" r:id="rId32"/>
    <p:sldId id="285" r:id="rId33"/>
    <p:sldId id="258"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ubrey Wallbridge" initials="AW" lastIdx="1" clrIdx="0">
    <p:extLst>
      <p:ext uri="{19B8F6BF-5375-455C-9EA6-DF929625EA0E}">
        <p15:presenceInfo xmlns:p15="http://schemas.microsoft.com/office/powerpoint/2012/main" userId="7b3d68f4eae81bd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021" autoAdjust="0"/>
    <p:restoredTop sz="93935" autoAdjust="0"/>
  </p:normalViewPr>
  <p:slideViewPr>
    <p:cSldViewPr snapToGrid="0">
      <p:cViewPr varScale="1">
        <p:scale>
          <a:sx n="120" d="100"/>
          <a:sy n="120" d="100"/>
        </p:scale>
        <p:origin x="130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1-15T11:08:21.843" idx="1">
    <p:pos x="10" y="10"/>
    <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5" name="Footer Placeholder 4"/>
          <p:cNvSpPr>
            <a:spLocks noGrp="1"/>
          </p:cNvSpPr>
          <p:nvPr>
            <p:ph type="ftr" sz="quarter" idx="11"/>
          </p:nvPr>
        </p:nvSpPr>
        <p:spPr>
          <a:xfrm>
            <a:off x="5332412" y="5883275"/>
            <a:ext cx="4324044" cy="365125"/>
          </a:xfrm>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2223366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951856" y="5867131"/>
            <a:ext cx="551167" cy="365125"/>
          </a:xfrm>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3031335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600276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2013393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1024651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2358774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3620019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4234994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3634714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4251572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2008420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2723053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8242058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41095349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4012001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924049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5E30F5-02B3-4F74-9929-6D9C12BCEBC0}" type="datetimeFigureOut">
              <a:rPr lang="en-GB" smtClean="0"/>
              <a:t>22/01/2021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4D4970-4D82-4AB4-937A-494C38E79D9E}" type="slidenum">
              <a:rPr lang="en-GB" smtClean="0"/>
              <a:t>‹#›</a:t>
            </a:fld>
            <a:endParaRPr lang="en-GB" dirty="0"/>
          </a:p>
        </p:txBody>
      </p:sp>
    </p:spTree>
    <p:extLst>
      <p:ext uri="{BB962C8B-B14F-4D97-AF65-F5344CB8AC3E}">
        <p14:creationId xmlns:p14="http://schemas.microsoft.com/office/powerpoint/2010/main" val="911069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45E30F5-02B3-4F74-9929-6D9C12BCEBC0}" type="datetimeFigureOut">
              <a:rPr lang="en-GB" smtClean="0"/>
              <a:t>22/01/2021</a:t>
            </a:fld>
            <a:endParaRPr lang="en-GB"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B4D4970-4D82-4AB4-937A-494C38E79D9E}" type="slidenum">
              <a:rPr lang="en-GB" smtClean="0"/>
              <a:t>‹#›</a:t>
            </a:fld>
            <a:endParaRPr lang="en-GB" dirty="0"/>
          </a:p>
        </p:txBody>
      </p:sp>
    </p:spTree>
    <p:extLst>
      <p:ext uri="{BB962C8B-B14F-4D97-AF65-F5344CB8AC3E}">
        <p14:creationId xmlns:p14="http://schemas.microsoft.com/office/powerpoint/2010/main" val="39106541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5" Type="http://schemas.openxmlformats.org/officeDocument/2006/relationships/image" Target="../media/image110.png"/><Relationship Id="rId4" Type="http://schemas.openxmlformats.org/officeDocument/2006/relationships/slide" Target="slide20.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britishmuseum.org/" TargetMode="External"/><Relationship Id="rId2" Type="http://schemas.openxmlformats.org/officeDocument/2006/relationships/hyperlink" Target="https://www.sumerianshakespeare.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BAEE3-B808-45FD-8431-01B1F12C8725}"/>
              </a:ext>
            </a:extLst>
          </p:cNvPr>
          <p:cNvSpPr>
            <a:spLocks noGrp="1"/>
          </p:cNvSpPr>
          <p:nvPr>
            <p:ph type="ctrTitle"/>
          </p:nvPr>
        </p:nvSpPr>
        <p:spPr/>
        <p:txBody>
          <a:bodyPr>
            <a:normAutofit/>
          </a:bodyPr>
          <a:lstStyle/>
          <a:p>
            <a:pPr algn="ctr"/>
            <a:r>
              <a:rPr lang="en-GB" dirty="0"/>
              <a:t>Queen Pu-a-bi: Queen of her own lands</a:t>
            </a:r>
          </a:p>
        </p:txBody>
      </p:sp>
      <p:sp>
        <p:nvSpPr>
          <p:cNvPr id="3" name="Subtitle 2">
            <a:extLst>
              <a:ext uri="{FF2B5EF4-FFF2-40B4-BE49-F238E27FC236}">
                <a16:creationId xmlns:a16="http://schemas.microsoft.com/office/drawing/2014/main" id="{D9BBCA55-41F6-47A3-BAE4-B794A11312C1}"/>
              </a:ext>
            </a:extLst>
          </p:cNvPr>
          <p:cNvSpPr>
            <a:spLocks noGrp="1"/>
          </p:cNvSpPr>
          <p:nvPr>
            <p:ph type="subTitle" idx="1"/>
          </p:nvPr>
        </p:nvSpPr>
        <p:spPr/>
        <p:txBody>
          <a:bodyPr/>
          <a:lstStyle/>
          <a:p>
            <a:r>
              <a:rPr lang="en-GB" dirty="0"/>
              <a:t>The First Queen of Ancient Civilizations  </a:t>
            </a:r>
          </a:p>
          <a:p>
            <a:endParaRPr lang="en-GB" dirty="0"/>
          </a:p>
        </p:txBody>
      </p:sp>
    </p:spTree>
    <p:extLst>
      <p:ext uri="{BB962C8B-B14F-4D97-AF65-F5344CB8AC3E}">
        <p14:creationId xmlns:p14="http://schemas.microsoft.com/office/powerpoint/2010/main" val="3045264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8B95A5-FE30-475F-8118-9F4F76C4748C}"/>
              </a:ext>
            </a:extLst>
          </p:cNvPr>
          <p:cNvSpPr>
            <a:spLocks noGrp="1"/>
          </p:cNvSpPr>
          <p:nvPr>
            <p:ph type="title"/>
          </p:nvPr>
        </p:nvSpPr>
        <p:spPr>
          <a:xfrm>
            <a:off x="8041742" y="648930"/>
            <a:ext cx="3461281" cy="5490613"/>
          </a:xfrm>
        </p:spPr>
        <p:txBody>
          <a:bodyPr vert="horz" lIns="91440" tIns="45720" rIns="91440" bIns="45720" rtlCol="0" anchor="b">
            <a:normAutofit/>
          </a:bodyPr>
          <a:lstStyle/>
          <a:p>
            <a:pPr algn="r">
              <a:lnSpc>
                <a:spcPct val="90000"/>
              </a:lnSpc>
            </a:pPr>
            <a:r>
              <a:rPr lang="en-US" sz="4400" dirty="0"/>
              <a:t>Extension of the Ubaid Culture </a:t>
            </a:r>
            <a:br>
              <a:rPr lang="en-US" sz="4400" dirty="0"/>
            </a:br>
            <a:r>
              <a:rPr lang="en-US" sz="4400" dirty="0"/>
              <a:t>(c 5900-4300 B.C.)</a:t>
            </a:r>
            <a:br>
              <a:rPr lang="en-US" sz="4400" dirty="0"/>
            </a:br>
            <a:r>
              <a:rPr lang="en-US" sz="2700" dirty="0"/>
              <a:t>(Starr, n.d.)</a:t>
            </a:r>
            <a:endParaRPr lang="en-US" sz="4400" dirty="0"/>
          </a:p>
        </p:txBody>
      </p:sp>
      <p:grpSp>
        <p:nvGrpSpPr>
          <p:cNvPr id="19" name="Group 18">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0"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1"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2"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3"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4"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5"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7"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9752468E-1434-44EA-B9D0-768B1AE4E55D}"/>
              </a:ext>
            </a:extLst>
          </p:cNvPr>
          <p:cNvPicPr>
            <a:picLocks noGrp="1" noChangeAspect="1"/>
          </p:cNvPicPr>
          <p:nvPr>
            <p:ph idx="1"/>
          </p:nvPr>
        </p:nvPicPr>
        <p:blipFill>
          <a:blip r:embed="rId3"/>
          <a:stretch>
            <a:fillRect/>
          </a:stretch>
        </p:blipFill>
        <p:spPr>
          <a:xfrm>
            <a:off x="1527473" y="977105"/>
            <a:ext cx="5246201" cy="4546708"/>
          </a:xfrm>
          <a:prstGeom prst="rect">
            <a:avLst/>
          </a:prstGeom>
        </p:spPr>
      </p:pic>
    </p:spTree>
    <p:extLst>
      <p:ext uri="{BB962C8B-B14F-4D97-AF65-F5344CB8AC3E}">
        <p14:creationId xmlns:p14="http://schemas.microsoft.com/office/powerpoint/2010/main" val="3723993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8F0F6-0B51-4007-97A3-A61A7E9076F5}"/>
              </a:ext>
            </a:extLst>
          </p:cNvPr>
          <p:cNvSpPr>
            <a:spLocks noGrp="1"/>
          </p:cNvSpPr>
          <p:nvPr>
            <p:ph type="title"/>
          </p:nvPr>
        </p:nvSpPr>
        <p:spPr>
          <a:xfrm>
            <a:off x="1499551" y="685800"/>
            <a:ext cx="10018713" cy="1752599"/>
          </a:xfrm>
        </p:spPr>
        <p:txBody>
          <a:bodyPr/>
          <a:lstStyle/>
          <a:p>
            <a:r>
              <a:rPr lang="en-GB" dirty="0"/>
              <a:t>Ancient Near Eastern Resources</a:t>
            </a:r>
          </a:p>
        </p:txBody>
      </p:sp>
      <p:sp>
        <p:nvSpPr>
          <p:cNvPr id="3" name="Content Placeholder 2">
            <a:extLst>
              <a:ext uri="{FF2B5EF4-FFF2-40B4-BE49-F238E27FC236}">
                <a16:creationId xmlns:a16="http://schemas.microsoft.com/office/drawing/2014/main" id="{37D5A194-EAD3-4469-BFAB-A7E1CB5D6953}"/>
              </a:ext>
            </a:extLst>
          </p:cNvPr>
          <p:cNvSpPr>
            <a:spLocks noGrp="1"/>
          </p:cNvSpPr>
          <p:nvPr>
            <p:ph sz="half" idx="1"/>
          </p:nvPr>
        </p:nvSpPr>
        <p:spPr/>
        <p:txBody>
          <a:bodyPr>
            <a:normAutofit/>
          </a:bodyPr>
          <a:lstStyle/>
          <a:p>
            <a:r>
              <a:rPr lang="en-GB" dirty="0"/>
              <a:t>Here can be seen the various sites in the Anatolian to Afghanistan areas for sourcing metals - gold, silver, tin, ivory and not least Lapis Lazuli, which could only be found in deepest Afghanistan (Benzil, Graff, Rakic and Watts, 2010)</a:t>
            </a:r>
          </a:p>
          <a:p>
            <a:endParaRPr lang="en-GB" dirty="0"/>
          </a:p>
        </p:txBody>
      </p:sp>
      <p:pic>
        <p:nvPicPr>
          <p:cNvPr id="5" name="Content Placeholder 4">
            <a:extLst>
              <a:ext uri="{FF2B5EF4-FFF2-40B4-BE49-F238E27FC236}">
                <a16:creationId xmlns:a16="http://schemas.microsoft.com/office/drawing/2014/main" id="{44C741B9-8130-4C7C-A896-610B9FDD802A}"/>
              </a:ext>
            </a:extLst>
          </p:cNvPr>
          <p:cNvPicPr>
            <a:picLocks noGrp="1" noChangeAspect="1"/>
          </p:cNvPicPr>
          <p:nvPr>
            <p:ph sz="half" idx="2"/>
          </p:nvPr>
        </p:nvPicPr>
        <p:blipFill>
          <a:blip r:embed="rId2"/>
          <a:stretch>
            <a:fillRect/>
          </a:stretch>
        </p:blipFill>
        <p:spPr>
          <a:xfrm>
            <a:off x="6379367" y="2666999"/>
            <a:ext cx="4399767" cy="3246121"/>
          </a:xfrm>
          <a:prstGeom prst="rect">
            <a:avLst/>
          </a:prstGeom>
        </p:spPr>
      </p:pic>
    </p:spTree>
    <p:extLst>
      <p:ext uri="{BB962C8B-B14F-4D97-AF65-F5344CB8AC3E}">
        <p14:creationId xmlns:p14="http://schemas.microsoft.com/office/powerpoint/2010/main" val="3740645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5B89A-E435-4066-9E5E-EBD31E554FFF}"/>
              </a:ext>
            </a:extLst>
          </p:cNvPr>
          <p:cNvSpPr>
            <a:spLocks noGrp="1"/>
          </p:cNvSpPr>
          <p:nvPr>
            <p:ph type="title"/>
          </p:nvPr>
        </p:nvSpPr>
        <p:spPr/>
        <p:txBody>
          <a:bodyPr/>
          <a:lstStyle/>
          <a:p>
            <a:r>
              <a:rPr lang="en-GB" dirty="0"/>
              <a:t>Women in Ancient Mesopotamia</a:t>
            </a:r>
          </a:p>
        </p:txBody>
      </p:sp>
      <p:sp>
        <p:nvSpPr>
          <p:cNvPr id="3" name="Content Placeholder 2">
            <a:extLst>
              <a:ext uri="{FF2B5EF4-FFF2-40B4-BE49-F238E27FC236}">
                <a16:creationId xmlns:a16="http://schemas.microsoft.com/office/drawing/2014/main" id="{BD17C5DE-B8A6-4EE5-86E0-42F2856DA597}"/>
              </a:ext>
            </a:extLst>
          </p:cNvPr>
          <p:cNvSpPr>
            <a:spLocks noGrp="1"/>
          </p:cNvSpPr>
          <p:nvPr>
            <p:ph idx="1"/>
          </p:nvPr>
        </p:nvSpPr>
        <p:spPr>
          <a:xfrm>
            <a:off x="1956750" y="2712719"/>
            <a:ext cx="10018713" cy="3124201"/>
          </a:xfrm>
        </p:spPr>
        <p:txBody>
          <a:bodyPr>
            <a:normAutofit fontScale="85000" lnSpcReduction="10000"/>
          </a:bodyPr>
          <a:lstStyle/>
          <a:p>
            <a:r>
              <a:rPr lang="en-GB" dirty="0"/>
              <a:t>Mesopotamian society was sustained by a patriarchal power structure (</a:t>
            </a:r>
            <a:r>
              <a:rPr lang="en-GB" dirty="0" err="1"/>
              <a:t>Gansell</a:t>
            </a:r>
            <a:r>
              <a:rPr lang="en-GB" dirty="0"/>
              <a:t>, 2012)</a:t>
            </a:r>
          </a:p>
          <a:p>
            <a:r>
              <a:rPr lang="en-GB" dirty="0"/>
              <a:t>Women were treated somewhat differently in the Sumerian regions as opposed to the Babylonian/Assyrian territories. In the Sumer area women did have a degree of power and ability to organise daily life and even control money. The males of Sumer still had far greater powers though in all of these areas. </a:t>
            </a:r>
          </a:p>
          <a:p>
            <a:r>
              <a:rPr lang="en-GB" dirty="0"/>
              <a:t>The rest of Mesopotamia treated their women abysmally and in general the male population did not give them any real power to run their daily life. No women would be allowed to rule (in their own rite) originally in any of the areas.</a:t>
            </a:r>
          </a:p>
          <a:p>
            <a:pPr marL="0" indent="0" algn="ctr">
              <a:buNone/>
            </a:pPr>
            <a:r>
              <a:rPr lang="en-GB" dirty="0"/>
              <a:t>(Parrot, 1960; Roux. G, 1964).  </a:t>
            </a:r>
          </a:p>
        </p:txBody>
      </p:sp>
    </p:spTree>
    <p:extLst>
      <p:ext uri="{BB962C8B-B14F-4D97-AF65-F5344CB8AC3E}">
        <p14:creationId xmlns:p14="http://schemas.microsoft.com/office/powerpoint/2010/main" val="3384380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A8F93-3C29-034A-8F8B-F7D3D6399771}"/>
              </a:ext>
            </a:extLst>
          </p:cNvPr>
          <p:cNvSpPr>
            <a:spLocks noGrp="1"/>
          </p:cNvSpPr>
          <p:nvPr>
            <p:ph type="title"/>
          </p:nvPr>
        </p:nvSpPr>
        <p:spPr/>
        <p:txBody>
          <a:bodyPr/>
          <a:lstStyle/>
          <a:p>
            <a:r>
              <a:rPr lang="en-US" dirty="0"/>
              <a:t>Information about women in Ancient Mesopotamian Society</a:t>
            </a:r>
          </a:p>
        </p:txBody>
      </p:sp>
      <p:sp>
        <p:nvSpPr>
          <p:cNvPr id="3" name="Content Placeholder 2">
            <a:extLst>
              <a:ext uri="{FF2B5EF4-FFF2-40B4-BE49-F238E27FC236}">
                <a16:creationId xmlns:a16="http://schemas.microsoft.com/office/drawing/2014/main" id="{1F74C562-A49A-524B-93AF-78AA719570D7}"/>
              </a:ext>
            </a:extLst>
          </p:cNvPr>
          <p:cNvSpPr>
            <a:spLocks noGrp="1"/>
          </p:cNvSpPr>
          <p:nvPr>
            <p:ph idx="1"/>
          </p:nvPr>
        </p:nvSpPr>
        <p:spPr/>
        <p:txBody>
          <a:bodyPr>
            <a:normAutofit fontScale="92500" lnSpcReduction="20000"/>
          </a:bodyPr>
          <a:lstStyle/>
          <a:p>
            <a:r>
              <a:rPr lang="en-US" dirty="0"/>
              <a:t>Information about women in ancient Mesopotamia, from diverse social backgrounds, has survived in many different realms: the visual arts (e.g. sculptures), archaeological contexts (e.g. burials) and cuneiform documents </a:t>
            </a:r>
          </a:p>
          <a:p>
            <a:r>
              <a:rPr lang="en-US" dirty="0"/>
              <a:t>These provide us with an understanding of elite women especially, because the body of data for these women is very extensive.</a:t>
            </a:r>
          </a:p>
          <a:p>
            <a:r>
              <a:rPr lang="en-US" dirty="0"/>
              <a:t>Intact tombs for elite women, for example, which can be analyzed by archaeologists, provide us with different layers of evidence of these women’s significance in Mesopotamian civilization </a:t>
            </a:r>
          </a:p>
          <a:p>
            <a:pPr marL="0" indent="0" algn="ctr">
              <a:buNone/>
            </a:pPr>
            <a:r>
              <a:rPr lang="en-US" dirty="0"/>
              <a:t>(</a:t>
            </a:r>
            <a:r>
              <a:rPr lang="en-US" dirty="0" err="1"/>
              <a:t>Gansell</a:t>
            </a:r>
            <a:r>
              <a:rPr lang="en-US" dirty="0"/>
              <a:t>, 2012)  </a:t>
            </a:r>
          </a:p>
        </p:txBody>
      </p:sp>
    </p:spTree>
    <p:extLst>
      <p:ext uri="{BB962C8B-B14F-4D97-AF65-F5344CB8AC3E}">
        <p14:creationId xmlns:p14="http://schemas.microsoft.com/office/powerpoint/2010/main" val="2880169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6808D-6779-4201-8A47-6F311447441A}"/>
              </a:ext>
            </a:extLst>
          </p:cNvPr>
          <p:cNvSpPr>
            <a:spLocks noGrp="1"/>
          </p:cNvSpPr>
          <p:nvPr>
            <p:ph type="title"/>
          </p:nvPr>
        </p:nvSpPr>
        <p:spPr>
          <a:xfrm>
            <a:off x="1484311" y="-1009650"/>
            <a:ext cx="9918147" cy="3510479"/>
          </a:xfrm>
        </p:spPr>
        <p:txBody>
          <a:bodyPr/>
          <a:lstStyle/>
          <a:p>
            <a:r>
              <a:rPr lang="en-GB" dirty="0"/>
              <a:t>Life in Sumerian Society: The Standard of Ur </a:t>
            </a:r>
          </a:p>
        </p:txBody>
      </p:sp>
      <p:pic>
        <p:nvPicPr>
          <p:cNvPr id="4" name="Content Placeholder 3">
            <a:extLst>
              <a:ext uri="{FF2B5EF4-FFF2-40B4-BE49-F238E27FC236}">
                <a16:creationId xmlns:a16="http://schemas.microsoft.com/office/drawing/2014/main" id="{0E8B245A-D327-4972-BB77-F230E844B423}"/>
              </a:ext>
            </a:extLst>
          </p:cNvPr>
          <p:cNvPicPr>
            <a:picLocks noGrp="1" noChangeAspect="1"/>
          </p:cNvPicPr>
          <p:nvPr>
            <p:ph idx="1"/>
          </p:nvPr>
        </p:nvPicPr>
        <p:blipFill>
          <a:blip r:embed="rId2"/>
          <a:stretch>
            <a:fillRect/>
          </a:stretch>
        </p:blipFill>
        <p:spPr>
          <a:xfrm rot="10800000">
            <a:off x="1790697" y="1965960"/>
            <a:ext cx="9712323" cy="4800600"/>
          </a:xfrm>
          <a:prstGeom prst="rect">
            <a:avLst/>
          </a:prstGeom>
        </p:spPr>
      </p:pic>
    </p:spTree>
    <p:extLst>
      <p:ext uri="{BB962C8B-B14F-4D97-AF65-F5344CB8AC3E}">
        <p14:creationId xmlns:p14="http://schemas.microsoft.com/office/powerpoint/2010/main" val="4138988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18" name="Rectangle 17">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Placeholder 4">
            <a:extLst>
              <a:ext uri="{FF2B5EF4-FFF2-40B4-BE49-F238E27FC236}">
                <a16:creationId xmlns:a16="http://schemas.microsoft.com/office/drawing/2014/main" id="{C80BC3F6-7F94-4EC4-A5BD-7E1D9312E79D}"/>
              </a:ext>
            </a:extLst>
          </p:cNvPr>
          <p:cNvPicPr>
            <a:picLocks noGrp="1" noChangeAspect="1"/>
          </p:cNvPicPr>
          <p:nvPr>
            <p:ph type="pic" idx="1"/>
          </p:nvPr>
        </p:nvPicPr>
        <p:blipFill rotWithShape="1">
          <a:blip r:embed="rId3"/>
          <a:srcRect l="3381" r="5446"/>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0" name="Group 19">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1"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5DAF1FF-2FBD-4379-B199-FBC1D5BC1711}"/>
              </a:ext>
            </a:extLst>
          </p:cNvPr>
          <p:cNvSpPr>
            <a:spLocks noGrp="1"/>
          </p:cNvSpPr>
          <p:nvPr>
            <p:ph type="title"/>
          </p:nvPr>
        </p:nvSpPr>
        <p:spPr>
          <a:xfrm>
            <a:off x="1505480" y="685800"/>
            <a:ext cx="5260680" cy="1752599"/>
          </a:xfrm>
        </p:spPr>
        <p:txBody>
          <a:bodyPr vert="horz" lIns="91440" tIns="45720" rIns="91440" bIns="45720" rtlCol="0" anchor="ctr">
            <a:normAutofit/>
          </a:bodyPr>
          <a:lstStyle/>
          <a:p>
            <a:r>
              <a:rPr lang="en-US" sz="4000" dirty="0"/>
              <a:t>The emergence of </a:t>
            </a:r>
            <a:br>
              <a:rPr lang="en-US" sz="4000" dirty="0"/>
            </a:br>
            <a:r>
              <a:rPr lang="en-US" sz="4000" dirty="0"/>
              <a:t>Pu-a-bi</a:t>
            </a:r>
          </a:p>
        </p:txBody>
      </p:sp>
      <p:sp>
        <p:nvSpPr>
          <p:cNvPr id="4" name="Text Placeholder 3">
            <a:extLst>
              <a:ext uri="{FF2B5EF4-FFF2-40B4-BE49-F238E27FC236}">
                <a16:creationId xmlns:a16="http://schemas.microsoft.com/office/drawing/2014/main" id="{9A0D1784-961C-44C2-9611-6EC5CA66EDEB}"/>
              </a:ext>
            </a:extLst>
          </p:cNvPr>
          <p:cNvSpPr>
            <a:spLocks noGrp="1"/>
          </p:cNvSpPr>
          <p:nvPr>
            <p:ph type="body" sz="half" idx="2"/>
          </p:nvPr>
        </p:nvSpPr>
        <p:spPr>
          <a:xfrm>
            <a:off x="386380" y="2203554"/>
            <a:ext cx="5646353" cy="4654446"/>
          </a:xfrm>
        </p:spPr>
        <p:txBody>
          <a:bodyPr vert="horz" lIns="91440" tIns="45720" rIns="91440" bIns="45720" rtlCol="0" anchor="ctr">
            <a:normAutofit fontScale="55000" lnSpcReduction="20000"/>
          </a:bodyPr>
          <a:lstStyle/>
          <a:p>
            <a:pPr algn="l">
              <a:buFont typeface="Arial"/>
              <a:buChar char="•"/>
            </a:pPr>
            <a:r>
              <a:rPr lang="en-US" sz="2000" dirty="0"/>
              <a:t>‘</a:t>
            </a:r>
            <a:r>
              <a:rPr lang="en-US" sz="2500" dirty="0"/>
              <a:t>Pu-a-bi’ – started as a Semitic Akkadian Queen, the first known Queen in her own rite, of any ancient civilization, dated to 2700 BCE (recent studies have changed to 2600-2450). (Glubok, 1969; Jackson, 1999; Roux, 1980)</a:t>
            </a:r>
          </a:p>
          <a:p>
            <a:pPr algn="l">
              <a:buFont typeface="Arial"/>
              <a:buChar char="•"/>
            </a:pPr>
            <a:r>
              <a:rPr lang="en-US" sz="2500" dirty="0"/>
              <a:t> Taken into the Sumerian King list pre the First Dynasty of Ur, early to mid second millennium BCE (Roux, 1980)</a:t>
            </a:r>
          </a:p>
          <a:p>
            <a:pPr algn="l">
              <a:buFont typeface="Arial"/>
              <a:buChar char="•"/>
            </a:pPr>
            <a:r>
              <a:rPr lang="en-US" sz="2500" dirty="0"/>
              <a:t>Though her status as Queen has been contested, her name is just one of two with the title ‘nin’ which means queen or priestess, as inscribed on her cylinder seal. This is also subject to change; as ‘Queen’ or ‘Lady’ there are other questions to be answered as regards whether this means a female that is independent or one that is attached to a king (Gansell, 2006; Starr, n.d.)  </a:t>
            </a:r>
          </a:p>
          <a:p>
            <a:pPr algn="l">
              <a:buFont typeface="Arial"/>
              <a:buChar char="•"/>
            </a:pPr>
            <a:r>
              <a:rPr lang="en-US" sz="2500" dirty="0"/>
              <a:t>‘Pu-a-bi ’s place of burial shows signs of religious ritual suggesting that it was more than kingship being honuored, an indication that ‘Pu-a-bi’ was considered as being a god also or at the very least that she was a god on Earth and consequently entitled to take her retinue with her into her afterlife  (Gansell &amp; Winter, 2002; Marchesi, 2004 )</a:t>
            </a:r>
          </a:p>
          <a:p>
            <a:pPr algn="l">
              <a:buFont typeface="Arial"/>
              <a:buChar char="•"/>
            </a:pPr>
            <a:r>
              <a:rPr lang="en-US" sz="2500" dirty="0"/>
              <a:t>Her body was found on the floor of the tomb (PG800) at the Royal Cemetery of Ur’, heavily adorned with precious stones and insignia (Gansell, 2006)</a:t>
            </a:r>
          </a:p>
          <a:p>
            <a:pPr algn="l">
              <a:buFont typeface="Arial"/>
              <a:buChar char="•"/>
            </a:pPr>
            <a:r>
              <a:rPr lang="en-US" sz="2500" dirty="0"/>
              <a:t>In the last 20 years she has been renamed as Pu-abum due to recent decipherment of the cuneiform</a:t>
            </a:r>
            <a:r>
              <a:rPr lang="en-US" sz="2000" dirty="0"/>
              <a:t> </a:t>
            </a:r>
            <a:r>
              <a:rPr lang="en-US" sz="2500" dirty="0"/>
              <a:t>(Burrows 1934, Gansell, 2006; Gelb 1957, Marchesi 2004; Starr, n.d.)</a:t>
            </a:r>
          </a:p>
          <a:p>
            <a:pPr algn="l">
              <a:buFont typeface="Arial"/>
              <a:buChar char="•"/>
            </a:pPr>
            <a:endParaRPr lang="en-US" sz="2000" dirty="0"/>
          </a:p>
        </p:txBody>
      </p:sp>
    </p:spTree>
    <p:extLst>
      <p:ext uri="{BB962C8B-B14F-4D97-AF65-F5344CB8AC3E}">
        <p14:creationId xmlns:p14="http://schemas.microsoft.com/office/powerpoint/2010/main" val="3828159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47835-5969-452B-9C13-CC35224452C8}"/>
              </a:ext>
            </a:extLst>
          </p:cNvPr>
          <p:cNvSpPr>
            <a:spLocks noGrp="1"/>
          </p:cNvSpPr>
          <p:nvPr>
            <p:ph type="title"/>
          </p:nvPr>
        </p:nvSpPr>
        <p:spPr/>
        <p:txBody>
          <a:bodyPr/>
          <a:lstStyle/>
          <a:p>
            <a:r>
              <a:rPr lang="en-GB" dirty="0"/>
              <a:t>Family Tree?</a:t>
            </a:r>
          </a:p>
        </p:txBody>
      </p:sp>
      <p:sp>
        <p:nvSpPr>
          <p:cNvPr id="3" name="Content Placeholder 2">
            <a:extLst>
              <a:ext uri="{FF2B5EF4-FFF2-40B4-BE49-F238E27FC236}">
                <a16:creationId xmlns:a16="http://schemas.microsoft.com/office/drawing/2014/main" id="{81E8E4B2-AA48-468D-AC5A-337C5273700E}"/>
              </a:ext>
            </a:extLst>
          </p:cNvPr>
          <p:cNvSpPr>
            <a:spLocks noGrp="1"/>
          </p:cNvSpPr>
          <p:nvPr>
            <p:ph idx="1"/>
          </p:nvPr>
        </p:nvSpPr>
        <p:spPr/>
        <p:txBody>
          <a:bodyPr>
            <a:normAutofit fontScale="47500" lnSpcReduction="20000"/>
          </a:bodyPr>
          <a:lstStyle/>
          <a:p>
            <a:r>
              <a:rPr lang="en-GB" sz="2500" dirty="0"/>
              <a:t> A’imdugal PG 1236</a:t>
            </a:r>
          </a:p>
          <a:p>
            <a:r>
              <a:rPr lang="en-GB" sz="2500" dirty="0"/>
              <a:t>Ur-Pabilsag  PG 779           =      Queen/Wife of Ur-Pabilsag PG 777</a:t>
            </a:r>
          </a:p>
          <a:p>
            <a:r>
              <a:rPr lang="en-GB" sz="2500" dirty="0"/>
              <a:t>                                       Pu-a-bi    PG800b ?</a:t>
            </a:r>
          </a:p>
          <a:p>
            <a:r>
              <a:rPr lang="en-GB" sz="2500" dirty="0"/>
              <a:t>Prince Mesk-alam-dug  PG 755  =   His Wife PG 1130</a:t>
            </a:r>
          </a:p>
          <a:p>
            <a:r>
              <a:rPr lang="en-GB" sz="2500" dirty="0"/>
              <a:t>King  Mesk-alam-dug  PG 789    =    Nibanda  PG 1054</a:t>
            </a:r>
          </a:p>
          <a:p>
            <a:r>
              <a:rPr lang="en-GB" sz="2500" dirty="0"/>
              <a:t>                                                                 =     2</a:t>
            </a:r>
            <a:r>
              <a:rPr lang="en-GB" sz="2500" baseline="30000" dirty="0"/>
              <a:t>nd</a:t>
            </a:r>
            <a:r>
              <a:rPr lang="en-GB" sz="2500" dirty="0"/>
              <a:t> wife    PG 337</a:t>
            </a:r>
          </a:p>
          <a:p>
            <a:r>
              <a:rPr lang="en-GB" sz="2500" dirty="0"/>
              <a:t>                                                      Akalamdug</a:t>
            </a:r>
          </a:p>
          <a:p>
            <a:endParaRPr lang="en-GB" sz="2500" dirty="0"/>
          </a:p>
          <a:p>
            <a:r>
              <a:rPr lang="en-GB" sz="2500" dirty="0"/>
              <a:t>                                                        A’anepanda   PG580    =  Queen/Wife of A’anepanda  PG55  </a:t>
            </a:r>
          </a:p>
          <a:p>
            <a:endParaRPr lang="en-GB" sz="2500" dirty="0"/>
          </a:p>
          <a:p>
            <a:r>
              <a:rPr lang="en-GB" sz="2500" dirty="0"/>
              <a:t>                                                                   Meskiaguama   son  of  ?  PG1232/1237    Meskiaguama  ?    PG  1157     Ashwikildrigir PG50</a:t>
            </a:r>
          </a:p>
          <a:p>
            <a:pPr marL="0" indent="0">
              <a:buNone/>
            </a:pPr>
            <a:r>
              <a:rPr lang="en-GB" dirty="0"/>
              <a:t>                         </a:t>
            </a:r>
          </a:p>
        </p:txBody>
      </p:sp>
    </p:spTree>
    <p:extLst>
      <p:ext uri="{BB962C8B-B14F-4D97-AF65-F5344CB8AC3E}">
        <p14:creationId xmlns:p14="http://schemas.microsoft.com/office/powerpoint/2010/main" val="930067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B88D2-F0FB-4451-A41C-206C9A932FA0}"/>
              </a:ext>
            </a:extLst>
          </p:cNvPr>
          <p:cNvSpPr>
            <a:spLocks noGrp="1"/>
          </p:cNvSpPr>
          <p:nvPr>
            <p:ph type="title"/>
          </p:nvPr>
        </p:nvSpPr>
        <p:spPr/>
        <p:txBody>
          <a:bodyPr/>
          <a:lstStyle/>
          <a:p>
            <a:r>
              <a:rPr lang="en-GB" dirty="0"/>
              <a:t>Queen Pu-a-bi’s Life History</a:t>
            </a:r>
          </a:p>
        </p:txBody>
      </p:sp>
      <p:sp>
        <p:nvSpPr>
          <p:cNvPr id="3" name="Content Placeholder 2">
            <a:extLst>
              <a:ext uri="{FF2B5EF4-FFF2-40B4-BE49-F238E27FC236}">
                <a16:creationId xmlns:a16="http://schemas.microsoft.com/office/drawing/2014/main" id="{6AA2BBE7-1B6D-4C37-BA68-BC754746A8EC}"/>
              </a:ext>
            </a:extLst>
          </p:cNvPr>
          <p:cNvSpPr>
            <a:spLocks noGrp="1"/>
          </p:cNvSpPr>
          <p:nvPr>
            <p:ph idx="1"/>
          </p:nvPr>
        </p:nvSpPr>
        <p:spPr/>
        <p:txBody>
          <a:bodyPr>
            <a:normAutofit fontScale="92500" lnSpcReduction="10000"/>
          </a:bodyPr>
          <a:lstStyle/>
          <a:p>
            <a:r>
              <a:rPr lang="en-GB" dirty="0"/>
              <a:t>Little is actually known about the life of Pu-a-bi save that she was in her forties when she died and that she was approximately 5 feet high. </a:t>
            </a:r>
          </a:p>
          <a:p>
            <a:r>
              <a:rPr lang="en-GB" dirty="0"/>
              <a:t>Originally when the tomb was found in the 1920s, Woolley, who was the excavator, proceeded to call her ‘Shub-ad’ in the Woolley Sumerian nonmature.</a:t>
            </a:r>
          </a:p>
          <a:p>
            <a:r>
              <a:rPr lang="en-GB" dirty="0"/>
              <a:t> This was later changed to ‘Pu-a-bi’ which is an Akkadian Semitic name. This is not the surprise that may have been expected as there was a great deal of inter trade and population movement between the two groups.</a:t>
            </a:r>
          </a:p>
          <a:p>
            <a:pPr marL="0" indent="0" algn="ctr">
              <a:buNone/>
            </a:pPr>
            <a:r>
              <a:rPr lang="en-GB" dirty="0"/>
              <a:t>(Gansell, 2006)</a:t>
            </a:r>
          </a:p>
        </p:txBody>
      </p:sp>
    </p:spTree>
    <p:extLst>
      <p:ext uri="{BB962C8B-B14F-4D97-AF65-F5344CB8AC3E}">
        <p14:creationId xmlns:p14="http://schemas.microsoft.com/office/powerpoint/2010/main" val="1504786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41A35-7724-447B-91BC-04D434534292}"/>
              </a:ext>
            </a:extLst>
          </p:cNvPr>
          <p:cNvSpPr>
            <a:spLocks noGrp="1"/>
          </p:cNvSpPr>
          <p:nvPr>
            <p:ph type="title"/>
          </p:nvPr>
        </p:nvSpPr>
        <p:spPr/>
        <p:txBody>
          <a:bodyPr/>
          <a:lstStyle/>
          <a:p>
            <a:r>
              <a:rPr lang="en-GB" dirty="0"/>
              <a:t>Queen Pu-a-bi: The Widow</a:t>
            </a:r>
          </a:p>
        </p:txBody>
      </p:sp>
      <p:sp>
        <p:nvSpPr>
          <p:cNvPr id="3" name="Content Placeholder 2">
            <a:extLst>
              <a:ext uri="{FF2B5EF4-FFF2-40B4-BE49-F238E27FC236}">
                <a16:creationId xmlns:a16="http://schemas.microsoft.com/office/drawing/2014/main" id="{EAD81CD4-80BF-4EFD-9741-B074AAF351B6}"/>
              </a:ext>
            </a:extLst>
          </p:cNvPr>
          <p:cNvSpPr>
            <a:spLocks noGrp="1"/>
          </p:cNvSpPr>
          <p:nvPr>
            <p:ph idx="1"/>
          </p:nvPr>
        </p:nvSpPr>
        <p:spPr/>
        <p:txBody>
          <a:bodyPr>
            <a:normAutofit fontScale="85000" lnSpcReduction="10000"/>
          </a:bodyPr>
          <a:lstStyle/>
          <a:p>
            <a:r>
              <a:rPr lang="en-GB" dirty="0"/>
              <a:t>Since Pu-a-bi’s tomb was found many prophecies about her have been made. One of was that she was a widow of King Mas-kel-am dug.</a:t>
            </a:r>
          </a:p>
          <a:p>
            <a:r>
              <a:rPr lang="en-GB" dirty="0"/>
              <a:t>This statement has now been reversed since a cylinder seal with her own name on and no mention of a king has been deciphered from her grave. The seal also shows her sitting on the throne attired in her regal head gear and dress.</a:t>
            </a:r>
          </a:p>
          <a:p>
            <a:r>
              <a:rPr lang="en-GB" dirty="0"/>
              <a:t> This has been verified through the ‘Sumerian  Shakespeare’ web site. As no king’s name appears on the seal and the fact that the only name is Pu-a-bi, this is now taken to mean that it is uncontrovertibly correct that she must have been queen in her own right.</a:t>
            </a:r>
          </a:p>
          <a:p>
            <a:pPr marL="0" indent="0" algn="ctr">
              <a:buNone/>
            </a:pPr>
            <a:r>
              <a:rPr lang="en-GB" dirty="0"/>
              <a:t>(Starr, 2020)  </a:t>
            </a:r>
          </a:p>
        </p:txBody>
      </p:sp>
    </p:spTree>
    <p:extLst>
      <p:ext uri="{BB962C8B-B14F-4D97-AF65-F5344CB8AC3E}">
        <p14:creationId xmlns:p14="http://schemas.microsoft.com/office/powerpoint/2010/main" val="2436548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1B2EE-BA2B-4D2D-AFC5-86FB828D5546}"/>
              </a:ext>
            </a:extLst>
          </p:cNvPr>
          <p:cNvSpPr>
            <a:spLocks noGrp="1"/>
          </p:cNvSpPr>
          <p:nvPr>
            <p:ph type="title"/>
          </p:nvPr>
        </p:nvSpPr>
        <p:spPr/>
        <p:txBody>
          <a:bodyPr/>
          <a:lstStyle/>
          <a:p>
            <a:r>
              <a:rPr lang="en-GB" dirty="0"/>
              <a:t>Queen Pu-a-bi: The Daughter</a:t>
            </a:r>
          </a:p>
        </p:txBody>
      </p:sp>
      <p:sp>
        <p:nvSpPr>
          <p:cNvPr id="3" name="Content Placeholder 2">
            <a:extLst>
              <a:ext uri="{FF2B5EF4-FFF2-40B4-BE49-F238E27FC236}">
                <a16:creationId xmlns:a16="http://schemas.microsoft.com/office/drawing/2014/main" id="{D0400D83-78AF-479A-B266-5F1948D3FC8D}"/>
              </a:ext>
            </a:extLst>
          </p:cNvPr>
          <p:cNvSpPr>
            <a:spLocks noGrp="1"/>
          </p:cNvSpPr>
          <p:nvPr>
            <p:ph idx="1"/>
          </p:nvPr>
        </p:nvSpPr>
        <p:spPr>
          <a:xfrm>
            <a:off x="1484310" y="2143593"/>
            <a:ext cx="10018713" cy="4028607"/>
          </a:xfrm>
        </p:spPr>
        <p:txBody>
          <a:bodyPr>
            <a:normAutofit fontScale="62500" lnSpcReduction="20000"/>
          </a:bodyPr>
          <a:lstStyle/>
          <a:p>
            <a:r>
              <a:rPr lang="en-GB" sz="2900" dirty="0"/>
              <a:t>It is now considered that Pu-a-bi was a queen in her own right; that being the case we now have to find her father.</a:t>
            </a:r>
          </a:p>
          <a:p>
            <a:r>
              <a:rPr lang="en-GB" sz="2900" dirty="0"/>
              <a:t> This I propose is most likely to be king Ur-Pabilsag ( PG779). But as with everything else with Pu-a-bi, facts are not always there to be concluded.</a:t>
            </a:r>
          </a:p>
          <a:p>
            <a:r>
              <a:rPr lang="en-GB" sz="2900" dirty="0"/>
              <a:t> But without doubt, according to Starr (2020), Pu-a-bi was the first queen of any civilization with a date approximant to 2700-2550- BCE. </a:t>
            </a:r>
          </a:p>
          <a:p>
            <a:r>
              <a:rPr lang="en-GB" sz="2900" dirty="0"/>
              <a:t>Of relevance here is that for the first time a woman came to the throne in what was, up to this point, a male dominated society.</a:t>
            </a:r>
            <a:r>
              <a:rPr lang="en-US" sz="2900" dirty="0"/>
              <a:t> </a:t>
            </a:r>
          </a:p>
          <a:p>
            <a:r>
              <a:rPr lang="en-GB" sz="2900" dirty="0"/>
              <a:t>However, this came to pass only on account of Pu-a-bi’s father handing her the throne and it is thought that </a:t>
            </a:r>
            <a:r>
              <a:rPr lang="en-US" sz="2900" dirty="0"/>
              <a:t>Pu-a-bi (which means ‘with her father’s hand’) can only have managed to rule with some help from behind the scenes (e.g. the Palace guard) </a:t>
            </a:r>
          </a:p>
          <a:p>
            <a:pPr marL="0" indent="0" algn="ctr">
              <a:buNone/>
            </a:pPr>
            <a:r>
              <a:rPr lang="en-US" sz="2900" dirty="0"/>
              <a:t>(Starr, 2020.)</a:t>
            </a:r>
          </a:p>
          <a:p>
            <a:pPr marL="0" indent="0">
              <a:buNone/>
            </a:pPr>
            <a:r>
              <a:rPr lang="en-GB" dirty="0"/>
              <a:t>   </a:t>
            </a:r>
          </a:p>
        </p:txBody>
      </p:sp>
    </p:spTree>
    <p:extLst>
      <p:ext uri="{BB962C8B-B14F-4D97-AF65-F5344CB8AC3E}">
        <p14:creationId xmlns:p14="http://schemas.microsoft.com/office/powerpoint/2010/main" val="3667794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1DFCB-FAEC-4D19-91BB-A1C653FFF0E0}"/>
              </a:ext>
            </a:extLst>
          </p:cNvPr>
          <p:cNvSpPr>
            <a:spLocks noGrp="1"/>
          </p:cNvSpPr>
          <p:nvPr>
            <p:ph type="title"/>
          </p:nvPr>
        </p:nvSpPr>
        <p:spPr/>
        <p:txBody>
          <a:bodyPr/>
          <a:lstStyle/>
          <a:p>
            <a:r>
              <a:rPr lang="en-GB" dirty="0"/>
              <a:t>Divine Right to Rule</a:t>
            </a:r>
          </a:p>
        </p:txBody>
      </p:sp>
      <p:sp>
        <p:nvSpPr>
          <p:cNvPr id="3" name="Content Placeholder 2">
            <a:extLst>
              <a:ext uri="{FF2B5EF4-FFF2-40B4-BE49-F238E27FC236}">
                <a16:creationId xmlns:a16="http://schemas.microsoft.com/office/drawing/2014/main" id="{B0FA091F-EE0E-49A7-8507-018A7ABD6F39}"/>
              </a:ext>
            </a:extLst>
          </p:cNvPr>
          <p:cNvSpPr>
            <a:spLocks noGrp="1"/>
          </p:cNvSpPr>
          <p:nvPr>
            <p:ph idx="1"/>
          </p:nvPr>
        </p:nvSpPr>
        <p:spPr>
          <a:xfrm>
            <a:off x="1484310" y="2293495"/>
            <a:ext cx="10018713" cy="4092315"/>
          </a:xfrm>
        </p:spPr>
        <p:txBody>
          <a:bodyPr>
            <a:normAutofit fontScale="85000" lnSpcReduction="20000"/>
          </a:bodyPr>
          <a:lstStyle/>
          <a:p>
            <a:r>
              <a:rPr lang="en-GB" dirty="0"/>
              <a:t>Usually in the earlier dynasties in Mesopotamia the “ Divine Right to Rule” did not exist. There was on the other hand a link between the gods and the king.</a:t>
            </a:r>
          </a:p>
          <a:p>
            <a:r>
              <a:rPr lang="en-GB" dirty="0"/>
              <a:t>The first king with divine power was Ur-Nanna, the grandson of Sargon, but that is a couple of hundred on, from this period. </a:t>
            </a:r>
          </a:p>
          <a:p>
            <a:r>
              <a:rPr lang="en-GB" dirty="0"/>
              <a:t>At the time of Pu-a-bi, she would not have become divine until after death. Also there would not have been so much religious practice or construction in her name</a:t>
            </a:r>
          </a:p>
          <a:p>
            <a:r>
              <a:rPr lang="en-GB" dirty="0"/>
              <a:t>Ziggurats were the platform for this to happen.</a:t>
            </a:r>
          </a:p>
          <a:p>
            <a:r>
              <a:rPr lang="en-GB" dirty="0"/>
              <a:t>Ziggurats were of different numbers of tiers but the usual number is seven with the temple on top. Only a priest of the temple so I feel the line would have been; ‘God, Priestess, King/Queen, People.’</a:t>
            </a:r>
          </a:p>
          <a:p>
            <a:r>
              <a:rPr lang="en-GB" dirty="0"/>
              <a:t>The female I have mentioned in the Death pit scene I believe is this priestess and as such I would go as far to say the ‘Queen Pu-a-bi’s’ personal Priestess. </a:t>
            </a:r>
          </a:p>
          <a:p>
            <a:pPr marL="0" indent="0" algn="ctr">
              <a:buNone/>
            </a:pPr>
            <a:r>
              <a:rPr lang="en-GB" dirty="0"/>
              <a:t>(Gansell, 2006) </a:t>
            </a:r>
          </a:p>
        </p:txBody>
      </p:sp>
    </p:spTree>
    <p:extLst>
      <p:ext uri="{BB962C8B-B14F-4D97-AF65-F5344CB8AC3E}">
        <p14:creationId xmlns:p14="http://schemas.microsoft.com/office/powerpoint/2010/main" val="29011323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8B12D-F738-4F62-A2B9-B72E7024F49D}"/>
              </a:ext>
            </a:extLst>
          </p:cNvPr>
          <p:cNvSpPr>
            <a:spLocks noGrp="1"/>
          </p:cNvSpPr>
          <p:nvPr>
            <p:ph type="title"/>
          </p:nvPr>
        </p:nvSpPr>
        <p:spPr>
          <a:xfrm>
            <a:off x="1484311" y="685801"/>
            <a:ext cx="10018713" cy="1667656"/>
          </a:xfrm>
        </p:spPr>
        <p:txBody>
          <a:bodyPr/>
          <a:lstStyle/>
          <a:p>
            <a:r>
              <a:rPr lang="en-GB" dirty="0"/>
              <a:t>Women in Sumerian Society</a:t>
            </a:r>
          </a:p>
        </p:txBody>
      </p:sp>
      <p:sp>
        <p:nvSpPr>
          <p:cNvPr id="3" name="Content Placeholder 2">
            <a:extLst>
              <a:ext uri="{FF2B5EF4-FFF2-40B4-BE49-F238E27FC236}">
                <a16:creationId xmlns:a16="http://schemas.microsoft.com/office/drawing/2014/main" id="{687E6CB9-33E6-43A3-BE0C-92A2179B0C18}"/>
              </a:ext>
            </a:extLst>
          </p:cNvPr>
          <p:cNvSpPr>
            <a:spLocks noGrp="1"/>
          </p:cNvSpPr>
          <p:nvPr>
            <p:ph idx="1"/>
          </p:nvPr>
        </p:nvSpPr>
        <p:spPr>
          <a:xfrm>
            <a:off x="1484310" y="2353457"/>
            <a:ext cx="10018713" cy="4017363"/>
          </a:xfrm>
        </p:spPr>
        <p:txBody>
          <a:bodyPr>
            <a:normAutofit fontScale="77500" lnSpcReduction="20000"/>
          </a:bodyPr>
          <a:lstStyle/>
          <a:p>
            <a:r>
              <a:rPr lang="en-GB" sz="2900" dirty="0"/>
              <a:t>As I have stated the Sumerians allowed women to have a much better control of their lives including financial affairs which was the complete opposite of the rest of the area known as Mesopotamia.</a:t>
            </a:r>
          </a:p>
          <a:p>
            <a:r>
              <a:rPr lang="en-GB" sz="2900" dirty="0"/>
              <a:t>Until Pu-a-bi, who became queen in her own right and usually known by the epithet of “In her father’s name” hence Pu-a-bi, no female before attained anywhere near her rank. The only other potential candidate would be Kubaba which Clark I believe has supported.</a:t>
            </a:r>
          </a:p>
          <a:p>
            <a:r>
              <a:rPr lang="en-GB" sz="2900" dirty="0"/>
              <a:t>In nearly every death pit that has been excavated the majority of attendants or retinue have been women; this applies both to female and male burials</a:t>
            </a:r>
          </a:p>
          <a:p>
            <a:r>
              <a:rPr lang="en-GB" sz="2900" dirty="0"/>
              <a:t>I begin to believe that women in general, and not just Pu-a-bi, in certain ceremonial events, held sway over the males.  </a:t>
            </a:r>
          </a:p>
          <a:p>
            <a:pPr marL="0" indent="0" algn="ctr">
              <a:buNone/>
            </a:pPr>
            <a:r>
              <a:rPr lang="en-GB" sz="2900" dirty="0"/>
              <a:t>(Gansell, 2006) </a:t>
            </a:r>
          </a:p>
          <a:p>
            <a:endParaRPr lang="en-GB" dirty="0"/>
          </a:p>
        </p:txBody>
      </p:sp>
    </p:spTree>
    <p:extLst>
      <p:ext uri="{BB962C8B-B14F-4D97-AF65-F5344CB8AC3E}">
        <p14:creationId xmlns:p14="http://schemas.microsoft.com/office/powerpoint/2010/main" val="488805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4CDDC-F43F-4E9B-9F03-5B253C72D39C}"/>
              </a:ext>
            </a:extLst>
          </p:cNvPr>
          <p:cNvSpPr>
            <a:spLocks noGrp="1"/>
          </p:cNvSpPr>
          <p:nvPr>
            <p:ph type="title"/>
          </p:nvPr>
        </p:nvSpPr>
        <p:spPr/>
        <p:txBody>
          <a:bodyPr/>
          <a:lstStyle/>
          <a:p>
            <a:r>
              <a:rPr lang="en-US" dirty="0"/>
              <a:t>High end dress codes for women and Queens</a:t>
            </a:r>
            <a:endParaRPr lang="en-GB" dirty="0"/>
          </a:p>
        </p:txBody>
      </p:sp>
      <p:sp>
        <p:nvSpPr>
          <p:cNvPr id="3" name="Content Placeholder 2">
            <a:extLst>
              <a:ext uri="{FF2B5EF4-FFF2-40B4-BE49-F238E27FC236}">
                <a16:creationId xmlns:a16="http://schemas.microsoft.com/office/drawing/2014/main" id="{26FC879F-7942-4F8C-9F8A-A518BED35D24}"/>
              </a:ext>
            </a:extLst>
          </p:cNvPr>
          <p:cNvSpPr>
            <a:spLocks noGrp="1"/>
          </p:cNvSpPr>
          <p:nvPr>
            <p:ph idx="1"/>
          </p:nvPr>
        </p:nvSpPr>
        <p:spPr>
          <a:xfrm>
            <a:off x="1484310" y="2593297"/>
            <a:ext cx="10018713" cy="3897443"/>
          </a:xfrm>
        </p:spPr>
        <p:txBody>
          <a:bodyPr>
            <a:normAutofit fontScale="92500" lnSpcReduction="10000"/>
          </a:bodyPr>
          <a:lstStyle/>
          <a:p>
            <a:r>
              <a:rPr lang="en-US" sz="2100" dirty="0"/>
              <a:t>Queen ‘Pu-a-bi’s dress code when shown on the ‘cylinder seal’ impressions is always shown with a hat/cap, long frock coat and various accoutrements of her position in the state. The dress code is almost plain.</a:t>
            </a:r>
          </a:p>
          <a:p>
            <a:r>
              <a:rPr lang="en-US" sz="2100" dirty="0"/>
              <a:t>In the death scenes she wears when in the burial plot she is brightly laid out many prizes and plenty of colour especially blue (lapis lazuli) and gold. There is also much silver and beads of many colours, sizes and shapes. </a:t>
            </a:r>
          </a:p>
          <a:p>
            <a:r>
              <a:rPr lang="en-US" sz="2100" dirty="0"/>
              <a:t>As opposed to the queen; the woman I believe to be a priestess seems to be dressed in almost the same costume continually. This I believe is probably down to religious rites and not  to any other reason. </a:t>
            </a:r>
          </a:p>
          <a:p>
            <a:r>
              <a:rPr lang="en-US" sz="2100" dirty="0"/>
              <a:t>The queen is more than likely to have held a position in the temple and such perhaps her brightly coloured costume may have something to do with this.</a:t>
            </a:r>
          </a:p>
          <a:p>
            <a:pPr marL="0" indent="0" algn="ctr">
              <a:buNone/>
            </a:pPr>
            <a:r>
              <a:rPr lang="en-US" sz="2100" dirty="0"/>
              <a:t>(Gansell,2006) </a:t>
            </a:r>
          </a:p>
          <a:p>
            <a:endParaRPr lang="en-US" sz="2100" dirty="0"/>
          </a:p>
          <a:p>
            <a:endParaRPr lang="en-GB" dirty="0"/>
          </a:p>
        </p:txBody>
      </p:sp>
    </p:spTree>
    <p:extLst>
      <p:ext uri="{BB962C8B-B14F-4D97-AF65-F5344CB8AC3E}">
        <p14:creationId xmlns:p14="http://schemas.microsoft.com/office/powerpoint/2010/main" val="334748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9D1F9-BB29-4067-8399-34E983DEC883}"/>
              </a:ext>
            </a:extLst>
          </p:cNvPr>
          <p:cNvSpPr>
            <a:spLocks noGrp="1"/>
          </p:cNvSpPr>
          <p:nvPr>
            <p:ph type="title"/>
          </p:nvPr>
        </p:nvSpPr>
        <p:spPr/>
        <p:txBody>
          <a:bodyPr/>
          <a:lstStyle/>
          <a:p>
            <a:r>
              <a:rPr lang="en-GB" dirty="0"/>
              <a:t>A definition of the Royal Cemetery</a:t>
            </a:r>
          </a:p>
        </p:txBody>
      </p:sp>
      <p:sp>
        <p:nvSpPr>
          <p:cNvPr id="3" name="Content Placeholder 2">
            <a:extLst>
              <a:ext uri="{FF2B5EF4-FFF2-40B4-BE49-F238E27FC236}">
                <a16:creationId xmlns:a16="http://schemas.microsoft.com/office/drawing/2014/main" id="{7545ADF0-5808-4C78-9EA2-E4011763999F}"/>
              </a:ext>
            </a:extLst>
          </p:cNvPr>
          <p:cNvSpPr>
            <a:spLocks noGrp="1"/>
          </p:cNvSpPr>
          <p:nvPr>
            <p:ph idx="1"/>
          </p:nvPr>
        </p:nvSpPr>
        <p:spPr>
          <a:xfrm>
            <a:off x="1819591" y="2438400"/>
            <a:ext cx="10018713" cy="4121888"/>
          </a:xfrm>
        </p:spPr>
        <p:txBody>
          <a:bodyPr>
            <a:noAutofit/>
          </a:bodyPr>
          <a:lstStyle/>
          <a:p>
            <a:r>
              <a:rPr lang="en-GB" sz="1600" dirty="0"/>
              <a:t>The Royal Cemetery is a separate burial place for some 16-17, private graves. (plus 10 with Death Pits).</a:t>
            </a:r>
          </a:p>
          <a:p>
            <a:r>
              <a:rPr lang="en-GB" sz="1600" dirty="0"/>
              <a:t>All graves in the Royal Cemetery have the prefix PG. Private Grave.</a:t>
            </a:r>
          </a:p>
          <a:p>
            <a:r>
              <a:rPr lang="en-GB" sz="1600" dirty="0"/>
              <a:t>All the graves that come with in the Royal Cemetery are related to each other. </a:t>
            </a:r>
          </a:p>
          <a:p>
            <a:r>
              <a:rPr lang="en-GB" sz="1600" dirty="0"/>
              <a:t>This small cemetery is surrounded by another burial plot which according to Woolley (1934) contained some 2000 graves of lesser rank people.</a:t>
            </a:r>
          </a:p>
          <a:p>
            <a:r>
              <a:rPr lang="en-GB" sz="1600" dirty="0"/>
              <a:t>The Assyrian King, Nebuchadnezzar, some twelve hundred years later, built his new Temenos wall through the centre of the Royal cemetery (this may have lost us archaeological effects from certain graves and may have lost us  other graves altogether).</a:t>
            </a:r>
          </a:p>
          <a:p>
            <a:r>
              <a:rPr lang="en-GB" sz="1600" dirty="0"/>
              <a:t>‘Pu-a-bi’s’ grave number is PG800 and was one of the most sumptuous of these burials (Examples will follow on subsequent slides). Death pits were where retainers and retinue; were interred  after death in a pit next door to the burial plot. It was envisaged that these servants were there to serve the king/queen in the after life.</a:t>
            </a:r>
          </a:p>
          <a:p>
            <a:pPr marL="0" indent="0" algn="ctr">
              <a:buNone/>
            </a:pPr>
            <a:r>
              <a:rPr lang="en-GB" sz="1600" dirty="0"/>
              <a:t>(Woolley, 1934: Royal Tombs and Death Pits at Ur. (U.E. 11, The Royal Cemetery, pl. 273. By permission of the Trustees of the British Museum.))</a:t>
            </a:r>
          </a:p>
        </p:txBody>
      </p:sp>
    </p:spTree>
    <p:extLst>
      <p:ext uri="{BB962C8B-B14F-4D97-AF65-F5344CB8AC3E}">
        <p14:creationId xmlns:p14="http://schemas.microsoft.com/office/powerpoint/2010/main" val="2930940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7B298-DAEB-4DB5-BB20-33CFE0C284DC}"/>
              </a:ext>
            </a:extLst>
          </p:cNvPr>
          <p:cNvSpPr>
            <a:spLocks noGrp="1"/>
          </p:cNvSpPr>
          <p:nvPr>
            <p:ph type="title"/>
          </p:nvPr>
        </p:nvSpPr>
        <p:spPr>
          <a:xfrm>
            <a:off x="1482724" y="1116419"/>
            <a:ext cx="5426158" cy="754911"/>
          </a:xfrm>
        </p:spPr>
        <p:txBody>
          <a:bodyPr/>
          <a:lstStyle/>
          <a:p>
            <a:r>
              <a:rPr lang="en-GB" dirty="0"/>
              <a:t>The Royal Cemetery PG</a:t>
            </a:r>
          </a:p>
        </p:txBody>
      </p:sp>
      <p:sp>
        <p:nvSpPr>
          <p:cNvPr id="4" name="Text Placeholder 3">
            <a:extLst>
              <a:ext uri="{FF2B5EF4-FFF2-40B4-BE49-F238E27FC236}">
                <a16:creationId xmlns:a16="http://schemas.microsoft.com/office/drawing/2014/main" id="{B22D9EA9-165A-45C2-8802-2A6DE449A1E4}"/>
              </a:ext>
            </a:extLst>
          </p:cNvPr>
          <p:cNvSpPr>
            <a:spLocks noGrp="1"/>
          </p:cNvSpPr>
          <p:nvPr>
            <p:ph type="body" sz="half" idx="2"/>
          </p:nvPr>
        </p:nvSpPr>
        <p:spPr>
          <a:xfrm>
            <a:off x="1482724" y="2073350"/>
            <a:ext cx="5426158" cy="4281730"/>
          </a:xfrm>
        </p:spPr>
        <p:txBody>
          <a:bodyPr>
            <a:normAutofit/>
          </a:bodyPr>
          <a:lstStyle/>
          <a:p>
            <a:r>
              <a:rPr lang="en-GB" dirty="0"/>
              <a:t>Queen Pu-</a:t>
            </a:r>
            <a:r>
              <a:rPr lang="en-GB" dirty="0" err="1"/>
              <a:t>abi’s</a:t>
            </a:r>
            <a:r>
              <a:rPr lang="en-GB" dirty="0"/>
              <a:t> burial plot (PG800B) is at the top  right hand corner of the cemetery plan.</a:t>
            </a:r>
          </a:p>
          <a:p>
            <a:r>
              <a:rPr lang="en-GB" dirty="0"/>
              <a:t>As can be seen the ‘Temenos Wall of Nebuchadnezzar’ goes through the centre of three burial chambers if not more.</a:t>
            </a:r>
          </a:p>
          <a:p>
            <a:r>
              <a:rPr lang="en-GB" dirty="0"/>
              <a:t>Of the 16-17 plots, 10 are known to have death pits, Pu-a-bi’s plot being one of them (Woolley, 1934).</a:t>
            </a:r>
          </a:p>
          <a:p>
            <a:r>
              <a:rPr lang="en-GB" dirty="0"/>
              <a:t>This plan is taken from the time of Woolley’s excavations 1922-34 and was originally in Volume 11 of his reports to the trustees of the British Museum and their partner organisation the Penn University/ Pennsylvania Museum. </a:t>
            </a:r>
          </a:p>
          <a:p>
            <a:r>
              <a:rPr lang="en-GB" dirty="0"/>
              <a:t> </a:t>
            </a:r>
          </a:p>
        </p:txBody>
      </p:sp>
      <p:pic>
        <p:nvPicPr>
          <p:cNvPr id="9" name="Picture Placeholder 8">
            <a:extLst>
              <a:ext uri="{FF2B5EF4-FFF2-40B4-BE49-F238E27FC236}">
                <a16:creationId xmlns:a16="http://schemas.microsoft.com/office/drawing/2014/main" id="{84760463-8605-465E-AFDC-6F148F08263D}"/>
              </a:ext>
            </a:extLst>
          </p:cNvPr>
          <p:cNvPicPr>
            <a:picLocks noGrp="1" noChangeAspect="1"/>
          </p:cNvPicPr>
          <p:nvPr>
            <p:ph type="pic" idx="1"/>
          </p:nvPr>
        </p:nvPicPr>
        <p:blipFill>
          <a:blip r:embed="rId2"/>
          <a:srcRect l="2153" r="2153"/>
          <a:stretch>
            <a:fillRect/>
          </a:stretch>
        </p:blipFill>
        <p:spPr>
          <a:xfrm>
            <a:off x="7123176" y="914400"/>
            <a:ext cx="4352544" cy="5440680"/>
          </a:xfrm>
          <a:prstGeom prst="rect">
            <a:avLst/>
          </a:prstGeom>
        </p:spPr>
      </p:pic>
    </p:spTree>
    <p:extLst>
      <p:ext uri="{BB962C8B-B14F-4D97-AF65-F5344CB8AC3E}">
        <p14:creationId xmlns:p14="http://schemas.microsoft.com/office/powerpoint/2010/main" val="15056544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F6463-DF48-4FAF-A3E2-FB9A233394AC}"/>
              </a:ext>
            </a:extLst>
          </p:cNvPr>
          <p:cNvSpPr>
            <a:spLocks noGrp="1"/>
          </p:cNvSpPr>
          <p:nvPr>
            <p:ph type="title"/>
          </p:nvPr>
        </p:nvSpPr>
        <p:spPr>
          <a:xfrm>
            <a:off x="2444431" y="685800"/>
            <a:ext cx="10018713" cy="1752599"/>
          </a:xfrm>
        </p:spPr>
        <p:txBody>
          <a:bodyPr/>
          <a:lstStyle/>
          <a:p>
            <a:r>
              <a:rPr lang="en-GB" dirty="0"/>
              <a:t>The Tomb of Queen Pu-a-bi</a:t>
            </a:r>
          </a:p>
        </p:txBody>
      </p:sp>
      <p:sp>
        <p:nvSpPr>
          <p:cNvPr id="4" name="Content Placeholder 3">
            <a:extLst>
              <a:ext uri="{FF2B5EF4-FFF2-40B4-BE49-F238E27FC236}">
                <a16:creationId xmlns:a16="http://schemas.microsoft.com/office/drawing/2014/main" id="{991EE668-43F8-4337-B24A-A22B297A730A}"/>
              </a:ext>
            </a:extLst>
          </p:cNvPr>
          <p:cNvSpPr>
            <a:spLocks noGrp="1"/>
          </p:cNvSpPr>
          <p:nvPr>
            <p:ph sz="half" idx="1"/>
          </p:nvPr>
        </p:nvSpPr>
        <p:spPr>
          <a:xfrm>
            <a:off x="1484312" y="2438399"/>
            <a:ext cx="5141340" cy="3733801"/>
          </a:xfrm>
        </p:spPr>
        <p:txBody>
          <a:bodyPr>
            <a:normAutofit fontScale="85000" lnSpcReduction="20000"/>
          </a:bodyPr>
          <a:lstStyle/>
          <a:p>
            <a:r>
              <a:rPr lang="en-GB" dirty="0"/>
              <a:t>Pu-a-</a:t>
            </a:r>
            <a:r>
              <a:rPr lang="en-GB" dirty="0" err="1"/>
              <a:t>bi’s</a:t>
            </a:r>
            <a:r>
              <a:rPr lang="en-GB" dirty="0"/>
              <a:t> body was displayed on a bier which signifies the importance given to the elite deceased (</a:t>
            </a:r>
            <a:r>
              <a:rPr lang="en-GB" dirty="0" err="1"/>
              <a:t>Gansell</a:t>
            </a:r>
            <a:r>
              <a:rPr lang="en-GB" dirty="0"/>
              <a:t>, 2012)</a:t>
            </a:r>
          </a:p>
          <a:p>
            <a:r>
              <a:rPr lang="en-GB" dirty="0"/>
              <a:t>As you will see in later slides the amount of gold, silver, ivory and Lapis-lazuli in the tomb made this burial one of the most unique in the cemetery.</a:t>
            </a:r>
          </a:p>
          <a:p>
            <a:r>
              <a:rPr lang="en-GB" dirty="0"/>
              <a:t>All of these commodities came from many hundreds if not thousands of miles away from Sumeria and as such would mean that Queen Pu-a-bi must have had great wealth and been able to control her finances. </a:t>
            </a:r>
          </a:p>
          <a:p>
            <a:r>
              <a:rPr lang="en-GB" dirty="0"/>
              <a:t>This with the fact that she was a queen in her own right meant that she had in effect taken over many of the male attributes of power.</a:t>
            </a:r>
          </a:p>
          <a:p>
            <a:r>
              <a:rPr lang="en-GB" dirty="0"/>
              <a:t>Pu-a-bi’s burial plot was one of the few in this area not desecrated by tomb robbers in the intervening periods. Hence why the tomb was so rich in findings.</a:t>
            </a:r>
          </a:p>
          <a:p>
            <a:pPr marL="0" indent="0" algn="ctr">
              <a:buNone/>
            </a:pPr>
            <a:r>
              <a:rPr lang="en-GB" dirty="0"/>
              <a:t>(</a:t>
            </a:r>
            <a:r>
              <a:rPr lang="en-GB" dirty="0" err="1"/>
              <a:t>Gansell</a:t>
            </a:r>
            <a:r>
              <a:rPr lang="en-GB" dirty="0"/>
              <a:t>, 2006)</a:t>
            </a:r>
          </a:p>
        </p:txBody>
      </p:sp>
      <p:pic>
        <p:nvPicPr>
          <p:cNvPr id="6" name="Content Placeholder 5">
            <a:extLst>
              <a:ext uri="{FF2B5EF4-FFF2-40B4-BE49-F238E27FC236}">
                <a16:creationId xmlns:a16="http://schemas.microsoft.com/office/drawing/2014/main" id="{7FE77E98-D613-44E4-942E-F107858F51F7}"/>
              </a:ext>
            </a:extLst>
          </p:cNvPr>
          <p:cNvPicPr>
            <a:picLocks noGrp="1" noChangeAspect="1"/>
          </p:cNvPicPr>
          <p:nvPr>
            <p:ph sz="half" idx="2"/>
          </p:nvPr>
        </p:nvPicPr>
        <p:blipFill>
          <a:blip r:embed="rId2"/>
          <a:stretch>
            <a:fillRect/>
          </a:stretch>
        </p:blipFill>
        <p:spPr>
          <a:xfrm>
            <a:off x="7270230" y="2438399"/>
            <a:ext cx="3822491" cy="3733801"/>
          </a:xfrm>
          <a:prstGeom prst="rect">
            <a:avLst/>
          </a:prstGeom>
        </p:spPr>
      </p:pic>
    </p:spTree>
    <p:extLst>
      <p:ext uri="{BB962C8B-B14F-4D97-AF65-F5344CB8AC3E}">
        <p14:creationId xmlns:p14="http://schemas.microsoft.com/office/powerpoint/2010/main" val="2490331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68906-4E09-437F-A2C4-9D6606FB1B11}"/>
              </a:ext>
            </a:extLst>
          </p:cNvPr>
          <p:cNvSpPr>
            <a:spLocks noGrp="1"/>
          </p:cNvSpPr>
          <p:nvPr>
            <p:ph type="title"/>
          </p:nvPr>
        </p:nvSpPr>
        <p:spPr/>
        <p:txBody>
          <a:bodyPr/>
          <a:lstStyle/>
          <a:p>
            <a:r>
              <a:rPr lang="en-GB" dirty="0"/>
              <a:t>Adornment</a:t>
            </a:r>
          </a:p>
        </p:txBody>
      </p:sp>
      <p:sp>
        <p:nvSpPr>
          <p:cNvPr id="3" name="Content Placeholder 2">
            <a:extLst>
              <a:ext uri="{FF2B5EF4-FFF2-40B4-BE49-F238E27FC236}">
                <a16:creationId xmlns:a16="http://schemas.microsoft.com/office/drawing/2014/main" id="{EF788143-E5F3-4148-862E-AB0D560FC00F}"/>
              </a:ext>
            </a:extLst>
          </p:cNvPr>
          <p:cNvSpPr>
            <a:spLocks noGrp="1"/>
          </p:cNvSpPr>
          <p:nvPr>
            <p:ph sz="half" idx="1"/>
          </p:nvPr>
        </p:nvSpPr>
        <p:spPr>
          <a:xfrm>
            <a:off x="1484312" y="2438399"/>
            <a:ext cx="4895055" cy="3733801"/>
          </a:xfrm>
        </p:spPr>
        <p:txBody>
          <a:bodyPr>
            <a:normAutofit fontScale="92500" lnSpcReduction="20000"/>
          </a:bodyPr>
          <a:lstStyle/>
          <a:p>
            <a:r>
              <a:rPr lang="en-GB" dirty="0"/>
              <a:t>Head-dress of Pu-a-bi found on her body in the burial pit. The head-dress is one of the  gold vegetal wreath assemblages which could be worn in differing styles by any rank of the female gender (</a:t>
            </a:r>
            <a:r>
              <a:rPr lang="en-GB" dirty="0" err="1"/>
              <a:t>Gansell</a:t>
            </a:r>
            <a:r>
              <a:rPr lang="en-GB" dirty="0"/>
              <a:t>, 2006). </a:t>
            </a:r>
          </a:p>
          <a:p>
            <a:r>
              <a:rPr lang="en-GB" dirty="0" err="1"/>
              <a:t>Gansell</a:t>
            </a:r>
            <a:r>
              <a:rPr lang="en-GB" dirty="0"/>
              <a:t> (2012) states that the images of nature which Pu-a-bi wore ‘would have evoked agricultural and reproductive fecundity’ (p. 13)</a:t>
            </a:r>
          </a:p>
          <a:p>
            <a:r>
              <a:rPr lang="en-GB" dirty="0"/>
              <a:t>The gold earrings, can only be seen, which  could either be attached to the ear by piercing or by slipping a clip attached to them over the ear (Gansell 2006)</a:t>
            </a:r>
          </a:p>
          <a:p>
            <a:r>
              <a:rPr lang="en-GB" dirty="0"/>
              <a:t>Both these assemblages display more religious rite than monarchal. They also display power  </a:t>
            </a:r>
          </a:p>
          <a:p>
            <a:endParaRPr lang="en-GB" dirty="0"/>
          </a:p>
        </p:txBody>
      </p:sp>
      <p:pic>
        <p:nvPicPr>
          <p:cNvPr id="5" name="Content Placeholder 4">
            <a:extLst>
              <a:ext uri="{FF2B5EF4-FFF2-40B4-BE49-F238E27FC236}">
                <a16:creationId xmlns:a16="http://schemas.microsoft.com/office/drawing/2014/main" id="{02FF68AB-8208-4AAA-8AD6-63D992672041}"/>
              </a:ext>
            </a:extLst>
          </p:cNvPr>
          <p:cNvPicPr>
            <a:picLocks noGrp="1" noChangeAspect="1"/>
          </p:cNvPicPr>
          <p:nvPr>
            <p:ph sz="half" idx="2"/>
          </p:nvPr>
        </p:nvPicPr>
        <p:blipFill>
          <a:blip r:embed="rId2"/>
          <a:stretch>
            <a:fillRect/>
          </a:stretch>
        </p:blipFill>
        <p:spPr>
          <a:xfrm>
            <a:off x="7689825" y="2438399"/>
            <a:ext cx="3372916" cy="3505200"/>
          </a:xfrm>
          <a:prstGeom prst="rect">
            <a:avLst/>
          </a:prstGeom>
        </p:spPr>
      </p:pic>
    </p:spTree>
    <p:extLst>
      <p:ext uri="{BB962C8B-B14F-4D97-AF65-F5344CB8AC3E}">
        <p14:creationId xmlns:p14="http://schemas.microsoft.com/office/powerpoint/2010/main" val="4055347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86BF7-9836-4D79-87FC-0691B9EF3F29}"/>
              </a:ext>
            </a:extLst>
          </p:cNvPr>
          <p:cNvSpPr>
            <a:spLocks noGrp="1"/>
          </p:cNvSpPr>
          <p:nvPr>
            <p:ph type="title"/>
          </p:nvPr>
        </p:nvSpPr>
        <p:spPr/>
        <p:txBody>
          <a:bodyPr/>
          <a:lstStyle/>
          <a:p>
            <a:r>
              <a:rPr lang="en-GB" dirty="0"/>
              <a:t>Adornment</a:t>
            </a:r>
          </a:p>
        </p:txBody>
      </p:sp>
      <p:sp>
        <p:nvSpPr>
          <p:cNvPr id="3" name="Content Placeholder 2">
            <a:extLst>
              <a:ext uri="{FF2B5EF4-FFF2-40B4-BE49-F238E27FC236}">
                <a16:creationId xmlns:a16="http://schemas.microsoft.com/office/drawing/2014/main" id="{522DDBFC-4CBB-4CFC-BA80-883F2B901F18}"/>
              </a:ext>
            </a:extLst>
          </p:cNvPr>
          <p:cNvSpPr>
            <a:spLocks noGrp="1"/>
          </p:cNvSpPr>
          <p:nvPr>
            <p:ph sz="half" idx="1"/>
          </p:nvPr>
        </p:nvSpPr>
        <p:spPr>
          <a:xfrm>
            <a:off x="1484312" y="2438399"/>
            <a:ext cx="4895055" cy="3733801"/>
          </a:xfrm>
        </p:spPr>
        <p:txBody>
          <a:bodyPr>
            <a:noAutofit/>
          </a:bodyPr>
          <a:lstStyle/>
          <a:p>
            <a:r>
              <a:rPr lang="en-GB" sz="1600" dirty="0"/>
              <a:t>Here is a view of the headdress from a different angle. This shows the hair tied back with gold ribbons and another view of the earrings which appear to be over the ear attached. </a:t>
            </a:r>
          </a:p>
          <a:p>
            <a:r>
              <a:rPr lang="en-GB" sz="1600" dirty="0"/>
              <a:t>The bead coat over the top part of the body is made of ‘carnelian’, ‘obsidian’ and ‘lapis-lazuli’. </a:t>
            </a:r>
          </a:p>
          <a:p>
            <a:r>
              <a:rPr lang="en-GB" sz="1600" dirty="0"/>
              <a:t>There is a silver waste band which has rings attached for further lower body adornment. </a:t>
            </a:r>
          </a:p>
          <a:p>
            <a:r>
              <a:rPr lang="en-GB" sz="1600" dirty="0"/>
              <a:t>A body wrap of 8 metres length, also adorned the body. </a:t>
            </a:r>
          </a:p>
          <a:p>
            <a:r>
              <a:rPr lang="en-GB" sz="1600" dirty="0"/>
              <a:t>Also head bands (referred to by Woolley as ‘Brims’) made of large beads were parts of this assemblage.</a:t>
            </a:r>
          </a:p>
          <a:p>
            <a:r>
              <a:rPr lang="en-GB" sz="1600" dirty="0"/>
              <a:t>Brims are associated with power  </a:t>
            </a:r>
          </a:p>
          <a:p>
            <a:pPr marL="0" indent="0" algn="ctr">
              <a:buNone/>
            </a:pPr>
            <a:r>
              <a:rPr lang="en-GB" sz="1600" dirty="0"/>
              <a:t>(Gansell 2006). </a:t>
            </a:r>
          </a:p>
        </p:txBody>
      </p:sp>
      <p:pic>
        <p:nvPicPr>
          <p:cNvPr id="5" name="Content Placeholder 4">
            <a:extLst>
              <a:ext uri="{FF2B5EF4-FFF2-40B4-BE49-F238E27FC236}">
                <a16:creationId xmlns:a16="http://schemas.microsoft.com/office/drawing/2014/main" id="{3FAA43CA-A13F-45AF-942A-BE77B0860D53}"/>
              </a:ext>
            </a:extLst>
          </p:cNvPr>
          <p:cNvPicPr>
            <a:picLocks noGrp="1" noChangeAspect="1"/>
          </p:cNvPicPr>
          <p:nvPr>
            <p:ph sz="half" idx="2"/>
          </p:nvPr>
        </p:nvPicPr>
        <p:blipFill>
          <a:blip r:embed="rId2"/>
          <a:stretch>
            <a:fillRect/>
          </a:stretch>
        </p:blipFill>
        <p:spPr>
          <a:xfrm>
            <a:off x="7734925" y="2438399"/>
            <a:ext cx="2503356" cy="3284095"/>
          </a:xfrm>
          <a:prstGeom prst="rect">
            <a:avLst/>
          </a:prstGeom>
        </p:spPr>
      </p:pic>
    </p:spTree>
    <p:extLst>
      <p:ext uri="{BB962C8B-B14F-4D97-AF65-F5344CB8AC3E}">
        <p14:creationId xmlns:p14="http://schemas.microsoft.com/office/powerpoint/2010/main" val="2609886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3646D-0B41-4479-AEBA-D6EE37E034DC}"/>
              </a:ext>
            </a:extLst>
          </p:cNvPr>
          <p:cNvSpPr>
            <a:spLocks noGrp="1"/>
          </p:cNvSpPr>
          <p:nvPr>
            <p:ph type="title"/>
          </p:nvPr>
        </p:nvSpPr>
        <p:spPr/>
        <p:txBody>
          <a:bodyPr/>
          <a:lstStyle/>
          <a:p>
            <a:r>
              <a:rPr lang="en-GB" dirty="0"/>
              <a:t>Adornment </a:t>
            </a:r>
          </a:p>
        </p:txBody>
      </p:sp>
      <p:sp>
        <p:nvSpPr>
          <p:cNvPr id="3" name="Content Placeholder 2">
            <a:extLst>
              <a:ext uri="{FF2B5EF4-FFF2-40B4-BE49-F238E27FC236}">
                <a16:creationId xmlns:a16="http://schemas.microsoft.com/office/drawing/2014/main" id="{354D9072-6C39-4C9C-866A-3EB2D1E331D1}"/>
              </a:ext>
            </a:extLst>
          </p:cNvPr>
          <p:cNvSpPr>
            <a:spLocks noGrp="1"/>
          </p:cNvSpPr>
          <p:nvPr>
            <p:ph sz="half" idx="1"/>
          </p:nvPr>
        </p:nvSpPr>
        <p:spPr>
          <a:xfrm>
            <a:off x="1484312" y="1978702"/>
            <a:ext cx="4895055" cy="4193497"/>
          </a:xfrm>
        </p:spPr>
        <p:txBody>
          <a:bodyPr>
            <a:normAutofit fontScale="85000" lnSpcReduction="20000"/>
          </a:bodyPr>
          <a:lstStyle/>
          <a:p>
            <a:r>
              <a:rPr lang="en-GB" dirty="0"/>
              <a:t>This picture set shows the queen on her throne with the Date Palm in her right hand (highlighted in the smaller picture).</a:t>
            </a:r>
          </a:p>
          <a:p>
            <a:r>
              <a:rPr lang="en-GB" dirty="0"/>
              <a:t>The facts that show she is a queen in her own rite are the date palm, the crown on her head which a typical piece of woollen  headwear for a woman of rank (not necessarily a crown as we would know it). </a:t>
            </a:r>
          </a:p>
          <a:p>
            <a:r>
              <a:rPr lang="en-GB" dirty="0"/>
              <a:t>The ‘Queen’ is shown as the largest person on the cylinder seal and the only one seated. The smaller figure gives the sign for the ‘Date Palm’ held always in the right hand. </a:t>
            </a:r>
          </a:p>
          <a:p>
            <a:r>
              <a:rPr lang="en-GB" dirty="0"/>
              <a:t>All the above taken from part of her cylinder seal found in her tomb, which with a ring also found with her name on, helped to identify her as ‘Pu-a-bi’.</a:t>
            </a:r>
          </a:p>
          <a:p>
            <a:pPr marL="0" indent="0" algn="ctr">
              <a:buNone/>
            </a:pPr>
            <a:r>
              <a:rPr lang="en-GB" dirty="0"/>
              <a:t>(Woolley, 1934)</a:t>
            </a:r>
          </a:p>
          <a:p>
            <a:r>
              <a:rPr lang="en-GB" dirty="0"/>
              <a:t>On a typical cylinder seal, the figures would normally be reversed (King in the centre with a queen and a female attendant)  again highlighting the significance of this seal in turning gender and society norms on their head  </a:t>
            </a:r>
          </a:p>
        </p:txBody>
      </p:sp>
      <p:pic>
        <p:nvPicPr>
          <p:cNvPr id="5" name="Content Placeholder 4">
            <a:extLst>
              <a:ext uri="{FF2B5EF4-FFF2-40B4-BE49-F238E27FC236}">
                <a16:creationId xmlns:a16="http://schemas.microsoft.com/office/drawing/2014/main" id="{66F8FAD6-EDE8-4E04-A273-79A693A77193}"/>
              </a:ext>
            </a:extLst>
          </p:cNvPr>
          <p:cNvPicPr>
            <a:picLocks noGrp="1" noChangeAspect="1"/>
          </p:cNvPicPr>
          <p:nvPr>
            <p:ph sz="half" idx="2"/>
          </p:nvPr>
        </p:nvPicPr>
        <p:blipFill>
          <a:blip r:embed="rId2"/>
          <a:stretch>
            <a:fillRect/>
          </a:stretch>
        </p:blipFill>
        <p:spPr>
          <a:xfrm>
            <a:off x="7924799" y="2285154"/>
            <a:ext cx="3009901" cy="3124201"/>
          </a:xfrm>
          <a:prstGeom prst="rect">
            <a:avLst/>
          </a:prstGeom>
        </p:spPr>
      </p:pic>
      <p:pic>
        <p:nvPicPr>
          <p:cNvPr id="6" name="Picture 5">
            <a:extLst>
              <a:ext uri="{FF2B5EF4-FFF2-40B4-BE49-F238E27FC236}">
                <a16:creationId xmlns:a16="http://schemas.microsoft.com/office/drawing/2014/main" id="{873BBB0C-CCE1-4B16-9A71-6138BDA8FBF8}"/>
              </a:ext>
            </a:extLst>
          </p:cNvPr>
          <p:cNvPicPr>
            <a:picLocks noChangeAspect="1"/>
          </p:cNvPicPr>
          <p:nvPr/>
        </p:nvPicPr>
        <p:blipFill>
          <a:blip r:embed="rId3"/>
          <a:stretch>
            <a:fillRect/>
          </a:stretch>
        </p:blipFill>
        <p:spPr>
          <a:xfrm>
            <a:off x="6399212" y="3013816"/>
            <a:ext cx="1371600" cy="1666875"/>
          </a:xfrm>
          <a:prstGeom prst="rect">
            <a:avLst/>
          </a:prstGeom>
        </p:spPr>
      </p:pic>
    </p:spTree>
    <p:extLst>
      <p:ext uri="{BB962C8B-B14F-4D97-AF65-F5344CB8AC3E}">
        <p14:creationId xmlns:p14="http://schemas.microsoft.com/office/powerpoint/2010/main" val="27779684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ACF68-C4ED-4648-80DB-7307E821C3F4}"/>
              </a:ext>
            </a:extLst>
          </p:cNvPr>
          <p:cNvSpPr>
            <a:spLocks noGrp="1"/>
          </p:cNvSpPr>
          <p:nvPr>
            <p:ph type="title"/>
          </p:nvPr>
        </p:nvSpPr>
        <p:spPr/>
        <p:txBody>
          <a:bodyPr/>
          <a:lstStyle/>
          <a:p>
            <a:r>
              <a:rPr lang="en-GB" dirty="0"/>
              <a:t>Jewellery</a:t>
            </a:r>
          </a:p>
        </p:txBody>
      </p:sp>
      <p:sp>
        <p:nvSpPr>
          <p:cNvPr id="3" name="Content Placeholder 2">
            <a:extLst>
              <a:ext uri="{FF2B5EF4-FFF2-40B4-BE49-F238E27FC236}">
                <a16:creationId xmlns:a16="http://schemas.microsoft.com/office/drawing/2014/main" id="{146F80BF-0556-4CFA-9A85-8DF87B671068}"/>
              </a:ext>
            </a:extLst>
          </p:cNvPr>
          <p:cNvSpPr>
            <a:spLocks noGrp="1"/>
          </p:cNvSpPr>
          <p:nvPr>
            <p:ph sz="half" idx="1"/>
          </p:nvPr>
        </p:nvSpPr>
        <p:spPr>
          <a:xfrm>
            <a:off x="1484312" y="2438399"/>
            <a:ext cx="4895055" cy="3572657"/>
          </a:xfrm>
        </p:spPr>
        <p:txBody>
          <a:bodyPr>
            <a:normAutofit fontScale="92500" lnSpcReduction="20000"/>
          </a:bodyPr>
          <a:lstStyle/>
          <a:p>
            <a:r>
              <a:rPr lang="en-US" dirty="0"/>
              <a:t>Jewellery was the preserve in the main of the female gender. </a:t>
            </a:r>
          </a:p>
          <a:p>
            <a:r>
              <a:rPr lang="en-GB" dirty="0"/>
              <a:t>Here is a range of jewellery made of precious stones of all  types found on Pu-a-bi’s body. </a:t>
            </a:r>
          </a:p>
          <a:p>
            <a:r>
              <a:rPr lang="en-GB" dirty="0"/>
              <a:t>There are two neckwear pieces - one blue (lapis lazuli) and a larger white colour piece which I suspect would be attached to each shoulder and not around the nape of the neck</a:t>
            </a:r>
          </a:p>
          <a:p>
            <a:r>
              <a:rPr lang="en-GB" dirty="0"/>
              <a:t>The two other objects are both variants of pins for attaching other apparel to the body. The one on left appears to have had more use because of the bend in its lower structure.</a:t>
            </a:r>
          </a:p>
          <a:p>
            <a:pPr marL="0" indent="0" algn="ctr">
              <a:buNone/>
            </a:pPr>
            <a:r>
              <a:rPr lang="en-GB" dirty="0"/>
              <a:t>(Gansell 2006)  </a:t>
            </a:r>
          </a:p>
        </p:txBody>
      </p:sp>
      <p:pic>
        <p:nvPicPr>
          <p:cNvPr id="5" name="Content Placeholder 4">
            <a:extLst>
              <a:ext uri="{FF2B5EF4-FFF2-40B4-BE49-F238E27FC236}">
                <a16:creationId xmlns:a16="http://schemas.microsoft.com/office/drawing/2014/main" id="{EA1578AB-891B-41A3-B5FE-B911508A21DD}"/>
              </a:ext>
            </a:extLst>
          </p:cNvPr>
          <p:cNvPicPr>
            <a:picLocks noGrp="1" noChangeAspect="1"/>
          </p:cNvPicPr>
          <p:nvPr>
            <p:ph sz="half" idx="2"/>
          </p:nvPr>
        </p:nvPicPr>
        <p:blipFill>
          <a:blip r:embed="rId2"/>
          <a:stretch>
            <a:fillRect/>
          </a:stretch>
        </p:blipFill>
        <p:spPr>
          <a:xfrm>
            <a:off x="7333259" y="2667000"/>
            <a:ext cx="3443682" cy="3124200"/>
          </a:xfrm>
          <a:prstGeom prst="rect">
            <a:avLst/>
          </a:prstGeom>
        </p:spPr>
      </p:pic>
      <mc:AlternateContent xmlns:mc="http://schemas.openxmlformats.org/markup-compatibility/2006" xmlns:pslz="http://schemas.microsoft.com/office/powerpoint/2016/slidezoom">
        <mc:Choice Requires="pslz">
          <p:graphicFrame>
            <p:nvGraphicFramePr>
              <p:cNvPr id="6" name="Slide Zoom 5">
                <a:extLst>
                  <a:ext uri="{FF2B5EF4-FFF2-40B4-BE49-F238E27FC236}">
                    <a16:creationId xmlns:a16="http://schemas.microsoft.com/office/drawing/2014/main" id="{31B4696C-7A46-49F8-A4D6-EBCA9BD00C95}"/>
                  </a:ext>
                </a:extLst>
              </p:cNvPr>
              <p:cNvGraphicFramePr>
                <a:graphicFrameLocks noChangeAspect="1"/>
              </p:cNvGraphicFramePr>
              <p:nvPr>
                <p:extLst>
                  <p:ext uri="{D42A27DB-BD31-4B8C-83A1-F6EECF244321}">
                    <p14:modId xmlns:p14="http://schemas.microsoft.com/office/powerpoint/2010/main" val="4075786883"/>
                  </p:ext>
                </p:extLst>
              </p:nvPr>
            </p:nvGraphicFramePr>
            <p:xfrm>
              <a:off x="-3764280" y="2251710"/>
              <a:ext cx="3048000" cy="1714500"/>
            </p:xfrm>
            <a:graphic>
              <a:graphicData uri="http://schemas.microsoft.com/office/powerpoint/2016/slidezoom">
                <pslz:sldZm>
                  <pslz:sldZmObj sldId="266" cId="2777968489">
                    <pslz:zmPr id="{D79A9E5B-6AB5-4020-A278-B5E033CCBB63}"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6" name="Slide Zoom 5">
                <a:hlinkClick r:id="rId4" action="ppaction://hlinksldjump"/>
                <a:extLst>
                  <a:ext uri="{FF2B5EF4-FFF2-40B4-BE49-F238E27FC236}">
                    <a16:creationId xmlns:a16="http://schemas.microsoft.com/office/drawing/2014/main" id="{31B4696C-7A46-49F8-A4D6-EBCA9BD00C95}"/>
                  </a:ext>
                </a:extLst>
              </p:cNvPr>
              <p:cNvPicPr>
                <a:picLocks noGrp="1" noRot="1" noChangeAspect="1" noMove="1" noResize="1" noEditPoints="1" noAdjustHandles="1" noChangeArrowheads="1" noChangeShapeType="1"/>
              </p:cNvPicPr>
              <p:nvPr/>
            </p:nvPicPr>
            <p:blipFill>
              <a:blip r:embed="rId5"/>
              <a:stretch>
                <a:fillRect/>
              </a:stretch>
            </p:blipFill>
            <p:spPr>
              <a:xfrm>
                <a:off x="-3764280" y="2251710"/>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31617603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16B6C-FD9E-48BD-9985-F915C1D74D66}"/>
              </a:ext>
            </a:extLst>
          </p:cNvPr>
          <p:cNvSpPr>
            <a:spLocks noGrp="1"/>
          </p:cNvSpPr>
          <p:nvPr>
            <p:ph type="title"/>
          </p:nvPr>
        </p:nvSpPr>
        <p:spPr/>
        <p:txBody>
          <a:bodyPr/>
          <a:lstStyle/>
          <a:p>
            <a:r>
              <a:rPr lang="en-GB" dirty="0"/>
              <a:t>Jewellery</a:t>
            </a:r>
          </a:p>
        </p:txBody>
      </p:sp>
      <p:sp>
        <p:nvSpPr>
          <p:cNvPr id="3" name="Content Placeholder 2">
            <a:extLst>
              <a:ext uri="{FF2B5EF4-FFF2-40B4-BE49-F238E27FC236}">
                <a16:creationId xmlns:a16="http://schemas.microsoft.com/office/drawing/2014/main" id="{6EA8D309-B963-4664-B354-2C6D59A527D3}"/>
              </a:ext>
            </a:extLst>
          </p:cNvPr>
          <p:cNvSpPr>
            <a:spLocks noGrp="1"/>
          </p:cNvSpPr>
          <p:nvPr>
            <p:ph sz="half" idx="1"/>
          </p:nvPr>
        </p:nvSpPr>
        <p:spPr>
          <a:xfrm>
            <a:off x="1484312" y="2438399"/>
            <a:ext cx="4895055" cy="3352801"/>
          </a:xfrm>
        </p:spPr>
        <p:txBody>
          <a:bodyPr>
            <a:normAutofit fontScale="77500" lnSpcReduction="20000"/>
          </a:bodyPr>
          <a:lstStyle/>
          <a:p>
            <a:r>
              <a:rPr lang="en-GB" dirty="0"/>
              <a:t>Here is another example of neckwear made out of beading stitched together with thirteen gold leaves attached. The symmetry of the leaves is from the left of the picture; 3 round, 3 pointed, 1 round, 3 pointed, and 3 round. </a:t>
            </a:r>
          </a:p>
          <a:p>
            <a:r>
              <a:rPr lang="en-GB" dirty="0"/>
              <a:t>The gold leaf would have been part of the vegetal wreath assemblages; the blue beads, Lapis Lazuli, and the red beads carnelian’.</a:t>
            </a:r>
          </a:p>
          <a:p>
            <a:r>
              <a:rPr lang="en-GB" dirty="0"/>
              <a:t>Although all the female figures would have worn jewellery the assemblages for the more minor figures would have had copper and tin as opposed to the more precious metals already mentioned. This again highlights the status and power associated with Pu-a-bi</a:t>
            </a:r>
          </a:p>
          <a:p>
            <a:r>
              <a:rPr lang="en-GB" dirty="0"/>
              <a:t>All the adornments to the bodies could either be for monarchical or religious reasons.</a:t>
            </a:r>
          </a:p>
          <a:p>
            <a:pPr marL="0" indent="0" algn="ctr">
              <a:buNone/>
            </a:pPr>
            <a:r>
              <a:rPr lang="en-GB" dirty="0"/>
              <a:t>(Gansell 2006)</a:t>
            </a:r>
          </a:p>
        </p:txBody>
      </p:sp>
      <p:pic>
        <p:nvPicPr>
          <p:cNvPr id="5" name="Content Placeholder 4">
            <a:extLst>
              <a:ext uri="{FF2B5EF4-FFF2-40B4-BE49-F238E27FC236}">
                <a16:creationId xmlns:a16="http://schemas.microsoft.com/office/drawing/2014/main" id="{851672B6-5AEE-49A8-A39B-4B44E753A236}"/>
              </a:ext>
            </a:extLst>
          </p:cNvPr>
          <p:cNvPicPr>
            <a:picLocks noGrp="1" noChangeAspect="1"/>
          </p:cNvPicPr>
          <p:nvPr>
            <p:ph sz="half" idx="2"/>
          </p:nvPr>
        </p:nvPicPr>
        <p:blipFill>
          <a:blip r:embed="rId2"/>
          <a:stretch>
            <a:fillRect/>
          </a:stretch>
        </p:blipFill>
        <p:spPr>
          <a:xfrm>
            <a:off x="6493667" y="2438399"/>
            <a:ext cx="4106778" cy="3124200"/>
          </a:xfrm>
          <a:prstGeom prst="rect">
            <a:avLst/>
          </a:prstGeom>
        </p:spPr>
      </p:pic>
    </p:spTree>
    <p:extLst>
      <p:ext uri="{BB962C8B-B14F-4D97-AF65-F5344CB8AC3E}">
        <p14:creationId xmlns:p14="http://schemas.microsoft.com/office/powerpoint/2010/main" val="19850319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BE800-C52F-4D2C-8869-2926485B04FB}"/>
              </a:ext>
            </a:extLst>
          </p:cNvPr>
          <p:cNvSpPr>
            <a:spLocks noGrp="1"/>
          </p:cNvSpPr>
          <p:nvPr>
            <p:ph type="title"/>
          </p:nvPr>
        </p:nvSpPr>
        <p:spPr/>
        <p:txBody>
          <a:bodyPr/>
          <a:lstStyle/>
          <a:p>
            <a:r>
              <a:rPr lang="en-GB" dirty="0"/>
              <a:t>Jewellery</a:t>
            </a:r>
          </a:p>
        </p:txBody>
      </p:sp>
      <p:sp>
        <p:nvSpPr>
          <p:cNvPr id="3" name="Content Placeholder 2">
            <a:extLst>
              <a:ext uri="{FF2B5EF4-FFF2-40B4-BE49-F238E27FC236}">
                <a16:creationId xmlns:a16="http://schemas.microsoft.com/office/drawing/2014/main" id="{BE26100E-768F-47E7-876B-671008CAA718}"/>
              </a:ext>
            </a:extLst>
          </p:cNvPr>
          <p:cNvSpPr>
            <a:spLocks noGrp="1"/>
          </p:cNvSpPr>
          <p:nvPr>
            <p:ph sz="half" idx="1"/>
          </p:nvPr>
        </p:nvSpPr>
        <p:spPr>
          <a:xfrm>
            <a:off x="1484312" y="2438399"/>
            <a:ext cx="4895055" cy="3512696"/>
          </a:xfrm>
        </p:spPr>
        <p:txBody>
          <a:bodyPr>
            <a:normAutofit fontScale="92500" lnSpcReduction="20000"/>
          </a:bodyPr>
          <a:lstStyle/>
          <a:p>
            <a:r>
              <a:rPr lang="en-GB" dirty="0"/>
              <a:t>Here is a close-up view of the ear-rings; the one on the left appears as one to slip behind the ear. The one to the right an ear-ring for a pierced ear. </a:t>
            </a:r>
          </a:p>
          <a:p>
            <a:r>
              <a:rPr lang="en-GB" dirty="0"/>
              <a:t>Three quarters of the burials with ear-rings were found in PG800b (Pu-a-</a:t>
            </a:r>
            <a:r>
              <a:rPr lang="en-GB" dirty="0" err="1"/>
              <a:t>bi’s</a:t>
            </a:r>
            <a:r>
              <a:rPr lang="en-GB" dirty="0"/>
              <a:t> burial plot) (see</a:t>
            </a:r>
            <a:r>
              <a:rPr lang="en-US" dirty="0"/>
              <a:t> Gansell,2006, p.8)</a:t>
            </a:r>
            <a:r>
              <a:rPr lang="en-GB" dirty="0"/>
              <a:t>.</a:t>
            </a:r>
          </a:p>
          <a:p>
            <a:r>
              <a:rPr lang="en-GB" dirty="0"/>
              <a:t>This means that ear-rings are to be considered a luxury at this period in female assemblage, worn only by women of middle-top rank. They are made of gold which in the early Mesopotamian period was respected highly, though was worth less than silver which was considered the metal for financial exchange.</a:t>
            </a:r>
          </a:p>
          <a:p>
            <a:pPr marL="0" indent="0" algn="ctr">
              <a:buNone/>
            </a:pPr>
            <a:r>
              <a:rPr lang="en-GB" dirty="0"/>
              <a:t>(Gansell, 2006). </a:t>
            </a:r>
          </a:p>
        </p:txBody>
      </p:sp>
      <p:pic>
        <p:nvPicPr>
          <p:cNvPr id="5" name="Content Placeholder 4">
            <a:extLst>
              <a:ext uri="{FF2B5EF4-FFF2-40B4-BE49-F238E27FC236}">
                <a16:creationId xmlns:a16="http://schemas.microsoft.com/office/drawing/2014/main" id="{3A8E31DA-1F15-4974-AFC8-5AAEEEACE6D4}"/>
              </a:ext>
            </a:extLst>
          </p:cNvPr>
          <p:cNvPicPr>
            <a:picLocks noGrp="1" noChangeAspect="1"/>
          </p:cNvPicPr>
          <p:nvPr>
            <p:ph sz="half" idx="2"/>
          </p:nvPr>
        </p:nvPicPr>
        <p:blipFill>
          <a:blip r:embed="rId2"/>
          <a:stretch>
            <a:fillRect/>
          </a:stretch>
        </p:blipFill>
        <p:spPr>
          <a:xfrm>
            <a:off x="6607175" y="2928640"/>
            <a:ext cx="4895850" cy="2600920"/>
          </a:xfrm>
          <a:prstGeom prst="rect">
            <a:avLst/>
          </a:prstGeom>
        </p:spPr>
      </p:pic>
    </p:spTree>
    <p:extLst>
      <p:ext uri="{BB962C8B-B14F-4D97-AF65-F5344CB8AC3E}">
        <p14:creationId xmlns:p14="http://schemas.microsoft.com/office/powerpoint/2010/main" val="32831557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7D3A5-1A2D-4B72-8A72-54D014B5EFB6}"/>
              </a:ext>
            </a:extLst>
          </p:cNvPr>
          <p:cNvSpPr>
            <a:spLocks noGrp="1"/>
          </p:cNvSpPr>
          <p:nvPr>
            <p:ph type="title"/>
          </p:nvPr>
        </p:nvSpPr>
        <p:spPr/>
        <p:txBody>
          <a:bodyPr/>
          <a:lstStyle/>
          <a:p>
            <a:r>
              <a:rPr lang="en-GB" dirty="0"/>
              <a:t>Cylinder Seals</a:t>
            </a:r>
          </a:p>
        </p:txBody>
      </p:sp>
      <p:sp>
        <p:nvSpPr>
          <p:cNvPr id="3" name="Content Placeholder 2">
            <a:extLst>
              <a:ext uri="{FF2B5EF4-FFF2-40B4-BE49-F238E27FC236}">
                <a16:creationId xmlns:a16="http://schemas.microsoft.com/office/drawing/2014/main" id="{E0106D5C-8A25-44B0-89DE-B314F80ACFB8}"/>
              </a:ext>
            </a:extLst>
          </p:cNvPr>
          <p:cNvSpPr>
            <a:spLocks noGrp="1"/>
          </p:cNvSpPr>
          <p:nvPr>
            <p:ph sz="half" idx="1"/>
          </p:nvPr>
        </p:nvSpPr>
        <p:spPr>
          <a:xfrm>
            <a:off x="1484312" y="1948721"/>
            <a:ext cx="5276252" cy="4047345"/>
          </a:xfrm>
        </p:spPr>
        <p:txBody>
          <a:bodyPr>
            <a:normAutofit fontScale="85000" lnSpcReduction="20000"/>
          </a:bodyPr>
          <a:lstStyle/>
          <a:p>
            <a:r>
              <a:rPr lang="en-GB" dirty="0"/>
              <a:t>This slide shows the first part of Pu-a-bi’s cylinder seal. </a:t>
            </a:r>
          </a:p>
          <a:p>
            <a:r>
              <a:rPr lang="en-GB" dirty="0"/>
              <a:t>It shows the queen seated where normally a king would have been. </a:t>
            </a:r>
          </a:p>
          <a:p>
            <a:r>
              <a:rPr lang="en-GB" dirty="0"/>
              <a:t>She almost bursts out of the dimensions of the seal with her ceremonial head gear</a:t>
            </a:r>
          </a:p>
          <a:p>
            <a:r>
              <a:rPr lang="en-GB" dirty="0"/>
              <a:t>The king also seated has no head gear at all proving once again that he was of inferior social status to the queen.</a:t>
            </a:r>
          </a:p>
          <a:p>
            <a:r>
              <a:rPr lang="en-GB" dirty="0"/>
              <a:t>The queen has in her hand either a date palm, which shows her regal power 0r, if it is a cup, as the king has one as well, it may be a salutation to a special occasion. If it the latter the date palm is being held by the retainer to her rear.</a:t>
            </a:r>
          </a:p>
          <a:p>
            <a:r>
              <a:rPr lang="en-GB" dirty="0"/>
              <a:t>There are four attendants all dressed the same.</a:t>
            </a:r>
          </a:p>
          <a:p>
            <a:r>
              <a:rPr lang="en-US" dirty="0"/>
              <a:t>This cylinder seal, together with a ring with her name on found in close proximity to her body, proved the chamber was hers.</a:t>
            </a:r>
          </a:p>
          <a:p>
            <a:pPr marL="0" indent="0" algn="ctr">
              <a:buNone/>
            </a:pPr>
            <a:r>
              <a:rPr lang="en-GB" dirty="0"/>
              <a:t>(Woolley, 1934)</a:t>
            </a:r>
          </a:p>
        </p:txBody>
      </p:sp>
      <p:pic>
        <p:nvPicPr>
          <p:cNvPr id="5" name="Content Placeholder 4">
            <a:extLst>
              <a:ext uri="{FF2B5EF4-FFF2-40B4-BE49-F238E27FC236}">
                <a16:creationId xmlns:a16="http://schemas.microsoft.com/office/drawing/2014/main" id="{600DA392-6DE0-4828-8735-8BF8EFC47CB2}"/>
              </a:ext>
            </a:extLst>
          </p:cNvPr>
          <p:cNvPicPr>
            <a:picLocks noGrp="1" noChangeAspect="1"/>
          </p:cNvPicPr>
          <p:nvPr>
            <p:ph sz="half" idx="2"/>
          </p:nvPr>
        </p:nvPicPr>
        <p:blipFill>
          <a:blip r:embed="rId2"/>
          <a:stretch>
            <a:fillRect/>
          </a:stretch>
        </p:blipFill>
        <p:spPr>
          <a:xfrm>
            <a:off x="6911975" y="3252787"/>
            <a:ext cx="4286250" cy="1952625"/>
          </a:xfrm>
          <a:prstGeom prst="rect">
            <a:avLst/>
          </a:prstGeom>
        </p:spPr>
      </p:pic>
    </p:spTree>
    <p:extLst>
      <p:ext uri="{BB962C8B-B14F-4D97-AF65-F5344CB8AC3E}">
        <p14:creationId xmlns:p14="http://schemas.microsoft.com/office/powerpoint/2010/main" val="33979412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73220-E0FC-4A25-9BDD-347D5B954D60}"/>
              </a:ext>
            </a:extLst>
          </p:cNvPr>
          <p:cNvSpPr>
            <a:spLocks noGrp="1"/>
          </p:cNvSpPr>
          <p:nvPr>
            <p:ph type="title"/>
          </p:nvPr>
        </p:nvSpPr>
        <p:spPr>
          <a:xfrm>
            <a:off x="-1077518" y="914400"/>
            <a:ext cx="10018713" cy="1752599"/>
          </a:xfrm>
        </p:spPr>
        <p:txBody>
          <a:bodyPr/>
          <a:lstStyle/>
          <a:p>
            <a:r>
              <a:rPr lang="en-GB" dirty="0"/>
              <a:t>Cylinder Seals</a:t>
            </a:r>
          </a:p>
        </p:txBody>
      </p:sp>
      <p:sp>
        <p:nvSpPr>
          <p:cNvPr id="3" name="Content Placeholder 2">
            <a:extLst>
              <a:ext uri="{FF2B5EF4-FFF2-40B4-BE49-F238E27FC236}">
                <a16:creationId xmlns:a16="http://schemas.microsoft.com/office/drawing/2014/main" id="{EC65328D-F407-482E-BFD9-06AA10B21B61}"/>
              </a:ext>
            </a:extLst>
          </p:cNvPr>
          <p:cNvSpPr>
            <a:spLocks noGrp="1"/>
          </p:cNvSpPr>
          <p:nvPr>
            <p:ph sz="half" idx="1"/>
          </p:nvPr>
        </p:nvSpPr>
        <p:spPr>
          <a:xfrm>
            <a:off x="1484312" y="2413417"/>
            <a:ext cx="5381183" cy="3530184"/>
          </a:xfrm>
        </p:spPr>
        <p:txBody>
          <a:bodyPr>
            <a:normAutofit fontScale="92500" lnSpcReduction="20000"/>
          </a:bodyPr>
          <a:lstStyle/>
          <a:p>
            <a:r>
              <a:rPr lang="en-GB" dirty="0"/>
              <a:t>This slide shows a second portion of the cylinder seal and illustrates that they are celebrating some sort of agreement. </a:t>
            </a:r>
          </a:p>
          <a:p>
            <a:r>
              <a:rPr lang="en-GB" dirty="0"/>
              <a:t>This may well have been  an internal alliance in Pu-a-bi’s own palace or some sort of alliance between two states.</a:t>
            </a:r>
          </a:p>
          <a:p>
            <a:r>
              <a:rPr lang="en-GB" dirty="0"/>
              <a:t>The slide also defines the figures and that once again except for the queen’s head gear, there is little difference between clothing styles of the sexes.</a:t>
            </a:r>
          </a:p>
          <a:p>
            <a:r>
              <a:rPr lang="en-GB" dirty="0"/>
              <a:t>‘Pu-a-bi’s figure is slightly taller then the king’s which in this case is to be expected. However, it is the exact opposite what would normally have been the case</a:t>
            </a:r>
          </a:p>
          <a:p>
            <a:pPr marL="0" indent="0" algn="ctr">
              <a:buNone/>
            </a:pPr>
            <a:r>
              <a:rPr lang="en-GB" dirty="0"/>
              <a:t>(Woolley, 1934)</a:t>
            </a:r>
          </a:p>
        </p:txBody>
      </p:sp>
      <p:pic>
        <p:nvPicPr>
          <p:cNvPr id="5" name="Content Placeholder 4">
            <a:extLst>
              <a:ext uri="{FF2B5EF4-FFF2-40B4-BE49-F238E27FC236}">
                <a16:creationId xmlns:a16="http://schemas.microsoft.com/office/drawing/2014/main" id="{08F3D442-2935-4819-A1C6-673667D97F71}"/>
              </a:ext>
            </a:extLst>
          </p:cNvPr>
          <p:cNvPicPr>
            <a:picLocks noGrp="1" noChangeAspect="1"/>
          </p:cNvPicPr>
          <p:nvPr>
            <p:ph sz="half" idx="2"/>
          </p:nvPr>
        </p:nvPicPr>
        <p:blipFill>
          <a:blip r:embed="rId2"/>
          <a:stretch>
            <a:fillRect/>
          </a:stretch>
        </p:blipFill>
        <p:spPr>
          <a:xfrm>
            <a:off x="6997700" y="3095625"/>
            <a:ext cx="4114800" cy="2266950"/>
          </a:xfrm>
          <a:prstGeom prst="rect">
            <a:avLst/>
          </a:prstGeom>
        </p:spPr>
      </p:pic>
    </p:spTree>
    <p:extLst>
      <p:ext uri="{BB962C8B-B14F-4D97-AF65-F5344CB8AC3E}">
        <p14:creationId xmlns:p14="http://schemas.microsoft.com/office/powerpoint/2010/main" val="2407711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927B-60E4-4CA1-8990-444DD105C3D7}"/>
              </a:ext>
            </a:extLst>
          </p:cNvPr>
          <p:cNvSpPr>
            <a:spLocks noGrp="1"/>
          </p:cNvSpPr>
          <p:nvPr>
            <p:ph type="title"/>
          </p:nvPr>
        </p:nvSpPr>
        <p:spPr/>
        <p:txBody>
          <a:bodyPr/>
          <a:lstStyle/>
          <a:p>
            <a:r>
              <a:rPr lang="en-GB" dirty="0"/>
              <a:t>Cylinder Seals</a:t>
            </a:r>
          </a:p>
        </p:txBody>
      </p:sp>
      <p:sp>
        <p:nvSpPr>
          <p:cNvPr id="3" name="Content Placeholder 2">
            <a:extLst>
              <a:ext uri="{FF2B5EF4-FFF2-40B4-BE49-F238E27FC236}">
                <a16:creationId xmlns:a16="http://schemas.microsoft.com/office/drawing/2014/main" id="{F091A048-84CB-4573-B47A-C4688B88A916}"/>
              </a:ext>
            </a:extLst>
          </p:cNvPr>
          <p:cNvSpPr>
            <a:spLocks noGrp="1"/>
          </p:cNvSpPr>
          <p:nvPr>
            <p:ph sz="half" idx="1"/>
          </p:nvPr>
        </p:nvSpPr>
        <p:spPr>
          <a:xfrm>
            <a:off x="1484312" y="2438399"/>
            <a:ext cx="4895055" cy="3733801"/>
          </a:xfrm>
        </p:spPr>
        <p:txBody>
          <a:bodyPr>
            <a:normAutofit/>
          </a:bodyPr>
          <a:lstStyle/>
          <a:p>
            <a:r>
              <a:rPr lang="en-US" dirty="0"/>
              <a:t>This part of the cylinder seal moves more towards a religious scene rather then a monarchical pose. </a:t>
            </a:r>
          </a:p>
          <a:p>
            <a:r>
              <a:rPr lang="en-US" dirty="0"/>
              <a:t>The tree of life which is associated with religion is prominent in the top layer of the seal which demonstrates that Pu-a-bi is not only a queen but also is thought of as a priestess </a:t>
            </a:r>
          </a:p>
          <a:p>
            <a:r>
              <a:rPr lang="en-US" dirty="0"/>
              <a:t>The bottom layer is showing a religious ceremony and shows that a salutation is being offered to a god.  </a:t>
            </a:r>
          </a:p>
          <a:p>
            <a:pPr marL="0" indent="0" algn="ctr">
              <a:buNone/>
            </a:pPr>
            <a:r>
              <a:rPr lang="en-US" dirty="0"/>
              <a:t>(Woolley, 1934)</a:t>
            </a:r>
          </a:p>
          <a:p>
            <a:endParaRPr lang="en-GB" dirty="0"/>
          </a:p>
        </p:txBody>
      </p:sp>
      <p:pic>
        <p:nvPicPr>
          <p:cNvPr id="5" name="Content Placeholder 4">
            <a:extLst>
              <a:ext uri="{FF2B5EF4-FFF2-40B4-BE49-F238E27FC236}">
                <a16:creationId xmlns:a16="http://schemas.microsoft.com/office/drawing/2014/main" id="{6C264904-EEE2-4DA0-8961-C2A64E9AF7D4}"/>
              </a:ext>
            </a:extLst>
          </p:cNvPr>
          <p:cNvPicPr>
            <a:picLocks noGrp="1" noChangeAspect="1"/>
          </p:cNvPicPr>
          <p:nvPr>
            <p:ph sz="half" idx="2"/>
          </p:nvPr>
        </p:nvPicPr>
        <p:blipFill>
          <a:blip r:embed="rId2"/>
          <a:stretch>
            <a:fillRect/>
          </a:stretch>
        </p:blipFill>
        <p:spPr>
          <a:xfrm>
            <a:off x="6912170" y="2991504"/>
            <a:ext cx="4285859" cy="2475191"/>
          </a:xfrm>
          <a:prstGeom prst="rect">
            <a:avLst/>
          </a:prstGeom>
        </p:spPr>
      </p:pic>
    </p:spTree>
    <p:extLst>
      <p:ext uri="{BB962C8B-B14F-4D97-AF65-F5344CB8AC3E}">
        <p14:creationId xmlns:p14="http://schemas.microsoft.com/office/powerpoint/2010/main" val="1858677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8" name="Group 9">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29" name="Rectangle 17">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356A921D-615D-4799-8CDE-5EF4D873E5C0}"/>
              </a:ext>
            </a:extLst>
          </p:cNvPr>
          <p:cNvPicPr>
            <a:picLocks noGrp="1" noChangeAspect="1"/>
          </p:cNvPicPr>
          <p:nvPr>
            <p:ph sz="half" idx="2"/>
          </p:nvPr>
        </p:nvPicPr>
        <p:blipFill rotWithShape="1">
          <a:blip r:embed="rId3"/>
          <a:srcRect t="5819" r="2" b="100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30" name="Group 19">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1"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3"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4"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04C74D4-A12B-42A3-A853-06EAE6CE8F02}"/>
              </a:ext>
            </a:extLst>
          </p:cNvPr>
          <p:cNvSpPr>
            <a:spLocks noGrp="1"/>
          </p:cNvSpPr>
          <p:nvPr>
            <p:ph type="title"/>
          </p:nvPr>
        </p:nvSpPr>
        <p:spPr>
          <a:xfrm>
            <a:off x="972080" y="685800"/>
            <a:ext cx="5260680" cy="1752599"/>
          </a:xfrm>
        </p:spPr>
        <p:txBody>
          <a:bodyPr vert="horz" lIns="91440" tIns="45720" rIns="91440" bIns="45720" rtlCol="0" anchor="ctr">
            <a:normAutofit/>
          </a:bodyPr>
          <a:lstStyle/>
          <a:p>
            <a:r>
              <a:rPr lang="en-US" dirty="0"/>
              <a:t>Queen Pu-a-bi’s Funeral Procession</a:t>
            </a:r>
          </a:p>
        </p:txBody>
      </p:sp>
      <p:sp>
        <p:nvSpPr>
          <p:cNvPr id="3" name="Content Placeholder 2">
            <a:extLst>
              <a:ext uri="{FF2B5EF4-FFF2-40B4-BE49-F238E27FC236}">
                <a16:creationId xmlns:a16="http://schemas.microsoft.com/office/drawing/2014/main" id="{3CC28A56-42CC-4713-BDB3-BF90CE9EAE8B}"/>
              </a:ext>
            </a:extLst>
          </p:cNvPr>
          <p:cNvSpPr>
            <a:spLocks noGrp="1"/>
          </p:cNvSpPr>
          <p:nvPr>
            <p:ph sz="half" idx="1"/>
          </p:nvPr>
        </p:nvSpPr>
        <p:spPr>
          <a:xfrm>
            <a:off x="571765" y="2278505"/>
            <a:ext cx="5260680" cy="3893695"/>
          </a:xfrm>
        </p:spPr>
        <p:txBody>
          <a:bodyPr vert="horz" lIns="91440" tIns="45720" rIns="91440" bIns="45720" rtlCol="0" anchor="ctr">
            <a:normAutofit fontScale="77500" lnSpcReduction="20000"/>
          </a:bodyPr>
          <a:lstStyle/>
          <a:p>
            <a:r>
              <a:rPr lang="en-US" sz="2000" dirty="0"/>
              <a:t>This shows a reconstruction of ‘Pu-a-bi’s’ funeral procession. </a:t>
            </a:r>
          </a:p>
          <a:p>
            <a:r>
              <a:rPr lang="en-US" sz="2000" dirty="0"/>
              <a:t>This is not a typical funeral procession for a female but only for one of high rank</a:t>
            </a:r>
          </a:p>
          <a:p>
            <a:r>
              <a:rPr lang="en-US" sz="2000" dirty="0"/>
              <a:t>The troops in the front are following a normal practice of reverse arms for the occasion.</a:t>
            </a:r>
          </a:p>
          <a:p>
            <a:r>
              <a:rPr lang="en-US" sz="2000" dirty="0"/>
              <a:t>The oxen being pulled to the Death Pit carry the sumptuous goods like the harps, lyres and other belongings of the person to be buried.</a:t>
            </a:r>
          </a:p>
          <a:p>
            <a:r>
              <a:rPr lang="en-US" sz="2000" dirty="0"/>
              <a:t>The clothing for both sexes is predominantly white. Except for the oxen drivers the clothing is long and uniform. Only the woman to the fore seems to have any jewellery assemblage. As such I wonder whether this is a picture of the queen (looking on to her own funeral) or of the priestess. </a:t>
            </a:r>
          </a:p>
          <a:p>
            <a:pPr marL="0" indent="0" algn="ctr">
              <a:buNone/>
            </a:pPr>
            <a:r>
              <a:rPr lang="en-US" sz="2000" dirty="0"/>
              <a:t>(Starr, 2020)</a:t>
            </a:r>
          </a:p>
        </p:txBody>
      </p:sp>
    </p:spTree>
    <p:extLst>
      <p:ext uri="{BB962C8B-B14F-4D97-AF65-F5344CB8AC3E}">
        <p14:creationId xmlns:p14="http://schemas.microsoft.com/office/powerpoint/2010/main" val="4069405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430F6-A351-450D-9F02-91D041DF602E}"/>
              </a:ext>
            </a:extLst>
          </p:cNvPr>
          <p:cNvSpPr>
            <a:spLocks noGrp="1"/>
          </p:cNvSpPr>
          <p:nvPr>
            <p:ph type="title"/>
          </p:nvPr>
        </p:nvSpPr>
        <p:spPr/>
        <p:txBody>
          <a:bodyPr/>
          <a:lstStyle/>
          <a:p>
            <a:r>
              <a:rPr lang="en-GB" dirty="0"/>
              <a:t>The Death Pit </a:t>
            </a:r>
          </a:p>
        </p:txBody>
      </p:sp>
      <p:sp>
        <p:nvSpPr>
          <p:cNvPr id="3" name="Content Placeholder 2">
            <a:extLst>
              <a:ext uri="{FF2B5EF4-FFF2-40B4-BE49-F238E27FC236}">
                <a16:creationId xmlns:a16="http://schemas.microsoft.com/office/drawing/2014/main" id="{1327A33D-0D66-4557-A041-03CABEFFDD3A}"/>
              </a:ext>
            </a:extLst>
          </p:cNvPr>
          <p:cNvSpPr>
            <a:spLocks noGrp="1"/>
          </p:cNvSpPr>
          <p:nvPr>
            <p:ph sz="half" idx="1"/>
          </p:nvPr>
        </p:nvSpPr>
        <p:spPr>
          <a:xfrm>
            <a:off x="1484310" y="2560319"/>
            <a:ext cx="4611689" cy="3230879"/>
          </a:xfrm>
        </p:spPr>
        <p:txBody>
          <a:bodyPr>
            <a:noAutofit/>
          </a:bodyPr>
          <a:lstStyle/>
          <a:p>
            <a:r>
              <a:rPr lang="en-GB" sz="1400" dirty="0"/>
              <a:t>In the royal cemetery, parameters not only were the 16-17 tombs found, but attached to 10 of these were what is called death pits which contained retainers to the dead monarch together with animals and other supplies needed for the after life</a:t>
            </a:r>
          </a:p>
          <a:p>
            <a:r>
              <a:rPr lang="en-GB" sz="1400" dirty="0"/>
              <a:t>Here is an example of PG 789’s death pit (that of Mes-kalam-dug) </a:t>
            </a:r>
          </a:p>
          <a:p>
            <a:r>
              <a:rPr lang="en-GB" sz="1400" dirty="0"/>
              <a:t>There is conjecture among scholars as to how these people died with at least three scenarios in circulation. </a:t>
            </a:r>
          </a:p>
          <a:p>
            <a:r>
              <a:rPr lang="en-GB" sz="1400" dirty="0"/>
              <a:t>1 That the retainers were drugged in situ.</a:t>
            </a:r>
          </a:p>
          <a:p>
            <a:r>
              <a:rPr lang="en-GB" sz="1400" dirty="0"/>
              <a:t>2 The retainers were dispatched by a heavy blow to the head.</a:t>
            </a:r>
          </a:p>
          <a:p>
            <a:r>
              <a:rPr lang="en-GB" sz="1400" dirty="0"/>
              <a:t>3 According to Leick (2012), the retainers were dispatched away from the pit and laid to rest just in time for the pit to be filled in again. </a:t>
            </a:r>
          </a:p>
          <a:p>
            <a:pPr marL="0" indent="0" algn="ctr">
              <a:buNone/>
            </a:pPr>
            <a:r>
              <a:rPr lang="en-GB" sz="1400" dirty="0"/>
              <a:t>(Kriwaczek 2012)</a:t>
            </a:r>
          </a:p>
        </p:txBody>
      </p:sp>
      <p:pic>
        <p:nvPicPr>
          <p:cNvPr id="5" name="Content Placeholder 4">
            <a:extLst>
              <a:ext uri="{FF2B5EF4-FFF2-40B4-BE49-F238E27FC236}">
                <a16:creationId xmlns:a16="http://schemas.microsoft.com/office/drawing/2014/main" id="{27305752-C2A3-423D-AD31-3DB94E0ABE45}"/>
              </a:ext>
            </a:extLst>
          </p:cNvPr>
          <p:cNvPicPr>
            <a:picLocks noGrp="1" noChangeAspect="1"/>
          </p:cNvPicPr>
          <p:nvPr>
            <p:ph sz="half" idx="2"/>
          </p:nvPr>
        </p:nvPicPr>
        <p:blipFill>
          <a:blip r:embed="rId2"/>
          <a:stretch>
            <a:fillRect/>
          </a:stretch>
        </p:blipFill>
        <p:spPr>
          <a:xfrm>
            <a:off x="6602895" y="2666998"/>
            <a:ext cx="3804755" cy="3124201"/>
          </a:xfrm>
          <a:prstGeom prst="rect">
            <a:avLst/>
          </a:prstGeom>
        </p:spPr>
      </p:pic>
    </p:spTree>
    <p:extLst>
      <p:ext uri="{BB962C8B-B14F-4D97-AF65-F5344CB8AC3E}">
        <p14:creationId xmlns:p14="http://schemas.microsoft.com/office/powerpoint/2010/main" val="3060177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ECC0B-1911-415C-8C4F-3AFE6EC90D9D}"/>
              </a:ext>
            </a:extLst>
          </p:cNvPr>
          <p:cNvSpPr>
            <a:spLocks noGrp="1"/>
          </p:cNvSpPr>
          <p:nvPr>
            <p:ph type="title"/>
          </p:nvPr>
        </p:nvSpPr>
        <p:spPr/>
        <p:txBody>
          <a:bodyPr/>
          <a:lstStyle/>
          <a:p>
            <a:r>
              <a:rPr lang="en-GB" dirty="0"/>
              <a:t>The Servants</a:t>
            </a:r>
          </a:p>
        </p:txBody>
      </p:sp>
      <p:sp>
        <p:nvSpPr>
          <p:cNvPr id="3" name="Content Placeholder 2">
            <a:extLst>
              <a:ext uri="{FF2B5EF4-FFF2-40B4-BE49-F238E27FC236}">
                <a16:creationId xmlns:a16="http://schemas.microsoft.com/office/drawing/2014/main" id="{8B40D486-5790-413A-A621-34BBE66BE078}"/>
              </a:ext>
            </a:extLst>
          </p:cNvPr>
          <p:cNvSpPr>
            <a:spLocks noGrp="1"/>
          </p:cNvSpPr>
          <p:nvPr>
            <p:ph idx="1"/>
          </p:nvPr>
        </p:nvSpPr>
        <p:spPr/>
        <p:txBody>
          <a:bodyPr>
            <a:noAutofit/>
          </a:bodyPr>
          <a:lstStyle/>
          <a:p>
            <a:r>
              <a:rPr lang="en-GB" sz="1400" dirty="0"/>
              <a:t>As can be seen from the previous slide, after the death of a ruling monarch retainers and retinue often followed their masters to the after-life. </a:t>
            </a:r>
          </a:p>
          <a:p>
            <a:r>
              <a:rPr lang="en-GB" sz="1400" dirty="0"/>
              <a:t>The largest number of deaths 74 in total (68 female, 6 male) occurred in PG1237,otherwise known as the’ Great Death Pit.’ This burial chamber was for a king so it appears that in most if  not all cases more females than males were the victims in these mass killings, reflecting true life through religious ritual </a:t>
            </a:r>
          </a:p>
          <a:p>
            <a:r>
              <a:rPr lang="en-GB" sz="1400" dirty="0"/>
              <a:t>In Pu-a-bi’s chamber, fewer died but again most were female and almost all were adult. All the female retainers were dressed similarly to the queen but with less adornment. One of the retinue stood out because her adornment was greater than the rest but less when compared to Pu-a-bi. I would suggest that as religious ceremonies were involved in these graves that the particular female from the retinue may have been Pu-a-bi’s personal priestess. </a:t>
            </a:r>
          </a:p>
          <a:p>
            <a:r>
              <a:rPr lang="en-GB" sz="1400" dirty="0"/>
              <a:t>Gansell (2006) gives a very good grounding re the servants/attendants in these pits, many of the burials had a league of retainers all well dressed to varying degrees and of variations in rank.</a:t>
            </a:r>
          </a:p>
          <a:p>
            <a:r>
              <a:rPr lang="en-GB" sz="1400" dirty="0"/>
              <a:t>As I have already said I feel that the attendant in ‘PG 800b; Pu-a-bi’s death pit was probably a priestess so religious fervour could continue in the after life. The lower you went down the attendant’s pecking order the less the differences between the genders’ clothing. The women’s clothing was made of a glyptic material, </a:t>
            </a:r>
          </a:p>
          <a:p>
            <a:r>
              <a:rPr lang="en-GB" sz="1400" dirty="0"/>
              <a:t>There may not have been much difference between the various people buried if as one conclusion that it had been a cult burial; this would mean that death was not a disaster to the person but a privilege. </a:t>
            </a:r>
          </a:p>
          <a:p>
            <a:pPr marL="0" indent="0" algn="ctr">
              <a:buNone/>
            </a:pPr>
            <a:r>
              <a:rPr lang="en-GB" sz="1400" dirty="0"/>
              <a:t>(Gansell, 2006)        </a:t>
            </a:r>
          </a:p>
        </p:txBody>
      </p:sp>
    </p:spTree>
    <p:extLst>
      <p:ext uri="{BB962C8B-B14F-4D97-AF65-F5344CB8AC3E}">
        <p14:creationId xmlns:p14="http://schemas.microsoft.com/office/powerpoint/2010/main" val="27208591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EA620-6409-7C42-B114-87507B02E27E}"/>
              </a:ext>
            </a:extLst>
          </p:cNvPr>
          <p:cNvSpPr>
            <a:spLocks noGrp="1"/>
          </p:cNvSpPr>
          <p:nvPr>
            <p:ph type="title"/>
          </p:nvPr>
        </p:nvSpPr>
        <p:spPr/>
        <p:txBody>
          <a:bodyPr/>
          <a:lstStyle/>
          <a:p>
            <a:r>
              <a:rPr lang="en-US" dirty="0"/>
              <a:t>The primary Royal Tombs’ occupants</a:t>
            </a:r>
          </a:p>
        </p:txBody>
      </p:sp>
      <p:sp>
        <p:nvSpPr>
          <p:cNvPr id="3" name="Content Placeholder 2">
            <a:extLst>
              <a:ext uri="{FF2B5EF4-FFF2-40B4-BE49-F238E27FC236}">
                <a16:creationId xmlns:a16="http://schemas.microsoft.com/office/drawing/2014/main" id="{F0D84D9A-4B0E-D742-B294-ECFA5518CC24}"/>
              </a:ext>
            </a:extLst>
          </p:cNvPr>
          <p:cNvSpPr>
            <a:spLocks noGrp="1"/>
          </p:cNvSpPr>
          <p:nvPr>
            <p:ph idx="1"/>
          </p:nvPr>
        </p:nvSpPr>
        <p:spPr/>
        <p:txBody>
          <a:bodyPr/>
          <a:lstStyle/>
          <a:p>
            <a:r>
              <a:rPr lang="en-US" dirty="0"/>
              <a:t>Probably were affiliated with (or led) ) Ur’s ruling institution (Reade, 2001)</a:t>
            </a:r>
          </a:p>
          <a:p>
            <a:r>
              <a:rPr lang="en-US" dirty="0"/>
              <a:t>Although the highest  political office was held by kings, both kings and queens had extravagant burials (as is seen with Pu-a-</a:t>
            </a:r>
            <a:r>
              <a:rPr lang="en-US" dirty="0" err="1"/>
              <a:t>bi’s</a:t>
            </a:r>
            <a:r>
              <a:rPr lang="en-US" dirty="0"/>
              <a:t> burial) (</a:t>
            </a:r>
            <a:r>
              <a:rPr lang="en-US" dirty="0" err="1"/>
              <a:t>Gansell</a:t>
            </a:r>
            <a:r>
              <a:rPr lang="en-US" dirty="0"/>
              <a:t>, 2012)</a:t>
            </a:r>
          </a:p>
          <a:p>
            <a:r>
              <a:rPr lang="en-US" dirty="0"/>
              <a:t>Shepherd (2006) suggests that their treatment in death might be reflective of the equality of their religious or social status as opposed to their political status</a:t>
            </a:r>
          </a:p>
        </p:txBody>
      </p:sp>
    </p:spTree>
    <p:extLst>
      <p:ext uri="{BB962C8B-B14F-4D97-AF65-F5344CB8AC3E}">
        <p14:creationId xmlns:p14="http://schemas.microsoft.com/office/powerpoint/2010/main" val="33578690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F90F7-9B56-C149-B58E-D30D735CB575}"/>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ECEBBEB8-22AA-6640-849A-FA0AFD9705DE}"/>
              </a:ext>
            </a:extLst>
          </p:cNvPr>
          <p:cNvSpPr>
            <a:spLocks noGrp="1"/>
          </p:cNvSpPr>
          <p:nvPr>
            <p:ph idx="1"/>
          </p:nvPr>
        </p:nvSpPr>
        <p:spPr/>
        <p:txBody>
          <a:bodyPr>
            <a:normAutofit fontScale="92500" lnSpcReduction="10000"/>
          </a:bodyPr>
          <a:lstStyle/>
          <a:p>
            <a:r>
              <a:rPr lang="en-US" dirty="0"/>
              <a:t>Even though ancient Mesopotamian women are far less often represented in texts and images, elite women did play important roles in the highest echelons of society and some also had a degree of economic independence </a:t>
            </a:r>
          </a:p>
          <a:p>
            <a:r>
              <a:rPr lang="en-US" dirty="0"/>
              <a:t>Pu-a-</a:t>
            </a:r>
            <a:r>
              <a:rPr lang="en-US" dirty="0" err="1"/>
              <a:t>bi’s</a:t>
            </a:r>
            <a:r>
              <a:rPr lang="en-US" dirty="0"/>
              <a:t> tomb shows the attention and wealth that was given to elite women</a:t>
            </a:r>
          </a:p>
          <a:p>
            <a:r>
              <a:rPr lang="en-US" dirty="0"/>
              <a:t>Pu-a-</a:t>
            </a:r>
            <a:r>
              <a:rPr lang="en-US" dirty="0" err="1"/>
              <a:t>bi’s</a:t>
            </a:r>
            <a:r>
              <a:rPr lang="en-US" dirty="0"/>
              <a:t> adornment demonstrates her membership in the elite group; it also communicates her rank and features of her personal and socio-cultural identity </a:t>
            </a:r>
          </a:p>
          <a:p>
            <a:r>
              <a:rPr lang="en-US" dirty="0"/>
              <a:t>The images of flowers and fauna, </a:t>
            </a:r>
            <a:r>
              <a:rPr lang="en-US" dirty="0" err="1"/>
              <a:t>Gansell</a:t>
            </a:r>
            <a:r>
              <a:rPr lang="en-US" dirty="0"/>
              <a:t> (2006) argues, is suggestive of her role in the cycle of life and rebirth</a:t>
            </a:r>
          </a:p>
          <a:p>
            <a:endParaRPr lang="en-US" dirty="0"/>
          </a:p>
        </p:txBody>
      </p:sp>
    </p:spTree>
    <p:extLst>
      <p:ext uri="{BB962C8B-B14F-4D97-AF65-F5344CB8AC3E}">
        <p14:creationId xmlns:p14="http://schemas.microsoft.com/office/powerpoint/2010/main" val="328870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F1953-DF88-4FFE-BC45-36E6D103B66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528AC28-621A-4AD3-8DFB-EC0E52826886}"/>
              </a:ext>
            </a:extLst>
          </p:cNvPr>
          <p:cNvSpPr>
            <a:spLocks noGrp="1"/>
          </p:cNvSpPr>
          <p:nvPr>
            <p:ph idx="1"/>
          </p:nvPr>
        </p:nvSpPr>
        <p:spPr>
          <a:xfrm>
            <a:off x="1484311" y="1888762"/>
            <a:ext cx="10018713" cy="4283438"/>
          </a:xfrm>
        </p:spPr>
        <p:txBody>
          <a:bodyPr>
            <a:normAutofit fontScale="70000" lnSpcReduction="20000"/>
          </a:bodyPr>
          <a:lstStyle/>
          <a:p>
            <a:r>
              <a:rPr lang="en-US" dirty="0"/>
              <a:t>Pu-a-bi according to (Starr, 2020) and with whom I agree, was a queen in her own rite. The change of name from Shud-ab(given to hear by Woolley at the time of his excavation) may be as much to do with the Epithet that had been attached to the name from ‘ Pu-a-bi ‘ = ‘ From her father’s hands’ as to whether she was Semitic or Sumerian. </a:t>
            </a:r>
          </a:p>
          <a:p>
            <a:r>
              <a:rPr lang="en-GB" dirty="0"/>
              <a:t>Queen Pu-a-bi showed many masculine attributes. These include </a:t>
            </a:r>
            <a:r>
              <a:rPr lang="en-US" dirty="0"/>
              <a:t>authority, power, manipulation, strength, guile (to have got to the throne in the first place and secondly to have been able to stay there even if it was for only a few years).</a:t>
            </a:r>
          </a:p>
          <a:p>
            <a:r>
              <a:rPr lang="en-US" dirty="0"/>
              <a:t>It is a grave pity that so little is known of Pu-a-bi’s life, it is thought that there was little sex or love in her life. From what we do know there can be no  suggestion I feel of weakness in her character. It has to be considered in my opinion that although she had a female body; the mind was definitely; male. Hence the gender paradox! It is with out doubt that she acted on the extreme masculine end of the range of male attributes.   </a:t>
            </a:r>
          </a:p>
          <a:p>
            <a:r>
              <a:rPr lang="en-GB" dirty="0"/>
              <a:t>Although she died in her forties from the DNA reports done on her skeleton, the number of years that she was queen is still un-certain (as was so much of her life)</a:t>
            </a:r>
          </a:p>
          <a:p>
            <a:r>
              <a:rPr lang="en-GB" dirty="0"/>
              <a:t>In my opinion she should be seen by the feminists as a potential early role model for them to follow. </a:t>
            </a:r>
          </a:p>
          <a:p>
            <a:r>
              <a:rPr lang="en-GB" dirty="0"/>
              <a:t>This then brings me  finally to my last point; I believe that she was not married to Mes-kalam-dug   PG789; but was a in fact a  queen in her own right and possibly a daughter of King Ur-Pabilsag.          </a:t>
            </a:r>
          </a:p>
        </p:txBody>
      </p:sp>
    </p:spTree>
    <p:extLst>
      <p:ext uri="{BB962C8B-B14F-4D97-AF65-F5344CB8AC3E}">
        <p14:creationId xmlns:p14="http://schemas.microsoft.com/office/powerpoint/2010/main" val="23595427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A33E2-BE82-47C0-B328-3E4FBC68013F}"/>
              </a:ext>
            </a:extLst>
          </p:cNvPr>
          <p:cNvSpPr>
            <a:spLocks noGrp="1"/>
          </p:cNvSpPr>
          <p:nvPr>
            <p:ph type="title"/>
          </p:nvPr>
        </p:nvSpPr>
        <p:spPr>
          <a:xfrm>
            <a:off x="-224851" y="0"/>
            <a:ext cx="13565222" cy="1495425"/>
          </a:xfrm>
        </p:spPr>
        <p:txBody>
          <a:bodyPr/>
          <a:lstStyle/>
          <a:p>
            <a:r>
              <a:rPr lang="en-GB" dirty="0"/>
              <a:t>Bibliography</a:t>
            </a:r>
          </a:p>
        </p:txBody>
      </p:sp>
      <p:sp>
        <p:nvSpPr>
          <p:cNvPr id="3" name="Content Placeholder 2">
            <a:extLst>
              <a:ext uri="{FF2B5EF4-FFF2-40B4-BE49-F238E27FC236}">
                <a16:creationId xmlns:a16="http://schemas.microsoft.com/office/drawing/2014/main" id="{FDFFEC56-F9D9-4FB0-A796-3AABF316FE9A}"/>
              </a:ext>
            </a:extLst>
          </p:cNvPr>
          <p:cNvSpPr>
            <a:spLocks noGrp="1"/>
          </p:cNvSpPr>
          <p:nvPr>
            <p:ph idx="1"/>
          </p:nvPr>
        </p:nvSpPr>
        <p:spPr>
          <a:xfrm>
            <a:off x="1086643" y="1495425"/>
            <a:ext cx="10018713" cy="4800444"/>
          </a:xfrm>
        </p:spPr>
        <p:txBody>
          <a:bodyPr>
            <a:normAutofit fontScale="32500" lnSpcReduction="20000"/>
          </a:bodyPr>
          <a:lstStyle/>
          <a:p>
            <a:r>
              <a:rPr lang="en-GB" dirty="0" err="1"/>
              <a:t>Benzel</a:t>
            </a:r>
            <a:r>
              <a:rPr lang="en-GB" dirty="0"/>
              <a:t>, K., Graff, S.B., </a:t>
            </a:r>
            <a:r>
              <a:rPr lang="en-GB" dirty="0" err="1"/>
              <a:t>Rakic</a:t>
            </a:r>
            <a:r>
              <a:rPr lang="en-GB" dirty="0"/>
              <a:t>, Y. and Watts, E.W. (2010) </a:t>
            </a:r>
            <a:r>
              <a:rPr lang="en-GB" i="1" dirty="0"/>
              <a:t>Art of the Ancient Near East: A Resource foe Educators, (</a:t>
            </a:r>
            <a:r>
              <a:rPr lang="en-GB" dirty="0"/>
              <a:t>Metropolitan Museum of Art: </a:t>
            </a:r>
            <a:r>
              <a:rPr lang="en-GB" dirty="0" err="1"/>
              <a:t>Rolin</a:t>
            </a:r>
            <a:r>
              <a:rPr lang="en-GB" dirty="0"/>
              <a:t> foundation, USA)</a:t>
            </a:r>
            <a:r>
              <a:rPr lang="en-GB" i="1" dirty="0"/>
              <a:t> </a:t>
            </a:r>
            <a:endParaRPr lang="en-GB" dirty="0"/>
          </a:p>
          <a:p>
            <a:r>
              <a:rPr lang="en-GB" dirty="0"/>
              <a:t> Burrows,  E. (1934) Inscribed material cited in Woolley, C.L. (1934) </a:t>
            </a:r>
            <a:r>
              <a:rPr lang="en-GB" i="1" dirty="0"/>
              <a:t>Ur Excavations Volume ii, The Royal Cemeteries </a:t>
            </a:r>
            <a:r>
              <a:rPr lang="en-GB" dirty="0"/>
              <a:t>(British Museum: London, pp.311-22)</a:t>
            </a:r>
          </a:p>
          <a:p>
            <a:r>
              <a:rPr lang="en-GB" dirty="0" err="1"/>
              <a:t>Gansell</a:t>
            </a:r>
            <a:r>
              <a:rPr lang="en-GB" dirty="0"/>
              <a:t>, A. R. (2006) Identity and Adornment in the Third Millennium BC Mesopotamian ‘Royal Cemetery ‘ at Ur, </a:t>
            </a:r>
            <a:r>
              <a:rPr lang="en-GB" i="1" dirty="0"/>
              <a:t>Cambridge Archaeological Journal 17(1), 1-1.</a:t>
            </a:r>
          </a:p>
          <a:p>
            <a:r>
              <a:rPr lang="en-GB" dirty="0" err="1"/>
              <a:t>Gansell</a:t>
            </a:r>
            <a:r>
              <a:rPr lang="en-GB" dirty="0"/>
              <a:t>, A.R. (2012) ‘Women in Ancient Mesopotamia’ in S. L. James and S. Dillon (eds), </a:t>
            </a:r>
            <a:r>
              <a:rPr lang="en-GB" i="1" dirty="0"/>
              <a:t>Women in the Ancient World, </a:t>
            </a:r>
            <a:r>
              <a:rPr lang="en-GB" dirty="0"/>
              <a:t>(Oxford: Blackwell Publishing, pp.11-24)</a:t>
            </a:r>
          </a:p>
          <a:p>
            <a:pPr marL="285750" marR="0" lvl="0" indent="-285750" algn="l" defTabSz="457200" rtl="0" eaLnBrk="1" fontAlgn="auto" latinLnBrk="0" hangingPunct="1">
              <a:lnSpc>
                <a:spcPct val="100000"/>
              </a:lnSpc>
              <a:spcBef>
                <a:spcPct val="20000"/>
              </a:spcBef>
              <a:spcAft>
                <a:spcPts val="600"/>
              </a:spcAft>
              <a:buClr>
                <a:srgbClr val="30ACEC">
                  <a:lumMod val="75000"/>
                </a:srgbClr>
              </a:buClr>
              <a:buSzPct val="145000"/>
              <a:buFont typeface="Arial"/>
              <a:buChar char="•"/>
              <a:tabLst/>
              <a:defRPr/>
            </a:pPr>
            <a:r>
              <a:rPr kumimoji="0" lang="en-GB" sz="2400" b="0" i="0" u="none" strike="noStrike" kern="1200" cap="none" spc="0" normalizeH="0" baseline="0" noProof="0" dirty="0">
                <a:ln>
                  <a:noFill/>
                </a:ln>
                <a:solidFill>
                  <a:prstClr val="black"/>
                </a:solidFill>
                <a:effectLst/>
                <a:uLnTx/>
                <a:uFillTx/>
                <a:latin typeface="Corbel" panose="020B0503020204020204"/>
                <a:ea typeface="+mn-ea"/>
                <a:cs typeface="+mn-cs"/>
              </a:rPr>
              <a:t>Gansell A.R,&amp; I.J. Winter (2002). </a:t>
            </a:r>
            <a:r>
              <a:rPr kumimoji="0" lang="en-GB" sz="2400" b="0" i="1" u="none" strike="noStrike" kern="1200" cap="none" spc="0" normalizeH="0" baseline="0" noProof="0" dirty="0">
                <a:ln>
                  <a:noFill/>
                </a:ln>
                <a:solidFill>
                  <a:prstClr val="black"/>
                </a:solidFill>
                <a:effectLst/>
                <a:uLnTx/>
                <a:uFillTx/>
                <a:latin typeface="Corbel" panose="020B0503020204020204"/>
                <a:ea typeface="+mn-ea"/>
                <a:cs typeface="+mn-cs"/>
              </a:rPr>
              <a:t>Treasures from the Royal Tombs of Ur</a:t>
            </a:r>
            <a:r>
              <a:rPr kumimoji="0" lang="en-GB" sz="2400" b="0" i="0" u="none" strike="noStrike" kern="1200" cap="none" spc="0" normalizeH="0" baseline="0" noProof="0" dirty="0">
                <a:ln>
                  <a:noFill/>
                </a:ln>
                <a:solidFill>
                  <a:prstClr val="black"/>
                </a:solidFill>
                <a:effectLst/>
                <a:uLnTx/>
                <a:uFillTx/>
                <a:latin typeface="Corbel" panose="020B0503020204020204"/>
                <a:ea typeface="+mn-ea"/>
                <a:cs typeface="+mn-cs"/>
              </a:rPr>
              <a:t>. (Harvard University Art Museum Gallery Series 36). Harvard (MA) Harvard University , 1-8. </a:t>
            </a:r>
          </a:p>
          <a:p>
            <a:r>
              <a:rPr lang="en-GB" dirty="0"/>
              <a:t>Gelb, I.J. (1957) </a:t>
            </a:r>
            <a:r>
              <a:rPr lang="en-GB" i="1" dirty="0"/>
              <a:t>Glossary of Old Akkadian. (Materials for the Assyrian Dictionary 3</a:t>
            </a:r>
            <a:r>
              <a:rPr lang="en-GB" dirty="0"/>
              <a:t>.) Chicago (I.L): University of Chicago Press</a:t>
            </a:r>
          </a:p>
          <a:p>
            <a:pPr>
              <a:buFont typeface="Arial" panose="020B0604020202020204" pitchFamily="34" charset="0"/>
              <a:buChar char="•"/>
            </a:pPr>
            <a:r>
              <a:rPr lang="en-GB" dirty="0" err="1"/>
              <a:t>Glubok</a:t>
            </a:r>
            <a:r>
              <a:rPr lang="en-GB" dirty="0"/>
              <a:t>, S. (1969)</a:t>
            </a:r>
            <a:r>
              <a:rPr lang="en-GB" i="1" dirty="0"/>
              <a:t> Discovering the Royal Tombs at Ur. </a:t>
            </a:r>
            <a:r>
              <a:rPr lang="en-GB" dirty="0"/>
              <a:t>London: Macmillan, pp.48-49</a:t>
            </a:r>
          </a:p>
          <a:p>
            <a:r>
              <a:rPr lang="en-GB" dirty="0"/>
              <a:t>Johnson, G.M. (1999) </a:t>
            </a:r>
            <a:r>
              <a:rPr lang="en-GB" i="1" dirty="0"/>
              <a:t>Women Rulers Throughout the Ages: An Illustrated Guide, </a:t>
            </a:r>
            <a:r>
              <a:rPr lang="en-GB" dirty="0"/>
              <a:t>Santa Barbara: ABC-CLIO</a:t>
            </a:r>
          </a:p>
          <a:p>
            <a:r>
              <a:rPr lang="en-GB" dirty="0"/>
              <a:t>Kriwaczek, P. (2010) </a:t>
            </a:r>
            <a:r>
              <a:rPr lang="en-GB" i="1" dirty="0"/>
              <a:t>Babylon Mesopotamia and the Birth of Civilization </a:t>
            </a:r>
            <a:r>
              <a:rPr lang="en-GB" dirty="0"/>
              <a:t>( Atlantic Books: London)</a:t>
            </a:r>
          </a:p>
          <a:p>
            <a:r>
              <a:rPr lang="en-GB" dirty="0"/>
              <a:t>Marchesi, G,(2004). Who was buried in the Royal Tombs of Ur? The epigraphic and textual data. </a:t>
            </a:r>
            <a:r>
              <a:rPr lang="en-GB" i="1" dirty="0"/>
              <a:t>Orientalia 73</a:t>
            </a:r>
            <a:r>
              <a:rPr lang="en-GB" dirty="0"/>
              <a:t>, 153-97.  </a:t>
            </a:r>
          </a:p>
          <a:p>
            <a:r>
              <a:rPr lang="en-GB" dirty="0"/>
              <a:t>Parrot A, Sumer </a:t>
            </a:r>
            <a:r>
              <a:rPr lang="en-GB" i="1" dirty="0"/>
              <a:t>The Arts of Mankind </a:t>
            </a:r>
            <a:r>
              <a:rPr lang="en-GB" dirty="0"/>
              <a:t>(Ed). By ANDRE MALRAUX and Georges Salles. Thames and Hudson; London 1960.</a:t>
            </a:r>
          </a:p>
          <a:p>
            <a:r>
              <a:rPr lang="en-GB" dirty="0"/>
              <a:t>Reade, J. E. (2001)   ’Assyrian king‐lists, the Royal Tombs of Ur, and Indus origins’, </a:t>
            </a:r>
            <a:r>
              <a:rPr lang="en-GB" i="1" dirty="0"/>
              <a:t>Journal of Near Eastern Studies</a:t>
            </a:r>
            <a:r>
              <a:rPr lang="en-GB" dirty="0"/>
              <a:t>  </a:t>
            </a:r>
            <a:r>
              <a:rPr lang="en-GB" b="1" dirty="0"/>
              <a:t>60</a:t>
            </a:r>
            <a:r>
              <a:rPr lang="en-GB" dirty="0"/>
              <a:t>:  1– 29.</a:t>
            </a:r>
          </a:p>
          <a:p>
            <a:r>
              <a:rPr lang="en-GB" dirty="0"/>
              <a:t>Roux, G. (1980) </a:t>
            </a:r>
            <a:r>
              <a:rPr lang="en-GB" i="1" dirty="0"/>
              <a:t>Ancient Iraq. </a:t>
            </a:r>
            <a:r>
              <a:rPr lang="en-GB" dirty="0"/>
              <a:t>Harmondsworth, Middlesex: Penguin Books, pp.132-133</a:t>
            </a:r>
          </a:p>
          <a:p>
            <a:r>
              <a:rPr lang="en-GB" dirty="0"/>
              <a:t>Shepherd, S. 2006.  </a:t>
            </a:r>
            <a:r>
              <a:rPr lang="en-GB" i="1" dirty="0"/>
              <a:t>Theatre, Body and Pleasure</a:t>
            </a:r>
            <a:r>
              <a:rPr lang="en-GB" dirty="0"/>
              <a:t> . London.</a:t>
            </a:r>
          </a:p>
          <a:p>
            <a:r>
              <a:rPr lang="en-GB" dirty="0"/>
              <a:t>Starr, J. (2020) </a:t>
            </a:r>
            <a:r>
              <a:rPr lang="en-GB" i="1" dirty="0"/>
              <a:t>Adventures in Cuneiform </a:t>
            </a:r>
            <a:r>
              <a:rPr lang="en-GB" i="1" dirty="0">
                <a:hlinkClick r:id="rId2"/>
              </a:rPr>
              <a:t>https://www.sumerianshakespeare.com</a:t>
            </a:r>
            <a:r>
              <a:rPr lang="en-GB" i="1" dirty="0"/>
              <a:t>  [Date accessed 14 January 2021]</a:t>
            </a:r>
          </a:p>
          <a:p>
            <a:r>
              <a:rPr lang="en-GB" dirty="0"/>
              <a:t>Starr, J. (2020) </a:t>
            </a:r>
            <a:r>
              <a:rPr lang="en-GB" i="1" dirty="0"/>
              <a:t>Maps </a:t>
            </a:r>
            <a:r>
              <a:rPr lang="en-GB" dirty="0">
                <a:hlinkClick r:id="rId2"/>
              </a:rPr>
              <a:t>https://www.sumerianshakespeare.com</a:t>
            </a:r>
            <a:r>
              <a:rPr lang="en-GB" dirty="0"/>
              <a:t>  [Date accessed 14 January, 2021]</a:t>
            </a:r>
          </a:p>
          <a:p>
            <a:r>
              <a:rPr lang="en-GB" dirty="0"/>
              <a:t>Starr, J. (2020) </a:t>
            </a:r>
            <a:r>
              <a:rPr lang="en-GB" i="1" dirty="0"/>
              <a:t>Other Sumerian Kings </a:t>
            </a:r>
            <a:r>
              <a:rPr lang="en-GB" dirty="0">
                <a:hlinkClick r:id="rId2"/>
              </a:rPr>
              <a:t>https://www.sumerianshakespeare.com</a:t>
            </a:r>
            <a:r>
              <a:rPr lang="en-GB" dirty="0"/>
              <a:t> [Date accessed 14 January 2021]</a:t>
            </a:r>
          </a:p>
          <a:p>
            <a:r>
              <a:rPr lang="en-GB" dirty="0"/>
              <a:t> Starr, J. (2020) </a:t>
            </a:r>
            <a:r>
              <a:rPr lang="en-GB" i="1" dirty="0"/>
              <a:t>Pu-a-bi The Queen </a:t>
            </a:r>
            <a:r>
              <a:rPr lang="en-GB" dirty="0">
                <a:hlinkClick r:id="rId2"/>
              </a:rPr>
              <a:t>https://www.sumerianshakespeare.com</a:t>
            </a:r>
            <a:r>
              <a:rPr lang="en-GB" dirty="0"/>
              <a:t> [Date accessed 14 January 2021]</a:t>
            </a:r>
          </a:p>
          <a:p>
            <a:r>
              <a:rPr lang="en-GB" dirty="0"/>
              <a:t>Starr, J. (2020) </a:t>
            </a:r>
            <a:r>
              <a:rPr lang="en-GB" i="1" dirty="0"/>
              <a:t>The Divine Right to Rule </a:t>
            </a:r>
            <a:r>
              <a:rPr lang="en-GB" dirty="0">
                <a:hlinkClick r:id="rId2"/>
              </a:rPr>
              <a:t>https://www.sumerianshakespeare.com</a:t>
            </a:r>
            <a:r>
              <a:rPr lang="en-GB" dirty="0"/>
              <a:t> [Date accessed 14 January 2021]</a:t>
            </a:r>
          </a:p>
          <a:p>
            <a:r>
              <a:rPr lang="en-GB" dirty="0"/>
              <a:t>Woolley, C.L. (1934) </a:t>
            </a:r>
            <a:r>
              <a:rPr lang="en-GB" i="1" dirty="0"/>
              <a:t>Ur Excavations Volume ii, The Royal Cemeteries </a:t>
            </a:r>
            <a:r>
              <a:rPr lang="en-GB" dirty="0"/>
              <a:t>(British Museum: London)</a:t>
            </a:r>
          </a:p>
          <a:p>
            <a:r>
              <a:rPr lang="en-GB" dirty="0">
                <a:solidFill>
                  <a:srgbClr val="3085ED"/>
                </a:solidFill>
                <a:hlinkClick r:id="rId3">
                  <a:extLst>
                    <a:ext uri="{A12FA001-AC4F-418D-AE19-62706E023703}">
                      <ahyp:hlinkClr xmlns:ahyp="http://schemas.microsoft.com/office/drawing/2018/hyperlinkcolor" val="tx"/>
                    </a:ext>
                  </a:extLst>
                </a:hlinkClick>
              </a:rPr>
              <a:t>https://www.britishmuseum.org</a:t>
            </a:r>
            <a:r>
              <a:rPr lang="en-GB" dirty="0"/>
              <a:t>  </a:t>
            </a:r>
            <a:r>
              <a:rPr lang="en-GB" i="1" dirty="0"/>
              <a:t>Royal Tombs and Death Pits at Ur (U.E. II, The Royal Cemetery pl. 273) </a:t>
            </a:r>
            <a:r>
              <a:rPr lang="en-GB" dirty="0"/>
              <a:t>(Date accessed 12 January 2021)</a:t>
            </a:r>
          </a:p>
          <a:p>
            <a:endParaRPr lang="en-GB" dirty="0"/>
          </a:p>
        </p:txBody>
      </p:sp>
    </p:spTree>
    <p:extLst>
      <p:ext uri="{BB962C8B-B14F-4D97-AF65-F5344CB8AC3E}">
        <p14:creationId xmlns:p14="http://schemas.microsoft.com/office/powerpoint/2010/main" val="32472443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otalTime>2690</TotalTime>
  <Words>4968</Words>
  <Application>Microsoft Macintosh PowerPoint</Application>
  <PresentationFormat>Widescreen</PresentationFormat>
  <Paragraphs>213</Paragraphs>
  <Slides>33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33</vt:i4>
      </vt:variant>
    </vt:vector>
  </HeadingPairs>
  <TitlesOfParts>
    <vt:vector size="36" baseType="lpstr">
      <vt:lpstr>Arial</vt:lpstr>
      <vt:lpstr>Corbel</vt:lpstr>
      <vt:lpstr>Parallax</vt:lpstr>
      <vt:lpstr>Queen Pu-a-bi: Queen of her own lands</vt:lpstr>
      <vt:lpstr>Extension of the Ubaid Culture  (c 5900-4300 B.C.) (Starr, n.d.)</vt:lpstr>
      <vt:lpstr>Ancient Near Eastern Resources</vt:lpstr>
      <vt:lpstr>Women in Ancient Mesopotamia</vt:lpstr>
      <vt:lpstr>Information about women in Ancient Mesopotamian Society</vt:lpstr>
      <vt:lpstr>Life in Sumerian Society: The Standard of Ur </vt:lpstr>
      <vt:lpstr>The emergence of  Pu-a-bi</vt:lpstr>
      <vt:lpstr>Family Tree?</vt:lpstr>
      <vt:lpstr>Queen Pu-a-bi’s Life History</vt:lpstr>
      <vt:lpstr>Queen Pu-a-bi: The Widow</vt:lpstr>
      <vt:lpstr>Queen Pu-a-bi: The Daughter</vt:lpstr>
      <vt:lpstr>Divine Right to Rule</vt:lpstr>
      <vt:lpstr>Women in Sumerian Society</vt:lpstr>
      <vt:lpstr>High end dress codes for women and Queens</vt:lpstr>
      <vt:lpstr>A definition of the Royal Cemetery</vt:lpstr>
      <vt:lpstr>The Royal Cemetery PG</vt:lpstr>
      <vt:lpstr>The Tomb of Queen Pu-a-bi</vt:lpstr>
      <vt:lpstr>Adornment</vt:lpstr>
      <vt:lpstr>Adornment</vt:lpstr>
      <vt:lpstr>Adornment </vt:lpstr>
      <vt:lpstr>Jewellery</vt:lpstr>
      <vt:lpstr>Jewellery</vt:lpstr>
      <vt:lpstr>Jewellery</vt:lpstr>
      <vt:lpstr>Cylinder Seals</vt:lpstr>
      <vt:lpstr>Cylinder Seals</vt:lpstr>
      <vt:lpstr>Cylinder Seals</vt:lpstr>
      <vt:lpstr>Queen Pu-a-bi’s Funeral Procession</vt:lpstr>
      <vt:lpstr>The Death Pit </vt:lpstr>
      <vt:lpstr>The Servants</vt:lpstr>
      <vt:lpstr>The primary Royal Tombs’ occupants</vt:lpstr>
      <vt:lpstr>Conclusion</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Queen Pu-abi: Queen of her own lands</dc:title>
  <dc:creator>Aubrey Wallbridge</dc:creator>
  <cp:lastModifiedBy>C.E.Macaulay</cp:lastModifiedBy>
  <cp:revision>164</cp:revision>
  <dcterms:created xsi:type="dcterms:W3CDTF">2021-01-14T11:26:52Z</dcterms:created>
  <dcterms:modified xsi:type="dcterms:W3CDTF">2021-01-22T16:46:40Z</dcterms:modified>
</cp:coreProperties>
</file>