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6022" autoAdjust="0"/>
  </p:normalViewPr>
  <p:slideViewPr>
    <p:cSldViewPr snapToGrid="0">
      <p:cViewPr varScale="1">
        <p:scale>
          <a:sx n="64" d="100"/>
          <a:sy n="64" d="100"/>
        </p:scale>
        <p:origin x="77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75F69E-C355-4E57-B9DA-9F4C2D8C1E74}" type="datetimeFigureOut">
              <a:rPr lang="en-GB" smtClean="0"/>
              <a:t>14/10/2023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47A342-E1BE-4AE7-931E-8AFA6DA38D5A}" type="slidenum">
              <a:rPr lang="en-GB" smtClean="0"/>
              <a:t>‹#›</a:t>
            </a:fld>
            <a:endParaRPr lang="en-GB"/>
          </a:p>
        </p:txBody>
      </p:sp>
    </p:spTree>
    <p:extLst>
      <p:ext uri="{BB962C8B-B14F-4D97-AF65-F5344CB8AC3E}">
        <p14:creationId xmlns:p14="http://schemas.microsoft.com/office/powerpoint/2010/main" val="3039556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Control over different languages enables a person to overcome challenges in different situations. It has been a skill which is quite rare and grants a significant boost to one’s career and employability (</a:t>
            </a:r>
            <a:r>
              <a:rPr lang="en-GB" sz="1200" b="0" i="0" u="none" strike="noStrike" kern="1200" noProof="0" dirty="0" err="1">
                <a:solidFill>
                  <a:schemeClr val="tx1"/>
                </a:solidFill>
                <a:effectLst/>
                <a:latin typeface="+mn-lt"/>
                <a:ea typeface="+mn-ea"/>
                <a:cs typeface="+mn-cs"/>
              </a:rPr>
              <a:t>Maheshkar</a:t>
            </a:r>
            <a:r>
              <a:rPr lang="en-GB" sz="1200" b="0" i="0" u="none" strike="noStrike" kern="1200" noProof="0" dirty="0">
                <a:solidFill>
                  <a:schemeClr val="tx1"/>
                </a:solidFill>
                <a:effectLst/>
                <a:latin typeface="+mn-lt"/>
                <a:ea typeface="+mn-ea"/>
                <a:cs typeface="+mn-cs"/>
              </a:rPr>
              <a:t> and Sharma, 2018). The current presentation offers benefits associated with multilingualism and how the awareness of the skills among staff at Diversity Hotel &amp; Spa London will benefit. It also lays down the states of difficulty in gaining command over multilingualism and polite consideration of multilingualism in the different hotel businesses with key examples. </a:t>
            </a:r>
            <a:endParaRPr lang="en-GB" b="0" noProof="0" dirty="0">
              <a:effectLst/>
            </a:endParaRPr>
          </a:p>
          <a:p>
            <a:br>
              <a:rPr lang="en-GB" noProof="0" dirty="0"/>
            </a:br>
            <a:endParaRPr lang="en-GB" noProof="0" dirty="0"/>
          </a:p>
        </p:txBody>
      </p:sp>
      <p:sp>
        <p:nvSpPr>
          <p:cNvPr id="4" name="Slide Number Placeholder 3"/>
          <p:cNvSpPr>
            <a:spLocks noGrp="1"/>
          </p:cNvSpPr>
          <p:nvPr>
            <p:ph type="sldNum" sz="quarter" idx="10"/>
          </p:nvPr>
        </p:nvSpPr>
        <p:spPr/>
        <p:txBody>
          <a:bodyPr/>
          <a:lstStyle/>
          <a:p>
            <a:fld id="{9D47A342-E1BE-4AE7-931E-8AFA6DA38D5A}" type="slidenum">
              <a:rPr lang="en-GB" smtClean="0"/>
              <a:t>3</a:t>
            </a:fld>
            <a:endParaRPr lang="en-GB"/>
          </a:p>
        </p:txBody>
      </p:sp>
    </p:spTree>
    <p:extLst>
      <p:ext uri="{BB962C8B-B14F-4D97-AF65-F5344CB8AC3E}">
        <p14:creationId xmlns:p14="http://schemas.microsoft.com/office/powerpoint/2010/main" val="4238887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Multilingualism supports individuals in conducting or performing their responsibilities in a proper manner in different states. Being proficient in the European languages is a rare skill for which a person is cherished a lot in different organisations, especially in hotels (</a:t>
            </a:r>
            <a:r>
              <a:rPr lang="en-GB" sz="1200" b="0" i="0" u="none" strike="noStrike" kern="1200" noProof="0" dirty="0" err="1">
                <a:solidFill>
                  <a:schemeClr val="tx1"/>
                </a:solidFill>
                <a:effectLst/>
                <a:latin typeface="+mn-lt"/>
                <a:ea typeface="+mn-ea"/>
                <a:cs typeface="+mn-cs"/>
              </a:rPr>
              <a:t>Žerajić</a:t>
            </a:r>
            <a:r>
              <a:rPr lang="en-GB" sz="1200" b="0" i="0" u="none" strike="noStrike" kern="1200" noProof="0" dirty="0">
                <a:solidFill>
                  <a:schemeClr val="tx1"/>
                </a:solidFill>
                <a:effectLst/>
                <a:latin typeface="+mn-lt"/>
                <a:ea typeface="+mn-ea"/>
                <a:cs typeface="+mn-cs"/>
              </a:rPr>
              <a:t>, 2020). Command over English, Italian, Spanish, Portuguese, Swedish, German, Hungarian, Romanian and French helps employees in the hotel industry to connect with guests, tourists and visitors (</a:t>
            </a:r>
            <a:r>
              <a:rPr lang="en-GB" sz="1200" b="0" i="0" u="none" strike="noStrike" kern="1200" noProof="0" dirty="0" err="1">
                <a:solidFill>
                  <a:schemeClr val="tx1"/>
                </a:solidFill>
                <a:effectLst/>
                <a:latin typeface="+mn-lt"/>
                <a:ea typeface="+mn-ea"/>
                <a:cs typeface="+mn-cs"/>
              </a:rPr>
              <a:t>Ferenčík</a:t>
            </a:r>
            <a:r>
              <a:rPr lang="en-GB" sz="1200" b="0" i="0" u="none" strike="noStrike" kern="1200" noProof="0" dirty="0">
                <a:solidFill>
                  <a:schemeClr val="tx1"/>
                </a:solidFill>
                <a:effectLst/>
                <a:latin typeface="+mn-lt"/>
                <a:ea typeface="+mn-ea"/>
                <a:cs typeface="+mn-cs"/>
              </a:rPr>
              <a:t> and </a:t>
            </a:r>
            <a:r>
              <a:rPr lang="en-GB" sz="1200" b="0" i="0" u="none" strike="noStrike" kern="1200" noProof="0" dirty="0" err="1">
                <a:solidFill>
                  <a:schemeClr val="tx1"/>
                </a:solidFill>
                <a:effectLst/>
                <a:latin typeface="+mn-lt"/>
                <a:ea typeface="+mn-ea"/>
                <a:cs typeface="+mn-cs"/>
              </a:rPr>
              <a:t>Bariová</a:t>
            </a:r>
            <a:r>
              <a:rPr lang="en-GB" sz="1200" b="0" i="0" u="none" strike="noStrike" kern="1200" noProof="0" dirty="0">
                <a:solidFill>
                  <a:schemeClr val="tx1"/>
                </a:solidFill>
                <a:effectLst/>
                <a:latin typeface="+mn-lt"/>
                <a:ea typeface="+mn-ea"/>
                <a:cs typeface="+mn-cs"/>
              </a:rPr>
              <a:t>, 2023). Also, awareness of language skills is also significant for the hotels which support them in selecting individuals who are suitable for different roles. </a:t>
            </a:r>
            <a:endParaRPr lang="en-GB" b="0" noProof="0" dirty="0">
              <a:effectLst/>
            </a:endParaRPr>
          </a:p>
          <a:p>
            <a:br>
              <a:rPr lang="en-GB" noProof="0" dirty="0"/>
            </a:br>
            <a:endParaRPr lang="en-GB" noProof="0" dirty="0"/>
          </a:p>
        </p:txBody>
      </p:sp>
      <p:sp>
        <p:nvSpPr>
          <p:cNvPr id="4" name="Slide Number Placeholder 3"/>
          <p:cNvSpPr>
            <a:spLocks noGrp="1"/>
          </p:cNvSpPr>
          <p:nvPr>
            <p:ph type="sldNum" sz="quarter" idx="10"/>
          </p:nvPr>
        </p:nvSpPr>
        <p:spPr/>
        <p:txBody>
          <a:bodyPr/>
          <a:lstStyle/>
          <a:p>
            <a:fld id="{9D47A342-E1BE-4AE7-931E-8AFA6DA38D5A}" type="slidenum">
              <a:rPr lang="en-GB" smtClean="0"/>
              <a:t>4</a:t>
            </a:fld>
            <a:endParaRPr lang="en-GB"/>
          </a:p>
        </p:txBody>
      </p:sp>
    </p:spTree>
    <p:extLst>
      <p:ext uri="{BB962C8B-B14F-4D97-AF65-F5344CB8AC3E}">
        <p14:creationId xmlns:p14="http://schemas.microsoft.com/office/powerpoint/2010/main" val="1524182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Italian is a language that has been quite dominant in the history of Europe as well as the whole globe. The difficulty level of learning Italian has been reported to be adequate for a person who is a resident of Europe due to continuous exposure to the languages in the continent (</a:t>
            </a:r>
            <a:r>
              <a:rPr lang="en-GB" sz="1200" b="0" i="0" u="none" strike="noStrike" kern="1200" noProof="0" dirty="0" err="1">
                <a:solidFill>
                  <a:schemeClr val="tx1"/>
                </a:solidFill>
                <a:effectLst/>
                <a:latin typeface="+mn-lt"/>
                <a:ea typeface="+mn-ea"/>
                <a:cs typeface="+mn-cs"/>
              </a:rPr>
              <a:t>Ghezzi</a:t>
            </a:r>
            <a:r>
              <a:rPr lang="en-GB" sz="1200" b="0" i="0" u="none" strike="noStrike" kern="1200" noProof="0" dirty="0">
                <a:solidFill>
                  <a:schemeClr val="tx1"/>
                </a:solidFill>
                <a:effectLst/>
                <a:latin typeface="+mn-lt"/>
                <a:ea typeface="+mn-ea"/>
                <a:cs typeface="+mn-cs"/>
              </a:rPr>
              <a:t> and </a:t>
            </a:r>
            <a:r>
              <a:rPr lang="en-GB" sz="1200" b="0" i="0" u="none" strike="noStrike" kern="1200" noProof="0" dirty="0" err="1">
                <a:solidFill>
                  <a:schemeClr val="tx1"/>
                </a:solidFill>
                <a:effectLst/>
                <a:latin typeface="+mn-lt"/>
                <a:ea typeface="+mn-ea"/>
                <a:cs typeface="+mn-cs"/>
              </a:rPr>
              <a:t>Molinelli</a:t>
            </a:r>
            <a:r>
              <a:rPr lang="en-GB" sz="1200" b="0" i="0" u="none" strike="noStrike" kern="1200" noProof="0" dirty="0">
                <a:solidFill>
                  <a:schemeClr val="tx1"/>
                </a:solidFill>
                <a:effectLst/>
                <a:latin typeface="+mn-lt"/>
                <a:ea typeface="+mn-ea"/>
                <a:cs typeface="+mn-cs"/>
              </a:rPr>
              <a:t>, 2019). Being polite in the context of hotel business has been recorded to be quite elemental. A person speaking Italian is always perceived to be quite polite in their dialects however, this is not always true as body language and facial expressions are also significant. </a:t>
            </a:r>
            <a:endParaRPr lang="en-GB" b="0" noProof="0" dirty="0">
              <a:effectLst/>
            </a:endParaRPr>
          </a:p>
          <a:p>
            <a:br>
              <a:rPr lang="en-GB" noProof="0" dirty="0"/>
            </a:br>
            <a:endParaRPr lang="en-GB" noProof="0" dirty="0"/>
          </a:p>
        </p:txBody>
      </p:sp>
      <p:sp>
        <p:nvSpPr>
          <p:cNvPr id="4" name="Slide Number Placeholder 3"/>
          <p:cNvSpPr>
            <a:spLocks noGrp="1"/>
          </p:cNvSpPr>
          <p:nvPr>
            <p:ph type="sldNum" sz="quarter" idx="10"/>
          </p:nvPr>
        </p:nvSpPr>
        <p:spPr/>
        <p:txBody>
          <a:bodyPr/>
          <a:lstStyle/>
          <a:p>
            <a:fld id="{9D47A342-E1BE-4AE7-931E-8AFA6DA38D5A}" type="slidenum">
              <a:rPr lang="en-GB" smtClean="0"/>
              <a:t>5</a:t>
            </a:fld>
            <a:endParaRPr lang="en-GB"/>
          </a:p>
        </p:txBody>
      </p:sp>
    </p:spTree>
    <p:extLst>
      <p:ext uri="{BB962C8B-B14F-4D97-AF65-F5344CB8AC3E}">
        <p14:creationId xmlns:p14="http://schemas.microsoft.com/office/powerpoint/2010/main" val="73434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The conglomerate-kind of hotel industry in Europe of Italian origin has maintained a positive and ever-enriching experience. Hotels like La Gaffe Hotel and Rocco Forte Hotels have delivered core language to the employees which has supported them in assuring that they are able to effectively engage with the guests (Udo, 2021). Moreover, consideration of language lessons also needed to be delivered at Diversity Hotel &amp; Spa London which will support the hotel in effective engagement with the potential guests and improving their experiences to add to the image of the hotel. </a:t>
            </a:r>
            <a:endParaRPr lang="en-GB" b="0" noProof="0" dirty="0">
              <a:effectLst/>
            </a:endParaRPr>
          </a:p>
          <a:p>
            <a:br>
              <a:rPr lang="en-GB" noProof="0" dirty="0"/>
            </a:br>
            <a:endParaRPr lang="en-GB" noProof="0" dirty="0"/>
          </a:p>
        </p:txBody>
      </p:sp>
      <p:sp>
        <p:nvSpPr>
          <p:cNvPr id="4" name="Slide Number Placeholder 3"/>
          <p:cNvSpPr>
            <a:spLocks noGrp="1"/>
          </p:cNvSpPr>
          <p:nvPr>
            <p:ph type="sldNum" sz="quarter" idx="10"/>
          </p:nvPr>
        </p:nvSpPr>
        <p:spPr/>
        <p:txBody>
          <a:bodyPr/>
          <a:lstStyle/>
          <a:p>
            <a:fld id="{9D47A342-E1BE-4AE7-931E-8AFA6DA38D5A}" type="slidenum">
              <a:rPr lang="en-GB" smtClean="0"/>
              <a:t>6</a:t>
            </a:fld>
            <a:endParaRPr lang="en-GB"/>
          </a:p>
        </p:txBody>
      </p:sp>
    </p:spTree>
    <p:extLst>
      <p:ext uri="{BB962C8B-B14F-4D97-AF65-F5344CB8AC3E}">
        <p14:creationId xmlns:p14="http://schemas.microsoft.com/office/powerpoint/2010/main" val="831552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In conclusion, it can be said that maintaining multilingualism or such characteristics propels one in their role, especially in the hotel industry where face-to-face communication is established between the parties. Having a strong command of different languages advances one in improving the experience delivered to the guests or visitors which brings about foundational knowledge and ideas on how to maintain a positive behaviour and land on the expectations of the stakeholder. </a:t>
            </a:r>
            <a:endParaRPr lang="en-GB" b="0" noProof="0" dirty="0">
              <a:effectLst/>
            </a:endParaRPr>
          </a:p>
          <a:p>
            <a:br>
              <a:rPr lang="en-GB" noProof="0" dirty="0"/>
            </a:br>
            <a:endParaRPr lang="en-GB" noProof="0" dirty="0"/>
          </a:p>
        </p:txBody>
      </p:sp>
      <p:sp>
        <p:nvSpPr>
          <p:cNvPr id="4" name="Slide Number Placeholder 3"/>
          <p:cNvSpPr>
            <a:spLocks noGrp="1"/>
          </p:cNvSpPr>
          <p:nvPr>
            <p:ph type="sldNum" sz="quarter" idx="10"/>
          </p:nvPr>
        </p:nvSpPr>
        <p:spPr/>
        <p:txBody>
          <a:bodyPr/>
          <a:lstStyle/>
          <a:p>
            <a:fld id="{9D47A342-E1BE-4AE7-931E-8AFA6DA38D5A}" type="slidenum">
              <a:rPr lang="en-GB" smtClean="0"/>
              <a:t>7</a:t>
            </a:fld>
            <a:endParaRPr lang="en-GB"/>
          </a:p>
        </p:txBody>
      </p:sp>
    </p:spTree>
    <p:extLst>
      <p:ext uri="{BB962C8B-B14F-4D97-AF65-F5344CB8AC3E}">
        <p14:creationId xmlns:p14="http://schemas.microsoft.com/office/powerpoint/2010/main" val="29116457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47A342-E1BE-4AE7-931E-8AFA6DA38D5A}" type="slidenum">
              <a:rPr lang="en-GB" smtClean="0"/>
              <a:t>8</a:t>
            </a:fld>
            <a:endParaRPr lang="en-GB"/>
          </a:p>
        </p:txBody>
      </p:sp>
    </p:spTree>
    <p:extLst>
      <p:ext uri="{BB962C8B-B14F-4D97-AF65-F5344CB8AC3E}">
        <p14:creationId xmlns:p14="http://schemas.microsoft.com/office/powerpoint/2010/main" val="39598780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EBDEEAE-3D96-44EB-B1C4-714F51E3FACC}" type="datetimeFigureOut">
              <a:rPr lang="en-GB" smtClean="0"/>
              <a:t>14/10/2023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606276C9-5F6A-4D22-A648-1118E8198496}"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7371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DEEAE-3D96-44EB-B1C4-714F51E3FACC}"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2861787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6876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BDEEAE-3D96-44EB-B1C4-714F51E3FACC}" type="datetimeFigureOut">
              <a:rPr lang="en-GB" smtClean="0"/>
              <a:t>14/10/2023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2242876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BDEEAE-3D96-44EB-B1C4-714F51E3FACC}" type="datetimeFigureOut">
              <a:rPr lang="en-GB" smtClean="0"/>
              <a:t>14/10/2023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6276C9-5F6A-4D22-A648-1118E8198496}"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3738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BDEEAE-3D96-44EB-B1C4-714F51E3FACC}" type="datetimeFigureOut">
              <a:rPr lang="en-GB" smtClean="0"/>
              <a:t>14/10/2023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6276C9-5F6A-4D22-A648-1118E819849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1509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BDEEAE-3D96-44EB-B1C4-714F51E3FACC}" type="datetimeFigureOut">
              <a:rPr lang="en-GB" smtClean="0"/>
              <a:t>14/10/2023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1243623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EBDEEAE-3D96-44EB-B1C4-714F51E3FACC}" type="datetimeFigureOut">
              <a:rPr lang="en-GB" smtClean="0"/>
              <a:t>14/10/2023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276C9-5F6A-4D22-A648-1118E8198496}"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3687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EBDEEAE-3D96-44EB-B1C4-714F51E3FACC}" type="datetimeFigureOut">
              <a:rPr lang="en-GB" smtClean="0"/>
              <a:t>14/10/2023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241549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EBDEEAE-3D96-44EB-B1C4-714F51E3FACC}" type="datetimeFigureOut">
              <a:rPr lang="en-GB" smtClean="0"/>
              <a:t>14/10/2023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1945528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7630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9175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spTree>
    <p:extLst>
      <p:ext uri="{BB962C8B-B14F-4D97-AF65-F5344CB8AC3E}">
        <p14:creationId xmlns:p14="http://schemas.microsoft.com/office/powerpoint/2010/main" val="29687282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65665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BDEEAE-3D96-44EB-B1C4-714F51E3FACC}"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69840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DEEAE-3D96-44EB-B1C4-714F51E3FACC}"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7945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DEEAE-3D96-44EB-B1C4-714F51E3FACC}"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276C9-5F6A-4D22-A648-1118E8198496}"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0809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EBDEEAE-3D96-44EB-B1C4-714F51E3FACC}" type="datetimeFigureOut">
              <a:rPr lang="en-GB" smtClean="0"/>
              <a:t>14/10/2023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06276C9-5F6A-4D22-A648-1118E8198496}" type="slidenum">
              <a:rPr lang="en-GB" smtClean="0"/>
              <a:t>‹#›</a:t>
            </a:fld>
            <a:endParaRPr lang="en-GB"/>
          </a:p>
        </p:txBody>
      </p:sp>
    </p:spTree>
    <p:extLst>
      <p:ext uri="{BB962C8B-B14F-4D97-AF65-F5344CB8AC3E}">
        <p14:creationId xmlns:p14="http://schemas.microsoft.com/office/powerpoint/2010/main" val="90847000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00748" y="1428679"/>
            <a:ext cx="7580671" cy="3585772"/>
          </a:xfrm>
        </p:spPr>
        <p:txBody>
          <a:bodyPr>
            <a:noAutofit/>
          </a:bodyPr>
          <a:lstStyle/>
          <a:p>
            <a:r>
              <a:rPr lang="en-GB" sz="3200" b="1" dirty="0"/>
              <a:t>BMIH5003</a:t>
            </a:r>
            <a:br>
              <a:rPr lang="en-GB" sz="3200" dirty="0"/>
            </a:br>
            <a:r>
              <a:rPr lang="en-GB" sz="3200" b="1" dirty="0"/>
              <a:t>Foreign Languages and Cultural Awareness</a:t>
            </a:r>
            <a:br>
              <a:rPr lang="en-GB" sz="3200" dirty="0"/>
            </a:br>
            <a:r>
              <a:rPr lang="en-GB" sz="3200" b="1" dirty="0"/>
              <a:t>Student Name: Syeda Shibli Begum</a:t>
            </a:r>
            <a:br>
              <a:rPr lang="en-GB" sz="3200" dirty="0"/>
            </a:br>
            <a:r>
              <a:rPr lang="en-GB" sz="3200" b="1" dirty="0"/>
              <a:t>Student ID: 2209479</a:t>
            </a:r>
            <a:br>
              <a:rPr lang="en-GB" sz="3200" dirty="0"/>
            </a:br>
            <a:r>
              <a:rPr lang="en-GB" sz="3200" b="1" dirty="0"/>
              <a:t>Word count:</a:t>
            </a:r>
            <a:r>
              <a:rPr lang="en-GB" sz="3200" dirty="0"/>
              <a:t> </a:t>
            </a:r>
            <a:r>
              <a:rPr lang="en-GB" sz="3200" b="1" dirty="0"/>
              <a:t>500</a:t>
            </a:r>
          </a:p>
        </p:txBody>
      </p:sp>
    </p:spTree>
    <p:extLst>
      <p:ext uri="{BB962C8B-B14F-4D97-AF65-F5344CB8AC3E}">
        <p14:creationId xmlns:p14="http://schemas.microsoft.com/office/powerpoint/2010/main" val="1470434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Table of Contents</a:t>
            </a:r>
            <a:endParaRPr lang="en-GB" dirty="0"/>
          </a:p>
        </p:txBody>
      </p:sp>
      <p:sp>
        <p:nvSpPr>
          <p:cNvPr id="3" name="Content Placeholder 2"/>
          <p:cNvSpPr>
            <a:spLocks noGrp="1"/>
          </p:cNvSpPr>
          <p:nvPr>
            <p:ph idx="1"/>
          </p:nvPr>
        </p:nvSpPr>
        <p:spPr/>
        <p:txBody>
          <a:bodyPr>
            <a:noAutofit/>
          </a:bodyPr>
          <a:lstStyle/>
          <a:p>
            <a:pPr algn="just">
              <a:lnSpc>
                <a:spcPct val="150000"/>
              </a:lnSpc>
              <a:buFont typeface="Arial" panose="020B0604020202020204" pitchFamily="34" charset="0"/>
              <a:buChar char="•"/>
            </a:pPr>
            <a:r>
              <a:rPr lang="en-GB" sz="2000" b="1" dirty="0"/>
              <a:t>Introduction</a:t>
            </a:r>
          </a:p>
          <a:p>
            <a:pPr algn="just">
              <a:lnSpc>
                <a:spcPct val="150000"/>
              </a:lnSpc>
              <a:buFont typeface="Arial" panose="020B0604020202020204" pitchFamily="34" charset="0"/>
              <a:buChar char="•"/>
            </a:pPr>
            <a:r>
              <a:rPr lang="en-US" sz="2000" b="1" dirty="0"/>
              <a:t>Benefits of multilingualism and the significance of awareness of skills for the staff</a:t>
            </a:r>
          </a:p>
          <a:p>
            <a:pPr algn="just">
              <a:lnSpc>
                <a:spcPct val="150000"/>
              </a:lnSpc>
              <a:buFont typeface="Arial" panose="020B0604020202020204" pitchFamily="34" charset="0"/>
              <a:buChar char="•"/>
            </a:pPr>
            <a:r>
              <a:rPr lang="en-US" sz="2000" b="1" dirty="0"/>
              <a:t>The location at which the language is spoken and consideration of politeness in businesses</a:t>
            </a:r>
          </a:p>
          <a:p>
            <a:pPr algn="just">
              <a:lnSpc>
                <a:spcPct val="150000"/>
              </a:lnSpc>
              <a:buFont typeface="Arial" panose="020B0604020202020204" pitchFamily="34" charset="0"/>
              <a:buChar char="•"/>
            </a:pPr>
            <a:r>
              <a:rPr lang="en-GB" sz="2000" b="1" dirty="0"/>
              <a:t>Key examples</a:t>
            </a:r>
          </a:p>
          <a:p>
            <a:pPr algn="just">
              <a:lnSpc>
                <a:spcPct val="150000"/>
              </a:lnSpc>
              <a:buFont typeface="Arial" panose="020B0604020202020204" pitchFamily="34" charset="0"/>
              <a:buChar char="•"/>
            </a:pPr>
            <a:r>
              <a:rPr lang="en-GB" sz="2000" b="1" dirty="0"/>
              <a:t>Conclusion</a:t>
            </a:r>
          </a:p>
          <a:p>
            <a:pPr algn="just">
              <a:lnSpc>
                <a:spcPct val="150000"/>
              </a:lnSpc>
            </a:pPr>
            <a:endParaRPr lang="en-GB" sz="2000" dirty="0"/>
          </a:p>
          <a:p>
            <a:pPr algn="just">
              <a:lnSpc>
                <a:spcPct val="150000"/>
              </a:lnSpc>
            </a:pPr>
            <a:endParaRPr lang="en-GB" sz="2000" dirty="0"/>
          </a:p>
        </p:txBody>
      </p:sp>
    </p:spTree>
    <p:extLst>
      <p:ext uri="{BB962C8B-B14F-4D97-AF65-F5344CB8AC3E}">
        <p14:creationId xmlns:p14="http://schemas.microsoft.com/office/powerpoint/2010/main" val="1135644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Introduction</a:t>
            </a:r>
            <a:endParaRPr lang="en-GB" dirty="0"/>
          </a:p>
        </p:txBody>
      </p:sp>
      <p:sp>
        <p:nvSpPr>
          <p:cNvPr id="3" name="Content Placeholder 2"/>
          <p:cNvSpPr>
            <a:spLocks noGrp="1"/>
          </p:cNvSpPr>
          <p:nvPr>
            <p:ph idx="1"/>
          </p:nvPr>
        </p:nvSpPr>
        <p:spPr>
          <a:xfrm>
            <a:off x="1295401" y="2556931"/>
            <a:ext cx="5081336" cy="3867931"/>
          </a:xfrm>
        </p:spPr>
        <p:txBody>
          <a:bodyPr>
            <a:normAutofit fontScale="55000" lnSpcReduction="20000"/>
          </a:bodyPr>
          <a:lstStyle/>
          <a:p>
            <a:pPr algn="just" fontAlgn="base">
              <a:lnSpc>
                <a:spcPct val="170000"/>
              </a:lnSpc>
            </a:pPr>
            <a:r>
              <a:rPr lang="en-GB" dirty="0"/>
              <a:t>It also lays down the states of difficulty in gaining command over multilingualism and polite consideration of multilingualism in the different hotel businesses with key examples</a:t>
            </a:r>
          </a:p>
          <a:p>
            <a:pPr algn="just" fontAlgn="base">
              <a:lnSpc>
                <a:spcPct val="170000"/>
              </a:lnSpc>
            </a:pPr>
            <a:r>
              <a:rPr lang="en-GB" dirty="0"/>
              <a:t>It has been a skill which is quite rare and grants a significant boost to one’s career and employability (</a:t>
            </a:r>
            <a:r>
              <a:rPr lang="en-GB" dirty="0" err="1"/>
              <a:t>Maheshkar</a:t>
            </a:r>
            <a:r>
              <a:rPr lang="en-GB" dirty="0"/>
              <a:t> and Sharma, 2018)</a:t>
            </a:r>
          </a:p>
          <a:p>
            <a:pPr algn="just" fontAlgn="base">
              <a:lnSpc>
                <a:spcPct val="170000"/>
              </a:lnSpc>
            </a:pPr>
            <a:r>
              <a:rPr lang="en-GB" dirty="0"/>
              <a:t>Control over different languages enables a person to overcome challenges in different situations</a:t>
            </a:r>
          </a:p>
          <a:p>
            <a:pPr algn="just" fontAlgn="base">
              <a:lnSpc>
                <a:spcPct val="170000"/>
              </a:lnSpc>
            </a:pPr>
            <a:r>
              <a:rPr lang="en-GB" dirty="0"/>
              <a:t>The current presentation offers benefits associated with multilingualism and how the awareness of the skills among staff at Diversity Hotel &amp; Spa London will benefit</a:t>
            </a:r>
          </a:p>
          <a:p>
            <a:pPr algn="just">
              <a:lnSpc>
                <a:spcPct val="170000"/>
              </a:lnSpc>
            </a:pPr>
            <a:endParaRPr lang="en-GB" dirty="0"/>
          </a:p>
        </p:txBody>
      </p:sp>
      <p:pic>
        <p:nvPicPr>
          <p:cNvPr id="5" name="Picture 2" descr="https://lh4.googleusercontent.com/OVxXbM1L7l8BHnAdwUl8BtKpBkn-eIWo4tj6uLSVavmZcaEt8aZoauR4cKtigR93x2j6qFB6d0gF20LyMFHAIXCz0JV0QJYgd7j08o8XcANVS9Idkra_Hcxxpv0d7hGUxOB3ARRb17WmKs6swgttdp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5316" y="2796773"/>
            <a:ext cx="2974438" cy="2974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711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Benefits of multilingualism and the significance of awareness of skills for the staff</a:t>
            </a:r>
            <a:endParaRPr lang="en-GB" sz="3200" dirty="0"/>
          </a:p>
        </p:txBody>
      </p:sp>
      <p:sp>
        <p:nvSpPr>
          <p:cNvPr id="3" name="Content Placeholder 2"/>
          <p:cNvSpPr>
            <a:spLocks noGrp="1"/>
          </p:cNvSpPr>
          <p:nvPr>
            <p:ph idx="1"/>
          </p:nvPr>
        </p:nvSpPr>
        <p:spPr>
          <a:xfrm>
            <a:off x="1295401" y="2556931"/>
            <a:ext cx="5201652" cy="3747615"/>
          </a:xfrm>
        </p:spPr>
        <p:txBody>
          <a:bodyPr>
            <a:normAutofit fontScale="55000" lnSpcReduction="20000"/>
          </a:bodyPr>
          <a:lstStyle/>
          <a:p>
            <a:pPr algn="just" fontAlgn="base">
              <a:lnSpc>
                <a:spcPct val="170000"/>
              </a:lnSpc>
            </a:pPr>
            <a:r>
              <a:rPr lang="en-GB" dirty="0"/>
              <a:t>Being proficient in the European languages is a rare skill for which a person is cherished a lot in different organisations, especially in hotels (</a:t>
            </a:r>
            <a:r>
              <a:rPr lang="en-GB" dirty="0" err="1"/>
              <a:t>Žerajić</a:t>
            </a:r>
            <a:r>
              <a:rPr lang="en-GB" dirty="0"/>
              <a:t>, 2020)</a:t>
            </a:r>
          </a:p>
          <a:p>
            <a:pPr algn="just" fontAlgn="base">
              <a:lnSpc>
                <a:spcPct val="170000"/>
              </a:lnSpc>
            </a:pPr>
            <a:r>
              <a:rPr lang="en-GB" dirty="0"/>
              <a:t>Multilingualism supports individuals in conducting or performing their responsibilities in a proper manner in different states</a:t>
            </a:r>
          </a:p>
          <a:p>
            <a:pPr algn="just" fontAlgn="base">
              <a:lnSpc>
                <a:spcPct val="170000"/>
              </a:lnSpc>
            </a:pPr>
            <a:r>
              <a:rPr lang="en-GB" dirty="0"/>
              <a:t>Also, awareness of language skills is also significant for the hotels which support them in selecting individuals who are suitable for different roles</a:t>
            </a:r>
          </a:p>
          <a:p>
            <a:pPr algn="just" fontAlgn="base">
              <a:lnSpc>
                <a:spcPct val="170000"/>
              </a:lnSpc>
            </a:pPr>
            <a:r>
              <a:rPr lang="en-GB" dirty="0"/>
              <a:t>Command over English, Italian, Spanish, Portuguese, Swedish, German, Hungarian, Romanian and French helps employees in the hotel industry to connect with guests, tourists and visitors (</a:t>
            </a:r>
            <a:r>
              <a:rPr lang="en-GB" dirty="0" err="1"/>
              <a:t>Ferenčík</a:t>
            </a:r>
            <a:r>
              <a:rPr lang="en-GB" dirty="0"/>
              <a:t> and </a:t>
            </a:r>
            <a:r>
              <a:rPr lang="en-GB" dirty="0" err="1"/>
              <a:t>Bariová</a:t>
            </a:r>
            <a:r>
              <a:rPr lang="en-GB" dirty="0"/>
              <a:t>, 2023)</a:t>
            </a:r>
          </a:p>
          <a:p>
            <a:pPr algn="just">
              <a:lnSpc>
                <a:spcPct val="170000"/>
              </a:lnSpc>
            </a:pPr>
            <a:endParaRPr lang="en-GB" dirty="0"/>
          </a:p>
        </p:txBody>
      </p:sp>
      <p:pic>
        <p:nvPicPr>
          <p:cNvPr id="4" name="Picture 3"/>
          <p:cNvPicPr>
            <a:picLocks noChangeAspect="1"/>
          </p:cNvPicPr>
          <p:nvPr/>
        </p:nvPicPr>
        <p:blipFill>
          <a:blip r:embed="rId3"/>
          <a:stretch>
            <a:fillRect/>
          </a:stretch>
        </p:blipFill>
        <p:spPr>
          <a:xfrm>
            <a:off x="6713621" y="2670916"/>
            <a:ext cx="4465220" cy="3519644"/>
          </a:xfrm>
          <a:prstGeom prst="rect">
            <a:avLst/>
          </a:prstGeom>
        </p:spPr>
      </p:pic>
    </p:spTree>
    <p:extLst>
      <p:ext uri="{BB962C8B-B14F-4D97-AF65-F5344CB8AC3E}">
        <p14:creationId xmlns:p14="http://schemas.microsoft.com/office/powerpoint/2010/main" val="1592317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The location at which the language is spoken and consideration of politeness in businesses</a:t>
            </a:r>
            <a:endParaRPr lang="en-GB" sz="3200" dirty="0"/>
          </a:p>
        </p:txBody>
      </p:sp>
      <p:sp>
        <p:nvSpPr>
          <p:cNvPr id="3" name="Content Placeholder 2"/>
          <p:cNvSpPr>
            <a:spLocks noGrp="1"/>
          </p:cNvSpPr>
          <p:nvPr>
            <p:ph idx="1"/>
          </p:nvPr>
        </p:nvSpPr>
        <p:spPr>
          <a:xfrm>
            <a:off x="1295401" y="2556932"/>
            <a:ext cx="5201652" cy="3318936"/>
          </a:xfrm>
        </p:spPr>
        <p:txBody>
          <a:bodyPr>
            <a:normAutofit fontScale="47500" lnSpcReduction="20000"/>
          </a:bodyPr>
          <a:lstStyle/>
          <a:p>
            <a:pPr algn="just" fontAlgn="base">
              <a:lnSpc>
                <a:spcPct val="170000"/>
              </a:lnSpc>
            </a:pPr>
            <a:r>
              <a:rPr lang="en-GB" dirty="0"/>
              <a:t>A person speaking Italian is always perceived to be quite polite in their dialects however, this is not always true as body language and facial expressions are also significant. </a:t>
            </a:r>
          </a:p>
          <a:p>
            <a:pPr algn="just" fontAlgn="base">
              <a:lnSpc>
                <a:spcPct val="170000"/>
              </a:lnSpc>
            </a:pPr>
            <a:r>
              <a:rPr lang="en-GB" dirty="0"/>
              <a:t>Italian is a language that has been quite dominant in the history of Europe as well as the whole globe</a:t>
            </a:r>
          </a:p>
          <a:p>
            <a:pPr algn="just" fontAlgn="base">
              <a:lnSpc>
                <a:spcPct val="170000"/>
              </a:lnSpc>
            </a:pPr>
            <a:r>
              <a:rPr lang="en-GB" dirty="0"/>
              <a:t>Being polite in the context of the hotel business has been recorded to be quite elemental</a:t>
            </a:r>
          </a:p>
          <a:p>
            <a:pPr algn="just" fontAlgn="base">
              <a:lnSpc>
                <a:spcPct val="170000"/>
              </a:lnSpc>
            </a:pPr>
            <a:r>
              <a:rPr lang="en-GB" dirty="0"/>
              <a:t>The difficulty level of learning Italian has been reported to be adequate for a person who is a resident of Europe due to continuous exposure to the languages in the continent (</a:t>
            </a:r>
            <a:r>
              <a:rPr lang="en-GB" dirty="0" err="1"/>
              <a:t>Ghezzi</a:t>
            </a:r>
            <a:r>
              <a:rPr lang="en-GB" dirty="0"/>
              <a:t> and </a:t>
            </a:r>
            <a:r>
              <a:rPr lang="en-GB" dirty="0" err="1"/>
              <a:t>Molinelli</a:t>
            </a:r>
            <a:r>
              <a:rPr lang="en-GB" dirty="0"/>
              <a:t>, 2019)</a:t>
            </a:r>
          </a:p>
          <a:p>
            <a:pPr algn="just">
              <a:lnSpc>
                <a:spcPct val="170000"/>
              </a:lnSpc>
            </a:pPr>
            <a:endParaRPr lang="en-GB" dirty="0"/>
          </a:p>
        </p:txBody>
      </p:sp>
      <p:pic>
        <p:nvPicPr>
          <p:cNvPr id="4" name="Picture 3"/>
          <p:cNvPicPr>
            <a:picLocks noChangeAspect="1"/>
          </p:cNvPicPr>
          <p:nvPr/>
        </p:nvPicPr>
        <p:blipFill>
          <a:blip r:embed="rId3"/>
          <a:stretch>
            <a:fillRect/>
          </a:stretch>
        </p:blipFill>
        <p:spPr>
          <a:xfrm>
            <a:off x="6857999" y="2723756"/>
            <a:ext cx="4475747" cy="2985288"/>
          </a:xfrm>
          <a:prstGeom prst="rect">
            <a:avLst/>
          </a:prstGeom>
        </p:spPr>
      </p:pic>
    </p:spTree>
    <p:extLst>
      <p:ext uri="{BB962C8B-B14F-4D97-AF65-F5344CB8AC3E}">
        <p14:creationId xmlns:p14="http://schemas.microsoft.com/office/powerpoint/2010/main" val="3440748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Key examples</a:t>
            </a:r>
            <a:endParaRPr lang="en-GB" dirty="0"/>
          </a:p>
        </p:txBody>
      </p:sp>
      <p:sp>
        <p:nvSpPr>
          <p:cNvPr id="3" name="Content Placeholder 2"/>
          <p:cNvSpPr>
            <a:spLocks noGrp="1"/>
          </p:cNvSpPr>
          <p:nvPr>
            <p:ph idx="1"/>
          </p:nvPr>
        </p:nvSpPr>
        <p:spPr>
          <a:xfrm>
            <a:off x="1295401" y="2556932"/>
            <a:ext cx="5201652" cy="3318936"/>
          </a:xfrm>
        </p:spPr>
        <p:txBody>
          <a:bodyPr>
            <a:noAutofit/>
          </a:bodyPr>
          <a:lstStyle/>
          <a:p>
            <a:pPr algn="just" fontAlgn="base">
              <a:lnSpc>
                <a:spcPct val="170000"/>
              </a:lnSpc>
            </a:pPr>
            <a:r>
              <a:rPr lang="en-GB" sz="1200" dirty="0"/>
              <a:t>Hotels like La Gaffe Hotel and Rocco Forte Hotels have delivered core language to the employees which has supported them in assuring that they are able to effectively engage with the guests (Udo, 2021)</a:t>
            </a:r>
          </a:p>
          <a:p>
            <a:pPr algn="just" fontAlgn="base">
              <a:lnSpc>
                <a:spcPct val="170000"/>
              </a:lnSpc>
            </a:pPr>
            <a:r>
              <a:rPr lang="en-GB" sz="1200" dirty="0"/>
              <a:t>The conglomerate-kind of hotel industry in Europe of Italian origin has maintained a positive and ever-enriching experience</a:t>
            </a:r>
          </a:p>
          <a:p>
            <a:pPr algn="just" fontAlgn="base">
              <a:lnSpc>
                <a:spcPct val="170000"/>
              </a:lnSpc>
            </a:pPr>
            <a:r>
              <a:rPr lang="en-GB" sz="1200" dirty="0"/>
              <a:t>Moreover, consideration of language lessons also needed to be delivered at Diversity Hotel &amp; Spa London which will support the hotel in effective engagement </a:t>
            </a:r>
          </a:p>
          <a:p>
            <a:pPr algn="just" fontAlgn="base">
              <a:lnSpc>
                <a:spcPct val="170000"/>
              </a:lnSpc>
            </a:pPr>
            <a:r>
              <a:rPr lang="en-GB" sz="1200" dirty="0"/>
              <a:t>With the potential guests and improving their experiences to add to the image of the hotel. </a:t>
            </a:r>
          </a:p>
          <a:p>
            <a:pPr algn="just">
              <a:lnSpc>
                <a:spcPct val="170000"/>
              </a:lnSpc>
            </a:pPr>
            <a:endParaRPr lang="en-GB" sz="1200" dirty="0"/>
          </a:p>
        </p:txBody>
      </p:sp>
      <p:pic>
        <p:nvPicPr>
          <p:cNvPr id="4" name="Picture 3"/>
          <p:cNvPicPr>
            <a:picLocks noChangeAspect="1"/>
          </p:cNvPicPr>
          <p:nvPr/>
        </p:nvPicPr>
        <p:blipFill>
          <a:blip r:embed="rId3"/>
          <a:stretch>
            <a:fillRect/>
          </a:stretch>
        </p:blipFill>
        <p:spPr>
          <a:xfrm>
            <a:off x="6782870" y="3441031"/>
            <a:ext cx="4522803" cy="1533984"/>
          </a:xfrm>
          <a:prstGeom prst="rect">
            <a:avLst/>
          </a:prstGeom>
        </p:spPr>
      </p:pic>
    </p:spTree>
    <p:extLst>
      <p:ext uri="{BB962C8B-B14F-4D97-AF65-F5344CB8AC3E}">
        <p14:creationId xmlns:p14="http://schemas.microsoft.com/office/powerpoint/2010/main" val="436374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Conclusion</a:t>
            </a:r>
            <a:endParaRPr lang="en-GB" dirty="0"/>
          </a:p>
        </p:txBody>
      </p:sp>
      <p:sp>
        <p:nvSpPr>
          <p:cNvPr id="3" name="Content Placeholder 2"/>
          <p:cNvSpPr>
            <a:spLocks noGrp="1"/>
          </p:cNvSpPr>
          <p:nvPr>
            <p:ph idx="1"/>
          </p:nvPr>
        </p:nvSpPr>
        <p:spPr>
          <a:xfrm>
            <a:off x="1295401" y="2556932"/>
            <a:ext cx="5201652" cy="3318936"/>
          </a:xfrm>
        </p:spPr>
        <p:txBody>
          <a:bodyPr>
            <a:normAutofit fontScale="55000" lnSpcReduction="20000"/>
          </a:bodyPr>
          <a:lstStyle/>
          <a:p>
            <a:pPr algn="just" fontAlgn="base">
              <a:lnSpc>
                <a:spcPct val="170000"/>
              </a:lnSpc>
            </a:pPr>
            <a:r>
              <a:rPr lang="en-GB" dirty="0"/>
              <a:t>Having a strong command of different languages advances one in improving the experience delivered to the guests or visitors which brings about foundational knowledge and </a:t>
            </a:r>
          </a:p>
          <a:p>
            <a:pPr algn="just" fontAlgn="base">
              <a:lnSpc>
                <a:spcPct val="170000"/>
              </a:lnSpc>
            </a:pPr>
            <a:r>
              <a:rPr lang="en-GB" dirty="0"/>
              <a:t>Ideas on how to maintain positive behaviour and land on the expectations of the stakeholder</a:t>
            </a:r>
          </a:p>
          <a:p>
            <a:pPr algn="just" fontAlgn="base">
              <a:lnSpc>
                <a:spcPct val="170000"/>
              </a:lnSpc>
            </a:pPr>
            <a:r>
              <a:rPr lang="en-GB" dirty="0"/>
              <a:t>In conclusion, it can be said that maintaining multilingualism or such characteristics propels one in their role, </a:t>
            </a:r>
          </a:p>
          <a:p>
            <a:pPr algn="just" fontAlgn="base">
              <a:lnSpc>
                <a:spcPct val="170000"/>
              </a:lnSpc>
            </a:pPr>
            <a:r>
              <a:rPr lang="en-GB" dirty="0"/>
              <a:t>Especially in the hotel industry where face-to-face communication is established between the parties</a:t>
            </a:r>
          </a:p>
          <a:p>
            <a:pPr algn="just">
              <a:lnSpc>
                <a:spcPct val="170000"/>
              </a:lnSpc>
            </a:pPr>
            <a:endParaRPr lang="en-GB" dirty="0"/>
          </a:p>
        </p:txBody>
      </p:sp>
      <p:pic>
        <p:nvPicPr>
          <p:cNvPr id="4" name="Picture 3"/>
          <p:cNvPicPr>
            <a:picLocks noChangeAspect="1"/>
          </p:cNvPicPr>
          <p:nvPr/>
        </p:nvPicPr>
        <p:blipFill>
          <a:blip r:embed="rId3"/>
          <a:stretch>
            <a:fillRect/>
          </a:stretch>
        </p:blipFill>
        <p:spPr>
          <a:xfrm>
            <a:off x="6787332" y="2556932"/>
            <a:ext cx="4353846" cy="3483077"/>
          </a:xfrm>
          <a:prstGeom prst="rect">
            <a:avLst/>
          </a:prstGeom>
        </p:spPr>
      </p:pic>
    </p:spTree>
    <p:extLst>
      <p:ext uri="{BB962C8B-B14F-4D97-AF65-F5344CB8AC3E}">
        <p14:creationId xmlns:p14="http://schemas.microsoft.com/office/powerpoint/2010/main" val="3471297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Reference list</a:t>
            </a:r>
            <a:endParaRPr lang="en-GB" dirty="0"/>
          </a:p>
        </p:txBody>
      </p:sp>
      <p:sp>
        <p:nvSpPr>
          <p:cNvPr id="3" name="Content Placeholder 2"/>
          <p:cNvSpPr>
            <a:spLocks noGrp="1"/>
          </p:cNvSpPr>
          <p:nvPr>
            <p:ph idx="1"/>
          </p:nvPr>
        </p:nvSpPr>
        <p:spPr>
          <a:xfrm>
            <a:off x="1295400" y="2556932"/>
            <a:ext cx="9601197" cy="3318936"/>
          </a:xfrm>
        </p:spPr>
        <p:txBody>
          <a:bodyPr>
            <a:noAutofit/>
          </a:bodyPr>
          <a:lstStyle/>
          <a:p>
            <a:pPr algn="just">
              <a:lnSpc>
                <a:spcPct val="170000"/>
              </a:lnSpc>
            </a:pPr>
            <a:r>
              <a:rPr lang="en-GB" sz="1400" dirty="0" err="1"/>
              <a:t>Ferenčík</a:t>
            </a:r>
            <a:r>
              <a:rPr lang="en-GB" sz="1400" dirty="0"/>
              <a:t>, M. and </a:t>
            </a:r>
            <a:r>
              <a:rPr lang="en-GB" sz="1400" dirty="0" err="1"/>
              <a:t>Bariová</a:t>
            </a:r>
            <a:r>
              <a:rPr lang="en-GB" sz="1400" dirty="0"/>
              <a:t>, D., 2023. Managing multilingualism in a tourist area during the COVID-19 pandemic. </a:t>
            </a:r>
            <a:r>
              <a:rPr lang="en-GB" sz="1400" i="1" dirty="0"/>
              <a:t>Journal of Pragmatics</a:t>
            </a:r>
            <a:r>
              <a:rPr lang="en-GB" sz="1400" dirty="0"/>
              <a:t>, </a:t>
            </a:r>
            <a:r>
              <a:rPr lang="en-GB" sz="1400" i="1" dirty="0"/>
              <a:t>210</a:t>
            </a:r>
            <a:r>
              <a:rPr lang="en-GB" sz="1400" dirty="0"/>
              <a:t>, pp.52-70.</a:t>
            </a:r>
          </a:p>
          <a:p>
            <a:pPr algn="just">
              <a:lnSpc>
                <a:spcPct val="170000"/>
              </a:lnSpc>
            </a:pPr>
            <a:r>
              <a:rPr lang="en-GB" sz="1400" dirty="0" err="1"/>
              <a:t>Ghezzi</a:t>
            </a:r>
            <a:r>
              <a:rPr lang="en-GB" sz="1400" dirty="0"/>
              <a:t>, C. and </a:t>
            </a:r>
            <a:r>
              <a:rPr lang="en-GB" sz="1400" dirty="0" err="1"/>
              <a:t>Molinelli</a:t>
            </a:r>
            <a:r>
              <a:rPr lang="en-GB" sz="1400" dirty="0"/>
              <a:t>, P., 2019. Italian </a:t>
            </a:r>
            <a:r>
              <a:rPr lang="en-GB" sz="1400" dirty="0" err="1"/>
              <a:t>scusa</a:t>
            </a:r>
            <a:r>
              <a:rPr lang="en-GB" sz="1400" dirty="0"/>
              <a:t> from politeness to mock politeness. </a:t>
            </a:r>
            <a:r>
              <a:rPr lang="en-GB" sz="1400" i="1" dirty="0"/>
              <a:t>Journal of Pragmatics</a:t>
            </a:r>
            <a:r>
              <a:rPr lang="en-GB" sz="1400" dirty="0"/>
              <a:t>, </a:t>
            </a:r>
            <a:r>
              <a:rPr lang="en-GB" sz="1400" i="1" dirty="0"/>
              <a:t>142</a:t>
            </a:r>
            <a:r>
              <a:rPr lang="en-GB" sz="1400" dirty="0"/>
              <a:t>, pp.245-257.</a:t>
            </a:r>
          </a:p>
          <a:p>
            <a:pPr algn="just">
              <a:lnSpc>
                <a:spcPct val="170000"/>
              </a:lnSpc>
            </a:pPr>
            <a:r>
              <a:rPr lang="en-GB" sz="1400" dirty="0" err="1"/>
              <a:t>Maheshkar</a:t>
            </a:r>
            <a:r>
              <a:rPr lang="en-GB" sz="1400" dirty="0"/>
              <a:t>, C. and Sharma, V., 2018. Handbook of Research on Cross-Cultural Business Education. Hershey: IGI Global.</a:t>
            </a:r>
          </a:p>
          <a:p>
            <a:pPr algn="just">
              <a:lnSpc>
                <a:spcPct val="170000"/>
              </a:lnSpc>
            </a:pPr>
            <a:r>
              <a:rPr lang="en-GB" sz="1400" dirty="0"/>
              <a:t>Udo, G., 2021. </a:t>
            </a:r>
            <a:r>
              <a:rPr lang="en-GB" sz="1400" i="1" dirty="0"/>
              <a:t>Luck and Happenstance: A </a:t>
            </a:r>
            <a:r>
              <a:rPr lang="en-GB" sz="1400" i="1" dirty="0" err="1"/>
              <a:t>Windrush</a:t>
            </a:r>
            <a:r>
              <a:rPr lang="en-GB" sz="1400" i="1" dirty="0"/>
              <a:t> Life</a:t>
            </a:r>
            <a:r>
              <a:rPr lang="en-GB" sz="1400" dirty="0"/>
              <a:t>. Gus Udo.</a:t>
            </a:r>
          </a:p>
          <a:p>
            <a:pPr algn="just">
              <a:lnSpc>
                <a:spcPct val="170000"/>
              </a:lnSpc>
            </a:pPr>
            <a:r>
              <a:rPr lang="en-GB" sz="1400" dirty="0" err="1"/>
              <a:t>Žerajić</a:t>
            </a:r>
            <a:r>
              <a:rPr lang="en-GB" sz="1400" dirty="0"/>
              <a:t>, A., 2020, September. Multilingualism in tourism. In </a:t>
            </a:r>
            <a:r>
              <a:rPr lang="en-GB" sz="1400" i="1" dirty="0"/>
              <a:t>Tourism International Scientific Conference </a:t>
            </a:r>
            <a:r>
              <a:rPr lang="en-GB" sz="1400" i="1" dirty="0" err="1"/>
              <a:t>Vrnjačka</a:t>
            </a:r>
            <a:r>
              <a:rPr lang="en-GB" sz="1400" i="1" dirty="0"/>
              <a:t> Banja-TISC</a:t>
            </a:r>
            <a:r>
              <a:rPr lang="en-GB" sz="1400" dirty="0"/>
              <a:t> (Vol. 5, No. 1, pp. 518-535).</a:t>
            </a:r>
          </a:p>
        </p:txBody>
      </p:sp>
    </p:spTree>
    <p:extLst>
      <p:ext uri="{BB962C8B-B14F-4D97-AF65-F5344CB8AC3E}">
        <p14:creationId xmlns:p14="http://schemas.microsoft.com/office/powerpoint/2010/main" val="177617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86000" y="881062"/>
            <a:ext cx="7620000" cy="5095875"/>
          </a:xfrm>
          <a:prstGeom prst="rect">
            <a:avLst/>
          </a:prstGeom>
        </p:spPr>
      </p:pic>
    </p:spTree>
    <p:extLst>
      <p:ext uri="{BB962C8B-B14F-4D97-AF65-F5344CB8AC3E}">
        <p14:creationId xmlns:p14="http://schemas.microsoft.com/office/powerpoint/2010/main" val="391611543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12</TotalTime>
  <Words>1022</Words>
  <Application>Microsoft Office PowerPoint</Application>
  <PresentationFormat>Widescreen</PresentationFormat>
  <Paragraphs>54</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BMIH5003 Foreign Languages and Cultural Awareness Student Name: Syeda Shibli Begum Student ID: 2209479 Word count: 500</vt:lpstr>
      <vt:lpstr>Table of Contents</vt:lpstr>
      <vt:lpstr>Introduction</vt:lpstr>
      <vt:lpstr>Benefits of multilingualism and the significance of awareness of skills for the staff</vt:lpstr>
      <vt:lpstr>The location at which the language is spoken and consideration of politeness in businesses</vt:lpstr>
      <vt:lpstr>Key examples</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BMIH5003 Foreign Languages and Cultural Awareness Student Name: Syeda Shibli Begum Student ID: 2209479 Word count: 500</dc:title>
  <cp:lastModifiedBy>Syeda Shibli Begum (2209479)</cp:lastModifiedBy>
  <cp:revision>1</cp:revision>
  <dcterms:created xsi:type="dcterms:W3CDTF">2023-10-09T07:34:14Z</dcterms:created>
  <dcterms:modified xsi:type="dcterms:W3CDTF">2023-10-14T14:03:57Z</dcterms:modified>
</cp:coreProperties>
</file>