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ry Ngandu (2518441)" userId="4d612129-7114-4684-a948-04d3e8481f03" providerId="ADAL" clId="{76E8B6A1-43B0-43EB-A6C5-FD3EF5E6EF84}"/>
    <pc:docChg chg="custSel addSld delSld modSld">
      <pc:chgData name="Verry Ngandu (2518441)" userId="4d612129-7114-4684-a948-04d3e8481f03" providerId="ADAL" clId="{76E8B6A1-43B0-43EB-A6C5-FD3EF5E6EF84}" dt="2026-07-13T10:12:15.016" v="1787" actId="22"/>
      <pc:docMkLst>
        <pc:docMk/>
      </pc:docMkLst>
      <pc:sldChg chg="modSp mod">
        <pc:chgData name="Verry Ngandu (2518441)" userId="4d612129-7114-4684-a948-04d3e8481f03" providerId="ADAL" clId="{76E8B6A1-43B0-43EB-A6C5-FD3EF5E6EF84}" dt="2026-07-13T03:29:50.595" v="258" actId="20577"/>
        <pc:sldMkLst>
          <pc:docMk/>
          <pc:sldMk cId="1717305293" sldId="257"/>
        </pc:sldMkLst>
        <pc:spChg chg="mod">
          <ac:chgData name="Verry Ngandu (2518441)" userId="4d612129-7114-4684-a948-04d3e8481f03" providerId="ADAL" clId="{76E8B6A1-43B0-43EB-A6C5-FD3EF5E6EF84}" dt="2026-07-13T03:24:33.610" v="12" actId="20577"/>
          <ac:spMkLst>
            <pc:docMk/>
            <pc:sldMk cId="1717305293" sldId="257"/>
            <ac:spMk id="2" creationId="{6C7E03A7-F331-0C71-068C-02DFAB1226CE}"/>
          </ac:spMkLst>
        </pc:spChg>
        <pc:spChg chg="mod">
          <ac:chgData name="Verry Ngandu (2518441)" userId="4d612129-7114-4684-a948-04d3e8481f03" providerId="ADAL" clId="{76E8B6A1-43B0-43EB-A6C5-FD3EF5E6EF84}" dt="2026-07-13T03:29:50.595" v="258" actId="20577"/>
          <ac:spMkLst>
            <pc:docMk/>
            <pc:sldMk cId="1717305293" sldId="257"/>
            <ac:spMk id="3" creationId="{E7244492-AB24-78B3-D422-1F23DBB1A0BF}"/>
          </ac:spMkLst>
        </pc:spChg>
      </pc:sldChg>
      <pc:sldChg chg="addSp delSp modSp new mod">
        <pc:chgData name="Verry Ngandu (2518441)" userId="4d612129-7114-4684-a948-04d3e8481f03" providerId="ADAL" clId="{76E8B6A1-43B0-43EB-A6C5-FD3EF5E6EF84}" dt="2026-07-13T09:05:24.074" v="1766" actId="1076"/>
        <pc:sldMkLst>
          <pc:docMk/>
          <pc:sldMk cId="2407702876" sldId="258"/>
        </pc:sldMkLst>
        <pc:spChg chg="mod">
          <ac:chgData name="Verry Ngandu (2518441)" userId="4d612129-7114-4684-a948-04d3e8481f03" providerId="ADAL" clId="{76E8B6A1-43B0-43EB-A6C5-FD3EF5E6EF84}" dt="2026-07-13T03:37:29.055" v="475" actId="20577"/>
          <ac:spMkLst>
            <pc:docMk/>
            <pc:sldMk cId="2407702876" sldId="258"/>
            <ac:spMk id="2" creationId="{DC77581A-1FA6-EF2B-1C53-BF0EC983191B}"/>
          </ac:spMkLst>
        </pc:spChg>
        <pc:spChg chg="mod">
          <ac:chgData name="Verry Ngandu (2518441)" userId="4d612129-7114-4684-a948-04d3e8481f03" providerId="ADAL" clId="{76E8B6A1-43B0-43EB-A6C5-FD3EF5E6EF84}" dt="2026-07-13T09:05:24.074" v="1766" actId="1076"/>
          <ac:spMkLst>
            <pc:docMk/>
            <pc:sldMk cId="2407702876" sldId="258"/>
            <ac:spMk id="3" creationId="{CBDBFFB8-4DD0-7E9F-353D-3FCBFA536264}"/>
          </ac:spMkLst>
        </pc:spChg>
        <pc:picChg chg="add del">
          <ac:chgData name="Verry Ngandu (2518441)" userId="4d612129-7114-4684-a948-04d3e8481f03" providerId="ADAL" clId="{76E8B6A1-43B0-43EB-A6C5-FD3EF5E6EF84}" dt="2026-07-13T03:46:47.503" v="832" actId="21"/>
          <ac:picMkLst>
            <pc:docMk/>
            <pc:sldMk cId="2407702876" sldId="258"/>
            <ac:picMk id="6" creationId="{EBB9FA71-536E-BB3C-3C79-F7EBB970253D}"/>
          </ac:picMkLst>
        </pc:picChg>
      </pc:sldChg>
      <pc:sldChg chg="addSp delSp modSp new mod">
        <pc:chgData name="Verry Ngandu (2518441)" userId="4d612129-7114-4684-a948-04d3e8481f03" providerId="ADAL" clId="{76E8B6A1-43B0-43EB-A6C5-FD3EF5E6EF84}" dt="2026-07-13T09:04:29.309" v="1764" actId="1076"/>
        <pc:sldMkLst>
          <pc:docMk/>
          <pc:sldMk cId="181313709" sldId="259"/>
        </pc:sldMkLst>
        <pc:spChg chg="mod">
          <ac:chgData name="Verry Ngandu (2518441)" userId="4d612129-7114-4684-a948-04d3e8481f03" providerId="ADAL" clId="{76E8B6A1-43B0-43EB-A6C5-FD3EF5E6EF84}" dt="2026-07-13T03:38:01.800" v="519" actId="20577"/>
          <ac:spMkLst>
            <pc:docMk/>
            <pc:sldMk cId="181313709" sldId="259"/>
            <ac:spMk id="2" creationId="{AEAD0D97-E719-2C49-8F6E-2463D2FAB0E5}"/>
          </ac:spMkLst>
        </pc:spChg>
        <pc:spChg chg="mod">
          <ac:chgData name="Verry Ngandu (2518441)" userId="4d612129-7114-4684-a948-04d3e8481f03" providerId="ADAL" clId="{76E8B6A1-43B0-43EB-A6C5-FD3EF5E6EF84}" dt="2026-07-13T09:04:29.309" v="1764" actId="1076"/>
          <ac:spMkLst>
            <pc:docMk/>
            <pc:sldMk cId="181313709" sldId="259"/>
            <ac:spMk id="3" creationId="{6255100F-12F0-2772-6FEA-9E04635B74B9}"/>
          </ac:spMkLst>
        </pc:spChg>
        <pc:picChg chg="add del">
          <ac:chgData name="Verry Ngandu (2518441)" userId="4d612129-7114-4684-a948-04d3e8481f03" providerId="ADAL" clId="{76E8B6A1-43B0-43EB-A6C5-FD3EF5E6EF84}" dt="2026-07-13T03:43:17.606" v="583" actId="21"/>
          <ac:picMkLst>
            <pc:docMk/>
            <pc:sldMk cId="181313709" sldId="259"/>
            <ac:picMk id="6" creationId="{96E7BD04-4B2B-52A5-C003-9E2CDF119A73}"/>
          </ac:picMkLst>
        </pc:picChg>
      </pc:sldChg>
      <pc:sldChg chg="modSp new mod">
        <pc:chgData name="Verry Ngandu (2518441)" userId="4d612129-7114-4684-a948-04d3e8481f03" providerId="ADAL" clId="{76E8B6A1-43B0-43EB-A6C5-FD3EF5E6EF84}" dt="2026-07-13T03:53:12.406" v="1237" actId="1076"/>
        <pc:sldMkLst>
          <pc:docMk/>
          <pc:sldMk cId="821126589" sldId="260"/>
        </pc:sldMkLst>
        <pc:spChg chg="mod">
          <ac:chgData name="Verry Ngandu (2518441)" userId="4d612129-7114-4684-a948-04d3e8481f03" providerId="ADAL" clId="{76E8B6A1-43B0-43EB-A6C5-FD3EF5E6EF84}" dt="2026-07-13T03:49:32.853" v="1123" actId="20577"/>
          <ac:spMkLst>
            <pc:docMk/>
            <pc:sldMk cId="821126589" sldId="260"/>
            <ac:spMk id="2" creationId="{98ECDC0D-405D-BE38-2805-58F8CB7E2CD9}"/>
          </ac:spMkLst>
        </pc:spChg>
        <pc:spChg chg="mod">
          <ac:chgData name="Verry Ngandu (2518441)" userId="4d612129-7114-4684-a948-04d3e8481f03" providerId="ADAL" clId="{76E8B6A1-43B0-43EB-A6C5-FD3EF5E6EF84}" dt="2026-07-13T03:53:12.406" v="1237" actId="1076"/>
          <ac:spMkLst>
            <pc:docMk/>
            <pc:sldMk cId="821126589" sldId="260"/>
            <ac:spMk id="3" creationId="{9A3AC3EC-E037-3CF9-69A5-F7FFBE8C1C10}"/>
          </ac:spMkLst>
        </pc:spChg>
      </pc:sldChg>
      <pc:sldChg chg="modSp new mod">
        <pc:chgData name="Verry Ngandu (2518441)" userId="4d612129-7114-4684-a948-04d3e8481f03" providerId="ADAL" clId="{76E8B6A1-43B0-43EB-A6C5-FD3EF5E6EF84}" dt="2026-07-13T03:55:22.979" v="1309" actId="27636"/>
        <pc:sldMkLst>
          <pc:docMk/>
          <pc:sldMk cId="3261539228" sldId="261"/>
        </pc:sldMkLst>
        <pc:spChg chg="mod">
          <ac:chgData name="Verry Ngandu (2518441)" userId="4d612129-7114-4684-a948-04d3e8481f03" providerId="ADAL" clId="{76E8B6A1-43B0-43EB-A6C5-FD3EF5E6EF84}" dt="2026-07-13T03:54:13.095" v="1303" actId="20577"/>
          <ac:spMkLst>
            <pc:docMk/>
            <pc:sldMk cId="3261539228" sldId="261"/>
            <ac:spMk id="2" creationId="{23C796AF-F66F-6171-A82B-AD696B61AC82}"/>
          </ac:spMkLst>
        </pc:spChg>
        <pc:spChg chg="mod">
          <ac:chgData name="Verry Ngandu (2518441)" userId="4d612129-7114-4684-a948-04d3e8481f03" providerId="ADAL" clId="{76E8B6A1-43B0-43EB-A6C5-FD3EF5E6EF84}" dt="2026-07-13T03:55:22.979" v="1309" actId="27636"/>
          <ac:spMkLst>
            <pc:docMk/>
            <pc:sldMk cId="3261539228" sldId="261"/>
            <ac:spMk id="3" creationId="{1915BCAB-AAD9-34A9-366C-3DBCB524159F}"/>
          </ac:spMkLst>
        </pc:spChg>
      </pc:sldChg>
      <pc:sldChg chg="modSp new mod">
        <pc:chgData name="Verry Ngandu (2518441)" userId="4d612129-7114-4684-a948-04d3e8481f03" providerId="ADAL" clId="{76E8B6A1-43B0-43EB-A6C5-FD3EF5E6EF84}" dt="2026-07-13T03:57:01.062" v="1403" actId="20577"/>
        <pc:sldMkLst>
          <pc:docMk/>
          <pc:sldMk cId="86788995" sldId="262"/>
        </pc:sldMkLst>
        <pc:spChg chg="mod">
          <ac:chgData name="Verry Ngandu (2518441)" userId="4d612129-7114-4684-a948-04d3e8481f03" providerId="ADAL" clId="{76E8B6A1-43B0-43EB-A6C5-FD3EF5E6EF84}" dt="2026-07-13T03:55:39.687" v="1338" actId="20577"/>
          <ac:spMkLst>
            <pc:docMk/>
            <pc:sldMk cId="86788995" sldId="262"/>
            <ac:spMk id="2" creationId="{0CD3E570-F20F-A37C-1A9C-38C2B1827307}"/>
          </ac:spMkLst>
        </pc:spChg>
        <pc:spChg chg="mod">
          <ac:chgData name="Verry Ngandu (2518441)" userId="4d612129-7114-4684-a948-04d3e8481f03" providerId="ADAL" clId="{76E8B6A1-43B0-43EB-A6C5-FD3EF5E6EF84}" dt="2026-07-13T03:57:01.062" v="1403" actId="20577"/>
          <ac:spMkLst>
            <pc:docMk/>
            <pc:sldMk cId="86788995" sldId="262"/>
            <ac:spMk id="3" creationId="{06EF7A96-13A2-ECDC-211B-9B1ABCF23D15}"/>
          </ac:spMkLst>
        </pc:spChg>
      </pc:sldChg>
      <pc:sldChg chg="modSp new mod">
        <pc:chgData name="Verry Ngandu (2518441)" userId="4d612129-7114-4684-a948-04d3e8481f03" providerId="ADAL" clId="{76E8B6A1-43B0-43EB-A6C5-FD3EF5E6EF84}" dt="2026-07-13T04:02:00.260" v="1552" actId="20577"/>
        <pc:sldMkLst>
          <pc:docMk/>
          <pc:sldMk cId="2682242863" sldId="263"/>
        </pc:sldMkLst>
        <pc:spChg chg="mod">
          <ac:chgData name="Verry Ngandu (2518441)" userId="4d612129-7114-4684-a948-04d3e8481f03" providerId="ADAL" clId="{76E8B6A1-43B0-43EB-A6C5-FD3EF5E6EF84}" dt="2026-07-13T04:01:07.254" v="1541" actId="14100"/>
          <ac:spMkLst>
            <pc:docMk/>
            <pc:sldMk cId="2682242863" sldId="263"/>
            <ac:spMk id="2" creationId="{76A79E69-5605-8338-3881-069F92EA7550}"/>
          </ac:spMkLst>
        </pc:spChg>
        <pc:spChg chg="mod">
          <ac:chgData name="Verry Ngandu (2518441)" userId="4d612129-7114-4684-a948-04d3e8481f03" providerId="ADAL" clId="{76E8B6A1-43B0-43EB-A6C5-FD3EF5E6EF84}" dt="2026-07-13T04:02:00.260" v="1552" actId="20577"/>
          <ac:spMkLst>
            <pc:docMk/>
            <pc:sldMk cId="2682242863" sldId="263"/>
            <ac:spMk id="3" creationId="{B53E07F0-4C09-DC3A-1E46-B792D6D12D23}"/>
          </ac:spMkLst>
        </pc:spChg>
      </pc:sldChg>
      <pc:sldChg chg="modSp new mod">
        <pc:chgData name="Verry Ngandu (2518441)" userId="4d612129-7114-4684-a948-04d3e8481f03" providerId="ADAL" clId="{76E8B6A1-43B0-43EB-A6C5-FD3EF5E6EF84}" dt="2026-07-13T04:06:27.794" v="1626" actId="20577"/>
        <pc:sldMkLst>
          <pc:docMk/>
          <pc:sldMk cId="2442424771" sldId="264"/>
        </pc:sldMkLst>
        <pc:spChg chg="mod">
          <ac:chgData name="Verry Ngandu (2518441)" userId="4d612129-7114-4684-a948-04d3e8481f03" providerId="ADAL" clId="{76E8B6A1-43B0-43EB-A6C5-FD3EF5E6EF84}" dt="2026-07-13T04:02:46.232" v="1589" actId="20577"/>
          <ac:spMkLst>
            <pc:docMk/>
            <pc:sldMk cId="2442424771" sldId="264"/>
            <ac:spMk id="2" creationId="{78E7B839-2CD4-BF7E-C440-5FBD31EE9CC3}"/>
          </ac:spMkLst>
        </pc:spChg>
        <pc:spChg chg="mod">
          <ac:chgData name="Verry Ngandu (2518441)" userId="4d612129-7114-4684-a948-04d3e8481f03" providerId="ADAL" clId="{76E8B6A1-43B0-43EB-A6C5-FD3EF5E6EF84}" dt="2026-07-13T04:06:27.794" v="1626" actId="20577"/>
          <ac:spMkLst>
            <pc:docMk/>
            <pc:sldMk cId="2442424771" sldId="264"/>
            <ac:spMk id="3" creationId="{83CB405B-4A4A-BA24-0266-4D8E6B45F8D3}"/>
          </ac:spMkLst>
        </pc:spChg>
      </pc:sldChg>
      <pc:sldChg chg="modSp new mod">
        <pc:chgData name="Verry Ngandu (2518441)" userId="4d612129-7114-4684-a948-04d3e8481f03" providerId="ADAL" clId="{76E8B6A1-43B0-43EB-A6C5-FD3EF5E6EF84}" dt="2026-07-13T04:14:06.932" v="1715" actId="22"/>
        <pc:sldMkLst>
          <pc:docMk/>
          <pc:sldMk cId="4280627257" sldId="265"/>
        </pc:sldMkLst>
        <pc:spChg chg="mod">
          <ac:chgData name="Verry Ngandu (2518441)" userId="4d612129-7114-4684-a948-04d3e8481f03" providerId="ADAL" clId="{76E8B6A1-43B0-43EB-A6C5-FD3EF5E6EF84}" dt="2026-07-13T04:08:25.356" v="1667" actId="20577"/>
          <ac:spMkLst>
            <pc:docMk/>
            <pc:sldMk cId="4280627257" sldId="265"/>
            <ac:spMk id="2" creationId="{4179D37B-8BBB-F378-42CD-9C0F626EA726}"/>
          </ac:spMkLst>
        </pc:spChg>
        <pc:spChg chg="mod">
          <ac:chgData name="Verry Ngandu (2518441)" userId="4d612129-7114-4684-a948-04d3e8481f03" providerId="ADAL" clId="{76E8B6A1-43B0-43EB-A6C5-FD3EF5E6EF84}" dt="2026-07-13T04:14:06.932" v="1715" actId="22"/>
          <ac:spMkLst>
            <pc:docMk/>
            <pc:sldMk cId="4280627257" sldId="265"/>
            <ac:spMk id="3" creationId="{1E7D5F9F-C8CE-63D8-80E4-5A29753AF435}"/>
          </ac:spMkLst>
        </pc:spChg>
      </pc:sldChg>
      <pc:sldChg chg="modSp new mod">
        <pc:chgData name="Verry Ngandu (2518441)" userId="4d612129-7114-4684-a948-04d3e8481f03" providerId="ADAL" clId="{76E8B6A1-43B0-43EB-A6C5-FD3EF5E6EF84}" dt="2026-07-13T09:04:42.528" v="1765" actId="1076"/>
        <pc:sldMkLst>
          <pc:docMk/>
          <pc:sldMk cId="1616696586" sldId="266"/>
        </pc:sldMkLst>
        <pc:spChg chg="mod">
          <ac:chgData name="Verry Ngandu (2518441)" userId="4d612129-7114-4684-a948-04d3e8481f03" providerId="ADAL" clId="{76E8B6A1-43B0-43EB-A6C5-FD3EF5E6EF84}" dt="2026-07-13T04:30:20.829" v="1762" actId="20577"/>
          <ac:spMkLst>
            <pc:docMk/>
            <pc:sldMk cId="1616696586" sldId="266"/>
            <ac:spMk id="2" creationId="{F7D4F50A-04FA-34B4-A23F-FA0DB8842E09}"/>
          </ac:spMkLst>
        </pc:spChg>
        <pc:spChg chg="mod">
          <ac:chgData name="Verry Ngandu (2518441)" userId="4d612129-7114-4684-a948-04d3e8481f03" providerId="ADAL" clId="{76E8B6A1-43B0-43EB-A6C5-FD3EF5E6EF84}" dt="2026-07-13T09:04:42.528" v="1765" actId="1076"/>
          <ac:spMkLst>
            <pc:docMk/>
            <pc:sldMk cId="1616696586" sldId="266"/>
            <ac:spMk id="3" creationId="{D32AD721-C7C3-784F-F8DC-B8FFCA1184FA}"/>
          </ac:spMkLst>
        </pc:spChg>
      </pc:sldChg>
      <pc:sldChg chg="modSp new mod">
        <pc:chgData name="Verry Ngandu (2518441)" userId="4d612129-7114-4684-a948-04d3e8481f03" providerId="ADAL" clId="{76E8B6A1-43B0-43EB-A6C5-FD3EF5E6EF84}" dt="2026-07-13T10:12:15.016" v="1787" actId="22"/>
        <pc:sldMkLst>
          <pc:docMk/>
          <pc:sldMk cId="862388352" sldId="267"/>
        </pc:sldMkLst>
        <pc:spChg chg="mod">
          <ac:chgData name="Verry Ngandu (2518441)" userId="4d612129-7114-4684-a948-04d3e8481f03" providerId="ADAL" clId="{76E8B6A1-43B0-43EB-A6C5-FD3EF5E6EF84}" dt="2026-07-13T10:09:38.447" v="1784" actId="20577"/>
          <ac:spMkLst>
            <pc:docMk/>
            <pc:sldMk cId="862388352" sldId="267"/>
            <ac:spMk id="2" creationId="{8F7A8A24-EFFE-7A1C-7BB1-15EE7411797A}"/>
          </ac:spMkLst>
        </pc:spChg>
        <pc:spChg chg="mod">
          <ac:chgData name="Verry Ngandu (2518441)" userId="4d612129-7114-4684-a948-04d3e8481f03" providerId="ADAL" clId="{76E8B6A1-43B0-43EB-A6C5-FD3EF5E6EF84}" dt="2026-07-13T10:12:15.016" v="1787" actId="22"/>
          <ac:spMkLst>
            <pc:docMk/>
            <pc:sldMk cId="862388352" sldId="267"/>
            <ac:spMk id="3" creationId="{C32D13DB-7BC7-4DED-FEEE-B1D35768F1BD}"/>
          </ac:spMkLst>
        </pc:spChg>
      </pc:sldChg>
      <pc:sldChg chg="new del">
        <pc:chgData name="Verry Ngandu (2518441)" userId="4d612129-7114-4684-a948-04d3e8481f03" providerId="ADAL" clId="{76E8B6A1-43B0-43EB-A6C5-FD3EF5E6EF84}" dt="2026-07-13T10:09:15.394" v="1770" actId="2696"/>
        <pc:sldMkLst>
          <pc:docMk/>
          <pc:sldMk cId="1602158994" sldId="267"/>
        </pc:sldMkLst>
      </pc:sldChg>
      <pc:sldChg chg="new del">
        <pc:chgData name="Verry Ngandu (2518441)" userId="4d612129-7114-4684-a948-04d3e8481f03" providerId="ADAL" clId="{76E8B6A1-43B0-43EB-A6C5-FD3EF5E6EF84}" dt="2026-07-13T10:08:58.017" v="1769" actId="2696"/>
        <pc:sldMkLst>
          <pc:docMk/>
          <pc:sldMk cId="2641328849" sldId="268"/>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7/13/26</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7/13/26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7/13/26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7/13/26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7/13/26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7/13/26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7/13/26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7/13/26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7/13/26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7/13/26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7/13/26</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4413E-3B53-4A0D-BF9D-B8218DC9DBBC}"/>
              </a:ext>
            </a:extLst>
          </p:cNvPr>
          <p:cNvSpPr>
            <a:spLocks noGrp="1"/>
          </p:cNvSpPr>
          <p:nvPr>
            <p:ph type="ctrTitle"/>
          </p:nvPr>
        </p:nvSpPr>
        <p:spPr/>
        <p:txBody>
          <a:bodyPr/>
          <a:lstStyle/>
          <a:p>
            <a:r>
              <a:rPr lang="en-GB" dirty="0"/>
              <a:t>Verry Ngandu presentation </a:t>
            </a:r>
            <a:endParaRPr lang="en-US" dirty="0"/>
          </a:p>
        </p:txBody>
      </p:sp>
      <p:sp>
        <p:nvSpPr>
          <p:cNvPr id="3" name="Subtitle 2">
            <a:extLst>
              <a:ext uri="{FF2B5EF4-FFF2-40B4-BE49-F238E27FC236}">
                <a16:creationId xmlns:a16="http://schemas.microsoft.com/office/drawing/2014/main" id="{E29020BD-D25E-94F6-F58C-AC7AEC04036A}"/>
              </a:ext>
            </a:extLst>
          </p:cNvPr>
          <p:cNvSpPr>
            <a:spLocks noGrp="1"/>
          </p:cNvSpPr>
          <p:nvPr>
            <p:ph type="subTitle" idx="1"/>
          </p:nvPr>
        </p:nvSpPr>
        <p:spPr>
          <a:xfrm>
            <a:off x="1876423" y="3853523"/>
            <a:ext cx="8791575" cy="1655762"/>
          </a:xfrm>
        </p:spPr>
        <p:txBody>
          <a:bodyPr/>
          <a:lstStyle/>
          <a:p>
            <a:endParaRPr lang="en-US"/>
          </a:p>
        </p:txBody>
      </p:sp>
    </p:spTree>
    <p:extLst>
      <p:ext uri="{BB962C8B-B14F-4D97-AF65-F5344CB8AC3E}">
        <p14:creationId xmlns:p14="http://schemas.microsoft.com/office/powerpoint/2010/main" val="1192751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E03A7-F331-0C71-068C-02DFAB1226CE}"/>
              </a:ext>
            </a:extLst>
          </p:cNvPr>
          <p:cNvSpPr>
            <a:spLocks noGrp="1"/>
          </p:cNvSpPr>
          <p:nvPr>
            <p:ph type="title"/>
          </p:nvPr>
        </p:nvSpPr>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E7244492-AB24-78B3-D422-1F23DBB1A0BF}"/>
              </a:ext>
            </a:extLst>
          </p:cNvPr>
          <p:cNvSpPr>
            <a:spLocks noGrp="1"/>
          </p:cNvSpPr>
          <p:nvPr>
            <p:ph idx="1"/>
          </p:nvPr>
        </p:nvSpPr>
        <p:spPr>
          <a:xfrm>
            <a:off x="663591" y="2274636"/>
            <a:ext cx="9905999" cy="3541714"/>
          </a:xfrm>
        </p:spPr>
        <p:txBody>
          <a:bodyPr/>
          <a:lstStyle/>
          <a:p>
            <a:r>
              <a:rPr lang="en-GB" dirty="0"/>
              <a:t>Today I will be discussing John </a:t>
            </a:r>
            <a:r>
              <a:rPr lang="en-GB" dirty="0" err="1"/>
              <a:t>Bowlbys</a:t>
            </a:r>
            <a:r>
              <a:rPr lang="en-GB" dirty="0"/>
              <a:t> Attachment Theory and explaining how it helps us understand the development of Issac a four year old boy attending a children centre in London. </a:t>
            </a:r>
          </a:p>
          <a:p>
            <a:r>
              <a:rPr lang="en-GB" sz="1800" b="0" i="0" dirty="0">
                <a:effectLst/>
                <a:latin typeface="Helvetica" pitchFamily="2" charset="0"/>
              </a:rPr>
              <a:t>This presentation will explain the main ideas of </a:t>
            </a:r>
            <a:r>
              <a:rPr lang="en-GB" sz="1800" b="0" i="0" dirty="0" err="1">
                <a:effectLst/>
                <a:latin typeface="Helvetica" pitchFamily="2" charset="0"/>
              </a:rPr>
              <a:t>Bowlby's</a:t>
            </a:r>
            <a:r>
              <a:rPr lang="en-GB" sz="1800" b="0" i="0" dirty="0">
                <a:effectLst/>
                <a:latin typeface="Helvetica" pitchFamily="2" charset="0"/>
              </a:rPr>
              <a:t> theory, apply the theory to Isaac's experiences, consider the influence of nature and nurture on his development, suggest practical interventions that could support him, and finally evaluate the strengths and limitations of the theory </a:t>
            </a:r>
            <a:endParaRPr lang="en-GB" sz="1800" dirty="0">
              <a:effectLst/>
              <a:latin typeface="Helvetica" pitchFamily="2" charset="0"/>
            </a:endParaRPr>
          </a:p>
          <a:p>
            <a:endParaRPr lang="en-US" dirty="0"/>
          </a:p>
        </p:txBody>
      </p:sp>
    </p:spTree>
    <p:extLst>
      <p:ext uri="{BB962C8B-B14F-4D97-AF65-F5344CB8AC3E}">
        <p14:creationId xmlns:p14="http://schemas.microsoft.com/office/powerpoint/2010/main" val="1717305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7581A-1FA6-EF2B-1C53-BF0EC983191B}"/>
              </a:ext>
            </a:extLst>
          </p:cNvPr>
          <p:cNvSpPr>
            <a:spLocks noGrp="1"/>
          </p:cNvSpPr>
          <p:nvPr>
            <p:ph type="title"/>
          </p:nvPr>
        </p:nvSpPr>
        <p:spPr>
          <a:xfrm>
            <a:off x="877354" y="-173661"/>
            <a:ext cx="9905998" cy="1478570"/>
          </a:xfrm>
        </p:spPr>
        <p:txBody>
          <a:bodyPr/>
          <a:lstStyle/>
          <a:p>
            <a:r>
              <a:rPr lang="en-GB" dirty="0"/>
              <a:t>What is </a:t>
            </a:r>
            <a:r>
              <a:rPr lang="en-GB" dirty="0" err="1"/>
              <a:t>bowlbys</a:t>
            </a:r>
            <a:r>
              <a:rPr lang="en-GB" dirty="0"/>
              <a:t> attachment Theory ?/ Slide 2</a:t>
            </a:r>
            <a:endParaRPr lang="en-US" dirty="0"/>
          </a:p>
        </p:txBody>
      </p:sp>
      <p:sp>
        <p:nvSpPr>
          <p:cNvPr id="3" name="Content Placeholder 2">
            <a:extLst>
              <a:ext uri="{FF2B5EF4-FFF2-40B4-BE49-F238E27FC236}">
                <a16:creationId xmlns:a16="http://schemas.microsoft.com/office/drawing/2014/main" id="{CBDBFFB8-4DD0-7E9F-353D-3FCBFA536264}"/>
              </a:ext>
            </a:extLst>
          </p:cNvPr>
          <p:cNvSpPr>
            <a:spLocks noGrp="1"/>
          </p:cNvSpPr>
          <p:nvPr>
            <p:ph idx="1"/>
          </p:nvPr>
        </p:nvSpPr>
        <p:spPr>
          <a:xfrm>
            <a:off x="0" y="1106535"/>
            <a:ext cx="12033564" cy="5877208"/>
          </a:xfrm>
        </p:spPr>
        <p:txBody>
          <a:bodyPr>
            <a:normAutofit/>
          </a:bodyPr>
          <a:lstStyle/>
          <a:p>
            <a:r>
              <a:rPr lang="en-GB" sz="1800" b="0" i="0" dirty="0">
                <a:effectLst/>
                <a:latin typeface="Helvetica" pitchFamily="2" charset="0"/>
              </a:rPr>
              <a:t>John </a:t>
            </a:r>
            <a:r>
              <a:rPr lang="en-GB" sz="1800" b="0" i="0" dirty="0" err="1">
                <a:effectLst/>
                <a:latin typeface="Helvetica" pitchFamily="2" charset="0"/>
              </a:rPr>
              <a:t>Bowlby</a:t>
            </a:r>
            <a:r>
              <a:rPr lang="en-GB" sz="1800" b="0" i="0" dirty="0">
                <a:effectLst/>
                <a:latin typeface="Helvetica" pitchFamily="2" charset="0"/>
              </a:rPr>
              <a:t> developed Attachment Theory to explain how important a child's relationship with their main caregiver is during the early years of life.</a:t>
            </a:r>
            <a:endParaRPr lang="en-GB" sz="1800" dirty="0">
              <a:effectLst/>
              <a:latin typeface="Helvetica" pitchFamily="2" charset="0"/>
            </a:endParaRPr>
          </a:p>
          <a:p>
            <a:r>
              <a:rPr lang="en-GB" sz="1800" b="0" i="0" dirty="0">
                <a:effectLst/>
                <a:latin typeface="Helvetica" pitchFamily="2" charset="0"/>
              </a:rPr>
              <a:t>He believed that children naturally need to feel close to someone who makes them feel safe, loved and protected. This strong emotional bond helps children feel secure and gives them the confidence to explore the world around them. </a:t>
            </a:r>
          </a:p>
          <a:p>
            <a:r>
              <a:rPr lang="en-GB" sz="1800" b="0" i="0" dirty="0" err="1">
                <a:effectLst/>
                <a:latin typeface="Helvetica" pitchFamily="2" charset="0"/>
              </a:rPr>
              <a:t>Bowlby</a:t>
            </a:r>
            <a:r>
              <a:rPr lang="en-GB" sz="1800" b="0" i="0" dirty="0">
                <a:effectLst/>
                <a:latin typeface="Helvetica" pitchFamily="2" charset="0"/>
              </a:rPr>
              <a:t> also believed that the experiences children have with their caregivers when they are very young can affect how they develop emotionally and socially as they grow up. When a caregiver is loving, caring and responds to a child's needs, the child is more likely to develop a secure attachment.</a:t>
            </a:r>
            <a:endParaRPr lang="en-GB" sz="1800" dirty="0">
              <a:effectLst/>
              <a:latin typeface="Helvetica" pitchFamily="2" charset="0"/>
            </a:endParaRPr>
          </a:p>
          <a:p>
            <a:r>
              <a:rPr lang="en-GB" sz="1800" b="0" i="0" dirty="0">
                <a:effectLst/>
                <a:latin typeface="Helvetica" pitchFamily="2" charset="0"/>
              </a:rPr>
              <a:t>However, if the care they receive is inconsistent or they experience repeated separations, they may develop an insecure attachment, which can make it harder for them to trust others or make it harder for them to trust others or manage their emotions later in life </a:t>
            </a:r>
          </a:p>
          <a:p>
            <a:r>
              <a:rPr lang="en-GB" sz="1800" dirty="0">
                <a:latin typeface="Helvetica" pitchFamily="2" charset="0"/>
              </a:rPr>
              <a:t>He also suggested that in the first two years of life are especially important because this is when strong attachments are usually formed. . </a:t>
            </a:r>
            <a:endParaRPr lang="en-GB" sz="1800" dirty="0">
              <a:effectLst/>
              <a:latin typeface="Helvetica" pitchFamily="2" charset="0"/>
            </a:endParaRPr>
          </a:p>
          <a:p>
            <a:endParaRPr lang="en-GB" sz="1800" dirty="0">
              <a:effectLst/>
              <a:latin typeface="Helvetica" pitchFamily="2" charset="0"/>
            </a:endParaRPr>
          </a:p>
          <a:p>
            <a:endParaRPr lang="en-US" dirty="0"/>
          </a:p>
        </p:txBody>
      </p:sp>
    </p:spTree>
    <p:extLst>
      <p:ext uri="{BB962C8B-B14F-4D97-AF65-F5344CB8AC3E}">
        <p14:creationId xmlns:p14="http://schemas.microsoft.com/office/powerpoint/2010/main" val="2407702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D0D97-E719-2C49-8F6E-2463D2FAB0E5}"/>
              </a:ext>
            </a:extLst>
          </p:cNvPr>
          <p:cNvSpPr>
            <a:spLocks noGrp="1"/>
          </p:cNvSpPr>
          <p:nvPr>
            <p:ph type="title"/>
          </p:nvPr>
        </p:nvSpPr>
        <p:spPr/>
        <p:txBody>
          <a:bodyPr/>
          <a:lstStyle/>
          <a:p>
            <a:r>
              <a:rPr lang="en-GB" dirty="0"/>
              <a:t>Slide 3/ key concepts of </a:t>
            </a:r>
            <a:r>
              <a:rPr lang="en-GB" dirty="0" err="1"/>
              <a:t>bowlbys</a:t>
            </a:r>
            <a:r>
              <a:rPr lang="en-GB" dirty="0"/>
              <a:t> theory </a:t>
            </a:r>
            <a:br>
              <a:rPr lang="en-GB" dirty="0"/>
            </a:br>
            <a:endParaRPr lang="en-US" dirty="0"/>
          </a:p>
        </p:txBody>
      </p:sp>
      <p:sp>
        <p:nvSpPr>
          <p:cNvPr id="3" name="Content Placeholder 2">
            <a:extLst>
              <a:ext uri="{FF2B5EF4-FFF2-40B4-BE49-F238E27FC236}">
                <a16:creationId xmlns:a16="http://schemas.microsoft.com/office/drawing/2014/main" id="{6255100F-12F0-2772-6FEA-9E04635B74B9}"/>
              </a:ext>
            </a:extLst>
          </p:cNvPr>
          <p:cNvSpPr>
            <a:spLocks noGrp="1"/>
          </p:cNvSpPr>
          <p:nvPr>
            <p:ph idx="1"/>
          </p:nvPr>
        </p:nvSpPr>
        <p:spPr>
          <a:xfrm>
            <a:off x="-1588" y="1357803"/>
            <a:ext cx="12192000" cy="5582969"/>
          </a:xfrm>
        </p:spPr>
        <p:txBody>
          <a:bodyPr>
            <a:normAutofit/>
          </a:bodyPr>
          <a:lstStyle/>
          <a:p>
            <a:r>
              <a:rPr lang="en-GB" sz="1800" b="0" i="0" dirty="0">
                <a:effectLst/>
                <a:latin typeface="Helvetica" pitchFamily="2" charset="0"/>
              </a:rPr>
              <a:t>The first is secure attachment. This happens when a caregiver regularly responds to a child's needs by comforting them, showing affection and making them feel safe. Children with secure attachments are usually more confident and are comfortable exploring new places because they know they have someone they can rely on.</a:t>
            </a:r>
          </a:p>
          <a:p>
            <a:endParaRPr lang="en-GB" sz="1800" dirty="0">
              <a:effectLst/>
              <a:latin typeface="Helvetica" pitchFamily="2" charset="0"/>
            </a:endParaRPr>
          </a:p>
          <a:p>
            <a:r>
              <a:rPr lang="en-GB" sz="1800" b="0" i="0" dirty="0">
                <a:effectLst/>
                <a:latin typeface="Helvetica" pitchFamily="2" charset="0"/>
              </a:rPr>
              <a:t>Another important idea is insecure attachment.</a:t>
            </a:r>
            <a:endParaRPr lang="en-GB" sz="1800" dirty="0">
              <a:effectLst/>
              <a:latin typeface="Helvetica" pitchFamily="2" charset="0"/>
            </a:endParaRPr>
          </a:p>
          <a:p>
            <a:r>
              <a:rPr lang="en-GB" sz="1800" b="0" i="0" dirty="0">
                <a:effectLst/>
                <a:latin typeface="Helvetica" pitchFamily="2" charset="0"/>
              </a:rPr>
              <a:t>This can happen if a child experiences inconsistent care or has frequent changes in caregivers.</a:t>
            </a:r>
            <a:endParaRPr lang="en-GB" sz="1800" dirty="0">
              <a:effectLst/>
              <a:latin typeface="Helvetica" pitchFamily="2" charset="0"/>
            </a:endParaRPr>
          </a:p>
          <a:p>
            <a:r>
              <a:rPr lang="en-GB" sz="1800" b="0" i="0" dirty="0">
                <a:effectLst/>
                <a:latin typeface="Helvetica" pitchFamily="2" charset="0"/>
              </a:rPr>
              <a:t>Children with insecure attachments may become anxious, clingy or withdrawn because they are unsure if their caregiver will always be there for them.</a:t>
            </a:r>
          </a:p>
          <a:p>
            <a:r>
              <a:rPr lang="en-GB" sz="1800" b="0" i="0" dirty="0" err="1">
                <a:effectLst/>
                <a:latin typeface="Helvetica" pitchFamily="2" charset="0"/>
              </a:rPr>
              <a:t>Bowlby</a:t>
            </a:r>
            <a:r>
              <a:rPr lang="en-GB" sz="1800" b="0" i="0" dirty="0">
                <a:effectLst/>
                <a:latin typeface="Helvetica" pitchFamily="2" charset="0"/>
              </a:rPr>
              <a:t> also talked about the internal working model. This means that children use their early experiences to form expectations about relationships. If they grow up feeling safe and supported, they are more likely to trust others and have healthy relationships in the future. If their early experiences are negative, they may struggle to trust people or feel secure in relationships.</a:t>
            </a:r>
          </a:p>
          <a:p>
            <a:r>
              <a:rPr lang="en-GB" sz="1800" dirty="0">
                <a:latin typeface="Helvetica" pitchFamily="2" charset="0"/>
              </a:rPr>
              <a:t>Finally </a:t>
            </a:r>
            <a:r>
              <a:rPr lang="en-GB" sz="1800" dirty="0" err="1">
                <a:latin typeface="Helvetica" pitchFamily="2" charset="0"/>
              </a:rPr>
              <a:t>Bowlby</a:t>
            </a:r>
            <a:r>
              <a:rPr lang="en-GB" sz="1800" dirty="0">
                <a:latin typeface="Helvetica" pitchFamily="2" charset="0"/>
              </a:rPr>
              <a:t> believed that children usually form one main attachment with a primary caregiver. This idea is called </a:t>
            </a:r>
            <a:r>
              <a:rPr lang="en-GB" sz="1800" dirty="0" err="1">
                <a:latin typeface="Helvetica" pitchFamily="2" charset="0"/>
              </a:rPr>
              <a:t>monotropy</a:t>
            </a:r>
            <a:r>
              <a:rPr lang="en-GB" sz="1800" dirty="0">
                <a:latin typeface="Helvetica" pitchFamily="2" charset="0"/>
              </a:rPr>
              <a:t> although later research suggests that children can form strong attachments with more than one person. </a:t>
            </a:r>
            <a:endParaRPr lang="en-GB" sz="1800" dirty="0">
              <a:effectLst/>
              <a:latin typeface="Helvetica" pitchFamily="2" charset="0"/>
            </a:endParaRPr>
          </a:p>
          <a:p>
            <a:endParaRPr lang="en-GB" sz="1800" b="0" i="0" dirty="0">
              <a:effectLst/>
              <a:latin typeface="Helvetica" pitchFamily="2" charset="0"/>
            </a:endParaRPr>
          </a:p>
          <a:p>
            <a:endParaRPr lang="en-GB" sz="1800" b="0" i="0" dirty="0">
              <a:effectLst/>
              <a:latin typeface="Helvetica" pitchFamily="2" charset="0"/>
            </a:endParaRPr>
          </a:p>
          <a:p>
            <a:endParaRPr lang="en-GB" sz="1800" dirty="0">
              <a:effectLst/>
              <a:latin typeface="Helvetica" pitchFamily="2" charset="0"/>
            </a:endParaRPr>
          </a:p>
          <a:p>
            <a:endParaRPr lang="en-GB" sz="1800" dirty="0">
              <a:effectLst/>
              <a:latin typeface="Helvetica" pitchFamily="2" charset="0"/>
            </a:endParaRPr>
          </a:p>
          <a:p>
            <a:endParaRPr lang="en-US" dirty="0"/>
          </a:p>
        </p:txBody>
      </p:sp>
    </p:spTree>
    <p:extLst>
      <p:ext uri="{BB962C8B-B14F-4D97-AF65-F5344CB8AC3E}">
        <p14:creationId xmlns:p14="http://schemas.microsoft.com/office/powerpoint/2010/main" val="181313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CDC0D-405D-BE38-2805-58F8CB7E2CD9}"/>
              </a:ext>
            </a:extLst>
          </p:cNvPr>
          <p:cNvSpPr>
            <a:spLocks noGrp="1"/>
          </p:cNvSpPr>
          <p:nvPr>
            <p:ph type="title"/>
          </p:nvPr>
        </p:nvSpPr>
        <p:spPr/>
        <p:txBody>
          <a:bodyPr/>
          <a:lstStyle/>
          <a:p>
            <a:r>
              <a:rPr lang="en-GB" dirty="0"/>
              <a:t>Slide 4/ applying </a:t>
            </a:r>
            <a:r>
              <a:rPr lang="en-GB" dirty="0" err="1"/>
              <a:t>bowlbys</a:t>
            </a:r>
            <a:r>
              <a:rPr lang="en-GB" dirty="0"/>
              <a:t> theory to Issac </a:t>
            </a:r>
            <a:endParaRPr lang="en-US" dirty="0"/>
          </a:p>
        </p:txBody>
      </p:sp>
      <p:sp>
        <p:nvSpPr>
          <p:cNvPr id="3" name="Content Placeholder 2">
            <a:extLst>
              <a:ext uri="{FF2B5EF4-FFF2-40B4-BE49-F238E27FC236}">
                <a16:creationId xmlns:a16="http://schemas.microsoft.com/office/drawing/2014/main" id="{9A3AC3EC-E037-3CF9-69A5-F7FFBE8C1C10}"/>
              </a:ext>
            </a:extLst>
          </p:cNvPr>
          <p:cNvSpPr>
            <a:spLocks noGrp="1"/>
          </p:cNvSpPr>
          <p:nvPr>
            <p:ph idx="1"/>
          </p:nvPr>
        </p:nvSpPr>
        <p:spPr>
          <a:xfrm>
            <a:off x="201188" y="1798119"/>
            <a:ext cx="12192000" cy="4608513"/>
          </a:xfrm>
        </p:spPr>
        <p:txBody>
          <a:bodyPr/>
          <a:lstStyle/>
          <a:p>
            <a:r>
              <a:rPr lang="en-GB" sz="1800" b="0" i="0" dirty="0">
                <a:effectLst/>
                <a:latin typeface="Helvetica" pitchFamily="2" charset="0"/>
              </a:rPr>
              <a:t>Isaac lives with his mother, who has experienced post-natal depression, low confidence and limited support. Because of her mental health, she may have found it difficult at times to respond consistently to Isaac's emotional needs. This could have affected the attachment between them, even though she clearly cares about him. </a:t>
            </a:r>
          </a:p>
          <a:p>
            <a:r>
              <a:rPr lang="en-GB" sz="1800" b="0" i="0" dirty="0">
                <a:effectLst/>
                <a:latin typeface="Helvetica" pitchFamily="2" charset="0"/>
              </a:rPr>
              <a:t>Isaac has also experienced disrupted childcare over the last two years because his family moved to London. Having different caregivers can make it difficult for a child to build stable relationships and feel emotionally secure.</a:t>
            </a:r>
            <a:endParaRPr lang="en-GB" sz="1800" dirty="0">
              <a:effectLst/>
              <a:latin typeface="Helvetica" pitchFamily="2" charset="0"/>
            </a:endParaRPr>
          </a:p>
          <a:p>
            <a:r>
              <a:rPr lang="en-GB" sz="1800" b="0" i="0" dirty="0">
                <a:effectLst/>
                <a:latin typeface="Helvetica" pitchFamily="2" charset="0"/>
              </a:rPr>
              <a:t>One of the biggest signs of this is that Isaac becomes very upset when separated from his mother. </a:t>
            </a:r>
            <a:r>
              <a:rPr lang="en-GB" sz="1800" b="0" i="0" dirty="0" err="1">
                <a:effectLst/>
                <a:latin typeface="Helvetica" pitchFamily="2" charset="0"/>
              </a:rPr>
              <a:t>Bowlby</a:t>
            </a:r>
            <a:r>
              <a:rPr lang="en-GB" sz="1800" b="0" i="0" dirty="0">
                <a:effectLst/>
                <a:latin typeface="Helvetica" pitchFamily="2" charset="0"/>
              </a:rPr>
              <a:t> believed that while some separation anxiety is normal, extreme distress may suggest that a child feels insecure about being apart from their main caregiver </a:t>
            </a:r>
            <a:endParaRPr lang="en-GB" sz="1800" dirty="0">
              <a:effectLst/>
              <a:latin typeface="Helvetica" pitchFamily="2" charset="0"/>
            </a:endParaRPr>
          </a:p>
          <a:p>
            <a:endParaRPr lang="en-GB" sz="1800" dirty="0">
              <a:effectLst/>
              <a:latin typeface="Helvetica" pitchFamily="2" charset="0"/>
            </a:endParaRPr>
          </a:p>
          <a:p>
            <a:endParaRPr lang="en-US" dirty="0"/>
          </a:p>
        </p:txBody>
      </p:sp>
    </p:spTree>
    <p:extLst>
      <p:ext uri="{BB962C8B-B14F-4D97-AF65-F5344CB8AC3E}">
        <p14:creationId xmlns:p14="http://schemas.microsoft.com/office/powerpoint/2010/main" val="821126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796AF-F66F-6171-A82B-AD696B61AC82}"/>
              </a:ext>
            </a:extLst>
          </p:cNvPr>
          <p:cNvSpPr>
            <a:spLocks noGrp="1"/>
          </p:cNvSpPr>
          <p:nvPr>
            <p:ph type="title"/>
          </p:nvPr>
        </p:nvSpPr>
        <p:spPr/>
        <p:txBody>
          <a:bodyPr/>
          <a:lstStyle/>
          <a:p>
            <a:r>
              <a:rPr lang="en-GB" dirty="0"/>
              <a:t>Slide 5/ how Issac early experiences have affected his development </a:t>
            </a:r>
            <a:endParaRPr lang="en-US" dirty="0"/>
          </a:p>
        </p:txBody>
      </p:sp>
      <p:sp>
        <p:nvSpPr>
          <p:cNvPr id="3" name="Content Placeholder 2">
            <a:extLst>
              <a:ext uri="{FF2B5EF4-FFF2-40B4-BE49-F238E27FC236}">
                <a16:creationId xmlns:a16="http://schemas.microsoft.com/office/drawing/2014/main" id="{1915BCAB-AAD9-34A9-366C-3DBCB524159F}"/>
              </a:ext>
            </a:extLst>
          </p:cNvPr>
          <p:cNvSpPr>
            <a:spLocks noGrp="1"/>
          </p:cNvSpPr>
          <p:nvPr>
            <p:ph idx="1"/>
          </p:nvPr>
        </p:nvSpPr>
        <p:spPr>
          <a:xfrm>
            <a:off x="1141412" y="2249486"/>
            <a:ext cx="9905999" cy="3786157"/>
          </a:xfrm>
        </p:spPr>
        <p:txBody>
          <a:bodyPr>
            <a:normAutofit fontScale="92500" lnSpcReduction="20000"/>
          </a:bodyPr>
          <a:lstStyle/>
          <a:p>
            <a:r>
              <a:rPr lang="en-GB" sz="1800" b="0" i="0" dirty="0">
                <a:effectLst/>
                <a:latin typeface="Helvetica" pitchFamily="2" charset="0"/>
              </a:rPr>
              <a:t>Isaac's early experiences seem to have affected several areas of his development.</a:t>
            </a:r>
            <a:endParaRPr lang="en-GB" sz="1800" dirty="0">
              <a:effectLst/>
              <a:latin typeface="Helvetica" pitchFamily="2" charset="0"/>
            </a:endParaRPr>
          </a:p>
          <a:p>
            <a:r>
              <a:rPr lang="en-GB" sz="1800" b="0" i="0" dirty="0">
                <a:effectLst/>
                <a:latin typeface="Helvetica" pitchFamily="2" charset="0"/>
              </a:rPr>
              <a:t>Emotionally, he is described as quiet, withdrawn and clingy. This suggests that he may lack confidence and depend heavily on his mother to feel safe.</a:t>
            </a:r>
            <a:endParaRPr lang="en-GB" sz="1800" dirty="0">
              <a:effectLst/>
              <a:latin typeface="Helvetica" pitchFamily="2" charset="0"/>
            </a:endParaRPr>
          </a:p>
          <a:p>
            <a:r>
              <a:rPr lang="en-GB" sz="1800" b="0" i="0" dirty="0">
                <a:effectLst/>
                <a:latin typeface="Helvetica" pitchFamily="2" charset="0"/>
              </a:rPr>
              <a:t>Socially, he finds it difficult to join in with other children during group activities. Because of this, he may miss opportunities to build friendships and develop important social skills.</a:t>
            </a:r>
            <a:endParaRPr lang="en-GB" sz="1800" dirty="0">
              <a:effectLst/>
              <a:latin typeface="Helvetica" pitchFamily="2" charset="0"/>
            </a:endParaRPr>
          </a:p>
          <a:p>
            <a:r>
              <a:rPr lang="en-GB" sz="1800" b="0" i="0" dirty="0">
                <a:effectLst/>
                <a:latin typeface="Helvetica" pitchFamily="2" charset="0"/>
              </a:rPr>
              <a:t>Isaac also has delays in his language development.</a:t>
            </a:r>
            <a:endParaRPr lang="en-GB" sz="1800" dirty="0">
              <a:effectLst/>
              <a:latin typeface="Helvetica" pitchFamily="2" charset="0"/>
            </a:endParaRPr>
          </a:p>
          <a:p>
            <a:r>
              <a:rPr lang="en-GB" sz="1800" b="0" i="0" dirty="0">
                <a:effectLst/>
                <a:latin typeface="Helvetica" pitchFamily="2" charset="0"/>
              </a:rPr>
              <a:t>Children learn language by talking, listening and interacting with adults and other children. If Isaac has had fewer opportunities to socialise or communicate, this may have slowed his language development.</a:t>
            </a:r>
            <a:endParaRPr lang="en-GB" sz="1800" dirty="0">
              <a:effectLst/>
              <a:latin typeface="Helvetica" pitchFamily="2" charset="0"/>
            </a:endParaRPr>
          </a:p>
          <a:p>
            <a:r>
              <a:rPr lang="en-GB" sz="1800" b="0" i="0" dirty="0">
                <a:effectLst/>
                <a:latin typeface="Helvetica" pitchFamily="2" charset="0"/>
              </a:rPr>
              <a:t>His sleeping difficulties may also be linked to feeling anxious or emotionally insecure, which </a:t>
            </a:r>
            <a:r>
              <a:rPr lang="en-GB" sz="1800" b="0" i="0" dirty="0" err="1">
                <a:effectLst/>
                <a:latin typeface="Helvetica" pitchFamily="2" charset="0"/>
              </a:rPr>
              <a:t>Bowlby's</a:t>
            </a:r>
            <a:r>
              <a:rPr lang="en-GB" sz="1800" b="0" i="0" dirty="0">
                <a:effectLst/>
                <a:latin typeface="Helvetica" pitchFamily="2" charset="0"/>
              </a:rPr>
              <a:t> theory suggests can happen when children experience attachment difficulties.</a:t>
            </a:r>
            <a:endParaRPr lang="en-GB" sz="1800" dirty="0">
              <a:effectLst/>
              <a:latin typeface="Helvetica" pitchFamily="2" charset="0"/>
            </a:endParaRPr>
          </a:p>
          <a:p>
            <a:endParaRPr lang="en-US" dirty="0"/>
          </a:p>
        </p:txBody>
      </p:sp>
    </p:spTree>
    <p:extLst>
      <p:ext uri="{BB962C8B-B14F-4D97-AF65-F5344CB8AC3E}">
        <p14:creationId xmlns:p14="http://schemas.microsoft.com/office/powerpoint/2010/main" val="3261539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3E570-F20F-A37C-1A9C-38C2B1827307}"/>
              </a:ext>
            </a:extLst>
          </p:cNvPr>
          <p:cNvSpPr>
            <a:spLocks noGrp="1"/>
          </p:cNvSpPr>
          <p:nvPr>
            <p:ph type="title"/>
          </p:nvPr>
        </p:nvSpPr>
        <p:spPr/>
        <p:txBody>
          <a:bodyPr/>
          <a:lstStyle/>
          <a:p>
            <a:r>
              <a:rPr lang="en-GB" dirty="0"/>
              <a:t>Slide 6/ Nature and nurture </a:t>
            </a:r>
            <a:endParaRPr lang="en-US" dirty="0"/>
          </a:p>
        </p:txBody>
      </p:sp>
      <p:sp>
        <p:nvSpPr>
          <p:cNvPr id="3" name="Content Placeholder 2">
            <a:extLst>
              <a:ext uri="{FF2B5EF4-FFF2-40B4-BE49-F238E27FC236}">
                <a16:creationId xmlns:a16="http://schemas.microsoft.com/office/drawing/2014/main" id="{06EF7A96-13A2-ECDC-211B-9B1ABCF23D15}"/>
              </a:ext>
            </a:extLst>
          </p:cNvPr>
          <p:cNvSpPr>
            <a:spLocks noGrp="1"/>
          </p:cNvSpPr>
          <p:nvPr>
            <p:ph idx="1"/>
          </p:nvPr>
        </p:nvSpPr>
        <p:spPr>
          <a:xfrm>
            <a:off x="1141412" y="2249487"/>
            <a:ext cx="9905999" cy="4238830"/>
          </a:xfrm>
        </p:spPr>
        <p:txBody>
          <a:bodyPr/>
          <a:lstStyle/>
          <a:p>
            <a:r>
              <a:rPr lang="en-GB" sz="1800" b="0" i="0" dirty="0">
                <a:effectLst/>
                <a:latin typeface="Helvetica" pitchFamily="2" charset="0"/>
              </a:rPr>
              <a:t>When looking at Isaac's development, it is important to think about both nature and nurture.</a:t>
            </a:r>
            <a:endParaRPr lang="en-GB" sz="1800" dirty="0">
              <a:effectLst/>
              <a:latin typeface="Helvetica" pitchFamily="2" charset="0"/>
            </a:endParaRPr>
          </a:p>
          <a:p>
            <a:r>
              <a:rPr lang="en-GB" sz="1800" b="0" i="0" dirty="0">
                <a:effectLst/>
                <a:latin typeface="Helvetica" pitchFamily="2" charset="0"/>
              </a:rPr>
              <a:t>Nature refers to the biological factors that children are born with, such as their genes, temperament and brain development. Some children are naturally more sensitive or shy than others.</a:t>
            </a:r>
            <a:endParaRPr lang="en-GB" sz="1800" dirty="0">
              <a:effectLst/>
              <a:latin typeface="Helvetica" pitchFamily="2" charset="0"/>
            </a:endParaRPr>
          </a:p>
          <a:p>
            <a:r>
              <a:rPr lang="en-GB" sz="1800" b="0" i="0" dirty="0">
                <a:effectLst/>
                <a:latin typeface="Helvetica" pitchFamily="2" charset="0"/>
              </a:rPr>
              <a:t>Nurture refers to the environment a child grows up in. This includes parenting, relationships, childcare, education and life experiences.</a:t>
            </a:r>
            <a:endParaRPr lang="en-GB" sz="1800" dirty="0">
              <a:effectLst/>
              <a:latin typeface="Helvetica" pitchFamily="2" charset="0"/>
            </a:endParaRPr>
          </a:p>
          <a:p>
            <a:r>
              <a:rPr lang="en-GB" sz="1800" b="0" i="0" dirty="0">
                <a:effectLst/>
                <a:latin typeface="Helvetica" pitchFamily="2" charset="0"/>
              </a:rPr>
              <a:t>In Isaac's situation, nurture seems to have had the biggest influence. His mother's post-natal depression, the disruption to his childcare and moving to a new area have all affected his emotional wellbeing. However, with the right support, children like Isaac can still make good progress because development continues throughout childhood. </a:t>
            </a:r>
            <a:endParaRPr lang="en-GB" sz="1800" dirty="0">
              <a:effectLst/>
              <a:latin typeface="Helvetica" pitchFamily="2" charset="0"/>
            </a:endParaRPr>
          </a:p>
          <a:p>
            <a:endParaRPr lang="en-US" dirty="0"/>
          </a:p>
        </p:txBody>
      </p:sp>
    </p:spTree>
    <p:extLst>
      <p:ext uri="{BB962C8B-B14F-4D97-AF65-F5344CB8AC3E}">
        <p14:creationId xmlns:p14="http://schemas.microsoft.com/office/powerpoint/2010/main" val="86788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79E69-5605-8338-3881-069F92EA7550}"/>
              </a:ext>
            </a:extLst>
          </p:cNvPr>
          <p:cNvSpPr>
            <a:spLocks noGrp="1"/>
          </p:cNvSpPr>
          <p:nvPr>
            <p:ph type="title"/>
          </p:nvPr>
        </p:nvSpPr>
        <p:spPr>
          <a:xfrm>
            <a:off x="1141413" y="0"/>
            <a:ext cx="7811458" cy="1596931"/>
          </a:xfrm>
        </p:spPr>
        <p:txBody>
          <a:bodyPr/>
          <a:lstStyle/>
          <a:p>
            <a:r>
              <a:rPr lang="en-GB" dirty="0"/>
              <a:t>Slide 7/ practical support plan </a:t>
            </a:r>
            <a:endParaRPr lang="en-US" dirty="0"/>
          </a:p>
        </p:txBody>
      </p:sp>
      <p:sp>
        <p:nvSpPr>
          <p:cNvPr id="3" name="Content Placeholder 2">
            <a:extLst>
              <a:ext uri="{FF2B5EF4-FFF2-40B4-BE49-F238E27FC236}">
                <a16:creationId xmlns:a16="http://schemas.microsoft.com/office/drawing/2014/main" id="{B53E07F0-4C09-DC3A-1E46-B792D6D12D23}"/>
              </a:ext>
            </a:extLst>
          </p:cNvPr>
          <p:cNvSpPr>
            <a:spLocks noGrp="1"/>
          </p:cNvSpPr>
          <p:nvPr>
            <p:ph idx="1"/>
          </p:nvPr>
        </p:nvSpPr>
        <p:spPr>
          <a:xfrm>
            <a:off x="0" y="1596931"/>
            <a:ext cx="12192000" cy="5261069"/>
          </a:xfrm>
        </p:spPr>
        <p:txBody>
          <a:bodyPr/>
          <a:lstStyle/>
          <a:p>
            <a:r>
              <a:rPr lang="en-GB" sz="1800" b="0" i="0" dirty="0">
                <a:effectLst/>
                <a:latin typeface="Helvetica" pitchFamily="2" charset="0"/>
              </a:rPr>
              <a:t>There are several ways professionals can support</a:t>
            </a:r>
            <a:endParaRPr lang="en-GB" sz="1800" dirty="0">
              <a:effectLst/>
              <a:latin typeface="Helvetica" pitchFamily="2" charset="0"/>
            </a:endParaRPr>
          </a:p>
          <a:p>
            <a:r>
              <a:rPr lang="en-GB" sz="1800" b="0" i="0" dirty="0">
                <a:effectLst/>
                <a:latin typeface="Helvetica" pitchFamily="2" charset="0"/>
              </a:rPr>
              <a:t>Isaac using </a:t>
            </a:r>
            <a:r>
              <a:rPr lang="en-GB" sz="1800" b="0" i="0" dirty="0" err="1">
                <a:effectLst/>
                <a:latin typeface="Helvetica" pitchFamily="2" charset="0"/>
              </a:rPr>
              <a:t>Bowlby's</a:t>
            </a:r>
            <a:r>
              <a:rPr lang="en-GB" sz="1800" b="0" i="0" dirty="0">
                <a:effectLst/>
                <a:latin typeface="Helvetica" pitchFamily="2" charset="0"/>
              </a:rPr>
              <a:t> Attachment Theory.</a:t>
            </a:r>
            <a:endParaRPr lang="en-GB" sz="1800" dirty="0">
              <a:effectLst/>
              <a:latin typeface="Helvetica" pitchFamily="2" charset="0"/>
            </a:endParaRPr>
          </a:p>
          <a:p>
            <a:r>
              <a:rPr lang="en-GB" sz="1800" b="0" i="0" dirty="0">
                <a:effectLst/>
                <a:latin typeface="Helvetica" pitchFamily="2" charset="0"/>
              </a:rPr>
              <a:t>Firstly, Isaac should have a consistent key worker at the Children's Centre. Seeing the same adult every day will help him build trust and feel more secure while he is away from his mother </a:t>
            </a:r>
          </a:p>
          <a:p>
            <a:r>
              <a:rPr lang="en-GB" sz="1800" b="0" i="0" dirty="0">
                <a:effectLst/>
                <a:latin typeface="Helvetica" pitchFamily="2" charset="0"/>
              </a:rPr>
              <a:t>Secondly, staff should encourage him to take part in small group play activities. Play is a good way for children to develop confidence, social skills and communication without feeling pressured.</a:t>
            </a:r>
            <a:endParaRPr lang="en-GB" sz="1800" dirty="0">
              <a:effectLst/>
              <a:latin typeface="Helvetica" pitchFamily="2" charset="0"/>
            </a:endParaRPr>
          </a:p>
          <a:p>
            <a:r>
              <a:rPr lang="en-GB" sz="1800" b="0" i="0" dirty="0">
                <a:effectLst/>
                <a:latin typeface="Helvetica" pitchFamily="2" charset="0"/>
              </a:rPr>
              <a:t>It would also help to create a language-rich environment by reading books, singing songs and having regular conversations with Isaac throughout the day. These activities can improve his language and communication skills.</a:t>
            </a:r>
            <a:endParaRPr lang="en-GB" sz="1800" dirty="0">
              <a:effectLst/>
              <a:latin typeface="Helvetica" pitchFamily="2" charset="0"/>
            </a:endParaRPr>
          </a:p>
          <a:p>
            <a:r>
              <a:rPr lang="en-GB" sz="1800" b="0" i="0" dirty="0">
                <a:effectLst/>
                <a:latin typeface="Helvetica" pitchFamily="2" charset="0"/>
              </a:rPr>
              <a:t>Isaac's mother should also be offered support for her mental health through local services. Helping her wellbeing is likely to strengthen her relationship with Isaac and improve his emotional security. </a:t>
            </a:r>
          </a:p>
          <a:p>
            <a:r>
              <a:rPr lang="en-GB" sz="1800" b="0" i="0" dirty="0">
                <a:effectLst/>
                <a:latin typeface="Helvetica" pitchFamily="2" charset="0"/>
              </a:rPr>
              <a:t>Finally, professionals should work together through a multi-agency approach. This could include speech and language therapists, health visitors, educational psychologists and mental health services. Working together means Isaac receives the support he needs in all areas of his development.</a:t>
            </a:r>
            <a:endParaRPr lang="en-GB" sz="1800" dirty="0">
              <a:effectLst/>
              <a:latin typeface="Helvetica" pitchFamily="2" charset="0"/>
            </a:endParaRPr>
          </a:p>
          <a:p>
            <a:endParaRPr lang="en-GB" sz="1800" b="0" i="0" dirty="0">
              <a:effectLst/>
              <a:latin typeface="Helvetica" pitchFamily="2" charset="0"/>
            </a:endParaRPr>
          </a:p>
          <a:p>
            <a:endParaRPr lang="en-GB" sz="1800" dirty="0">
              <a:effectLst/>
              <a:latin typeface="Helvetica" pitchFamily="2" charset="0"/>
            </a:endParaRPr>
          </a:p>
          <a:p>
            <a:endParaRPr lang="en-GB" sz="1800" dirty="0">
              <a:effectLst/>
              <a:latin typeface="Helvetica" pitchFamily="2" charset="0"/>
            </a:endParaRPr>
          </a:p>
          <a:p>
            <a:endParaRPr lang="en-US" dirty="0"/>
          </a:p>
        </p:txBody>
      </p:sp>
    </p:spTree>
    <p:extLst>
      <p:ext uri="{BB962C8B-B14F-4D97-AF65-F5344CB8AC3E}">
        <p14:creationId xmlns:p14="http://schemas.microsoft.com/office/powerpoint/2010/main" val="2682242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7B839-2CD4-BF7E-C440-5FBD31EE9CC3}"/>
              </a:ext>
            </a:extLst>
          </p:cNvPr>
          <p:cNvSpPr>
            <a:spLocks noGrp="1"/>
          </p:cNvSpPr>
          <p:nvPr>
            <p:ph type="title"/>
          </p:nvPr>
        </p:nvSpPr>
        <p:spPr/>
        <p:txBody>
          <a:bodyPr/>
          <a:lstStyle/>
          <a:p>
            <a:r>
              <a:rPr lang="en-GB" dirty="0"/>
              <a:t>Slide 8/strengths of </a:t>
            </a:r>
            <a:r>
              <a:rPr lang="en-GB" dirty="0" err="1"/>
              <a:t>bowlbys</a:t>
            </a:r>
            <a:r>
              <a:rPr lang="en-GB" dirty="0"/>
              <a:t> theory </a:t>
            </a:r>
            <a:endParaRPr lang="en-US" dirty="0"/>
          </a:p>
        </p:txBody>
      </p:sp>
      <p:sp>
        <p:nvSpPr>
          <p:cNvPr id="3" name="Content Placeholder 2">
            <a:extLst>
              <a:ext uri="{FF2B5EF4-FFF2-40B4-BE49-F238E27FC236}">
                <a16:creationId xmlns:a16="http://schemas.microsoft.com/office/drawing/2014/main" id="{83CB405B-4A4A-BA24-0266-4D8E6B45F8D3}"/>
              </a:ext>
            </a:extLst>
          </p:cNvPr>
          <p:cNvSpPr>
            <a:spLocks noGrp="1"/>
          </p:cNvSpPr>
          <p:nvPr>
            <p:ph idx="1"/>
          </p:nvPr>
        </p:nvSpPr>
        <p:spPr/>
        <p:txBody>
          <a:bodyPr/>
          <a:lstStyle/>
          <a:p>
            <a:r>
              <a:rPr lang="en-GB" sz="1800" b="0" i="0" dirty="0">
                <a:effectLst/>
                <a:latin typeface="Helvetica" pitchFamily="2" charset="0"/>
              </a:rPr>
              <a:t>One of the main strengths of </a:t>
            </a:r>
            <a:r>
              <a:rPr lang="en-GB" sz="1800" b="0" i="0" dirty="0" err="1">
                <a:effectLst/>
                <a:latin typeface="Helvetica" pitchFamily="2" charset="0"/>
              </a:rPr>
              <a:t>Bowlby's</a:t>
            </a:r>
            <a:r>
              <a:rPr lang="en-GB" sz="1800" b="0" i="0" dirty="0">
                <a:effectLst/>
                <a:latin typeface="Helvetica" pitchFamily="2" charset="0"/>
              </a:rPr>
              <a:t> theory is that it highlights how important early relationships are for a child's development. This has helped professionals understand why children need stable, caring relationships during their early years.</a:t>
            </a:r>
          </a:p>
          <a:p>
            <a:r>
              <a:rPr lang="en-GB" sz="1800" b="0" i="0" dirty="0">
                <a:effectLst/>
                <a:latin typeface="Helvetica" pitchFamily="2" charset="0"/>
              </a:rPr>
              <a:t>The theory is supported by research from Mary Ainsworth, whose studies showed that securely attached children are generally more confident, independent and able to manage their emotions.</a:t>
            </a:r>
          </a:p>
          <a:p>
            <a:r>
              <a:rPr lang="en-GB" sz="1800" b="0" i="0" dirty="0" err="1">
                <a:effectLst/>
                <a:latin typeface="Helvetica" pitchFamily="2" charset="0"/>
              </a:rPr>
              <a:t>Bowlby's</a:t>
            </a:r>
            <a:r>
              <a:rPr lang="en-GB" sz="1800" b="0" i="0" dirty="0">
                <a:effectLst/>
                <a:latin typeface="Helvetica" pitchFamily="2" charset="0"/>
              </a:rPr>
              <a:t> ideas have also influenced the Early Years Foundation Stage, where building secure relationships with children is an important part of supporting learning and development </a:t>
            </a:r>
            <a:endParaRPr lang="en-GB" sz="1800" dirty="0">
              <a:effectLst/>
              <a:latin typeface="Helvetica" pitchFamily="2" charset="0"/>
            </a:endParaRPr>
          </a:p>
          <a:p>
            <a:endParaRPr lang="en-GB" sz="1800" dirty="0">
              <a:effectLst/>
              <a:latin typeface="Helvetica" pitchFamily="2" charset="0"/>
            </a:endParaRPr>
          </a:p>
          <a:p>
            <a:endParaRPr lang="en-GB" sz="1800" dirty="0">
              <a:effectLst/>
              <a:latin typeface="Helvetica" pitchFamily="2" charset="0"/>
            </a:endParaRPr>
          </a:p>
          <a:p>
            <a:endParaRPr lang="en-US" dirty="0"/>
          </a:p>
        </p:txBody>
      </p:sp>
    </p:spTree>
    <p:extLst>
      <p:ext uri="{BB962C8B-B14F-4D97-AF65-F5344CB8AC3E}">
        <p14:creationId xmlns:p14="http://schemas.microsoft.com/office/powerpoint/2010/main" val="2442424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9D37B-8BBB-F378-42CD-9C0F626EA726}"/>
              </a:ext>
            </a:extLst>
          </p:cNvPr>
          <p:cNvSpPr>
            <a:spLocks noGrp="1"/>
          </p:cNvSpPr>
          <p:nvPr>
            <p:ph type="title"/>
          </p:nvPr>
        </p:nvSpPr>
        <p:spPr/>
        <p:txBody>
          <a:bodyPr/>
          <a:lstStyle/>
          <a:p>
            <a:r>
              <a:rPr lang="en-GB" dirty="0"/>
              <a:t>Slide 9/ limitations of </a:t>
            </a:r>
            <a:r>
              <a:rPr lang="en-GB" dirty="0" err="1"/>
              <a:t>bowlbys</a:t>
            </a:r>
            <a:r>
              <a:rPr lang="en-GB" dirty="0"/>
              <a:t> theory </a:t>
            </a:r>
            <a:endParaRPr lang="en-US" dirty="0"/>
          </a:p>
        </p:txBody>
      </p:sp>
      <p:sp>
        <p:nvSpPr>
          <p:cNvPr id="3" name="Content Placeholder 2">
            <a:extLst>
              <a:ext uri="{FF2B5EF4-FFF2-40B4-BE49-F238E27FC236}">
                <a16:creationId xmlns:a16="http://schemas.microsoft.com/office/drawing/2014/main" id="{1E7D5F9F-C8CE-63D8-80E4-5A29753AF435}"/>
              </a:ext>
            </a:extLst>
          </p:cNvPr>
          <p:cNvSpPr>
            <a:spLocks noGrp="1"/>
          </p:cNvSpPr>
          <p:nvPr>
            <p:ph idx="1"/>
          </p:nvPr>
        </p:nvSpPr>
        <p:spPr/>
        <p:txBody>
          <a:bodyPr/>
          <a:lstStyle/>
          <a:p>
            <a:r>
              <a:rPr lang="en-GB" sz="1800" b="0" i="0" dirty="0">
                <a:effectLst/>
                <a:latin typeface="Helvetica" pitchFamily="2" charset="0"/>
              </a:rPr>
              <a:t>Although </a:t>
            </a:r>
            <a:r>
              <a:rPr lang="en-GB" sz="1800" b="0" i="0" dirty="0" err="1">
                <a:effectLst/>
                <a:latin typeface="Helvetica" pitchFamily="2" charset="0"/>
              </a:rPr>
              <a:t>Bowlby's</a:t>
            </a:r>
            <a:r>
              <a:rPr lang="en-GB" sz="1800" b="0" i="0" dirty="0">
                <a:effectLst/>
                <a:latin typeface="Helvetica" pitchFamily="2" charset="0"/>
              </a:rPr>
              <a:t> theory is very useful, it does have some limitations.</a:t>
            </a:r>
            <a:endParaRPr lang="en-GB" sz="1800" dirty="0">
              <a:effectLst/>
              <a:latin typeface="Helvetica" pitchFamily="2" charset="0"/>
            </a:endParaRPr>
          </a:p>
          <a:p>
            <a:r>
              <a:rPr lang="en-GB" sz="1800" b="0" i="0" dirty="0">
                <a:effectLst/>
                <a:latin typeface="Helvetica" pitchFamily="2" charset="0"/>
              </a:rPr>
              <a:t>One criticism is that </a:t>
            </a:r>
            <a:r>
              <a:rPr lang="en-GB" sz="1800" b="0" i="0" dirty="0" err="1">
                <a:effectLst/>
                <a:latin typeface="Helvetica" pitchFamily="2" charset="0"/>
              </a:rPr>
              <a:t>Bowlby</a:t>
            </a:r>
            <a:r>
              <a:rPr lang="en-GB" sz="1800" b="0" i="0" dirty="0">
                <a:effectLst/>
                <a:latin typeface="Helvetica" pitchFamily="2" charset="0"/>
              </a:rPr>
              <a:t> focused mainly on the mother as the child's main attachment figure.</a:t>
            </a:r>
            <a:endParaRPr lang="en-GB" sz="1800" dirty="0">
              <a:effectLst/>
              <a:latin typeface="Helvetica" pitchFamily="2" charset="0"/>
            </a:endParaRPr>
          </a:p>
          <a:p>
            <a:r>
              <a:rPr lang="en-GB" sz="1800" b="0" i="0" dirty="0">
                <a:effectLst/>
                <a:latin typeface="Helvetica" pitchFamily="2" charset="0"/>
              </a:rPr>
              <a:t>Today we know that children can develop secure attachments with fathers, grandparents, foster carers and other trusted adults.</a:t>
            </a:r>
          </a:p>
          <a:p>
            <a:r>
              <a:rPr lang="en-GB" sz="1800" b="0" i="0" dirty="0">
                <a:effectLst/>
                <a:latin typeface="Helvetica" pitchFamily="2" charset="0"/>
              </a:rPr>
              <a:t>It is also important to remember that early experiences do not completely determine a child's future. Many children who have difficult starts in life can still develop well if they receive positive support and stable relationships later on.</a:t>
            </a:r>
            <a:endParaRPr lang="en-GB" sz="1800" dirty="0">
              <a:effectLst/>
              <a:latin typeface="Helvetica" pitchFamily="2" charset="0"/>
            </a:endParaRPr>
          </a:p>
          <a:p>
            <a:endParaRPr lang="en-GB" sz="1800" b="0" i="0" dirty="0">
              <a:effectLst/>
              <a:latin typeface="Helvetica" pitchFamily="2" charset="0"/>
            </a:endParaRPr>
          </a:p>
          <a:p>
            <a:endParaRPr lang="en-GB" sz="1800" dirty="0">
              <a:effectLst/>
              <a:latin typeface="Helvetica" pitchFamily="2" charset="0"/>
            </a:endParaRPr>
          </a:p>
          <a:p>
            <a:endParaRPr lang="en-US" dirty="0"/>
          </a:p>
        </p:txBody>
      </p:sp>
    </p:spTree>
    <p:extLst>
      <p:ext uri="{BB962C8B-B14F-4D97-AF65-F5344CB8AC3E}">
        <p14:creationId xmlns:p14="http://schemas.microsoft.com/office/powerpoint/2010/main" val="4280627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4F50A-04FA-34B4-A23F-FA0DB8842E09}"/>
              </a:ext>
            </a:extLst>
          </p:cNvPr>
          <p:cNvSpPr>
            <a:spLocks noGrp="1"/>
          </p:cNvSpPr>
          <p:nvPr>
            <p:ph type="title"/>
          </p:nvPr>
        </p:nvSpPr>
        <p:spPr/>
        <p:txBody>
          <a:bodyPr/>
          <a:lstStyle/>
          <a:p>
            <a:r>
              <a:rPr lang="en-GB" dirty="0"/>
              <a:t>Slide 10/conclusion </a:t>
            </a:r>
            <a:endParaRPr lang="en-US" dirty="0"/>
          </a:p>
        </p:txBody>
      </p:sp>
      <p:sp>
        <p:nvSpPr>
          <p:cNvPr id="3" name="Content Placeholder 2">
            <a:extLst>
              <a:ext uri="{FF2B5EF4-FFF2-40B4-BE49-F238E27FC236}">
                <a16:creationId xmlns:a16="http://schemas.microsoft.com/office/drawing/2014/main" id="{D32AD721-C7C3-784F-F8DC-B8FFCA1184FA}"/>
              </a:ext>
            </a:extLst>
          </p:cNvPr>
          <p:cNvSpPr>
            <a:spLocks noGrp="1"/>
          </p:cNvSpPr>
          <p:nvPr>
            <p:ph idx="1"/>
          </p:nvPr>
        </p:nvSpPr>
        <p:spPr>
          <a:xfrm>
            <a:off x="399530" y="1834537"/>
            <a:ext cx="9905999" cy="3541714"/>
          </a:xfrm>
        </p:spPr>
        <p:txBody>
          <a:bodyPr>
            <a:normAutofit fontScale="92500" lnSpcReduction="20000"/>
          </a:bodyPr>
          <a:lstStyle/>
          <a:p>
            <a:r>
              <a:rPr lang="en-GB" sz="1800" b="0" i="0" dirty="0">
                <a:effectLst/>
                <a:latin typeface="Helvetica" pitchFamily="2" charset="0"/>
              </a:rPr>
              <a:t>To conclude, </a:t>
            </a:r>
            <a:r>
              <a:rPr lang="en-GB" sz="1800" b="0" i="0" dirty="0" err="1">
                <a:effectLst/>
                <a:latin typeface="Helvetica" pitchFamily="2" charset="0"/>
              </a:rPr>
              <a:t>Bowlby's</a:t>
            </a:r>
            <a:r>
              <a:rPr lang="en-GB" sz="1800" b="0" i="0" dirty="0">
                <a:effectLst/>
                <a:latin typeface="Helvetica" pitchFamily="2" charset="0"/>
              </a:rPr>
              <a:t> Attachment Theory helps us understand how Isaac's early experiences may have affected his development. His mother's postnatal depression, changes in childcare and difficulties with separation may have contributed to his emotional, social and language development.</a:t>
            </a:r>
            <a:endParaRPr lang="en-GB" sz="1800" dirty="0">
              <a:effectLst/>
              <a:latin typeface="Helvetica" pitchFamily="2" charset="0"/>
            </a:endParaRPr>
          </a:p>
          <a:p>
            <a:r>
              <a:rPr lang="en-GB" sz="1800" b="0" i="0" dirty="0">
                <a:effectLst/>
                <a:latin typeface="Helvetica" pitchFamily="2" charset="0"/>
              </a:rPr>
              <a:t>By providing consistent support, encouraging positive relationships and working with different professionals, Isaac can be helped to build confidence, improve his communication and develop secure relationships. </a:t>
            </a:r>
          </a:p>
          <a:p>
            <a:r>
              <a:rPr lang="en-GB" sz="1800" b="0" i="0" dirty="0">
                <a:effectLst/>
                <a:latin typeface="Helvetica" pitchFamily="2" charset="0"/>
              </a:rPr>
              <a:t>Although </a:t>
            </a:r>
            <a:r>
              <a:rPr lang="en-GB" sz="1800" b="0" i="0" dirty="0" err="1">
                <a:effectLst/>
                <a:latin typeface="Helvetica" pitchFamily="2" charset="0"/>
              </a:rPr>
              <a:t>Bowly's</a:t>
            </a:r>
            <a:r>
              <a:rPr lang="en-GB" sz="1800" b="0" i="0" dirty="0">
                <a:effectLst/>
                <a:latin typeface="Helvetica" pitchFamily="2" charset="0"/>
              </a:rPr>
              <a:t> theory has some limitations, it is still one of the most important theories used in early years practice because it helps professionals understand children's emotional needs and plan the right support.</a:t>
            </a:r>
            <a:endParaRPr lang="en-GB" sz="1800" dirty="0">
              <a:effectLst/>
              <a:latin typeface="Helvetica" pitchFamily="2" charset="0"/>
            </a:endParaRPr>
          </a:p>
          <a:p>
            <a:r>
              <a:rPr lang="en-GB" sz="1800" b="0" i="0" dirty="0">
                <a:effectLst/>
                <a:latin typeface="Helvetica" pitchFamily="2" charset="0"/>
              </a:rPr>
              <a:t>Thank you for listening.</a:t>
            </a:r>
            <a:endParaRPr lang="en-GB" sz="1800" dirty="0">
              <a:effectLst/>
              <a:latin typeface="Helvetica" pitchFamily="2" charset="0"/>
            </a:endParaRPr>
          </a:p>
          <a:p>
            <a:endParaRPr lang="en-GB" sz="1800" dirty="0">
              <a:effectLst/>
              <a:latin typeface="Helvetica" pitchFamily="2" charset="0"/>
            </a:endParaRPr>
          </a:p>
          <a:p>
            <a:endParaRPr lang="en-US" dirty="0"/>
          </a:p>
        </p:txBody>
      </p:sp>
    </p:spTree>
    <p:extLst>
      <p:ext uri="{BB962C8B-B14F-4D97-AF65-F5344CB8AC3E}">
        <p14:creationId xmlns:p14="http://schemas.microsoft.com/office/powerpoint/2010/main" val="1616696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A8A24-EFFE-7A1C-7BB1-15EE7411797A}"/>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32D13DB-7BC7-4DED-FEEE-B1D35768F1BD}"/>
              </a:ext>
            </a:extLst>
          </p:cNvPr>
          <p:cNvSpPr>
            <a:spLocks noGrp="1"/>
          </p:cNvSpPr>
          <p:nvPr>
            <p:ph idx="1"/>
          </p:nvPr>
        </p:nvSpPr>
        <p:spPr/>
        <p:txBody>
          <a:bodyPr/>
          <a:lstStyle/>
          <a:p>
            <a:r>
              <a:rPr lang="en-GB" sz="1800" b="0" i="0" dirty="0">
                <a:effectLst/>
                <a:latin typeface="Helvetica" pitchFamily="2" charset="0"/>
              </a:rPr>
              <a:t>NHS (2024) Postnatal Depression. Available at:</a:t>
            </a:r>
            <a:endParaRPr lang="en-GB" sz="1800" dirty="0">
              <a:effectLst/>
              <a:latin typeface="Helvetica" pitchFamily="2" charset="0"/>
            </a:endParaRPr>
          </a:p>
          <a:p>
            <a:r>
              <a:rPr lang="en-GB" sz="1800" b="0" i="0" dirty="0">
                <a:effectLst/>
                <a:latin typeface="Helvetica" pitchFamily="2" charset="0"/>
              </a:rPr>
              <a:t>https://</a:t>
            </a:r>
            <a:r>
              <a:rPr lang="en-GB" sz="1800" b="0" i="0" dirty="0" err="1">
                <a:effectLst/>
                <a:latin typeface="Helvetica" pitchFamily="2" charset="0"/>
              </a:rPr>
              <a:t>www.nhs.uk</a:t>
            </a:r>
            <a:r>
              <a:rPr lang="en-GB" sz="1800" b="0" i="0">
                <a:effectLst/>
                <a:latin typeface="Helvetica" pitchFamily="2" charset="0"/>
              </a:rPr>
              <a:t>/mental-health/conditions/ post-natal-depression/ (Accessed: 13 July 2026).</a:t>
            </a:r>
          </a:p>
          <a:p>
            <a:r>
              <a:rPr lang="en-GB" sz="1800" b="0" i="0">
                <a:effectLst/>
                <a:latin typeface="Helvetica" pitchFamily="2" charset="0"/>
              </a:rPr>
              <a:t>NICE (2023) Antenatal and Postnatal Mental Health: Clinical Management and Service Guidance</a:t>
            </a:r>
            <a:endParaRPr lang="en-GB" sz="1800">
              <a:effectLst/>
              <a:latin typeface="Helvetica" pitchFamily="2" charset="0"/>
            </a:endParaRPr>
          </a:p>
          <a:p>
            <a:r>
              <a:rPr lang="en-GB" sz="1800" b="0" i="0">
                <a:effectLst/>
                <a:latin typeface="Helvetica" pitchFamily="2" charset="0"/>
              </a:rPr>
              <a:t>(CG192). Available at: https://www.nice.org.uk/</a:t>
            </a:r>
            <a:endParaRPr lang="en-GB" sz="1800">
              <a:effectLst/>
              <a:latin typeface="Helvetica" pitchFamily="2" charset="0"/>
            </a:endParaRPr>
          </a:p>
          <a:p>
            <a:r>
              <a:rPr lang="en-GB" sz="1800" b="0" i="0">
                <a:effectLst/>
                <a:latin typeface="Helvetica" pitchFamily="2" charset="0"/>
              </a:rPr>
              <a:t>guidance cg192 (Accessed: 13 July 2026).</a:t>
            </a:r>
            <a:endParaRPr lang="en-GB" sz="1800">
              <a:effectLst/>
              <a:latin typeface="Helvetica" pitchFamily="2" charset="0"/>
            </a:endParaRPr>
          </a:p>
          <a:p>
            <a:endParaRPr lang="en-GB" sz="1800">
              <a:effectLst/>
              <a:latin typeface="Helvetica" pitchFamily="2" charset="0"/>
            </a:endParaRPr>
          </a:p>
          <a:p>
            <a:endParaRPr lang="en-US" dirty="0"/>
          </a:p>
        </p:txBody>
      </p:sp>
    </p:spTree>
    <p:extLst>
      <p:ext uri="{BB962C8B-B14F-4D97-AF65-F5344CB8AC3E}">
        <p14:creationId xmlns:p14="http://schemas.microsoft.com/office/powerpoint/2010/main" val="8623883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Circuit</vt:lpstr>
      <vt:lpstr>Verry Ngandu presentation </vt:lpstr>
      <vt:lpstr>Introduction </vt:lpstr>
      <vt:lpstr>What is bowlbys attachment Theory ?/ Slide 2</vt:lpstr>
      <vt:lpstr>Slide 3/ key concepts of bowlbys theory  </vt:lpstr>
      <vt:lpstr>Slide 4/ applying bowlbys theory to Issac </vt:lpstr>
      <vt:lpstr>Slide 5/ how Issac early experiences have affected his development </vt:lpstr>
      <vt:lpstr>Slide 6/ Nature and nurture </vt:lpstr>
      <vt:lpstr>Slide 7/ practical support plan </vt:lpstr>
      <vt:lpstr>Slide 8/strengths of bowlbys theory </vt:lpstr>
      <vt:lpstr>Slide 9/ limitations of bowlbys theory </vt:lpstr>
      <vt:lpstr>Slide 10/conclusion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Verry Ngandu presentation </dc:title>
  <dc:creator>Verry Ngandu (2518441)</dc:creator>
  <cp:lastModifiedBy>Verry Ngandu (2518441)</cp:lastModifiedBy>
  <cp:revision>2</cp:revision>
  <dcterms:created xsi:type="dcterms:W3CDTF">2026-07-13T03:21:07Z</dcterms:created>
  <dcterms:modified xsi:type="dcterms:W3CDTF">2026-07-13T10:12:15Z</dcterms:modified>
</cp:coreProperties>
</file>