
<file path=[Content_Types].xml><?xml version="1.0" encoding="utf-8"?>
<Types xmlns="http://schemas.openxmlformats.org/package/2006/content-types">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7" r:id="rId2"/>
    <p:sldId id="256" r:id="rId3"/>
    <p:sldId id="267" r:id="rId4"/>
    <p:sldId id="259" r:id="rId5"/>
    <p:sldId id="260" r:id="rId6"/>
    <p:sldId id="261" r:id="rId7"/>
    <p:sldId id="262" r:id="rId8"/>
    <p:sldId id="263" r:id="rId9"/>
    <p:sldId id="264" r:id="rId10"/>
    <p:sldId id="265" r:id="rId11"/>
    <p:sldId id="266" r:id="rId12"/>
  </p:sldIdLst>
  <p:sldSz cx="9144000" cy="6858000" type="screen4x3"/>
  <p:notesSz cx="7099300" cy="10234613"/>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04670E8-EFBE-47AA-A4F2-EBD76E8FD561}" type="slidenum">
              <a:rPr lang="en-GB" altLang="en-US" smtClean="0"/>
              <a:pPr/>
              <a:t>‹#›</a:t>
            </a:fld>
            <a:endParaRPr lang="en-GB" altLang="en-US"/>
          </a:p>
        </p:txBody>
      </p:sp>
    </p:spTree>
    <p:extLst>
      <p:ext uri="{BB962C8B-B14F-4D97-AF65-F5344CB8AC3E}">
        <p14:creationId xmlns:p14="http://schemas.microsoft.com/office/powerpoint/2010/main" val="99263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938A329-B7A8-4D74-8617-491055CF842B}" type="slidenum">
              <a:rPr lang="en-GB" altLang="en-US" smtClean="0"/>
              <a:pPr/>
              <a:t>‹#›</a:t>
            </a:fld>
            <a:endParaRPr lang="en-GB" altLang="en-US"/>
          </a:p>
        </p:txBody>
      </p:sp>
    </p:spTree>
    <p:extLst>
      <p:ext uri="{BB962C8B-B14F-4D97-AF65-F5344CB8AC3E}">
        <p14:creationId xmlns:p14="http://schemas.microsoft.com/office/powerpoint/2010/main" val="1326655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76E1CB6-779A-4AAD-9938-18A0CBEEF64F}" type="slidenum">
              <a:rPr lang="en-GB" altLang="en-US" smtClean="0"/>
              <a:pPr/>
              <a:t>‹#›</a:t>
            </a:fld>
            <a:endParaRPr lang="en-GB" altLang="en-US"/>
          </a:p>
        </p:txBody>
      </p:sp>
    </p:spTree>
    <p:extLst>
      <p:ext uri="{BB962C8B-B14F-4D97-AF65-F5344CB8AC3E}">
        <p14:creationId xmlns:p14="http://schemas.microsoft.com/office/powerpoint/2010/main" val="938210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B3F5A762-AFB0-4403-9E39-7575029AE3E3}" type="slidenum">
              <a:rPr lang="en-GB" altLang="en-US" smtClean="0"/>
              <a:pPr/>
              <a:t>‹#›</a:t>
            </a:fld>
            <a:endParaRPr lang="en-GB" altLang="en-US"/>
          </a:p>
        </p:txBody>
      </p:sp>
    </p:spTree>
    <p:extLst>
      <p:ext uri="{BB962C8B-B14F-4D97-AF65-F5344CB8AC3E}">
        <p14:creationId xmlns:p14="http://schemas.microsoft.com/office/powerpoint/2010/main" val="4102943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DC5D40EC-1826-4D21-8745-AF25DB9185EA}" type="slidenum">
              <a:rPr lang="en-GB" altLang="en-US" smtClean="0"/>
              <a:pPr/>
              <a:t>‹#›</a:t>
            </a:fld>
            <a:endParaRPr lang="en-GB" altLang="en-US"/>
          </a:p>
        </p:txBody>
      </p:sp>
    </p:spTree>
    <p:extLst>
      <p:ext uri="{BB962C8B-B14F-4D97-AF65-F5344CB8AC3E}">
        <p14:creationId xmlns:p14="http://schemas.microsoft.com/office/powerpoint/2010/main" val="3758897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F5F104FB-D7D8-4EC6-ABFB-48521AACD3E3}" type="slidenum">
              <a:rPr lang="en-GB" altLang="en-US" smtClean="0"/>
              <a:pPr/>
              <a:t>‹#›</a:t>
            </a:fld>
            <a:endParaRPr lang="en-GB" altLang="en-US"/>
          </a:p>
        </p:txBody>
      </p:sp>
    </p:spTree>
    <p:extLst>
      <p:ext uri="{BB962C8B-B14F-4D97-AF65-F5344CB8AC3E}">
        <p14:creationId xmlns:p14="http://schemas.microsoft.com/office/powerpoint/2010/main" val="1377383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899AA928-2ACE-4BE8-B8EC-D8EEBC773217}" type="slidenum">
              <a:rPr lang="en-GB" altLang="en-US" smtClean="0"/>
              <a:pPr/>
              <a:t>‹#›</a:t>
            </a:fld>
            <a:endParaRPr lang="en-GB" altLang="en-US"/>
          </a:p>
        </p:txBody>
      </p:sp>
    </p:spTree>
    <p:extLst>
      <p:ext uri="{BB962C8B-B14F-4D97-AF65-F5344CB8AC3E}">
        <p14:creationId xmlns:p14="http://schemas.microsoft.com/office/powerpoint/2010/main" val="1199001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18D8D9-006F-4D31-80D6-175D803E355D}" type="slidenum">
              <a:rPr lang="en-GB" altLang="en-US" smtClean="0"/>
              <a:pPr/>
              <a:t>‹#›</a:t>
            </a:fld>
            <a:endParaRPr lang="en-GB" altLang="en-US"/>
          </a:p>
        </p:txBody>
      </p:sp>
    </p:spTree>
    <p:extLst>
      <p:ext uri="{BB962C8B-B14F-4D97-AF65-F5344CB8AC3E}">
        <p14:creationId xmlns:p14="http://schemas.microsoft.com/office/powerpoint/2010/main" val="1380838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a:xfrm>
            <a:off x="533400" y="6172200"/>
            <a:ext cx="5811724" cy="365125"/>
          </a:xfrm>
        </p:spPr>
        <p:txBody>
          <a:bodyPr/>
          <a:lstStyle/>
          <a:p>
            <a:pPr>
              <a:defRPr/>
            </a:pPr>
            <a:endParaRPr lang="en-GB"/>
          </a:p>
        </p:txBody>
      </p:sp>
      <p:sp>
        <p:nvSpPr>
          <p:cNvPr id="7" name="Slide Number Placeholder 6"/>
          <p:cNvSpPr>
            <a:spLocks noGrp="1"/>
          </p:cNvSpPr>
          <p:nvPr>
            <p:ph type="sldNum" sz="quarter" idx="12"/>
          </p:nvPr>
        </p:nvSpPr>
        <p:spPr/>
        <p:txBody>
          <a:bodyPr/>
          <a:lstStyle/>
          <a:p>
            <a:fld id="{F58FC1B9-58C9-49BB-B06A-D33C1F08DA8B}" type="slidenum">
              <a:rPr lang="en-GB" altLang="en-US" smtClean="0"/>
              <a:pPr/>
              <a:t>‹#›</a:t>
            </a:fld>
            <a:endParaRPr lang="en-GB" altLang="en-US"/>
          </a:p>
        </p:txBody>
      </p:sp>
    </p:spTree>
    <p:extLst>
      <p:ext uri="{BB962C8B-B14F-4D97-AF65-F5344CB8AC3E}">
        <p14:creationId xmlns:p14="http://schemas.microsoft.com/office/powerpoint/2010/main" val="1001769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151937BA-E36F-493C-A6EE-61A383C7643C}" type="slidenum">
              <a:rPr lang="en-GB" altLang="en-US" smtClean="0"/>
              <a:pPr/>
              <a:t>‹#›</a:t>
            </a:fld>
            <a:endParaRPr lang="en-GB" altLang="en-US"/>
          </a:p>
        </p:txBody>
      </p:sp>
    </p:spTree>
    <p:extLst>
      <p:ext uri="{BB962C8B-B14F-4D97-AF65-F5344CB8AC3E}">
        <p14:creationId xmlns:p14="http://schemas.microsoft.com/office/powerpoint/2010/main" val="1418237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51937BA-E36F-493C-A6EE-61A383C7643C}" type="slidenum">
              <a:rPr lang="en-GB" altLang="en-US" smtClean="0"/>
              <a:pPr/>
              <a:t>‹#›</a:t>
            </a:fld>
            <a:endParaRPr lang="en-GB" altLang="en-US"/>
          </a:p>
        </p:txBody>
      </p:sp>
    </p:spTree>
    <p:extLst>
      <p:ext uri="{BB962C8B-B14F-4D97-AF65-F5344CB8AC3E}">
        <p14:creationId xmlns:p14="http://schemas.microsoft.com/office/powerpoint/2010/main" val="1082083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51937BA-E36F-493C-A6EE-61A383C7643C}"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95026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51937BA-E36F-493C-A6EE-61A383C7643C}" type="slidenum">
              <a:rPr lang="en-GB" altLang="en-US" smtClean="0"/>
              <a:pPr/>
              <a:t>‹#›</a:t>
            </a:fld>
            <a:endParaRPr lang="en-GB" altLang="en-US"/>
          </a:p>
        </p:txBody>
      </p:sp>
    </p:spTree>
    <p:extLst>
      <p:ext uri="{BB962C8B-B14F-4D97-AF65-F5344CB8AC3E}">
        <p14:creationId xmlns:p14="http://schemas.microsoft.com/office/powerpoint/2010/main" val="1617366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51937BA-E36F-493C-A6EE-61A383C7643C}" type="slidenum">
              <a:rPr lang="en-GB" altLang="en-US" smtClean="0"/>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51085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151937BA-E36F-493C-A6EE-61A383C7643C}" type="slidenum">
              <a:rPr lang="en-GB" altLang="en-US" smtClean="0"/>
              <a:pPr/>
              <a:t>‹#›</a:t>
            </a:fld>
            <a:endParaRPr lang="en-GB" altLang="en-US"/>
          </a:p>
        </p:txBody>
      </p:sp>
    </p:spTree>
    <p:extLst>
      <p:ext uri="{BB962C8B-B14F-4D97-AF65-F5344CB8AC3E}">
        <p14:creationId xmlns:p14="http://schemas.microsoft.com/office/powerpoint/2010/main" val="1134744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9DAC5373-D359-41AB-9210-76F08142B551}" type="slidenum">
              <a:rPr lang="en-GB" altLang="en-US" smtClean="0"/>
              <a:pPr/>
              <a:t>‹#›</a:t>
            </a:fld>
            <a:endParaRPr lang="en-GB" altLang="en-US"/>
          </a:p>
        </p:txBody>
      </p:sp>
    </p:spTree>
    <p:extLst>
      <p:ext uri="{BB962C8B-B14F-4D97-AF65-F5344CB8AC3E}">
        <p14:creationId xmlns:p14="http://schemas.microsoft.com/office/powerpoint/2010/main" val="1023080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825B8296-6B4B-4E7F-812D-55F3F46A35A9}" type="slidenum">
              <a:rPr lang="en-GB" altLang="en-US" smtClean="0"/>
              <a:pPr/>
              <a:t>‹#›</a:t>
            </a:fld>
            <a:endParaRPr lang="en-GB" altLang="en-US"/>
          </a:p>
        </p:txBody>
      </p:sp>
    </p:spTree>
    <p:extLst>
      <p:ext uri="{BB962C8B-B14F-4D97-AF65-F5344CB8AC3E}">
        <p14:creationId xmlns:p14="http://schemas.microsoft.com/office/powerpoint/2010/main" val="1890067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151937BA-E36F-493C-A6EE-61A383C7643C}" type="slidenum">
              <a:rPr lang="en-GB" altLang="en-US" smtClean="0"/>
              <a:pPr/>
              <a:t>‹#›</a:t>
            </a:fld>
            <a:endParaRPr lang="en-GB" altLang="en-US"/>
          </a:p>
        </p:txBody>
      </p:sp>
    </p:spTree>
    <p:extLst>
      <p:ext uri="{BB962C8B-B14F-4D97-AF65-F5344CB8AC3E}">
        <p14:creationId xmlns:p14="http://schemas.microsoft.com/office/powerpoint/2010/main" val="3321504731"/>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altLang="en-US" b="1" smtClean="0"/>
              <a:t>Sparta</a:t>
            </a:r>
          </a:p>
        </p:txBody>
      </p:sp>
      <p:sp>
        <p:nvSpPr>
          <p:cNvPr id="6146" name="Rectangle 3"/>
          <p:cNvSpPr>
            <a:spLocks noGrp="1" noChangeArrowheads="1"/>
          </p:cNvSpPr>
          <p:nvPr>
            <p:ph type="subTitle" idx="1"/>
          </p:nvPr>
        </p:nvSpPr>
        <p:spPr/>
        <p:txBody>
          <a:bodyPr/>
          <a:lstStyle/>
          <a:p>
            <a:pPr eaLnBrk="1" hangingPunct="1"/>
            <a:r>
              <a:rPr lang="en-GB" altLang="en-US" i="1" dirty="0" smtClean="0"/>
              <a:t>The Mirage</a:t>
            </a:r>
          </a:p>
          <a:p>
            <a:pPr eaLnBrk="1" hangingPunct="1"/>
            <a:endParaRPr lang="en-GB" altLang="en-US" sz="2000" dirty="0" smtClean="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44008" y="260648"/>
            <a:ext cx="3550504" cy="4727002"/>
          </a:xfrm>
          <a:prstGeom prst="rect">
            <a:avLst/>
          </a:prstGeom>
        </p:spPr>
      </p:pic>
      <p:sp>
        <p:nvSpPr>
          <p:cNvPr id="3" name="TextBox 2"/>
          <p:cNvSpPr txBox="1"/>
          <p:nvPr/>
        </p:nvSpPr>
        <p:spPr>
          <a:xfrm>
            <a:off x="4788024" y="5229200"/>
            <a:ext cx="3762761" cy="369332"/>
          </a:xfrm>
          <a:prstGeom prst="rect">
            <a:avLst/>
          </a:prstGeom>
          <a:noFill/>
        </p:spPr>
        <p:txBody>
          <a:bodyPr wrap="none" rtlCol="0">
            <a:spAutoFit/>
          </a:bodyPr>
          <a:lstStyle/>
          <a:p>
            <a:r>
              <a:rPr lang="en-GB" dirty="0"/>
              <a:t>Desert Mirage by Angela A Stanton</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p:nvPr>
        </p:nvSpPr>
        <p:spPr/>
        <p:txBody>
          <a:bodyPr/>
          <a:lstStyle/>
          <a:p>
            <a:pPr eaLnBrk="1" hangingPunct="1"/>
            <a:r>
              <a:rPr lang="en-GB" altLang="en-US" smtClean="0"/>
              <a:t>What is the mirage?</a:t>
            </a:r>
          </a:p>
        </p:txBody>
      </p:sp>
      <p:sp>
        <p:nvSpPr>
          <p:cNvPr id="7171" name="Rectangle 5"/>
          <p:cNvSpPr>
            <a:spLocks noGrp="1" noChangeArrowheads="1"/>
          </p:cNvSpPr>
          <p:nvPr>
            <p:ph idx="1"/>
          </p:nvPr>
        </p:nvSpPr>
        <p:spPr/>
        <p:txBody>
          <a:bodyPr>
            <a:normAutofit/>
          </a:bodyPr>
          <a:lstStyle/>
          <a:p>
            <a:pPr eaLnBrk="1" hangingPunct="1"/>
            <a:r>
              <a:rPr lang="en-GB" altLang="en-US" sz="2800" dirty="0" smtClean="0">
                <a:solidFill>
                  <a:schemeClr val="tx1"/>
                </a:solidFill>
              </a:rPr>
              <a:t>The Mirage is the idealistic image of Sparta.</a:t>
            </a:r>
          </a:p>
          <a:p>
            <a:pPr eaLnBrk="1" hangingPunct="1"/>
            <a:r>
              <a:rPr lang="en-GB" altLang="en-US" sz="2800" dirty="0" smtClean="0">
                <a:solidFill>
                  <a:schemeClr val="tx1"/>
                </a:solidFill>
              </a:rPr>
              <a:t>The mirage is to a large extent the enduring image of Sparta.</a:t>
            </a:r>
          </a:p>
          <a:p>
            <a:pPr eaLnBrk="1" hangingPunct="1"/>
            <a:r>
              <a:rPr lang="en-GB" altLang="en-US" sz="2800" dirty="0" smtClean="0">
                <a:solidFill>
                  <a:schemeClr val="tx1"/>
                </a:solidFill>
              </a:rPr>
              <a:t>It is the image of the warrior elite, of the last stand at </a:t>
            </a:r>
            <a:r>
              <a:rPr lang="en-GB" altLang="en-US" sz="2800" dirty="0" err="1" smtClean="0">
                <a:solidFill>
                  <a:schemeClr val="tx1"/>
                </a:solidFill>
              </a:rPr>
              <a:t>Thermopylai</a:t>
            </a:r>
            <a:r>
              <a:rPr lang="en-GB" altLang="en-US" sz="2800" dirty="0" smtClean="0">
                <a:solidFill>
                  <a:schemeClr val="tx1"/>
                </a:solidFill>
              </a:rPr>
              <a:t>, of the romantic self-sacrifice.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Elements of the mirage</a:t>
            </a:r>
            <a:endParaRPr lang="en-GB" dirty="0"/>
          </a:p>
        </p:txBody>
      </p:sp>
      <p:sp>
        <p:nvSpPr>
          <p:cNvPr id="3" name="Content Placeholder 2"/>
          <p:cNvSpPr>
            <a:spLocks noGrp="1"/>
          </p:cNvSpPr>
          <p:nvPr>
            <p:ph idx="1"/>
          </p:nvPr>
        </p:nvSpPr>
        <p:spPr/>
        <p:txBody>
          <a:bodyPr>
            <a:normAutofit/>
          </a:bodyPr>
          <a:lstStyle/>
          <a:p>
            <a:r>
              <a:rPr lang="en-GB" sz="2800" dirty="0" smtClean="0">
                <a:solidFill>
                  <a:schemeClr val="tx1"/>
                </a:solidFill>
              </a:rPr>
              <a:t>Way of life</a:t>
            </a:r>
          </a:p>
          <a:p>
            <a:r>
              <a:rPr lang="en-GB" sz="2800" dirty="0" err="1" smtClean="0">
                <a:solidFill>
                  <a:schemeClr val="tx1"/>
                </a:solidFill>
              </a:rPr>
              <a:t>Agoge</a:t>
            </a:r>
            <a:r>
              <a:rPr lang="en-GB" sz="2800" dirty="0" smtClean="0">
                <a:solidFill>
                  <a:schemeClr val="tx1"/>
                </a:solidFill>
              </a:rPr>
              <a:t> (i.e. the Spartan education)</a:t>
            </a:r>
          </a:p>
          <a:p>
            <a:r>
              <a:rPr lang="en-GB" sz="2800" dirty="0" smtClean="0">
                <a:solidFill>
                  <a:schemeClr val="tx1"/>
                </a:solidFill>
              </a:rPr>
              <a:t>Constitution </a:t>
            </a:r>
            <a:endParaRPr lang="en-GB" sz="2800" dirty="0">
              <a:solidFill>
                <a:schemeClr val="tx1"/>
              </a:solidFill>
            </a:endParaRPr>
          </a:p>
        </p:txBody>
      </p:sp>
    </p:spTree>
    <p:extLst>
      <p:ext uri="{BB962C8B-B14F-4D97-AF65-F5344CB8AC3E}">
        <p14:creationId xmlns:p14="http://schemas.microsoft.com/office/powerpoint/2010/main" val="3943166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Where can we see the mirage?</a:t>
            </a:r>
          </a:p>
        </p:txBody>
      </p:sp>
      <p:sp>
        <p:nvSpPr>
          <p:cNvPr id="8195" name="Rectangle 3"/>
          <p:cNvSpPr>
            <a:spLocks noGrp="1" noChangeArrowheads="1"/>
          </p:cNvSpPr>
          <p:nvPr>
            <p:ph idx="1"/>
          </p:nvPr>
        </p:nvSpPr>
        <p:spPr/>
        <p:txBody>
          <a:bodyPr>
            <a:normAutofit/>
          </a:bodyPr>
          <a:lstStyle/>
          <a:p>
            <a:pPr eaLnBrk="1" hangingPunct="1">
              <a:lnSpc>
                <a:spcPct val="90000"/>
              </a:lnSpc>
            </a:pPr>
            <a:r>
              <a:rPr lang="en-GB" altLang="en-US" sz="2400" dirty="0" smtClean="0">
                <a:solidFill>
                  <a:schemeClr val="tx1"/>
                </a:solidFill>
              </a:rPr>
              <a:t>In </a:t>
            </a:r>
            <a:r>
              <a:rPr lang="en-GB" altLang="en-US" sz="2400" dirty="0" err="1" smtClean="0">
                <a:solidFill>
                  <a:schemeClr val="tx1"/>
                </a:solidFill>
              </a:rPr>
              <a:t>Thermopylai</a:t>
            </a:r>
            <a:r>
              <a:rPr lang="en-GB" altLang="en-US" sz="2400" dirty="0" smtClean="0">
                <a:solidFill>
                  <a:schemeClr val="tx1"/>
                </a:solidFill>
              </a:rPr>
              <a:t>, where the Thespians are always forgotten.</a:t>
            </a:r>
          </a:p>
          <a:p>
            <a:pPr eaLnBrk="1" hangingPunct="1">
              <a:lnSpc>
                <a:spcPct val="90000"/>
              </a:lnSpc>
            </a:pPr>
            <a:r>
              <a:rPr lang="en-GB" altLang="en-US" sz="2400" dirty="0" smtClean="0">
                <a:solidFill>
                  <a:schemeClr val="tx1"/>
                </a:solidFill>
              </a:rPr>
              <a:t>In the idea of self-sacrifice. </a:t>
            </a:r>
          </a:p>
          <a:p>
            <a:pPr eaLnBrk="1" hangingPunct="1">
              <a:lnSpc>
                <a:spcPct val="90000"/>
              </a:lnSpc>
            </a:pPr>
            <a:r>
              <a:rPr lang="en-GB" altLang="en-US" sz="2400" dirty="0" smtClean="0">
                <a:solidFill>
                  <a:schemeClr val="tx1"/>
                </a:solidFill>
              </a:rPr>
              <a:t>In the liberator from tyranny in the 6</a:t>
            </a:r>
            <a:r>
              <a:rPr lang="en-GB" altLang="en-US" sz="2400" baseline="30000" dirty="0" smtClean="0">
                <a:solidFill>
                  <a:schemeClr val="tx1"/>
                </a:solidFill>
              </a:rPr>
              <a:t>th</a:t>
            </a:r>
            <a:r>
              <a:rPr lang="en-GB" altLang="en-US" sz="2400" dirty="0" smtClean="0">
                <a:solidFill>
                  <a:schemeClr val="tx1"/>
                </a:solidFill>
              </a:rPr>
              <a:t> century.</a:t>
            </a:r>
          </a:p>
          <a:p>
            <a:pPr eaLnBrk="1" hangingPunct="1">
              <a:lnSpc>
                <a:spcPct val="90000"/>
              </a:lnSpc>
            </a:pPr>
            <a:r>
              <a:rPr lang="en-GB" altLang="en-US" sz="2400" dirty="0" smtClean="0">
                <a:solidFill>
                  <a:schemeClr val="tx1"/>
                </a:solidFill>
              </a:rPr>
              <a:t>In the incorruptibility of the “typical” Spartan. </a:t>
            </a:r>
          </a:p>
          <a:p>
            <a:pPr eaLnBrk="1" hangingPunct="1">
              <a:lnSpc>
                <a:spcPct val="90000"/>
              </a:lnSpc>
            </a:pPr>
            <a:r>
              <a:rPr lang="en-GB" altLang="en-US" sz="2400" dirty="0" smtClean="0">
                <a:solidFill>
                  <a:schemeClr val="tx1"/>
                </a:solidFill>
              </a:rPr>
              <a:t>In the </a:t>
            </a:r>
            <a:r>
              <a:rPr lang="en-GB" altLang="en-US" sz="2400" dirty="0" err="1" smtClean="0">
                <a:solidFill>
                  <a:schemeClr val="tx1"/>
                </a:solidFill>
              </a:rPr>
              <a:t>god-given</a:t>
            </a:r>
            <a:r>
              <a:rPr lang="en-GB" altLang="en-US" sz="2400" dirty="0" smtClean="0">
                <a:solidFill>
                  <a:schemeClr val="tx1"/>
                </a:solidFill>
              </a:rPr>
              <a:t> constitution that never changed.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Is there only one mirage?</a:t>
            </a:r>
          </a:p>
        </p:txBody>
      </p:sp>
      <p:sp>
        <p:nvSpPr>
          <p:cNvPr id="9219" name="Rectangle 3"/>
          <p:cNvSpPr>
            <a:spLocks noGrp="1" noChangeArrowheads="1"/>
          </p:cNvSpPr>
          <p:nvPr>
            <p:ph idx="1"/>
          </p:nvPr>
        </p:nvSpPr>
        <p:spPr/>
        <p:txBody>
          <a:bodyPr>
            <a:normAutofit/>
          </a:bodyPr>
          <a:lstStyle/>
          <a:p>
            <a:pPr eaLnBrk="1" hangingPunct="1"/>
            <a:r>
              <a:rPr lang="en-GB" altLang="en-US" sz="2400" dirty="0" smtClean="0">
                <a:solidFill>
                  <a:schemeClr val="tx1"/>
                </a:solidFill>
              </a:rPr>
              <a:t>The original mirage is of course the image seen by the Greeks in the late archaic and classical periods.</a:t>
            </a:r>
          </a:p>
          <a:p>
            <a:pPr eaLnBrk="1" hangingPunct="1"/>
            <a:r>
              <a:rPr lang="en-GB" altLang="en-US" sz="2400" dirty="0" smtClean="0">
                <a:solidFill>
                  <a:schemeClr val="tx1"/>
                </a:solidFill>
              </a:rPr>
              <a:t>But there is also the Roman mirage, as seen mainly in Plutarch.</a:t>
            </a:r>
          </a:p>
          <a:p>
            <a:pPr eaLnBrk="1" hangingPunct="1"/>
            <a:r>
              <a:rPr lang="en-GB" altLang="en-US" sz="2400" dirty="0" smtClean="0">
                <a:solidFill>
                  <a:schemeClr val="tx1"/>
                </a:solidFill>
              </a:rPr>
              <a:t>And there is the modern mirage of Spartan as the ultimate soldier fighting against tyranny and barbarism.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5"/>
          <p:cNvSpPr>
            <a:spLocks noGrp="1" noChangeArrowheads="1"/>
          </p:cNvSpPr>
          <p:nvPr>
            <p:ph type="title"/>
          </p:nvPr>
        </p:nvSpPr>
        <p:spPr/>
        <p:txBody>
          <a:bodyPr/>
          <a:lstStyle/>
          <a:p>
            <a:pPr eaLnBrk="1" hangingPunct="1"/>
            <a:r>
              <a:rPr lang="en-GB" altLang="en-US" smtClean="0"/>
              <a:t>What is affected by the mirage?</a:t>
            </a:r>
          </a:p>
        </p:txBody>
      </p:sp>
      <p:sp>
        <p:nvSpPr>
          <p:cNvPr id="10243" name="Rectangle 6"/>
          <p:cNvSpPr>
            <a:spLocks noGrp="1" noChangeArrowheads="1"/>
          </p:cNvSpPr>
          <p:nvPr>
            <p:ph idx="1"/>
          </p:nvPr>
        </p:nvSpPr>
        <p:spPr/>
        <p:txBody>
          <a:bodyPr>
            <a:normAutofit/>
          </a:bodyPr>
          <a:lstStyle/>
          <a:p>
            <a:pPr eaLnBrk="1" hangingPunct="1"/>
            <a:r>
              <a:rPr lang="en-GB" altLang="en-US" sz="2400" dirty="0" smtClean="0">
                <a:solidFill>
                  <a:schemeClr val="tx1"/>
                </a:solidFill>
              </a:rPr>
              <a:t>Everything.</a:t>
            </a:r>
          </a:p>
          <a:p>
            <a:pPr eaLnBrk="1" hangingPunct="1"/>
            <a:r>
              <a:rPr lang="en-GB" altLang="en-US" sz="2400" dirty="0" smtClean="0">
                <a:solidFill>
                  <a:schemeClr val="tx1"/>
                </a:solidFill>
              </a:rPr>
              <a:t>Not even </a:t>
            </a:r>
            <a:r>
              <a:rPr lang="en-GB" altLang="en-US" sz="2400" dirty="0" err="1" smtClean="0">
                <a:solidFill>
                  <a:schemeClr val="tx1"/>
                </a:solidFill>
              </a:rPr>
              <a:t>Tyrtaios</a:t>
            </a:r>
            <a:r>
              <a:rPr lang="en-GB" altLang="en-US" sz="2400" dirty="0" smtClean="0">
                <a:solidFill>
                  <a:schemeClr val="tx1"/>
                </a:solidFill>
              </a:rPr>
              <a:t> is exempt from the mirage, since his poems are </a:t>
            </a:r>
            <a:r>
              <a:rPr lang="en-GB" altLang="en-US" sz="2400" dirty="0" smtClean="0">
                <a:solidFill>
                  <a:schemeClr val="tx1"/>
                </a:solidFill>
              </a:rPr>
              <a:t>part of it. </a:t>
            </a:r>
            <a:endParaRPr lang="en-GB" altLang="en-US" sz="2400" dirty="0" smtClean="0">
              <a:solidFill>
                <a:schemeClr val="tx1"/>
              </a:solidFill>
            </a:endParaRPr>
          </a:p>
          <a:p>
            <a:pPr eaLnBrk="1" hangingPunct="1"/>
            <a:r>
              <a:rPr lang="en-GB" altLang="en-US" sz="2400" dirty="0" smtClean="0">
                <a:solidFill>
                  <a:schemeClr val="tx1"/>
                </a:solidFill>
              </a:rPr>
              <a:t>All our sources are influenced by the mirage and present the mirage to us</a:t>
            </a:r>
            <a:r>
              <a:rPr lang="en-GB" altLang="en-US" sz="2400" dirty="0" smtClean="0">
                <a:solidFill>
                  <a:schemeClr val="tx1"/>
                </a:solidFill>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pPr eaLnBrk="1" fontAlgn="auto" hangingPunct="1">
              <a:spcAft>
                <a:spcPts val="0"/>
              </a:spcAft>
              <a:defRPr/>
            </a:pPr>
            <a:r>
              <a:rPr lang="en-GB"/>
              <a:t>How can we see through the mirage?</a:t>
            </a:r>
          </a:p>
        </p:txBody>
      </p:sp>
      <p:sp>
        <p:nvSpPr>
          <p:cNvPr id="11267" name="Rectangle 3"/>
          <p:cNvSpPr>
            <a:spLocks noGrp="1" noChangeArrowheads="1"/>
          </p:cNvSpPr>
          <p:nvPr>
            <p:ph idx="1"/>
          </p:nvPr>
        </p:nvSpPr>
        <p:spPr/>
        <p:txBody>
          <a:bodyPr>
            <a:normAutofit/>
          </a:bodyPr>
          <a:lstStyle/>
          <a:p>
            <a:pPr eaLnBrk="1" hangingPunct="1">
              <a:lnSpc>
                <a:spcPct val="90000"/>
              </a:lnSpc>
            </a:pPr>
            <a:r>
              <a:rPr lang="en-GB" altLang="en-US" sz="2400" dirty="0" smtClean="0">
                <a:solidFill>
                  <a:schemeClr val="tx1"/>
                </a:solidFill>
              </a:rPr>
              <a:t>In many ways we can’t, since our knowledge is limited by the sources.</a:t>
            </a:r>
          </a:p>
          <a:p>
            <a:pPr eaLnBrk="1" hangingPunct="1">
              <a:lnSpc>
                <a:spcPct val="90000"/>
              </a:lnSpc>
            </a:pPr>
            <a:r>
              <a:rPr lang="en-GB" altLang="en-US" sz="2400" dirty="0" smtClean="0">
                <a:solidFill>
                  <a:schemeClr val="tx1"/>
                </a:solidFill>
              </a:rPr>
              <a:t>But we can try to go beyond the mirage by looking at the actions of the Spartans in the political and military spheres and evaluate them without recourse to the sources themselves.</a:t>
            </a:r>
          </a:p>
          <a:p>
            <a:pPr eaLnBrk="1" hangingPunct="1">
              <a:lnSpc>
                <a:spcPct val="90000"/>
              </a:lnSpc>
            </a:pPr>
            <a:r>
              <a:rPr lang="en-GB" altLang="en-US" sz="2400" dirty="0" smtClean="0">
                <a:solidFill>
                  <a:schemeClr val="tx1"/>
                </a:solidFill>
              </a:rPr>
              <a:t>If we try this, then we may fall into the trap of creating our own mirage.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How can we use the mirage?</a:t>
            </a:r>
          </a:p>
        </p:txBody>
      </p:sp>
      <p:sp>
        <p:nvSpPr>
          <p:cNvPr id="12291" name="Rectangle 3"/>
          <p:cNvSpPr>
            <a:spLocks noGrp="1" noChangeArrowheads="1"/>
          </p:cNvSpPr>
          <p:nvPr>
            <p:ph idx="1"/>
          </p:nvPr>
        </p:nvSpPr>
        <p:spPr/>
        <p:txBody>
          <a:bodyPr>
            <a:normAutofit/>
          </a:bodyPr>
          <a:lstStyle/>
          <a:p>
            <a:pPr eaLnBrk="1" hangingPunct="1"/>
            <a:r>
              <a:rPr lang="en-GB" altLang="en-US" sz="2400" dirty="0" smtClean="0">
                <a:solidFill>
                  <a:schemeClr val="tx1"/>
                </a:solidFill>
              </a:rPr>
              <a:t>The mirage may obscure our view of Sparta but it does illuminate our view of the Greeks, the Romans and later peoples who used Sparta and added to its mirage.</a:t>
            </a:r>
          </a:p>
          <a:p>
            <a:pPr eaLnBrk="1" hangingPunct="1"/>
            <a:r>
              <a:rPr lang="en-GB" altLang="en-US" sz="2400" dirty="0" smtClean="0">
                <a:solidFill>
                  <a:schemeClr val="tx1"/>
                </a:solidFill>
              </a:rPr>
              <a:t>The mirage is in some ways a mirror into Greek ideals.</a:t>
            </a:r>
          </a:p>
          <a:p>
            <a:pPr eaLnBrk="1" hangingPunct="1"/>
            <a:r>
              <a:rPr lang="en-GB" altLang="en-US" sz="2400" dirty="0" smtClean="0">
                <a:solidFill>
                  <a:schemeClr val="tx1"/>
                </a:solidFill>
              </a:rPr>
              <a:t>The mirage offers us a glimpse into the Greek psyche.</a:t>
            </a:r>
          </a:p>
          <a:p>
            <a:pPr eaLnBrk="1" hangingPunct="1"/>
            <a:endParaRPr lang="en-GB" altLang="en-US" sz="2400" dirty="0" smtClean="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The mirage and the Greeks </a:t>
            </a:r>
          </a:p>
        </p:txBody>
      </p:sp>
      <p:sp>
        <p:nvSpPr>
          <p:cNvPr id="13315" name="Rectangle 3"/>
          <p:cNvSpPr>
            <a:spLocks noGrp="1" noChangeArrowheads="1"/>
          </p:cNvSpPr>
          <p:nvPr>
            <p:ph idx="1"/>
          </p:nvPr>
        </p:nvSpPr>
        <p:spPr/>
        <p:txBody>
          <a:bodyPr>
            <a:normAutofit/>
          </a:bodyPr>
          <a:lstStyle/>
          <a:p>
            <a:pPr eaLnBrk="1" hangingPunct="1">
              <a:lnSpc>
                <a:spcPct val="90000"/>
              </a:lnSpc>
            </a:pPr>
            <a:r>
              <a:rPr lang="en-GB" altLang="en-US" sz="2400" dirty="0" smtClean="0">
                <a:solidFill>
                  <a:schemeClr val="tx1"/>
                </a:solidFill>
              </a:rPr>
              <a:t>On the one hand, we see the upper classes through their idealism. For the upper classes, Sparta is an ideal polis with an ideal constitution.  </a:t>
            </a:r>
          </a:p>
          <a:p>
            <a:pPr eaLnBrk="1" hangingPunct="1">
              <a:lnSpc>
                <a:spcPct val="90000"/>
              </a:lnSpc>
            </a:pPr>
            <a:r>
              <a:rPr lang="en-GB" altLang="en-US" sz="2400" dirty="0" smtClean="0">
                <a:solidFill>
                  <a:schemeClr val="tx1"/>
                </a:solidFill>
              </a:rPr>
              <a:t>Equality is paramount but it is an equality of the select few.</a:t>
            </a:r>
          </a:p>
          <a:p>
            <a:pPr eaLnBrk="1" hangingPunct="1">
              <a:lnSpc>
                <a:spcPct val="90000"/>
              </a:lnSpc>
            </a:pPr>
            <a:r>
              <a:rPr lang="en-GB" altLang="en-US" sz="2400" dirty="0" smtClean="0">
                <a:solidFill>
                  <a:schemeClr val="tx1"/>
                </a:solidFill>
              </a:rPr>
              <a:t>For the Athenian upper class men, Sparta is the ideal democracy: a democracy of the deserving.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The mirage and the Greeks </a:t>
            </a:r>
          </a:p>
        </p:txBody>
      </p:sp>
      <p:sp>
        <p:nvSpPr>
          <p:cNvPr id="14339" name="Rectangle 3"/>
          <p:cNvSpPr>
            <a:spLocks noGrp="1" noChangeArrowheads="1"/>
          </p:cNvSpPr>
          <p:nvPr>
            <p:ph idx="1"/>
          </p:nvPr>
        </p:nvSpPr>
        <p:spPr/>
        <p:txBody>
          <a:bodyPr>
            <a:normAutofit/>
          </a:bodyPr>
          <a:lstStyle/>
          <a:p>
            <a:pPr eaLnBrk="1" hangingPunct="1">
              <a:lnSpc>
                <a:spcPct val="90000"/>
              </a:lnSpc>
            </a:pPr>
            <a:r>
              <a:rPr lang="en-GB" altLang="en-US" sz="2400" dirty="0" smtClean="0">
                <a:solidFill>
                  <a:schemeClr val="tx1"/>
                </a:solidFill>
              </a:rPr>
              <a:t>For the average Greek, as far as we can say anything about the “average” Greek in the classical period, Sparta is ideal not in terms of a constitution but because of the mirage.</a:t>
            </a:r>
          </a:p>
          <a:p>
            <a:pPr eaLnBrk="1" hangingPunct="1">
              <a:lnSpc>
                <a:spcPct val="90000"/>
              </a:lnSpc>
            </a:pPr>
            <a:r>
              <a:rPr lang="en-GB" altLang="en-US" sz="2400" dirty="0" smtClean="0">
                <a:solidFill>
                  <a:schemeClr val="tx1"/>
                </a:solidFill>
              </a:rPr>
              <a:t>Sparta is seen as the brave liberator. </a:t>
            </a:r>
          </a:p>
          <a:p>
            <a:pPr eaLnBrk="1" hangingPunct="1">
              <a:lnSpc>
                <a:spcPct val="90000"/>
              </a:lnSpc>
            </a:pPr>
            <a:r>
              <a:rPr lang="en-GB" altLang="en-US" sz="2400" dirty="0" smtClean="0">
                <a:solidFill>
                  <a:schemeClr val="tx1"/>
                </a:solidFill>
              </a:rPr>
              <a:t>Of course, the image of Sparta changes rather abruptly when her behaviour becomes tyrannical.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Sparta or the Mirage?</a:t>
            </a:r>
          </a:p>
        </p:txBody>
      </p:sp>
      <p:sp>
        <p:nvSpPr>
          <p:cNvPr id="15363" name="Rectangle 3"/>
          <p:cNvSpPr>
            <a:spLocks noGrp="1" noChangeArrowheads="1"/>
          </p:cNvSpPr>
          <p:nvPr>
            <p:ph idx="1"/>
          </p:nvPr>
        </p:nvSpPr>
        <p:spPr/>
        <p:txBody>
          <a:bodyPr>
            <a:normAutofit/>
          </a:bodyPr>
          <a:lstStyle/>
          <a:p>
            <a:pPr eaLnBrk="1" hangingPunct="1"/>
            <a:r>
              <a:rPr lang="en-GB" altLang="en-US" sz="2800" dirty="0" smtClean="0">
                <a:solidFill>
                  <a:schemeClr val="tx1"/>
                </a:solidFill>
              </a:rPr>
              <a:t>In many ways Sparta itself is less important than the mirage.</a:t>
            </a:r>
          </a:p>
          <a:p>
            <a:pPr eaLnBrk="1" hangingPunct="1"/>
            <a:r>
              <a:rPr lang="en-GB" altLang="en-US" sz="2800" dirty="0" smtClean="0">
                <a:solidFill>
                  <a:schemeClr val="tx1"/>
                </a:solidFill>
              </a:rPr>
              <a:t>The mirage can provide us with glimpses into the Greeks, the Romans and later civilizations that are more important than Sparta itself.</a:t>
            </a:r>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150</TotalTime>
  <Words>533</Words>
  <Application>Microsoft Office PowerPoint</Application>
  <PresentationFormat>On-screen Show (4:3)</PresentationFormat>
  <Paragraphs>44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Franklin Gothic Book</vt:lpstr>
      <vt:lpstr>Perpetua</vt:lpstr>
      <vt:lpstr>Wingdings 2</vt:lpstr>
      <vt:lpstr>Calibri</vt:lpstr>
      <vt:lpstr>Slice</vt:lpstr>
      <vt:lpstr>Sparta</vt:lpstr>
      <vt:lpstr>What is the mirage?</vt:lpstr>
      <vt:lpstr>Elements of the mirage</vt:lpstr>
      <vt:lpstr>Where can we see the mirage?</vt:lpstr>
      <vt:lpstr>Is there only one mirage?</vt:lpstr>
      <vt:lpstr>What is affected by the mirage?</vt:lpstr>
      <vt:lpstr>How can we see through the mirage?</vt:lpstr>
      <vt:lpstr>How can we use the mirage?</vt:lpstr>
      <vt:lpstr>The mirage and the Greeks </vt:lpstr>
      <vt:lpstr>The mirage and the Greeks </vt:lpstr>
      <vt:lpstr>Sparta or the Mirage?</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from Tegea to Mantineia</dc:title>
  <dc:creator>sf003</dc:creator>
  <cp:lastModifiedBy>Errietta Bissa</cp:lastModifiedBy>
  <cp:revision>24</cp:revision>
  <dcterms:created xsi:type="dcterms:W3CDTF">2008-03-04T11:54:15Z</dcterms:created>
  <dcterms:modified xsi:type="dcterms:W3CDTF">2016-06-01T10:40:19Z</dcterms:modified>
</cp:coreProperties>
</file>