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1" r:id="rId6"/>
    <p:sldId id="262" r:id="rId7"/>
    <p:sldId id="264" r:id="rId8"/>
    <p:sldId id="265" r:id="rId9"/>
    <p:sldId id="267" r:id="rId10"/>
    <p:sldId id="269" r:id="rId11"/>
    <p:sldId id="270" r:id="rId12"/>
    <p:sldId id="271" r:id="rId13"/>
    <p:sldId id="273" r:id="rId14"/>
    <p:sldId id="275" r:id="rId15"/>
    <p:sldId id="277" r:id="rId16"/>
    <p:sldId id="278" r:id="rId17"/>
    <p:sldId id="279" r:id="rId18"/>
    <p:sldId id="280" r:id="rId19"/>
    <p:sldId id="281" r:id="rId20"/>
    <p:sldId id="282" r:id="rId21"/>
    <p:sldId id="283" r:id="rId22"/>
    <p:sldId id="286"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6" d="100"/>
          <a:sy n="76" d="100"/>
        </p:scale>
        <p:origin x="-1194" y="1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DD270221-0CBF-48D4-8D87-A928AD76F006}" type="datetimeFigureOut">
              <a:rPr lang="en-GB" smtClean="0"/>
              <a:pPr/>
              <a:t>28/08/2016</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69EBD1B8-DA2C-467B-AE70-D5A09A0B177D}"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D270221-0CBF-48D4-8D87-A928AD76F006}" type="datetimeFigureOut">
              <a:rPr lang="en-GB" smtClean="0"/>
              <a:pPr/>
              <a:t>28/08/2016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EBD1B8-DA2C-467B-AE70-D5A09A0B177D}"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DD270221-0CBF-48D4-8D87-A928AD76F006}" type="datetimeFigureOut">
              <a:rPr lang="en-GB" smtClean="0"/>
              <a:pPr/>
              <a:t>28/08/2016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EBD1B8-DA2C-467B-AE70-D5A09A0B177D}"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DD270221-0CBF-48D4-8D87-A928AD76F006}" type="datetimeFigureOut">
              <a:rPr lang="en-GB" smtClean="0"/>
              <a:pPr/>
              <a:t>28/08/2016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9EBD1B8-DA2C-467B-AE70-D5A09A0B177D}"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DD270221-0CBF-48D4-8D87-A928AD76F006}" type="datetimeFigureOut">
              <a:rPr lang="en-GB" smtClean="0"/>
              <a:pPr/>
              <a:t>28/08/2016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9EBD1B8-DA2C-467B-AE70-D5A09A0B177D}"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DD270221-0CBF-48D4-8D87-A928AD76F006}" type="datetimeFigureOut">
              <a:rPr lang="en-GB" smtClean="0"/>
              <a:pPr/>
              <a:t>28/08/2016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9EBD1B8-DA2C-467B-AE70-D5A09A0B177D}"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D270221-0CBF-48D4-8D87-A928AD76F006}" type="datetimeFigureOut">
              <a:rPr lang="en-GB" smtClean="0"/>
              <a:pPr/>
              <a:t>28/08/2016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9EBD1B8-DA2C-467B-AE70-D5A09A0B177D}"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DD270221-0CBF-48D4-8D87-A928AD76F006}" type="datetimeFigureOut">
              <a:rPr lang="en-GB" smtClean="0"/>
              <a:pPr/>
              <a:t>28/08/2016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9EBD1B8-DA2C-467B-AE70-D5A09A0B177D}"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DD270221-0CBF-48D4-8D87-A928AD76F006}" type="datetimeFigureOut">
              <a:rPr lang="en-GB" smtClean="0"/>
              <a:pPr/>
              <a:t>28/08/2016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69EBD1B8-DA2C-467B-AE70-D5A09A0B177D}" type="slidenum">
              <a:rPr lang="en-GB" smtClean="0"/>
              <a:pPr/>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D270221-0CBF-48D4-8D87-A928AD76F006}" type="datetimeFigureOut">
              <a:rPr lang="en-GB" smtClean="0"/>
              <a:pPr/>
              <a:t>28/08/2016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EBD1B8-DA2C-467B-AE70-D5A09A0B177D}"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D270221-0CBF-48D4-8D87-A928AD76F006}" type="datetimeFigureOut">
              <a:rPr lang="en-GB" smtClean="0"/>
              <a:pPr/>
              <a:t>28/08/2016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EBD1B8-DA2C-467B-AE70-D5A09A0B177D}"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DD270221-0CBF-48D4-8D87-A928AD76F006}" type="datetimeFigureOut">
              <a:rPr lang="en-GB" smtClean="0"/>
              <a:pPr/>
              <a:t>28/08/2016</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69EBD1B8-DA2C-467B-AE70-D5A09A0B177D}" type="slidenum">
              <a:rPr lang="en-GB" smtClean="0"/>
              <a:pPr/>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ChangeArrowheads="1"/>
          </p:cNvSpPr>
          <p:nvPr>
            <p:ph type="ctrTitle"/>
          </p:nvPr>
        </p:nvSpPr>
        <p:spPr/>
        <p:txBody>
          <a:bodyPr/>
          <a:lstStyle/>
          <a:p>
            <a:pPr algn="ctr"/>
            <a:r>
              <a:rPr lang="en-GB" dirty="0" smtClean="0"/>
              <a:t>Supply Chain Management</a:t>
            </a:r>
          </a:p>
        </p:txBody>
      </p:sp>
      <p:sp>
        <p:nvSpPr>
          <p:cNvPr id="75779" name="Rectangle 3"/>
          <p:cNvSpPr>
            <a:spLocks noGrp="1" noChangeArrowheads="1"/>
          </p:cNvSpPr>
          <p:nvPr>
            <p:ph type="subTitle" idx="1"/>
          </p:nvPr>
        </p:nvSpPr>
        <p:spPr/>
        <p:txBody>
          <a:bodyPr/>
          <a:lstStyle/>
          <a:p>
            <a:pPr algn="ctr"/>
            <a:r>
              <a:rPr lang="en-GB" smtClean="0"/>
              <a:t>By</a:t>
            </a:r>
          </a:p>
          <a:p>
            <a:pPr algn="ctr"/>
            <a:r>
              <a:rPr lang="en-GB" smtClean="0"/>
              <a:t>Andrew </a:t>
            </a:r>
            <a:r>
              <a:rPr lang="en-GB" dirty="0" smtClean="0"/>
              <a:t>Thorn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a:xfrm>
            <a:off x="685800" y="152400"/>
            <a:ext cx="7772400" cy="762000"/>
          </a:xfrm>
        </p:spPr>
        <p:txBody>
          <a:bodyPr>
            <a:normAutofit fontScale="90000"/>
          </a:bodyPr>
          <a:lstStyle/>
          <a:p>
            <a:pPr algn="ctr"/>
            <a:r>
              <a:rPr lang="en-GB" dirty="0" smtClean="0"/>
              <a:t>What is a Supply Chain?</a:t>
            </a:r>
          </a:p>
        </p:txBody>
      </p:sp>
      <p:sp>
        <p:nvSpPr>
          <p:cNvPr id="76803" name="Rectangle 3"/>
          <p:cNvSpPr>
            <a:spLocks noGrp="1" noChangeArrowheads="1"/>
          </p:cNvSpPr>
          <p:nvPr>
            <p:ph idx="1"/>
          </p:nvPr>
        </p:nvSpPr>
        <p:spPr>
          <a:xfrm>
            <a:off x="685800" y="1066800"/>
            <a:ext cx="7772400" cy="5105400"/>
          </a:xfrm>
        </p:spPr>
        <p:txBody>
          <a:bodyPr/>
          <a:lstStyle/>
          <a:p>
            <a:pPr>
              <a:buFontTx/>
              <a:buNone/>
            </a:pPr>
            <a:r>
              <a:rPr lang="en-GB" dirty="0" smtClean="0"/>
              <a:t>“</a:t>
            </a:r>
            <a:r>
              <a:rPr lang="en-GB" sz="2800" dirty="0" smtClean="0"/>
              <a:t>A supply chain consists of all stages involved directly or indirectly, in fulfilling a customer request”    </a:t>
            </a:r>
            <a:r>
              <a:rPr lang="en-GB" sz="2800" dirty="0" err="1" smtClean="0"/>
              <a:t>Chopia</a:t>
            </a:r>
            <a:r>
              <a:rPr lang="en-GB" sz="2800" dirty="0" smtClean="0"/>
              <a:t> and </a:t>
            </a:r>
            <a:r>
              <a:rPr lang="en-GB" sz="2800" dirty="0" err="1" smtClean="0"/>
              <a:t>Meindl</a:t>
            </a:r>
            <a:r>
              <a:rPr lang="en-GB" sz="2800" dirty="0" smtClean="0"/>
              <a:t>, 2001</a:t>
            </a:r>
          </a:p>
          <a:p>
            <a:pPr>
              <a:buFontTx/>
              <a:buNone/>
            </a:pPr>
            <a:r>
              <a:rPr lang="en-GB" sz="2800" dirty="0" smtClean="0"/>
              <a:t>				Product flow</a:t>
            </a:r>
          </a:p>
          <a:p>
            <a:pPr>
              <a:buFontTx/>
              <a:buNone/>
            </a:pPr>
            <a:r>
              <a:rPr lang="en-GB" sz="2800" dirty="0" smtClean="0"/>
              <a:t>				Information flow</a:t>
            </a:r>
          </a:p>
          <a:p>
            <a:pPr>
              <a:buFontTx/>
              <a:buNone/>
            </a:pPr>
            <a:endParaRPr lang="en-GB" dirty="0" smtClean="0"/>
          </a:p>
          <a:p>
            <a:pPr>
              <a:buFontTx/>
              <a:buNone/>
            </a:pPr>
            <a:endParaRPr lang="en-GB" dirty="0" smtClean="0"/>
          </a:p>
        </p:txBody>
      </p:sp>
      <p:sp>
        <p:nvSpPr>
          <p:cNvPr id="76804" name="Rectangle 4"/>
          <p:cNvSpPr>
            <a:spLocks noChangeArrowheads="1"/>
          </p:cNvSpPr>
          <p:nvPr/>
        </p:nvSpPr>
        <p:spPr bwMode="auto">
          <a:xfrm>
            <a:off x="1219200" y="3810000"/>
            <a:ext cx="9144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Supplier</a:t>
            </a:r>
          </a:p>
        </p:txBody>
      </p:sp>
      <p:sp>
        <p:nvSpPr>
          <p:cNvPr id="76805" name="Rectangle 5"/>
          <p:cNvSpPr>
            <a:spLocks noChangeArrowheads="1"/>
          </p:cNvSpPr>
          <p:nvPr/>
        </p:nvSpPr>
        <p:spPr bwMode="auto">
          <a:xfrm>
            <a:off x="3048000" y="3810000"/>
            <a:ext cx="9144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Factory</a:t>
            </a:r>
          </a:p>
        </p:txBody>
      </p:sp>
      <p:sp>
        <p:nvSpPr>
          <p:cNvPr id="76806" name="Rectangle 6"/>
          <p:cNvSpPr>
            <a:spLocks noChangeArrowheads="1"/>
          </p:cNvSpPr>
          <p:nvPr/>
        </p:nvSpPr>
        <p:spPr bwMode="auto">
          <a:xfrm>
            <a:off x="4876800" y="3810000"/>
            <a:ext cx="9144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Retailer</a:t>
            </a:r>
          </a:p>
        </p:txBody>
      </p:sp>
      <p:sp>
        <p:nvSpPr>
          <p:cNvPr id="76807" name="Rectangle 7"/>
          <p:cNvSpPr>
            <a:spLocks noChangeArrowheads="1"/>
          </p:cNvSpPr>
          <p:nvPr/>
        </p:nvSpPr>
        <p:spPr bwMode="auto">
          <a:xfrm>
            <a:off x="6629400" y="3810000"/>
            <a:ext cx="10668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Customer</a:t>
            </a:r>
          </a:p>
        </p:txBody>
      </p:sp>
      <p:sp>
        <p:nvSpPr>
          <p:cNvPr id="76816" name="Text Box 18"/>
          <p:cNvSpPr txBox="1">
            <a:spLocks noChangeArrowheads="1"/>
          </p:cNvSpPr>
          <p:nvPr/>
        </p:nvSpPr>
        <p:spPr bwMode="auto">
          <a:xfrm>
            <a:off x="974725" y="4994275"/>
            <a:ext cx="8016875" cy="1917700"/>
          </a:xfrm>
          <a:prstGeom prst="rect">
            <a:avLst/>
          </a:prstGeom>
          <a:noFill/>
          <a:ln w="12700">
            <a:noFill/>
            <a:miter lim="800000"/>
            <a:headEnd type="none" w="sm" len="sm"/>
            <a:tailEnd type="none" w="sm" len="sm"/>
          </a:ln>
        </p:spPr>
        <p:txBody>
          <a:bodyPr>
            <a:spAutoFit/>
          </a:bodyPr>
          <a:lstStyle/>
          <a:p>
            <a:r>
              <a:rPr lang="en-GB"/>
              <a:t>A supply chain is an extended enterprise (Womack and Jones) consisting of a number of businesses and through which orders flow upstream from the marketplace ultimately to the raw material</a:t>
            </a:r>
          </a:p>
          <a:p>
            <a:endParaRPr lang="en-GB"/>
          </a:p>
        </p:txBody>
      </p:sp>
      <p:cxnSp>
        <p:nvCxnSpPr>
          <p:cNvPr id="21" name="Straight Arrow Connector 20"/>
          <p:cNvCxnSpPr/>
          <p:nvPr/>
        </p:nvCxnSpPr>
        <p:spPr>
          <a:xfrm flipH="1">
            <a:off x="2123728" y="4077072"/>
            <a:ext cx="936104"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flipH="1">
            <a:off x="2123728" y="4437112"/>
            <a:ext cx="936104"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p:nvPr/>
        </p:nvCxnSpPr>
        <p:spPr>
          <a:xfrm flipH="1">
            <a:off x="3995936" y="4077072"/>
            <a:ext cx="864096"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27" name="Straight Arrow Connector 26"/>
          <p:cNvCxnSpPr/>
          <p:nvPr/>
        </p:nvCxnSpPr>
        <p:spPr>
          <a:xfrm flipH="1">
            <a:off x="3995936" y="4437112"/>
            <a:ext cx="864096"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29" name="Straight Arrow Connector 28"/>
          <p:cNvCxnSpPr/>
          <p:nvPr/>
        </p:nvCxnSpPr>
        <p:spPr>
          <a:xfrm flipH="1">
            <a:off x="5796136" y="4077072"/>
            <a:ext cx="864096"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33" name="Straight Arrow Connector 32"/>
          <p:cNvCxnSpPr/>
          <p:nvPr/>
        </p:nvCxnSpPr>
        <p:spPr>
          <a:xfrm>
            <a:off x="5796136" y="4437112"/>
            <a:ext cx="864096"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35" name="Straight Arrow Connector 34"/>
          <p:cNvCxnSpPr/>
          <p:nvPr/>
        </p:nvCxnSpPr>
        <p:spPr>
          <a:xfrm flipH="1">
            <a:off x="2123728" y="2708920"/>
            <a:ext cx="1080120"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37" name="Straight Arrow Connector 36"/>
          <p:cNvCxnSpPr/>
          <p:nvPr/>
        </p:nvCxnSpPr>
        <p:spPr>
          <a:xfrm flipH="1">
            <a:off x="2123728" y="3212976"/>
            <a:ext cx="1080120"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p:txBody>
          <a:bodyPr/>
          <a:lstStyle/>
          <a:p>
            <a:pPr algn="ctr"/>
            <a:r>
              <a:rPr lang="en-GB" dirty="0" smtClean="0"/>
              <a:t>What is a Supply Chain?</a:t>
            </a:r>
          </a:p>
        </p:txBody>
      </p:sp>
      <p:sp>
        <p:nvSpPr>
          <p:cNvPr id="77827" name="Rectangle 3"/>
          <p:cNvSpPr>
            <a:spLocks noGrp="1" noChangeArrowheads="1"/>
          </p:cNvSpPr>
          <p:nvPr>
            <p:ph idx="1"/>
          </p:nvPr>
        </p:nvSpPr>
        <p:spPr/>
        <p:txBody>
          <a:bodyPr/>
          <a:lstStyle/>
          <a:p>
            <a:pPr>
              <a:buFontTx/>
              <a:buNone/>
            </a:pPr>
            <a:r>
              <a:rPr lang="en-GB" smtClean="0"/>
              <a:t>	“…A connected series of activities which is concerned with planning, co-ordinating and controlling materials, parts, and finished goods from supplier to customer.  It is concerned with two distinct flows (material and information) through the organisation.”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a:xfrm>
            <a:off x="152400" y="381000"/>
            <a:ext cx="8839200" cy="685800"/>
          </a:xfrm>
        </p:spPr>
        <p:txBody>
          <a:bodyPr/>
          <a:lstStyle/>
          <a:p>
            <a:pPr algn="ctr"/>
            <a:r>
              <a:rPr lang="en-GB" sz="3600" dirty="0" smtClean="0"/>
              <a:t>Supply Chain = Supply Chain  Management</a:t>
            </a:r>
          </a:p>
        </p:txBody>
      </p:sp>
      <p:sp>
        <p:nvSpPr>
          <p:cNvPr id="78851" name="Rectangle 3"/>
          <p:cNvSpPr>
            <a:spLocks noGrp="1" noChangeArrowheads="1"/>
          </p:cNvSpPr>
          <p:nvPr>
            <p:ph idx="1"/>
          </p:nvPr>
        </p:nvSpPr>
        <p:spPr/>
        <p:txBody>
          <a:bodyPr/>
          <a:lstStyle/>
          <a:p>
            <a:pPr>
              <a:buFontTx/>
              <a:buNone/>
            </a:pPr>
            <a:r>
              <a:rPr lang="en-GB" smtClean="0"/>
              <a:t>		No!</a:t>
            </a:r>
          </a:p>
          <a:p>
            <a:pPr>
              <a:buFontTx/>
              <a:buNone/>
            </a:pPr>
            <a:endParaRPr lang="en-GB" smtClean="0"/>
          </a:p>
          <a:p>
            <a:pPr>
              <a:buFontTx/>
              <a:buNone/>
            </a:pPr>
            <a:r>
              <a:rPr lang="en-GB" smtClean="0"/>
              <a:t>	Most companies operate within Supply Chains however that does not mean ANY supply chain management is going on (especially in adversarial environment)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a:xfrm>
            <a:off x="304800" y="381000"/>
            <a:ext cx="8610600" cy="1143000"/>
          </a:xfrm>
        </p:spPr>
        <p:txBody>
          <a:bodyPr>
            <a:normAutofit fontScale="90000"/>
          </a:bodyPr>
          <a:lstStyle/>
          <a:p>
            <a:pPr algn="ctr"/>
            <a:r>
              <a:rPr lang="en-GB" dirty="0" smtClean="0"/>
              <a:t>What is Supply Chain Management</a:t>
            </a:r>
          </a:p>
        </p:txBody>
      </p:sp>
      <p:sp>
        <p:nvSpPr>
          <p:cNvPr id="79875" name="Rectangle 3"/>
          <p:cNvSpPr>
            <a:spLocks noGrp="1" noChangeArrowheads="1"/>
          </p:cNvSpPr>
          <p:nvPr>
            <p:ph idx="1"/>
          </p:nvPr>
        </p:nvSpPr>
        <p:spPr>
          <a:xfrm>
            <a:off x="685800" y="2057400"/>
            <a:ext cx="8153400" cy="4114800"/>
          </a:xfrm>
        </p:spPr>
        <p:txBody>
          <a:bodyPr>
            <a:normAutofit/>
          </a:bodyPr>
          <a:lstStyle/>
          <a:p>
            <a:pPr>
              <a:buFontTx/>
              <a:buNone/>
            </a:pPr>
            <a:r>
              <a:rPr lang="en-GB" smtClean="0"/>
              <a:t>	The whole is greater than the sum of the parts</a:t>
            </a:r>
          </a:p>
          <a:p>
            <a:pPr>
              <a:buFontTx/>
              <a:buNone/>
            </a:pPr>
            <a:endParaRPr lang="en-GB" smtClean="0"/>
          </a:p>
          <a:p>
            <a:pPr>
              <a:buFontTx/>
              <a:buNone/>
            </a:pPr>
            <a:r>
              <a:rPr lang="en-GB" smtClean="0"/>
              <a:t>	Companies working together in a supply chain management initiative need to share a common belief that they (and their end customers) will be better off for the collaboration.</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ChangeArrowheads="1"/>
          </p:cNvSpPr>
          <p:nvPr>
            <p:ph type="title"/>
          </p:nvPr>
        </p:nvSpPr>
        <p:spPr>
          <a:xfrm>
            <a:off x="381000" y="381000"/>
            <a:ext cx="8534400" cy="685800"/>
          </a:xfrm>
        </p:spPr>
        <p:txBody>
          <a:bodyPr>
            <a:normAutofit fontScale="90000"/>
          </a:bodyPr>
          <a:lstStyle/>
          <a:p>
            <a:pPr algn="ctr"/>
            <a:r>
              <a:rPr lang="en-GB" dirty="0" smtClean="0"/>
              <a:t>What is Supply Chain Management</a:t>
            </a:r>
          </a:p>
        </p:txBody>
      </p:sp>
      <p:sp>
        <p:nvSpPr>
          <p:cNvPr id="80899" name="Rectangle 3"/>
          <p:cNvSpPr>
            <a:spLocks noGrp="1" noChangeArrowheads="1"/>
          </p:cNvSpPr>
          <p:nvPr>
            <p:ph idx="1"/>
          </p:nvPr>
        </p:nvSpPr>
        <p:spPr>
          <a:xfrm>
            <a:off x="685800" y="1295400"/>
            <a:ext cx="7772400" cy="4876800"/>
          </a:xfrm>
        </p:spPr>
        <p:txBody>
          <a:bodyPr>
            <a:normAutofit lnSpcReduction="10000"/>
          </a:bodyPr>
          <a:lstStyle/>
          <a:p>
            <a:pPr>
              <a:buFontTx/>
              <a:buNone/>
            </a:pPr>
            <a:r>
              <a:rPr lang="en-GB" sz="2800" smtClean="0"/>
              <a:t>	“Supply chain management (SCM) encompasses materials/supply management from the supply of basic raw materials to final product (and possible recycling or reuse).  SCM focuses on how firms use their suppliers’ processes,  technology, and capability to enhance competitive advantage.  When all strategic suppliers in the chain ‘integrate’ and act as a single entry, performance is enhanced throughout the chain.”</a:t>
            </a:r>
          </a:p>
          <a:p>
            <a:pPr>
              <a:buFontTx/>
              <a:buNone/>
            </a:pPr>
            <a:endParaRPr lang="en-GB" sz="2800" smtClean="0"/>
          </a:p>
          <a:p>
            <a:pPr>
              <a:buFontTx/>
              <a:buNone/>
            </a:pPr>
            <a:r>
              <a:rPr lang="en-GB" sz="2800" smtClean="0"/>
              <a:t>	Tan et al 1999</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p:txBody>
          <a:bodyPr/>
          <a:lstStyle/>
          <a:p>
            <a:pPr algn="ctr"/>
            <a:r>
              <a:rPr lang="en-GB" dirty="0" smtClean="0"/>
              <a:t>Internal Chain</a:t>
            </a:r>
          </a:p>
        </p:txBody>
      </p:sp>
      <p:sp>
        <p:nvSpPr>
          <p:cNvPr id="82947" name="Rectangle 3"/>
          <p:cNvSpPr>
            <a:spLocks noGrp="1" noChangeArrowheads="1"/>
          </p:cNvSpPr>
          <p:nvPr>
            <p:ph idx="1"/>
          </p:nvPr>
        </p:nvSpPr>
        <p:spPr/>
        <p:txBody>
          <a:bodyPr/>
          <a:lstStyle/>
          <a:p>
            <a:pPr>
              <a:buFontTx/>
              <a:buNone/>
            </a:pPr>
            <a:r>
              <a:rPr lang="en-GB" sz="2800" smtClean="0"/>
              <a:t>						      Product flow</a:t>
            </a:r>
          </a:p>
          <a:p>
            <a:pPr algn="r">
              <a:buFontTx/>
              <a:buNone/>
            </a:pPr>
            <a:r>
              <a:rPr lang="en-GB" sz="2800" smtClean="0"/>
              <a:t>Information flow</a:t>
            </a:r>
          </a:p>
          <a:p>
            <a:pPr>
              <a:buFontTx/>
              <a:buNone/>
            </a:pPr>
            <a:r>
              <a:rPr lang="en-GB" sz="2400" smtClean="0"/>
              <a:t>Holistic Supply Chain - Cradle to Grave</a:t>
            </a:r>
          </a:p>
          <a:p>
            <a:pPr>
              <a:buFontTx/>
              <a:buNone/>
            </a:pPr>
            <a:endParaRPr lang="en-GB" sz="2400" smtClean="0"/>
          </a:p>
          <a:p>
            <a:pPr>
              <a:buFontTx/>
              <a:buNone/>
            </a:pPr>
            <a:endParaRPr lang="en-GB" smtClean="0"/>
          </a:p>
          <a:p>
            <a:pPr>
              <a:buFontTx/>
              <a:buNone/>
            </a:pPr>
            <a:endParaRPr lang="en-GB" sz="2800" smtClean="0"/>
          </a:p>
        </p:txBody>
      </p:sp>
      <p:sp>
        <p:nvSpPr>
          <p:cNvPr id="82948" name="Line 4"/>
          <p:cNvSpPr>
            <a:spLocks noChangeShapeType="1"/>
          </p:cNvSpPr>
          <p:nvPr/>
        </p:nvSpPr>
        <p:spPr bwMode="auto">
          <a:xfrm>
            <a:off x="4572000" y="2362200"/>
            <a:ext cx="1143000" cy="0"/>
          </a:xfrm>
          <a:prstGeom prst="line">
            <a:avLst/>
          </a:prstGeom>
          <a:noFill/>
          <a:ln w="12700">
            <a:solidFill>
              <a:schemeClr val="tx1"/>
            </a:solidFill>
            <a:round/>
            <a:headEnd type="none" w="sm" len="sm"/>
            <a:tailEnd type="triangle" w="sm" len="sm"/>
          </a:ln>
        </p:spPr>
        <p:txBody>
          <a:bodyPr wrap="none" anchor="ctr"/>
          <a:lstStyle/>
          <a:p>
            <a:endParaRPr lang="en-GB"/>
          </a:p>
        </p:txBody>
      </p:sp>
      <p:sp>
        <p:nvSpPr>
          <p:cNvPr id="82949" name="Line 5"/>
          <p:cNvSpPr>
            <a:spLocks noChangeShapeType="1"/>
          </p:cNvSpPr>
          <p:nvPr/>
        </p:nvSpPr>
        <p:spPr bwMode="auto">
          <a:xfrm flipH="1">
            <a:off x="4648200" y="2819400"/>
            <a:ext cx="1066800" cy="0"/>
          </a:xfrm>
          <a:prstGeom prst="line">
            <a:avLst/>
          </a:prstGeom>
          <a:noFill/>
          <a:ln w="12700">
            <a:solidFill>
              <a:schemeClr val="tx1"/>
            </a:solidFill>
            <a:round/>
            <a:headEnd type="none" w="sm" len="sm"/>
            <a:tailEnd type="triangle" w="sm" len="sm"/>
          </a:ln>
        </p:spPr>
        <p:txBody>
          <a:bodyPr wrap="none" anchor="ctr"/>
          <a:lstStyle/>
          <a:p>
            <a:endParaRPr lang="en-GB"/>
          </a:p>
        </p:txBody>
      </p:sp>
      <p:sp>
        <p:nvSpPr>
          <p:cNvPr id="82950" name="Rectangle 6"/>
          <p:cNvSpPr>
            <a:spLocks noChangeArrowheads="1"/>
          </p:cNvSpPr>
          <p:nvPr/>
        </p:nvSpPr>
        <p:spPr bwMode="auto">
          <a:xfrm>
            <a:off x="1219200" y="3810000"/>
            <a:ext cx="9144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Supplier</a:t>
            </a:r>
          </a:p>
        </p:txBody>
      </p:sp>
      <p:sp>
        <p:nvSpPr>
          <p:cNvPr id="82951" name="Rectangle 7"/>
          <p:cNvSpPr>
            <a:spLocks noChangeArrowheads="1"/>
          </p:cNvSpPr>
          <p:nvPr/>
        </p:nvSpPr>
        <p:spPr bwMode="auto">
          <a:xfrm>
            <a:off x="3048000" y="3810000"/>
            <a:ext cx="9144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Factory</a:t>
            </a:r>
          </a:p>
        </p:txBody>
      </p:sp>
      <p:sp>
        <p:nvSpPr>
          <p:cNvPr id="82952" name="Rectangle 8"/>
          <p:cNvSpPr>
            <a:spLocks noChangeArrowheads="1"/>
          </p:cNvSpPr>
          <p:nvPr/>
        </p:nvSpPr>
        <p:spPr bwMode="auto">
          <a:xfrm>
            <a:off x="4800600" y="3810000"/>
            <a:ext cx="9144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Retailer</a:t>
            </a:r>
          </a:p>
        </p:txBody>
      </p:sp>
      <p:sp>
        <p:nvSpPr>
          <p:cNvPr id="82953" name="Rectangle 9"/>
          <p:cNvSpPr>
            <a:spLocks noChangeArrowheads="1"/>
          </p:cNvSpPr>
          <p:nvPr/>
        </p:nvSpPr>
        <p:spPr bwMode="auto">
          <a:xfrm>
            <a:off x="6705600" y="3810000"/>
            <a:ext cx="10668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Customer</a:t>
            </a:r>
          </a:p>
        </p:txBody>
      </p:sp>
      <p:sp>
        <p:nvSpPr>
          <p:cNvPr id="82954" name="Line 10"/>
          <p:cNvSpPr>
            <a:spLocks noChangeShapeType="1"/>
          </p:cNvSpPr>
          <p:nvPr/>
        </p:nvSpPr>
        <p:spPr bwMode="auto">
          <a:xfrm>
            <a:off x="2133600" y="3962400"/>
            <a:ext cx="914400" cy="0"/>
          </a:xfrm>
          <a:prstGeom prst="line">
            <a:avLst/>
          </a:prstGeom>
          <a:noFill/>
          <a:ln w="12700">
            <a:solidFill>
              <a:schemeClr val="tx1"/>
            </a:solidFill>
            <a:round/>
            <a:headEnd type="none" w="sm" len="sm"/>
            <a:tailEnd type="triangle" w="sm" len="sm"/>
          </a:ln>
        </p:spPr>
        <p:txBody>
          <a:bodyPr wrap="none" anchor="ctr"/>
          <a:lstStyle/>
          <a:p>
            <a:endParaRPr lang="en-GB"/>
          </a:p>
        </p:txBody>
      </p:sp>
      <p:sp>
        <p:nvSpPr>
          <p:cNvPr id="82955" name="Line 11"/>
          <p:cNvSpPr>
            <a:spLocks noChangeShapeType="1"/>
          </p:cNvSpPr>
          <p:nvPr/>
        </p:nvSpPr>
        <p:spPr bwMode="auto">
          <a:xfrm>
            <a:off x="3962400" y="3962400"/>
            <a:ext cx="838200" cy="0"/>
          </a:xfrm>
          <a:prstGeom prst="line">
            <a:avLst/>
          </a:prstGeom>
          <a:noFill/>
          <a:ln w="12700">
            <a:solidFill>
              <a:schemeClr val="tx1"/>
            </a:solidFill>
            <a:round/>
            <a:headEnd type="none" w="sm" len="sm"/>
            <a:tailEnd type="triangle" w="sm" len="sm"/>
          </a:ln>
        </p:spPr>
        <p:txBody>
          <a:bodyPr wrap="none" anchor="ctr"/>
          <a:lstStyle/>
          <a:p>
            <a:endParaRPr lang="en-GB"/>
          </a:p>
        </p:txBody>
      </p:sp>
      <p:sp>
        <p:nvSpPr>
          <p:cNvPr id="82956" name="Line 12"/>
          <p:cNvSpPr>
            <a:spLocks noChangeShapeType="1"/>
          </p:cNvSpPr>
          <p:nvPr/>
        </p:nvSpPr>
        <p:spPr bwMode="auto">
          <a:xfrm>
            <a:off x="5715000" y="3962400"/>
            <a:ext cx="990600" cy="0"/>
          </a:xfrm>
          <a:prstGeom prst="line">
            <a:avLst/>
          </a:prstGeom>
          <a:noFill/>
          <a:ln w="12700">
            <a:solidFill>
              <a:schemeClr val="tx1"/>
            </a:solidFill>
            <a:round/>
            <a:headEnd type="none" w="sm" len="sm"/>
            <a:tailEnd type="triangle" w="sm" len="sm"/>
          </a:ln>
        </p:spPr>
        <p:txBody>
          <a:bodyPr wrap="none" anchor="ctr"/>
          <a:lstStyle/>
          <a:p>
            <a:endParaRPr lang="en-GB"/>
          </a:p>
        </p:txBody>
      </p:sp>
      <p:sp>
        <p:nvSpPr>
          <p:cNvPr id="82957" name="Line 13"/>
          <p:cNvSpPr>
            <a:spLocks noChangeShapeType="1"/>
          </p:cNvSpPr>
          <p:nvPr/>
        </p:nvSpPr>
        <p:spPr bwMode="auto">
          <a:xfrm flipH="1">
            <a:off x="5715000" y="4572000"/>
            <a:ext cx="990600" cy="0"/>
          </a:xfrm>
          <a:prstGeom prst="line">
            <a:avLst/>
          </a:prstGeom>
          <a:noFill/>
          <a:ln w="12700">
            <a:solidFill>
              <a:schemeClr val="tx1"/>
            </a:solidFill>
            <a:round/>
            <a:headEnd type="none" w="sm" len="sm"/>
            <a:tailEnd type="triangle" w="sm" len="sm"/>
          </a:ln>
        </p:spPr>
        <p:txBody>
          <a:bodyPr wrap="none" anchor="ctr"/>
          <a:lstStyle/>
          <a:p>
            <a:endParaRPr lang="en-GB"/>
          </a:p>
        </p:txBody>
      </p:sp>
      <p:sp>
        <p:nvSpPr>
          <p:cNvPr id="82958" name="Line 14"/>
          <p:cNvSpPr>
            <a:spLocks noChangeShapeType="1"/>
          </p:cNvSpPr>
          <p:nvPr/>
        </p:nvSpPr>
        <p:spPr bwMode="auto">
          <a:xfrm flipH="1">
            <a:off x="3962400" y="4572000"/>
            <a:ext cx="838200" cy="0"/>
          </a:xfrm>
          <a:prstGeom prst="line">
            <a:avLst/>
          </a:prstGeom>
          <a:noFill/>
          <a:ln w="12700">
            <a:solidFill>
              <a:schemeClr val="tx1"/>
            </a:solidFill>
            <a:round/>
            <a:headEnd type="none" w="sm" len="sm"/>
            <a:tailEnd type="triangle" w="sm" len="sm"/>
          </a:ln>
        </p:spPr>
        <p:txBody>
          <a:bodyPr wrap="none" anchor="ctr"/>
          <a:lstStyle/>
          <a:p>
            <a:endParaRPr lang="en-GB"/>
          </a:p>
        </p:txBody>
      </p:sp>
      <p:sp>
        <p:nvSpPr>
          <p:cNvPr id="82959" name="Line 15"/>
          <p:cNvSpPr>
            <a:spLocks noChangeShapeType="1"/>
          </p:cNvSpPr>
          <p:nvPr/>
        </p:nvSpPr>
        <p:spPr bwMode="auto">
          <a:xfrm flipH="1">
            <a:off x="2133600" y="4572000"/>
            <a:ext cx="914400" cy="0"/>
          </a:xfrm>
          <a:prstGeom prst="line">
            <a:avLst/>
          </a:prstGeom>
          <a:noFill/>
          <a:ln w="12700">
            <a:solidFill>
              <a:schemeClr val="tx1"/>
            </a:solidFill>
            <a:round/>
            <a:headEnd type="none" w="sm" len="sm"/>
            <a:tailEnd type="triangle" w="sm" len="sm"/>
          </a:ln>
        </p:spPr>
        <p:txBody>
          <a:bodyPr wrap="none" anchor="ctr"/>
          <a:lstStyle/>
          <a:p>
            <a:endParaRPr lang="en-GB"/>
          </a:p>
        </p:txBody>
      </p:sp>
      <p:sp>
        <p:nvSpPr>
          <p:cNvPr id="82960" name="Rectangle 16"/>
          <p:cNvSpPr>
            <a:spLocks noChangeArrowheads="1"/>
          </p:cNvSpPr>
          <p:nvPr/>
        </p:nvSpPr>
        <p:spPr bwMode="auto">
          <a:xfrm>
            <a:off x="914400" y="5410200"/>
            <a:ext cx="13716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Receiving</a:t>
            </a:r>
          </a:p>
        </p:txBody>
      </p:sp>
      <p:sp>
        <p:nvSpPr>
          <p:cNvPr id="82961" name="Rectangle 17"/>
          <p:cNvSpPr>
            <a:spLocks noChangeArrowheads="1"/>
          </p:cNvSpPr>
          <p:nvPr/>
        </p:nvSpPr>
        <p:spPr bwMode="auto">
          <a:xfrm>
            <a:off x="3048000" y="5410200"/>
            <a:ext cx="9144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Quality</a:t>
            </a:r>
          </a:p>
        </p:txBody>
      </p:sp>
      <p:sp>
        <p:nvSpPr>
          <p:cNvPr id="82962" name="Rectangle 18"/>
          <p:cNvSpPr>
            <a:spLocks noChangeArrowheads="1"/>
          </p:cNvSpPr>
          <p:nvPr/>
        </p:nvSpPr>
        <p:spPr bwMode="auto">
          <a:xfrm>
            <a:off x="4495800" y="5410200"/>
            <a:ext cx="19050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Transformation </a:t>
            </a:r>
          </a:p>
          <a:p>
            <a:pPr algn="ctr"/>
            <a:r>
              <a:rPr lang="en-GB" sz="1800"/>
              <a:t>Process</a:t>
            </a:r>
          </a:p>
        </p:txBody>
      </p:sp>
      <p:sp>
        <p:nvSpPr>
          <p:cNvPr id="82963" name="Rectangle 19"/>
          <p:cNvSpPr>
            <a:spLocks noChangeArrowheads="1"/>
          </p:cNvSpPr>
          <p:nvPr/>
        </p:nvSpPr>
        <p:spPr bwMode="auto">
          <a:xfrm>
            <a:off x="7162800" y="5410200"/>
            <a:ext cx="9144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Dispatch</a:t>
            </a:r>
          </a:p>
        </p:txBody>
      </p:sp>
      <p:sp>
        <p:nvSpPr>
          <p:cNvPr id="82964" name="Line 20"/>
          <p:cNvSpPr>
            <a:spLocks noChangeShapeType="1"/>
          </p:cNvSpPr>
          <p:nvPr/>
        </p:nvSpPr>
        <p:spPr bwMode="auto">
          <a:xfrm>
            <a:off x="3962400" y="4724400"/>
            <a:ext cx="4572000" cy="762000"/>
          </a:xfrm>
          <a:prstGeom prst="line">
            <a:avLst/>
          </a:prstGeom>
          <a:noFill/>
          <a:ln w="12700">
            <a:solidFill>
              <a:schemeClr val="tx1"/>
            </a:solidFill>
            <a:round/>
            <a:headEnd type="none" w="sm" len="sm"/>
            <a:tailEnd type="none" w="sm" len="sm"/>
          </a:ln>
        </p:spPr>
        <p:txBody>
          <a:bodyPr wrap="none" anchor="ctr"/>
          <a:lstStyle/>
          <a:p>
            <a:endParaRPr lang="en-GB"/>
          </a:p>
        </p:txBody>
      </p:sp>
      <p:sp>
        <p:nvSpPr>
          <p:cNvPr id="82965" name="Line 22"/>
          <p:cNvSpPr>
            <a:spLocks noChangeShapeType="1"/>
          </p:cNvSpPr>
          <p:nvPr/>
        </p:nvSpPr>
        <p:spPr bwMode="auto">
          <a:xfrm flipH="1">
            <a:off x="457200" y="4724400"/>
            <a:ext cx="2590800" cy="609600"/>
          </a:xfrm>
          <a:prstGeom prst="line">
            <a:avLst/>
          </a:prstGeom>
          <a:noFill/>
          <a:ln w="12700">
            <a:solidFill>
              <a:schemeClr val="tx1"/>
            </a:solidFill>
            <a:round/>
            <a:headEnd type="none" w="sm" len="sm"/>
            <a:tailEnd type="none" w="sm" len="sm"/>
          </a:ln>
        </p:spPr>
        <p:txBody>
          <a:bodyPr wrap="none" anchor="ctr"/>
          <a:lstStyle/>
          <a:p>
            <a:endParaRPr lang="en-GB"/>
          </a:p>
        </p:txBody>
      </p:sp>
      <p:sp>
        <p:nvSpPr>
          <p:cNvPr id="82966" name="Line 23"/>
          <p:cNvSpPr>
            <a:spLocks noChangeShapeType="1"/>
          </p:cNvSpPr>
          <p:nvPr/>
        </p:nvSpPr>
        <p:spPr bwMode="auto">
          <a:xfrm>
            <a:off x="2286000" y="5562600"/>
            <a:ext cx="762000" cy="0"/>
          </a:xfrm>
          <a:prstGeom prst="line">
            <a:avLst/>
          </a:prstGeom>
          <a:noFill/>
          <a:ln w="12700">
            <a:solidFill>
              <a:schemeClr val="tx1"/>
            </a:solidFill>
            <a:round/>
            <a:headEnd type="none" w="sm" len="sm"/>
            <a:tailEnd type="triangle" w="sm" len="sm"/>
          </a:ln>
        </p:spPr>
        <p:txBody>
          <a:bodyPr wrap="none" anchor="ctr"/>
          <a:lstStyle/>
          <a:p>
            <a:endParaRPr lang="en-GB"/>
          </a:p>
        </p:txBody>
      </p:sp>
      <p:sp>
        <p:nvSpPr>
          <p:cNvPr id="82967" name="Line 24"/>
          <p:cNvSpPr>
            <a:spLocks noChangeShapeType="1"/>
          </p:cNvSpPr>
          <p:nvPr/>
        </p:nvSpPr>
        <p:spPr bwMode="auto">
          <a:xfrm flipH="1">
            <a:off x="2286000" y="6172200"/>
            <a:ext cx="762000" cy="0"/>
          </a:xfrm>
          <a:prstGeom prst="line">
            <a:avLst/>
          </a:prstGeom>
          <a:noFill/>
          <a:ln w="12700">
            <a:solidFill>
              <a:schemeClr val="tx1"/>
            </a:solidFill>
            <a:round/>
            <a:headEnd type="none" w="sm" len="sm"/>
            <a:tailEnd type="triangle" w="sm" len="sm"/>
          </a:ln>
        </p:spPr>
        <p:txBody>
          <a:bodyPr wrap="none" anchor="ctr"/>
          <a:lstStyle/>
          <a:p>
            <a:endParaRPr lang="en-GB"/>
          </a:p>
        </p:txBody>
      </p:sp>
      <p:sp>
        <p:nvSpPr>
          <p:cNvPr id="82968" name="Line 25"/>
          <p:cNvSpPr>
            <a:spLocks noChangeShapeType="1"/>
          </p:cNvSpPr>
          <p:nvPr/>
        </p:nvSpPr>
        <p:spPr bwMode="auto">
          <a:xfrm>
            <a:off x="3962400" y="5562600"/>
            <a:ext cx="533400" cy="0"/>
          </a:xfrm>
          <a:prstGeom prst="line">
            <a:avLst/>
          </a:prstGeom>
          <a:noFill/>
          <a:ln w="12700">
            <a:solidFill>
              <a:schemeClr val="tx1"/>
            </a:solidFill>
            <a:round/>
            <a:headEnd type="none" w="sm" len="sm"/>
            <a:tailEnd type="triangle" w="sm" len="sm"/>
          </a:ln>
        </p:spPr>
        <p:txBody>
          <a:bodyPr wrap="none" anchor="ctr"/>
          <a:lstStyle/>
          <a:p>
            <a:endParaRPr lang="en-GB"/>
          </a:p>
        </p:txBody>
      </p:sp>
      <p:sp>
        <p:nvSpPr>
          <p:cNvPr id="82969" name="Line 26"/>
          <p:cNvSpPr>
            <a:spLocks noChangeShapeType="1"/>
          </p:cNvSpPr>
          <p:nvPr/>
        </p:nvSpPr>
        <p:spPr bwMode="auto">
          <a:xfrm flipH="1">
            <a:off x="3962400" y="6172200"/>
            <a:ext cx="533400" cy="0"/>
          </a:xfrm>
          <a:prstGeom prst="line">
            <a:avLst/>
          </a:prstGeom>
          <a:noFill/>
          <a:ln w="12700">
            <a:solidFill>
              <a:schemeClr val="tx1"/>
            </a:solidFill>
            <a:round/>
            <a:headEnd type="none" w="sm" len="sm"/>
            <a:tailEnd type="triangle" w="sm" len="sm"/>
          </a:ln>
        </p:spPr>
        <p:txBody>
          <a:bodyPr wrap="none" anchor="ctr"/>
          <a:lstStyle/>
          <a:p>
            <a:endParaRPr lang="en-GB"/>
          </a:p>
        </p:txBody>
      </p:sp>
      <p:sp>
        <p:nvSpPr>
          <p:cNvPr id="82970" name="Line 27"/>
          <p:cNvSpPr>
            <a:spLocks noChangeShapeType="1"/>
          </p:cNvSpPr>
          <p:nvPr/>
        </p:nvSpPr>
        <p:spPr bwMode="auto">
          <a:xfrm>
            <a:off x="6400800" y="5562600"/>
            <a:ext cx="762000" cy="0"/>
          </a:xfrm>
          <a:prstGeom prst="line">
            <a:avLst/>
          </a:prstGeom>
          <a:noFill/>
          <a:ln w="12700">
            <a:solidFill>
              <a:schemeClr val="tx1"/>
            </a:solidFill>
            <a:round/>
            <a:headEnd type="none" w="sm" len="sm"/>
            <a:tailEnd type="triangle" w="sm" len="sm"/>
          </a:ln>
        </p:spPr>
        <p:txBody>
          <a:bodyPr wrap="none" anchor="ctr"/>
          <a:lstStyle/>
          <a:p>
            <a:endParaRPr lang="en-GB"/>
          </a:p>
        </p:txBody>
      </p:sp>
      <p:sp>
        <p:nvSpPr>
          <p:cNvPr id="82971" name="Line 28"/>
          <p:cNvSpPr>
            <a:spLocks noChangeShapeType="1"/>
          </p:cNvSpPr>
          <p:nvPr/>
        </p:nvSpPr>
        <p:spPr bwMode="auto">
          <a:xfrm flipH="1">
            <a:off x="6400800" y="6172200"/>
            <a:ext cx="762000" cy="0"/>
          </a:xfrm>
          <a:prstGeom prst="line">
            <a:avLst/>
          </a:prstGeom>
          <a:noFill/>
          <a:ln w="12700">
            <a:solidFill>
              <a:schemeClr val="tx1"/>
            </a:solidFill>
            <a:round/>
            <a:headEnd type="none" w="sm" len="sm"/>
            <a:tailEnd type="triangle" w="sm" len="sm"/>
          </a:ln>
        </p:spPr>
        <p:txBody>
          <a:bodyPr wrap="none" anchor="ctr"/>
          <a:lstStyle/>
          <a:p>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a:xfrm>
            <a:off x="685800" y="381000"/>
            <a:ext cx="7772400" cy="762000"/>
          </a:xfrm>
        </p:spPr>
        <p:txBody>
          <a:bodyPr>
            <a:normAutofit fontScale="90000"/>
          </a:bodyPr>
          <a:lstStyle/>
          <a:p>
            <a:pPr algn="ctr"/>
            <a:r>
              <a:rPr lang="en-GB" dirty="0" smtClean="0"/>
              <a:t>Internal Chain</a:t>
            </a:r>
          </a:p>
        </p:txBody>
      </p:sp>
      <p:sp>
        <p:nvSpPr>
          <p:cNvPr id="83971" name="Rectangle 3"/>
          <p:cNvSpPr>
            <a:spLocks noGrp="1" noChangeArrowheads="1"/>
          </p:cNvSpPr>
          <p:nvPr>
            <p:ph idx="1"/>
          </p:nvPr>
        </p:nvSpPr>
        <p:spPr>
          <a:xfrm>
            <a:off x="685800" y="1295400"/>
            <a:ext cx="7772400" cy="4876800"/>
          </a:xfrm>
        </p:spPr>
        <p:txBody>
          <a:bodyPr>
            <a:normAutofit/>
          </a:bodyPr>
          <a:lstStyle/>
          <a:p>
            <a:pPr>
              <a:buFontTx/>
              <a:buNone/>
            </a:pPr>
            <a:r>
              <a:rPr lang="en-GB" smtClean="0"/>
              <a:t>	Micro level supply chain- the supply chain within your organisations own four walls</a:t>
            </a:r>
          </a:p>
          <a:p>
            <a:pPr>
              <a:buFontTx/>
              <a:buNone/>
            </a:pPr>
            <a:endParaRPr lang="en-GB" smtClean="0"/>
          </a:p>
          <a:p>
            <a:pPr>
              <a:buFontTx/>
              <a:buNone/>
            </a:pPr>
            <a:r>
              <a:rPr lang="en-GB" smtClean="0"/>
              <a:t>	Can even be minimised again to consider an individual department</a:t>
            </a:r>
          </a:p>
          <a:p>
            <a:pPr>
              <a:buFontTx/>
              <a:buNone/>
            </a:pPr>
            <a:endParaRPr lang="en-GB" smtClean="0"/>
          </a:p>
          <a:p>
            <a:pPr>
              <a:buFontTx/>
              <a:buNone/>
            </a:pPr>
            <a:r>
              <a:rPr lang="en-GB" smtClean="0"/>
              <a:t>	The key is to understand your internal customers and suppliers and ensure information and material moves smoothly between them</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noChangeArrowheads="1"/>
          </p:cNvSpPr>
          <p:nvPr>
            <p:ph type="title"/>
          </p:nvPr>
        </p:nvSpPr>
        <p:spPr/>
        <p:txBody>
          <a:bodyPr/>
          <a:lstStyle/>
          <a:p>
            <a:pPr algn="ctr"/>
            <a:r>
              <a:rPr lang="en-GB" dirty="0" smtClean="0"/>
              <a:t>External Supply Chain</a:t>
            </a:r>
          </a:p>
        </p:txBody>
      </p:sp>
      <p:sp>
        <p:nvSpPr>
          <p:cNvPr id="86019" name="Rectangle 3"/>
          <p:cNvSpPr>
            <a:spLocks noGrp="1" noChangeArrowheads="1"/>
          </p:cNvSpPr>
          <p:nvPr>
            <p:ph idx="1"/>
          </p:nvPr>
        </p:nvSpPr>
        <p:spPr/>
        <p:txBody>
          <a:bodyPr/>
          <a:lstStyle/>
          <a:p>
            <a:pPr>
              <a:buFontTx/>
              <a:buNone/>
            </a:pPr>
            <a:r>
              <a:rPr lang="en-GB" dirty="0" smtClean="0"/>
              <a:t>Linking of individual companies</a:t>
            </a:r>
          </a:p>
          <a:p>
            <a:pPr>
              <a:buFontTx/>
              <a:buNone/>
            </a:pPr>
            <a:endParaRPr lang="en-GB" dirty="0" smtClean="0"/>
          </a:p>
          <a:p>
            <a:pPr>
              <a:buFontTx/>
              <a:buNone/>
            </a:pPr>
            <a:endParaRPr lang="en-GB" dirty="0" smtClean="0"/>
          </a:p>
          <a:p>
            <a:pPr>
              <a:buFontTx/>
              <a:buNone/>
            </a:pPr>
            <a:endParaRPr lang="en-GB" dirty="0" smtClean="0"/>
          </a:p>
          <a:p>
            <a:pPr>
              <a:buFontTx/>
              <a:buNone/>
            </a:pPr>
            <a:r>
              <a:rPr lang="en-GB" dirty="0" smtClean="0"/>
              <a:t>	Considering the business processes as flowing through multiple organisations- so smoothing the pipelines internally and externally until you develop a continuous pipeline</a:t>
            </a:r>
          </a:p>
          <a:p>
            <a:pPr>
              <a:buFontTx/>
              <a:buNone/>
            </a:pPr>
            <a:endParaRPr lang="en-GB" dirty="0" smtClean="0"/>
          </a:p>
          <a:p>
            <a:pPr>
              <a:buFontTx/>
              <a:buNone/>
            </a:pPr>
            <a:endParaRPr lang="en-GB" dirty="0" smtClean="0"/>
          </a:p>
        </p:txBody>
      </p:sp>
      <p:sp>
        <p:nvSpPr>
          <p:cNvPr id="86020" name="Rectangle 4"/>
          <p:cNvSpPr>
            <a:spLocks noChangeArrowheads="1"/>
          </p:cNvSpPr>
          <p:nvPr/>
        </p:nvSpPr>
        <p:spPr bwMode="auto">
          <a:xfrm>
            <a:off x="990600" y="2802632"/>
            <a:ext cx="9144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Supplier</a:t>
            </a:r>
          </a:p>
        </p:txBody>
      </p:sp>
      <p:sp>
        <p:nvSpPr>
          <p:cNvPr id="86021" name="Rectangle 5"/>
          <p:cNvSpPr>
            <a:spLocks noChangeArrowheads="1"/>
          </p:cNvSpPr>
          <p:nvPr/>
        </p:nvSpPr>
        <p:spPr bwMode="auto">
          <a:xfrm>
            <a:off x="2743200" y="2802632"/>
            <a:ext cx="9144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Factory</a:t>
            </a:r>
          </a:p>
        </p:txBody>
      </p:sp>
      <p:sp>
        <p:nvSpPr>
          <p:cNvPr id="86022" name="Rectangle 6"/>
          <p:cNvSpPr>
            <a:spLocks noChangeArrowheads="1"/>
          </p:cNvSpPr>
          <p:nvPr/>
        </p:nvSpPr>
        <p:spPr bwMode="auto">
          <a:xfrm>
            <a:off x="4495800" y="2802632"/>
            <a:ext cx="9144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Retailer</a:t>
            </a:r>
          </a:p>
        </p:txBody>
      </p:sp>
      <p:sp>
        <p:nvSpPr>
          <p:cNvPr id="86023" name="Rectangle 7"/>
          <p:cNvSpPr>
            <a:spLocks noChangeArrowheads="1"/>
          </p:cNvSpPr>
          <p:nvPr/>
        </p:nvSpPr>
        <p:spPr bwMode="auto">
          <a:xfrm>
            <a:off x="6553200" y="2802632"/>
            <a:ext cx="10668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dirty="0"/>
              <a:t>Customer</a:t>
            </a:r>
          </a:p>
        </p:txBody>
      </p:sp>
      <p:cxnSp>
        <p:nvCxnSpPr>
          <p:cNvPr id="15" name="Straight Arrow Connector 14"/>
          <p:cNvCxnSpPr>
            <a:stCxn id="86021" idx="1"/>
            <a:endCxn id="86020" idx="3"/>
          </p:cNvCxnSpPr>
          <p:nvPr/>
        </p:nvCxnSpPr>
        <p:spPr>
          <a:xfrm flipH="1">
            <a:off x="1905000" y="3259832"/>
            <a:ext cx="838200"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a:stCxn id="86022" idx="1"/>
            <a:endCxn id="86021" idx="3"/>
          </p:cNvCxnSpPr>
          <p:nvPr/>
        </p:nvCxnSpPr>
        <p:spPr>
          <a:xfrm flipH="1">
            <a:off x="3657600" y="3259832"/>
            <a:ext cx="838200"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a:stCxn id="86023" idx="1"/>
            <a:endCxn id="86022" idx="3"/>
          </p:cNvCxnSpPr>
          <p:nvPr/>
        </p:nvCxnSpPr>
        <p:spPr>
          <a:xfrm flipH="1">
            <a:off x="5410200" y="3259832"/>
            <a:ext cx="1143000"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ChangeArrowheads="1"/>
          </p:cNvSpPr>
          <p:nvPr>
            <p:ph type="title"/>
          </p:nvPr>
        </p:nvSpPr>
        <p:spPr>
          <a:xfrm>
            <a:off x="381000" y="381000"/>
            <a:ext cx="8534400" cy="1143000"/>
          </a:xfrm>
        </p:spPr>
        <p:txBody>
          <a:bodyPr>
            <a:normAutofit fontScale="90000"/>
          </a:bodyPr>
          <a:lstStyle/>
          <a:p>
            <a:pPr algn="ctr"/>
            <a:r>
              <a:rPr lang="en-GB" dirty="0" smtClean="0"/>
              <a:t>Roots of Supply Chain Management</a:t>
            </a:r>
          </a:p>
        </p:txBody>
      </p:sp>
      <p:sp>
        <p:nvSpPr>
          <p:cNvPr id="88067" name="Rectangle 3"/>
          <p:cNvSpPr>
            <a:spLocks noGrp="1" noChangeArrowheads="1"/>
          </p:cNvSpPr>
          <p:nvPr>
            <p:ph idx="1"/>
          </p:nvPr>
        </p:nvSpPr>
        <p:spPr/>
        <p:txBody>
          <a:bodyPr/>
          <a:lstStyle/>
          <a:p>
            <a:pPr>
              <a:buFontTx/>
              <a:buNone/>
            </a:pPr>
            <a:r>
              <a:rPr lang="en-GB" smtClean="0"/>
              <a:t>	There is a variety of roots research cites as the beginnings of SCM</a:t>
            </a:r>
          </a:p>
          <a:p>
            <a:r>
              <a:rPr lang="en-GB" smtClean="0"/>
              <a:t>Military – the organisation of troop movement and plane building in WWII</a:t>
            </a:r>
          </a:p>
          <a:p>
            <a:r>
              <a:rPr lang="en-GB" smtClean="0"/>
              <a:t>Henry Ford and his moving production line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ChangeArrowheads="1"/>
          </p:cNvSpPr>
          <p:nvPr>
            <p:ph type="title"/>
          </p:nvPr>
        </p:nvSpPr>
        <p:spPr>
          <a:xfrm>
            <a:off x="304800" y="381000"/>
            <a:ext cx="8610600" cy="1143000"/>
          </a:xfrm>
        </p:spPr>
        <p:txBody>
          <a:bodyPr>
            <a:normAutofit fontScale="90000"/>
          </a:bodyPr>
          <a:lstStyle/>
          <a:p>
            <a:pPr algn="ctr"/>
            <a:r>
              <a:rPr lang="en-GB" dirty="0" smtClean="0"/>
              <a:t>Roots of Supply Chain Management</a:t>
            </a:r>
          </a:p>
        </p:txBody>
      </p:sp>
      <p:sp>
        <p:nvSpPr>
          <p:cNvPr id="89091" name="Rectangle 3"/>
          <p:cNvSpPr>
            <a:spLocks noGrp="1" noChangeArrowheads="1"/>
          </p:cNvSpPr>
          <p:nvPr>
            <p:ph idx="1"/>
          </p:nvPr>
        </p:nvSpPr>
        <p:spPr/>
        <p:txBody>
          <a:bodyPr/>
          <a:lstStyle/>
          <a:p>
            <a:pPr>
              <a:buFontTx/>
              <a:buNone/>
            </a:pPr>
            <a:r>
              <a:rPr lang="en-GB" smtClean="0"/>
              <a:t>	SCM from TQM?</a:t>
            </a:r>
          </a:p>
          <a:p>
            <a:pPr>
              <a:buFontTx/>
              <a:buNone/>
            </a:pPr>
            <a:endParaRPr lang="en-GB" smtClean="0"/>
          </a:p>
          <a:p>
            <a:r>
              <a:rPr lang="en-GB" smtClean="0"/>
              <a:t>Performance criteria</a:t>
            </a:r>
          </a:p>
          <a:p>
            <a:r>
              <a:rPr lang="en-GB" smtClean="0"/>
              <a:t>Suppliers assessment and monitoring</a:t>
            </a:r>
          </a:p>
          <a:p>
            <a:r>
              <a:rPr lang="en-GB" smtClean="0"/>
              <a:t>Lean production</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noChangeArrowheads="1"/>
          </p:cNvSpPr>
          <p:nvPr>
            <p:ph type="title"/>
          </p:nvPr>
        </p:nvSpPr>
        <p:spPr>
          <a:xfrm>
            <a:off x="304800" y="381000"/>
            <a:ext cx="8610600" cy="1143000"/>
          </a:xfrm>
        </p:spPr>
        <p:txBody>
          <a:bodyPr>
            <a:normAutofit fontScale="90000"/>
          </a:bodyPr>
          <a:lstStyle/>
          <a:p>
            <a:pPr algn="ctr"/>
            <a:r>
              <a:rPr lang="en-GB" dirty="0" smtClean="0"/>
              <a:t>Roots of Supply Chain Management</a:t>
            </a:r>
          </a:p>
        </p:txBody>
      </p:sp>
      <p:sp>
        <p:nvSpPr>
          <p:cNvPr id="90115" name="Rectangle 3"/>
          <p:cNvSpPr>
            <a:spLocks noGrp="1" noChangeArrowheads="1"/>
          </p:cNvSpPr>
          <p:nvPr>
            <p:ph idx="1"/>
          </p:nvPr>
        </p:nvSpPr>
        <p:spPr>
          <a:xfrm>
            <a:off x="685800" y="2057400"/>
            <a:ext cx="7772400" cy="4467225"/>
          </a:xfrm>
        </p:spPr>
        <p:txBody>
          <a:bodyPr/>
          <a:lstStyle/>
          <a:p>
            <a:pPr>
              <a:lnSpc>
                <a:spcPct val="90000"/>
              </a:lnSpc>
              <a:buFontTx/>
              <a:buNone/>
            </a:pPr>
            <a:r>
              <a:rPr lang="en-GB" sz="2800" smtClean="0"/>
              <a:t>Purchasing-based SCM</a:t>
            </a:r>
          </a:p>
          <a:p>
            <a:pPr>
              <a:lnSpc>
                <a:spcPct val="90000"/>
              </a:lnSpc>
            </a:pPr>
            <a:r>
              <a:rPr lang="en-GB" sz="2800" smtClean="0"/>
              <a:t>Supply base integration</a:t>
            </a:r>
          </a:p>
          <a:p>
            <a:pPr>
              <a:lnSpc>
                <a:spcPct val="90000"/>
              </a:lnSpc>
            </a:pPr>
            <a:r>
              <a:rPr lang="en-GB" sz="2800" smtClean="0"/>
              <a:t>Sourcing policy</a:t>
            </a:r>
          </a:p>
          <a:p>
            <a:pPr>
              <a:lnSpc>
                <a:spcPct val="90000"/>
              </a:lnSpc>
            </a:pPr>
            <a:r>
              <a:rPr lang="en-GB" sz="2800" smtClean="0"/>
              <a:t>Partnering</a:t>
            </a:r>
          </a:p>
          <a:p>
            <a:pPr>
              <a:lnSpc>
                <a:spcPct val="90000"/>
              </a:lnSpc>
            </a:pPr>
            <a:r>
              <a:rPr lang="en-GB" sz="2800" smtClean="0"/>
              <a:t>Supplier development</a:t>
            </a:r>
          </a:p>
          <a:p>
            <a:pPr>
              <a:lnSpc>
                <a:spcPct val="90000"/>
              </a:lnSpc>
            </a:pPr>
            <a:r>
              <a:rPr lang="en-GB" sz="2800" smtClean="0"/>
              <a:t>JIT</a:t>
            </a:r>
          </a:p>
          <a:p>
            <a:pPr>
              <a:lnSpc>
                <a:spcPct val="90000"/>
              </a:lnSpc>
            </a:pPr>
            <a:r>
              <a:rPr lang="en-GB" sz="2800" smtClean="0"/>
              <a:t>Lean supply</a:t>
            </a:r>
          </a:p>
          <a:p>
            <a:pPr>
              <a:lnSpc>
                <a:spcPct val="90000"/>
              </a:lnSpc>
            </a:pPr>
            <a:r>
              <a:rPr lang="en-GB" sz="2800" smtClean="0"/>
              <a:t>Performance measurement &amp; continuous improvement</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ChangeArrowheads="1"/>
          </p:cNvSpPr>
          <p:nvPr>
            <p:ph type="title"/>
          </p:nvPr>
        </p:nvSpPr>
        <p:spPr/>
        <p:txBody>
          <a:bodyPr/>
          <a:lstStyle/>
          <a:p>
            <a:pPr algn="ctr"/>
            <a:r>
              <a:rPr lang="en-GB" dirty="0" smtClean="0"/>
              <a:t>Drivers for the Pursuit of SCM</a:t>
            </a:r>
          </a:p>
        </p:txBody>
      </p:sp>
      <p:sp>
        <p:nvSpPr>
          <p:cNvPr id="92163" name="Rectangle 3"/>
          <p:cNvSpPr>
            <a:spLocks noGrp="1" noChangeArrowheads="1"/>
          </p:cNvSpPr>
          <p:nvPr>
            <p:ph idx="1"/>
          </p:nvPr>
        </p:nvSpPr>
        <p:spPr/>
        <p:txBody>
          <a:bodyPr/>
          <a:lstStyle/>
          <a:p>
            <a:pPr>
              <a:buFontTx/>
              <a:buNone/>
            </a:pPr>
            <a:r>
              <a:rPr lang="en-GB" smtClean="0"/>
              <a:t>	“Hyper competition” – structural changes such as: -</a:t>
            </a:r>
          </a:p>
          <a:p>
            <a:pPr>
              <a:buFontTx/>
              <a:buNone/>
            </a:pPr>
            <a:endParaRPr lang="en-GB" smtClean="0"/>
          </a:p>
          <a:p>
            <a:r>
              <a:rPr lang="en-GB" smtClean="0"/>
              <a:t>Globalisation</a:t>
            </a:r>
          </a:p>
          <a:p>
            <a:r>
              <a:rPr lang="en-GB" smtClean="0"/>
              <a:t>Technological innovation</a:t>
            </a:r>
          </a:p>
          <a:p>
            <a:r>
              <a:rPr lang="en-GB" smtClean="0"/>
              <a:t>Political change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ChangeArrowheads="1"/>
          </p:cNvSpPr>
          <p:nvPr>
            <p:ph type="title"/>
          </p:nvPr>
        </p:nvSpPr>
        <p:spPr>
          <a:xfrm>
            <a:off x="685800" y="381000"/>
            <a:ext cx="7772400" cy="744538"/>
          </a:xfrm>
        </p:spPr>
        <p:txBody>
          <a:bodyPr/>
          <a:lstStyle/>
          <a:p>
            <a:pPr algn="ctr"/>
            <a:r>
              <a:rPr lang="en-GB" sz="4000" dirty="0" smtClean="0"/>
              <a:t>SCM and the Bottom Line </a:t>
            </a:r>
          </a:p>
        </p:txBody>
      </p:sp>
      <p:sp>
        <p:nvSpPr>
          <p:cNvPr id="94211" name="Rectangle 3"/>
          <p:cNvSpPr>
            <a:spLocks noGrp="1" noChangeArrowheads="1"/>
          </p:cNvSpPr>
          <p:nvPr>
            <p:ph idx="1"/>
          </p:nvPr>
        </p:nvSpPr>
        <p:spPr>
          <a:xfrm>
            <a:off x="685800" y="1412875"/>
            <a:ext cx="7772400" cy="4759325"/>
          </a:xfrm>
        </p:spPr>
        <p:txBody>
          <a:bodyPr/>
          <a:lstStyle/>
          <a:p>
            <a:pPr>
              <a:lnSpc>
                <a:spcPct val="80000"/>
              </a:lnSpc>
              <a:buFontTx/>
              <a:buNone/>
            </a:pPr>
            <a:r>
              <a:rPr lang="en-GB" sz="2800" smtClean="0"/>
              <a:t>	</a:t>
            </a:r>
            <a:r>
              <a:rPr lang="en-GB" smtClean="0"/>
              <a:t>The key driving force for change in companies is usually survival and/or improving the bottom line</a:t>
            </a:r>
          </a:p>
          <a:p>
            <a:pPr>
              <a:lnSpc>
                <a:spcPct val="80000"/>
              </a:lnSpc>
              <a:buFontTx/>
              <a:buNone/>
            </a:pPr>
            <a:r>
              <a:rPr lang="en-GB" smtClean="0"/>
              <a:t>	SCM appears persuasively easy…</a:t>
            </a:r>
          </a:p>
          <a:p>
            <a:pPr>
              <a:lnSpc>
                <a:spcPct val="80000"/>
              </a:lnSpc>
            </a:pPr>
            <a:r>
              <a:rPr lang="en-GB" smtClean="0"/>
              <a:t>Reduce the system magnification and you can reduce your stock and better smooth your flows = MONEY</a:t>
            </a:r>
          </a:p>
          <a:p>
            <a:pPr>
              <a:lnSpc>
                <a:spcPct val="80000"/>
              </a:lnSpc>
            </a:pPr>
            <a:r>
              <a:rPr lang="en-GB" smtClean="0"/>
              <a:t>The crux is getting the necessary time and support to make the changes</a:t>
            </a:r>
          </a:p>
          <a:p>
            <a:pPr>
              <a:lnSpc>
                <a:spcPct val="80000"/>
              </a:lnSpc>
              <a:buFontTx/>
              <a:buNone/>
            </a:pPr>
            <a:r>
              <a:rPr lang="en-GB" sz="2800" smtClean="0"/>
              <a:t>	</a:t>
            </a:r>
          </a:p>
          <a:p>
            <a:pPr>
              <a:lnSpc>
                <a:spcPct val="80000"/>
              </a:lnSpc>
              <a:buFontTx/>
              <a:buNone/>
            </a:pPr>
            <a:endParaRPr lang="en-GB" sz="2800" smtClean="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ChangeArrowheads="1"/>
          </p:cNvSpPr>
          <p:nvPr>
            <p:ph type="title"/>
          </p:nvPr>
        </p:nvSpPr>
        <p:spPr>
          <a:xfrm>
            <a:off x="685800" y="381000"/>
            <a:ext cx="7772400" cy="762000"/>
          </a:xfrm>
        </p:spPr>
        <p:txBody>
          <a:bodyPr>
            <a:normAutofit fontScale="90000"/>
          </a:bodyPr>
          <a:lstStyle/>
          <a:p>
            <a:pPr algn="ctr"/>
            <a:r>
              <a:rPr lang="en-GB" dirty="0" smtClean="0"/>
              <a:t>Benefits of SCM Initiatives</a:t>
            </a:r>
          </a:p>
        </p:txBody>
      </p:sp>
      <p:sp>
        <p:nvSpPr>
          <p:cNvPr id="96259" name="Rectangle 3"/>
          <p:cNvSpPr>
            <a:spLocks noGrp="1" noChangeArrowheads="1"/>
          </p:cNvSpPr>
          <p:nvPr>
            <p:ph idx="1"/>
          </p:nvPr>
        </p:nvSpPr>
        <p:spPr>
          <a:xfrm>
            <a:off x="685800" y="1371600"/>
            <a:ext cx="7772400" cy="4800600"/>
          </a:xfrm>
        </p:spPr>
        <p:txBody>
          <a:bodyPr>
            <a:normAutofit/>
          </a:bodyPr>
          <a:lstStyle/>
          <a:p>
            <a:r>
              <a:rPr lang="en-GB" smtClean="0"/>
              <a:t>Establish contacts across the supply chain</a:t>
            </a:r>
          </a:p>
          <a:p>
            <a:r>
              <a:rPr lang="en-GB" smtClean="0"/>
              <a:t>Gain insights into current organisational practices</a:t>
            </a:r>
          </a:p>
          <a:p>
            <a:r>
              <a:rPr lang="en-GB" smtClean="0"/>
              <a:t>Joint project between supply chain members</a:t>
            </a:r>
          </a:p>
          <a:p>
            <a:r>
              <a:rPr lang="en-GB" smtClean="0"/>
              <a:t>Assess true supply chain performance</a:t>
            </a:r>
          </a:p>
          <a:p>
            <a:r>
              <a:rPr lang="en-GB" smtClean="0"/>
              <a:t>Opportunity to benchmark</a:t>
            </a:r>
          </a:p>
          <a:p>
            <a:pPr algn="r">
              <a:buFontTx/>
              <a:buNone/>
            </a:pPr>
            <a:r>
              <a:rPr lang="en-GB" sz="2400" smtClean="0"/>
              <a:t>Handfield and Nichols, 2003</a:t>
            </a:r>
          </a:p>
          <a:p>
            <a:pPr algn="ctr">
              <a:buFontTx/>
              <a:buNone/>
            </a:pPr>
            <a:r>
              <a:rPr lang="en-GB" sz="2800" smtClean="0"/>
              <a:t>These benefits are crucial to establishing SCM</a:t>
            </a:r>
            <a:endParaRPr lang="en-GB" smtClean="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p:txBody>
          <a:bodyPr/>
          <a:lstStyle/>
          <a:p>
            <a:pPr algn="ctr"/>
            <a:r>
              <a:rPr lang="en-GB" dirty="0" smtClean="0"/>
              <a:t>Establishing SCM</a:t>
            </a:r>
          </a:p>
        </p:txBody>
      </p:sp>
      <p:sp>
        <p:nvSpPr>
          <p:cNvPr id="97283" name="Rectangle 3"/>
          <p:cNvSpPr>
            <a:spLocks noGrp="1" noChangeArrowheads="1"/>
          </p:cNvSpPr>
          <p:nvPr>
            <p:ph idx="1"/>
          </p:nvPr>
        </p:nvSpPr>
        <p:spPr/>
        <p:txBody>
          <a:bodyPr/>
          <a:lstStyle/>
          <a:p>
            <a:pPr>
              <a:buFontTx/>
              <a:buNone/>
            </a:pPr>
            <a:r>
              <a:rPr lang="en-GB" b="1" dirty="0" smtClean="0"/>
              <a:t>Activity 1</a:t>
            </a:r>
          </a:p>
          <a:p>
            <a:pPr>
              <a:buFontTx/>
              <a:buNone/>
            </a:pPr>
            <a:endParaRPr lang="en-GB" dirty="0" smtClean="0"/>
          </a:p>
          <a:p>
            <a:r>
              <a:rPr lang="en-GB" dirty="0" smtClean="0"/>
              <a:t>Do you believe the benefits cited by </a:t>
            </a:r>
            <a:r>
              <a:rPr lang="en-GB" dirty="0" err="1" smtClean="0"/>
              <a:t>Handfield</a:t>
            </a:r>
            <a:r>
              <a:rPr lang="en-GB" dirty="0" smtClean="0"/>
              <a:t> and Nichols are crucial to establishing SCM</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noChangeArrowheads="1"/>
          </p:cNvSpPr>
          <p:nvPr>
            <p:ph type="title"/>
          </p:nvPr>
        </p:nvSpPr>
        <p:spPr/>
        <p:txBody>
          <a:bodyPr/>
          <a:lstStyle/>
          <a:p>
            <a:pPr algn="ctr"/>
            <a:r>
              <a:rPr lang="en-GB" dirty="0" smtClean="0"/>
              <a:t>Establishing SCM</a:t>
            </a:r>
          </a:p>
        </p:txBody>
      </p:sp>
      <p:sp>
        <p:nvSpPr>
          <p:cNvPr id="98307" name="Rectangle 3"/>
          <p:cNvSpPr>
            <a:spLocks noGrp="1" noChangeArrowheads="1"/>
          </p:cNvSpPr>
          <p:nvPr>
            <p:ph idx="1"/>
          </p:nvPr>
        </p:nvSpPr>
        <p:spPr/>
        <p:txBody>
          <a:bodyPr/>
          <a:lstStyle/>
          <a:p>
            <a:pPr>
              <a:buFontTx/>
              <a:buNone/>
            </a:pPr>
            <a:r>
              <a:rPr lang="en-GB" smtClean="0"/>
              <a:t>Establishing contacts across the supply chain</a:t>
            </a:r>
          </a:p>
          <a:p>
            <a:r>
              <a:rPr lang="en-GB" smtClean="0"/>
              <a:t>Identify members of your supply chain</a:t>
            </a:r>
          </a:p>
          <a:p>
            <a:r>
              <a:rPr lang="en-GB" smtClean="0"/>
              <a:t>Target those you want to have a closer relationship with</a:t>
            </a:r>
          </a:p>
          <a:p>
            <a:r>
              <a:rPr lang="en-GB" smtClean="0"/>
              <a:t>Network and build up personal contacts across the companies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p:txBody>
          <a:bodyPr/>
          <a:lstStyle/>
          <a:p>
            <a:pPr algn="ctr"/>
            <a:r>
              <a:rPr lang="en-GB" dirty="0" smtClean="0"/>
              <a:t>Establishing SCM</a:t>
            </a:r>
          </a:p>
        </p:txBody>
      </p:sp>
      <p:sp>
        <p:nvSpPr>
          <p:cNvPr id="99331" name="Rectangle 3"/>
          <p:cNvSpPr>
            <a:spLocks noGrp="1" noChangeArrowheads="1"/>
          </p:cNvSpPr>
          <p:nvPr>
            <p:ph idx="1"/>
          </p:nvPr>
        </p:nvSpPr>
        <p:spPr/>
        <p:txBody>
          <a:bodyPr/>
          <a:lstStyle/>
          <a:p>
            <a:pPr>
              <a:buFontTx/>
              <a:buNone/>
            </a:pPr>
            <a:r>
              <a:rPr lang="en-GB" dirty="0" smtClean="0"/>
              <a:t>	Gaining insights into current organisational practices</a:t>
            </a:r>
          </a:p>
          <a:p>
            <a:r>
              <a:rPr lang="en-GB" smtClean="0"/>
              <a:t>Identify areas of good practice</a:t>
            </a:r>
          </a:p>
          <a:p>
            <a:r>
              <a:rPr lang="en-GB" dirty="0" smtClean="0"/>
              <a:t>Identify problems</a:t>
            </a:r>
          </a:p>
          <a:p>
            <a:r>
              <a:rPr lang="en-GB" dirty="0" smtClean="0"/>
              <a:t>Develop remedies to problems</a:t>
            </a:r>
          </a:p>
          <a:p>
            <a:r>
              <a:rPr lang="en-GB" dirty="0" smtClean="0"/>
              <a:t>Investigate Measures of Performance</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p:txBody>
          <a:bodyPr/>
          <a:lstStyle/>
          <a:p>
            <a:pPr algn="ctr"/>
            <a:r>
              <a:rPr lang="en-GB" dirty="0" smtClean="0"/>
              <a:t>Establishing SCM</a:t>
            </a:r>
          </a:p>
        </p:txBody>
      </p:sp>
      <p:sp>
        <p:nvSpPr>
          <p:cNvPr id="100355" name="Rectangle 3"/>
          <p:cNvSpPr>
            <a:spLocks noGrp="1" noChangeArrowheads="1"/>
          </p:cNvSpPr>
          <p:nvPr>
            <p:ph idx="1"/>
          </p:nvPr>
        </p:nvSpPr>
        <p:spPr/>
        <p:txBody>
          <a:bodyPr/>
          <a:lstStyle/>
          <a:p>
            <a:pPr>
              <a:buFontTx/>
              <a:buNone/>
            </a:pPr>
            <a:r>
              <a:rPr lang="en-GB" smtClean="0"/>
              <a:t>Joint projects between supply chain members</a:t>
            </a:r>
          </a:p>
          <a:p>
            <a:r>
              <a:rPr lang="en-GB" smtClean="0"/>
              <a:t>Utilising wider base of expertise</a:t>
            </a:r>
          </a:p>
          <a:p>
            <a:r>
              <a:rPr lang="en-GB" smtClean="0"/>
              <a:t>Pulls together lessons learnt</a:t>
            </a:r>
          </a:p>
          <a:p>
            <a:r>
              <a:rPr lang="en-GB" smtClean="0"/>
              <a:t>SCM is a huge undertaking you need to break it up into manageable projects</a:t>
            </a:r>
          </a:p>
          <a:p>
            <a:r>
              <a:rPr lang="en-GB" smtClean="0"/>
              <a:t>Analysis of the whole chain to develop solutions e.g. VMI</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p:txBody>
          <a:bodyPr/>
          <a:lstStyle/>
          <a:p>
            <a:pPr algn="ctr"/>
            <a:r>
              <a:rPr lang="en-GB" dirty="0" smtClean="0"/>
              <a:t>Establishing SCM</a:t>
            </a:r>
          </a:p>
        </p:txBody>
      </p:sp>
      <p:sp>
        <p:nvSpPr>
          <p:cNvPr id="101379" name="Rectangle 3"/>
          <p:cNvSpPr>
            <a:spLocks noGrp="1" noChangeArrowheads="1"/>
          </p:cNvSpPr>
          <p:nvPr>
            <p:ph idx="1"/>
          </p:nvPr>
        </p:nvSpPr>
        <p:spPr/>
        <p:txBody>
          <a:bodyPr/>
          <a:lstStyle/>
          <a:p>
            <a:pPr>
              <a:buFontTx/>
              <a:buNone/>
            </a:pPr>
            <a:r>
              <a:rPr lang="en-GB" dirty="0" smtClean="0"/>
              <a:t>Supply chain performance measurement</a:t>
            </a:r>
          </a:p>
          <a:p>
            <a:r>
              <a:rPr lang="en-GB" dirty="0" smtClean="0"/>
              <a:t>Develop objective SC performance analysis (True performance!)</a:t>
            </a:r>
          </a:p>
          <a:p>
            <a:r>
              <a:rPr lang="en-GB" dirty="0" smtClean="0"/>
              <a:t>Sharing information (the power issue)</a:t>
            </a:r>
          </a:p>
          <a:p>
            <a:r>
              <a:rPr lang="en-GB" dirty="0" smtClean="0"/>
              <a:t>Needs to be two way!</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p:cNvSpPr>
            <a:spLocks noGrp="1" noChangeArrowheads="1"/>
          </p:cNvSpPr>
          <p:nvPr>
            <p:ph type="title"/>
          </p:nvPr>
        </p:nvSpPr>
        <p:spPr/>
        <p:txBody>
          <a:bodyPr/>
          <a:lstStyle/>
          <a:p>
            <a:pPr algn="ctr"/>
            <a:r>
              <a:rPr lang="en-GB" dirty="0" smtClean="0"/>
              <a:t>Establishing SCM</a:t>
            </a:r>
          </a:p>
        </p:txBody>
      </p:sp>
      <p:sp>
        <p:nvSpPr>
          <p:cNvPr id="102403" name="Rectangle 3"/>
          <p:cNvSpPr>
            <a:spLocks noGrp="1" noChangeArrowheads="1"/>
          </p:cNvSpPr>
          <p:nvPr>
            <p:ph idx="1"/>
          </p:nvPr>
        </p:nvSpPr>
        <p:spPr>
          <a:xfrm>
            <a:off x="685800" y="2057400"/>
            <a:ext cx="7696200" cy="4114800"/>
          </a:xfrm>
        </p:spPr>
        <p:txBody>
          <a:bodyPr/>
          <a:lstStyle/>
          <a:p>
            <a:pPr>
              <a:buFontTx/>
              <a:buNone/>
            </a:pPr>
            <a:r>
              <a:rPr lang="en-GB" smtClean="0"/>
              <a:t>Benchmarking opportunities</a:t>
            </a:r>
          </a:p>
          <a:p>
            <a:r>
              <a:rPr lang="en-GB" smtClean="0"/>
              <a:t>Not just internal to SC but against other SC’s</a:t>
            </a:r>
          </a:p>
          <a:p>
            <a:r>
              <a:rPr lang="en-GB" smtClean="0"/>
              <a:t>Focus’s SCM initiative to target areas with greatest opportunity for improvement</a:t>
            </a:r>
          </a:p>
          <a:p>
            <a:r>
              <a:rPr lang="en-GB" smtClean="0"/>
              <a:t>Feeds the joint project team</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ChangeArrowheads="1"/>
          </p:cNvSpPr>
          <p:nvPr>
            <p:ph type="title"/>
          </p:nvPr>
        </p:nvSpPr>
        <p:spPr>
          <a:xfrm>
            <a:off x="685800" y="152400"/>
            <a:ext cx="7772400" cy="609600"/>
          </a:xfrm>
        </p:spPr>
        <p:txBody>
          <a:bodyPr>
            <a:normAutofit fontScale="90000"/>
          </a:bodyPr>
          <a:lstStyle/>
          <a:p>
            <a:pPr algn="ctr"/>
            <a:r>
              <a:rPr lang="en-GB" dirty="0" smtClean="0"/>
              <a:t>Challenges for Achieving SCM</a:t>
            </a:r>
          </a:p>
        </p:txBody>
      </p:sp>
      <p:sp>
        <p:nvSpPr>
          <p:cNvPr id="105475" name="Rectangle 3"/>
          <p:cNvSpPr>
            <a:spLocks noGrp="1" noChangeArrowheads="1"/>
          </p:cNvSpPr>
          <p:nvPr>
            <p:ph idx="1"/>
          </p:nvPr>
        </p:nvSpPr>
        <p:spPr>
          <a:xfrm>
            <a:off x="685800" y="838200"/>
            <a:ext cx="7772400" cy="5334000"/>
          </a:xfrm>
        </p:spPr>
        <p:txBody>
          <a:bodyPr>
            <a:normAutofit/>
          </a:bodyPr>
          <a:lstStyle/>
          <a:p>
            <a:r>
              <a:rPr lang="en-GB" smtClean="0"/>
              <a:t>Establishing SCM is a long term project</a:t>
            </a:r>
          </a:p>
          <a:p>
            <a:r>
              <a:rPr lang="en-GB" smtClean="0"/>
              <a:t>Requires significant organisational change to be effective</a:t>
            </a:r>
          </a:p>
          <a:p>
            <a:r>
              <a:rPr lang="en-GB" smtClean="0"/>
              <a:t>Will normally require significant financial input at some stage (operations and IT)</a:t>
            </a:r>
          </a:p>
          <a:p>
            <a:r>
              <a:rPr lang="en-GB" smtClean="0"/>
              <a:t>A moving target</a:t>
            </a:r>
          </a:p>
          <a:p>
            <a:r>
              <a:rPr lang="en-GB" smtClean="0"/>
              <a:t>Developing a robust strategy that will withstand marketplace, customer and suppliers changes</a:t>
            </a:r>
          </a:p>
          <a:p>
            <a:r>
              <a:rPr lang="en-GB" smtClean="0"/>
              <a:t>Depends where you are in the chain on how much power you have to exert change.</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53</TotalTime>
  <Words>422</Words>
  <Application>Microsoft Office PowerPoint</Application>
  <PresentationFormat>On-screen Show (4:3)</PresentationFormat>
  <Paragraphs>133</Paragraphs>
  <Slides>22</Slides>
  <Notes>0</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Flow</vt:lpstr>
      <vt:lpstr>Supply Chain Management</vt:lpstr>
      <vt:lpstr>What is a Supply Chain?</vt:lpstr>
      <vt:lpstr>What is a Supply Chain?</vt:lpstr>
      <vt:lpstr>Supply Chain = Supply Chain  Management</vt:lpstr>
      <vt:lpstr>What is Supply Chain Management</vt:lpstr>
      <vt:lpstr>What is Supply Chain Management</vt:lpstr>
      <vt:lpstr>Internal Chain</vt:lpstr>
      <vt:lpstr>Internal Chain</vt:lpstr>
      <vt:lpstr>External Supply Chain</vt:lpstr>
      <vt:lpstr>Roots of Supply Chain Management</vt:lpstr>
      <vt:lpstr>Roots of Supply Chain Management</vt:lpstr>
      <vt:lpstr>Roots of Supply Chain Management</vt:lpstr>
      <vt:lpstr>Drivers for the Pursuit of SCM</vt:lpstr>
      <vt:lpstr>SCM and the Bottom Line </vt:lpstr>
      <vt:lpstr>Benefits of SCM Initiatives</vt:lpstr>
      <vt:lpstr>Establishing SCM</vt:lpstr>
      <vt:lpstr>Establishing SCM</vt:lpstr>
      <vt:lpstr>Establishing SCM</vt:lpstr>
      <vt:lpstr>Establishing SCM</vt:lpstr>
      <vt:lpstr>Establishing SCM</vt:lpstr>
      <vt:lpstr>Establishing SCM</vt:lpstr>
      <vt:lpstr>Challenges for Achieving SCM</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Supply Chain Management</dc:title>
  <dc:creator>Andrew</dc:creator>
  <cp:lastModifiedBy>Andrew Thorn</cp:lastModifiedBy>
  <cp:revision>6</cp:revision>
  <dcterms:created xsi:type="dcterms:W3CDTF">2014-05-19T23:50:56Z</dcterms:created>
  <dcterms:modified xsi:type="dcterms:W3CDTF">2016-08-28T19:05:08Z</dcterms:modified>
</cp:coreProperties>
</file>