
<file path=[Content_Types].xml><?xml version="1.0" encoding="utf-8"?>
<Types xmlns="http://schemas.openxmlformats.org/package/2006/content-types">
  <Default Extension="jfif" ContentType="image/jpeg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5" r:id="rId10"/>
    <p:sldId id="266" r:id="rId11"/>
    <p:sldId id="267" r:id="rId12"/>
    <p:sldId id="268" r:id="rId1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6014" autoAdjust="0"/>
    <p:restoredTop sz="88280" autoAdjust="0"/>
  </p:normalViewPr>
  <p:slideViewPr>
    <p:cSldViewPr snapToGrid="0">
      <p:cViewPr varScale="1">
        <p:scale>
          <a:sx n="132" d="100"/>
          <a:sy n="132" d="100"/>
        </p:scale>
        <p:origin x="630" y="33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30A5A30-6BEB-18DE-E807-83B23A6AF15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AF25C59-A39D-5116-74B7-C45E326A72A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279F269-0B45-6676-BEE9-AFA2CE8D5F4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B969C8-225E-438B-AE56-083ED64DCA17}" type="datetimeFigureOut">
              <a:rPr lang="en-GB" smtClean="0"/>
              <a:t>25/02/2026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8A864F3-4398-4BEE-5BE2-4300143F9C3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F620FF9-8CB8-2AB7-DCD2-3E19FDA70D2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941577-333C-4C84-BC3D-C576E800AB9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891140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9395D5A-BE29-5A3D-D91B-15E019FB003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384459C-3BD6-49B9-9102-F3E994954A8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9A47E9C-5303-9743-6178-E0F825F273B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B969C8-225E-438B-AE56-083ED64DCA17}" type="datetimeFigureOut">
              <a:rPr lang="en-GB" smtClean="0"/>
              <a:t>25/02/2026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F756216-EC4B-65DD-2DB7-76265613CB5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8028554-4CC5-8B5E-1D55-829B62C9C1A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941577-333C-4C84-BC3D-C576E800AB9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3673835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09D264A-B437-B8CD-7489-7E7F3937F89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3C70E42-0D11-0FBB-17EF-71E136FC651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0FF079F-6843-6083-2E9E-88F8E8D2886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B969C8-225E-438B-AE56-083ED64DCA17}" type="datetimeFigureOut">
              <a:rPr lang="en-GB" smtClean="0"/>
              <a:t>25/02/2026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8DB2488-B99E-4F6F-8B32-CB9F14B4BAD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04AD895-0325-04E4-611F-9BCD271F67D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941577-333C-4C84-BC3D-C576E800AB9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4976811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17D3E05-D403-AC91-C144-4F555486E15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08F5209-713B-7059-8AB0-A9E2230D382D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2E25395-E45F-6CBB-8C3D-FFC88EE20D1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A8BDADB-3A0E-B19B-12A8-5C767F24C8C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B969C8-225E-438B-AE56-083ED64DCA17}" type="datetimeFigureOut">
              <a:rPr lang="en-GB" smtClean="0"/>
              <a:t>25/02/2026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478CE35-30BA-34C6-2D78-76AF16A319F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EDE1653-BD5B-DA7E-7254-64918735194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941577-333C-4C84-BC3D-C576E800AB9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4484480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6713A91-321B-93B9-88D8-1A765DB5601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C85B008-50F0-ED54-EEE0-5B7B7B7D5B7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96AFF57-4070-55C3-3087-4ABD4372FDA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DB7BE091-07D2-F47A-255A-0094A1FF7C96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7023CDE-C154-4D5E-407D-083A7B58CDE1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F128DBC-6EB0-45F2-CDEF-16FF2316924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B969C8-225E-438B-AE56-083ED64DCA17}" type="datetimeFigureOut">
              <a:rPr lang="en-GB" smtClean="0"/>
              <a:t>25/02/2026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273291BB-E167-061F-9842-8F79042A2FF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14F6EE66-5AE7-F4C4-B12A-7D0E4A353A1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941577-333C-4C84-BC3D-C576E800AB9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1718814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0C8978A-86AB-6DFC-0EBE-04F8FAAC3D8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C81B508-3E85-E9FF-FEB9-662C122394C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B969C8-225E-438B-AE56-083ED64DCA17}" type="datetimeFigureOut">
              <a:rPr lang="en-GB" smtClean="0"/>
              <a:t>25/02/2026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EED09B7-E3E1-9580-5996-D841363E5FC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009DBA2-4DFB-5EE0-2E68-FBD37C3CD9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941577-333C-4C84-BC3D-C576E800AB9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513676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0F8EB650-C84C-2D64-F22C-02A5C2415AA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B969C8-225E-438B-AE56-083ED64DCA17}" type="datetimeFigureOut">
              <a:rPr lang="en-GB" smtClean="0"/>
              <a:t>25/02/2026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3CAA34A6-3DC9-51F2-C9A1-374518D5C31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4AEB5FB-D9BE-DFBB-1A06-BEA76AEC0E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941577-333C-4C84-BC3D-C576E800AB9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5642405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C702412-632D-B105-A080-F909A6F9B8F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BFC2898-0D25-8D90-2AB9-D5A815D1037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C5AEDD5-D4B0-1D30-17BD-33A7906FC4C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66A32F6-3D0D-16A6-652D-EAFFCC52B30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B969C8-225E-438B-AE56-083ED64DCA17}" type="datetimeFigureOut">
              <a:rPr lang="en-GB" smtClean="0"/>
              <a:t>25/02/2026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E04FC31-0F7E-233C-D54E-0B281FFAD69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2A531BE-DA44-288D-9C8F-6FD5C6FFF06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941577-333C-4C84-BC3D-C576E800AB9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8893457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DE2B557-6F69-333C-C19D-F3E2C807777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118CE2BF-51B3-3925-2E66-541434A40275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AF6EDED-83DC-EE3E-E7C5-66492FC9473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4228572-3712-234C-00B3-C95492F58D0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B969C8-225E-438B-AE56-083ED64DCA17}" type="datetimeFigureOut">
              <a:rPr lang="en-GB" smtClean="0"/>
              <a:t>25/02/2026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D118853-D482-2BC1-02BB-FF129EAE7C0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97548E7-5138-67A2-3812-F778A1FB246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941577-333C-4C84-BC3D-C576E800AB9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1951175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29555D-A0BE-3AAF-D773-F7EB8598BE4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E8100F1-56C0-7006-92C0-70553650A35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3CF8FE5-CB35-E988-2344-4A3C9BE48D3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B969C8-225E-438B-AE56-083ED64DCA17}" type="datetimeFigureOut">
              <a:rPr lang="en-GB" smtClean="0"/>
              <a:t>25/02/2026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248E945-53C4-80F6-F8A4-75509E4F09A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DEB62FE-9B4B-D597-E329-4ACA28417FF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941577-333C-4C84-BC3D-C576E800AB9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6276944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FF6F4026-E005-D410-8D5E-5F934E5F83E7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6C6B62E-3AAE-C440-0DB3-DAC1BB4C4BB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DC847C2-F8C3-24C5-B4BC-C30AD143CA4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B969C8-225E-438B-AE56-083ED64DCA17}" type="datetimeFigureOut">
              <a:rPr lang="en-GB" smtClean="0"/>
              <a:t>25/02/2026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F6292B6-7A3E-EC26-12FC-289968B690B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C42924B-FDF7-39E6-171C-CD7AC1C0BB0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941577-333C-4C84-BC3D-C576E800AB9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716759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9758130F-CC1B-1C90-D983-531701E8E77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A0957B2-F918-8565-0BE7-2CFC812C83C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7228A43-D131-3B85-529C-E79C92B1AA94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41B969C8-225E-438B-AE56-083ED64DCA17}" type="datetimeFigureOut">
              <a:rPr lang="en-GB" smtClean="0"/>
              <a:t>25/02/2026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45D24C5-56E4-AFF7-B972-C6FD86F0F2C8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6EE18CE-5B91-7C87-10D6-EDB93A85FCD0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F941577-333C-4C84-BC3D-C576E800AB9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5056449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fif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alphaModFix amt="88000"/>
            <a:lum/>
          </a:blip>
          <a:srcRect/>
          <a:stretch>
            <a:fillRect l="-17000" r="-17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B41BAA5-AE42-7AB9-735C-01E57F70E1B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86017" y="282388"/>
            <a:ext cx="11134165" cy="2454088"/>
          </a:xfrm>
        </p:spPr>
        <p:txBody>
          <a:bodyPr>
            <a:noAutofit/>
          </a:bodyPr>
          <a:lstStyle/>
          <a:p>
            <a:pPr algn="l"/>
            <a:r>
              <a:rPr lang="en-GB" sz="40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Evaluating the Efficacy of Food Waste Reduction Strategies in the Hospitality Industry: Balancing Sustainability and Operational Performance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FC09A63-4A03-EDF6-374A-28D9609D720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86017" y="5451009"/>
            <a:ext cx="6550959" cy="1292692"/>
          </a:xfrm>
        </p:spPr>
        <p:txBody>
          <a:bodyPr>
            <a:normAutofit/>
          </a:bodyPr>
          <a:lstStyle/>
          <a:p>
            <a:pPr algn="l"/>
            <a:r>
              <a:rPr lang="en-GB" sz="1400" b="1" dirty="0">
                <a:latin typeface="Arial" panose="020B0604020202020204" pitchFamily="34" charset="0"/>
                <a:cs typeface="Arial" panose="020B0604020202020204" pitchFamily="34" charset="0"/>
              </a:rPr>
              <a:t>Name: Marian Aurel Funie</a:t>
            </a:r>
            <a:br>
              <a:rPr lang="en-GB" sz="14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400" b="1" dirty="0">
                <a:latin typeface="Arial" panose="020B0604020202020204" pitchFamily="34" charset="0"/>
                <a:cs typeface="Arial" panose="020B0604020202020204" pitchFamily="34" charset="0"/>
              </a:rPr>
              <a:t>Student </a:t>
            </a:r>
            <a:r>
              <a:rPr lang="en-GB" sz="1400" b="1">
                <a:latin typeface="Arial" panose="020B0604020202020204" pitchFamily="34" charset="0"/>
                <a:cs typeface="Arial" panose="020B0604020202020204" pitchFamily="34" charset="0"/>
              </a:rPr>
              <a:t>ID: 2246593</a:t>
            </a:r>
            <a:br>
              <a:rPr lang="en-GB" sz="14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400" b="1" dirty="0">
                <a:latin typeface="Arial" panose="020B0604020202020204" pitchFamily="34" charset="0"/>
                <a:cs typeface="Arial" panose="020B0604020202020204" pitchFamily="34" charset="0"/>
              </a:rPr>
              <a:t>BA International Hotel Management</a:t>
            </a:r>
            <a:br>
              <a:rPr lang="en-GB" sz="14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400" b="1" dirty="0">
                <a:latin typeface="Arial" panose="020B0604020202020204" pitchFamily="34" charset="0"/>
                <a:cs typeface="Arial" panose="020B0604020202020204" pitchFamily="34" charset="0"/>
              </a:rPr>
              <a:t>Contemporary Themes in the Hotel &amp; Hospitality Sector</a:t>
            </a:r>
          </a:p>
        </p:txBody>
      </p:sp>
    </p:spTree>
    <p:extLst>
      <p:ext uri="{BB962C8B-B14F-4D97-AF65-F5344CB8AC3E}">
        <p14:creationId xmlns:p14="http://schemas.microsoft.com/office/powerpoint/2010/main" val="21990404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alphaModFix amt="88000"/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5DDC8EF-5854-7DD5-B491-AD226E214C1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53902" y="591134"/>
            <a:ext cx="3048000" cy="952687"/>
          </a:xfrm>
          <a:noFill/>
        </p:spPr>
        <p:txBody>
          <a:bodyPr>
            <a:normAutofit/>
          </a:bodyPr>
          <a:lstStyle/>
          <a:p>
            <a:r>
              <a:rPr lang="en-GB" sz="4000" b="1" dirty="0">
                <a:latin typeface="Arial" panose="020B0604020202020204" pitchFamily="34" charset="0"/>
                <a:cs typeface="Arial" panose="020B0604020202020204" pitchFamily="34" charset="0"/>
              </a:rPr>
              <a:t>Contents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80B685D1-08D1-7FC4-E00B-54FD751B518A}"/>
              </a:ext>
            </a:extLst>
          </p:cNvPr>
          <p:cNvSpPr txBox="1"/>
          <p:nvPr/>
        </p:nvSpPr>
        <p:spPr>
          <a:xfrm>
            <a:off x="953902" y="2070846"/>
            <a:ext cx="6394916" cy="328404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4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Introduction</a:t>
            </a:r>
          </a:p>
          <a:p>
            <a:pPr marL="0" marR="0" lvl="0" indent="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4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Research Aim and Objectives</a:t>
            </a:r>
          </a:p>
          <a:p>
            <a:pPr marL="0" marR="0" lvl="0" indent="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4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Literature Review</a:t>
            </a:r>
          </a:p>
          <a:p>
            <a:pPr marL="0" marR="0" lvl="0" indent="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4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Methodology – PESTEL Analysis</a:t>
            </a:r>
          </a:p>
          <a:p>
            <a:pPr marL="0" marR="0" lvl="0" indent="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4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Environmental Impact</a:t>
            </a:r>
          </a:p>
          <a:p>
            <a:pPr marL="0" marR="0" lvl="0" indent="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4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Economic Impact</a:t>
            </a:r>
          </a:p>
          <a:p>
            <a:pPr marL="0" marR="0" lvl="0" indent="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4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Social Impact</a:t>
            </a:r>
          </a:p>
          <a:p>
            <a:pPr marL="0" marR="0" lvl="0" indent="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4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Recommendations</a:t>
            </a:r>
          </a:p>
          <a:p>
            <a:pPr marL="0" marR="0" lvl="0" indent="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4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Conclusion</a:t>
            </a:r>
          </a:p>
          <a:p>
            <a:pPr marL="0" marR="0" lvl="0" indent="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4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References</a:t>
            </a:r>
          </a:p>
        </p:txBody>
      </p:sp>
    </p:spTree>
    <p:extLst>
      <p:ext uri="{BB962C8B-B14F-4D97-AF65-F5344CB8AC3E}">
        <p14:creationId xmlns:p14="http://schemas.microsoft.com/office/powerpoint/2010/main" val="1491545326"/>
      </p:ext>
    </p:extLst>
  </p:cSld>
  <p:clrMapOvr>
    <a:masterClrMapping/>
  </p:clrMapOvr>
  <p:transition spd="slow">
    <p:randomBar dir="vert"/>
  </p:transition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alphaModFix amt="88000"/>
            <a:lum/>
          </a:blip>
          <a:srcRect/>
          <a:stretch>
            <a:fillRect t="-9000" b="-9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1DE4A80-4762-0643-9058-A2834EDB091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4715435" cy="905622"/>
          </a:xfrm>
          <a:solidFill>
            <a:schemeClr val="bg1"/>
          </a:solidFill>
        </p:spPr>
        <p:txBody>
          <a:bodyPr>
            <a:normAutofit/>
          </a:bodyPr>
          <a:lstStyle/>
          <a:p>
            <a:r>
              <a:rPr lang="en-GB" sz="4000" b="1" dirty="0">
                <a:latin typeface="Arial" panose="020B0604020202020204" pitchFamily="34" charset="0"/>
                <a:cs typeface="Arial" panose="020B0604020202020204" pitchFamily="34" charset="0"/>
              </a:rPr>
              <a:t>Introduction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5CE337C-4827-44F3-46A2-8D57A20509B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61682" y="4222376"/>
            <a:ext cx="11203641" cy="2191871"/>
          </a:xfrm>
          <a:solidFill>
            <a:schemeClr val="bg1"/>
          </a:solidFill>
        </p:spPr>
        <p:txBody>
          <a:bodyPr>
            <a:normAutofit/>
          </a:bodyPr>
          <a:lstStyle/>
          <a:p>
            <a:pPr marL="0" indent="0">
              <a:lnSpc>
                <a:spcPct val="100000"/>
              </a:lnSpc>
              <a:buNone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Food waste has become one of the most important sustainability challenges within the hospitality industry. </a:t>
            </a:r>
          </a:p>
          <a:p>
            <a:pPr marL="0" indent="0">
              <a:lnSpc>
                <a:spcPct val="100000"/>
              </a:lnSpc>
              <a:buNone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Hotels and restaurants generate significant quantities of waste due to buffet-style service, overproduction and inaccurate forecasting of customer demand (Pirani and Arafat, 2016). </a:t>
            </a:r>
          </a:p>
          <a:p>
            <a:pPr marL="0" indent="0">
              <a:lnSpc>
                <a:spcPct val="100000"/>
              </a:lnSpc>
              <a:buNone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This issue creates environmental damage, increases operational costs and raises ethical concerns regarding resource management (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Papargyropoulou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et al., 2014).</a:t>
            </a:r>
          </a:p>
          <a:p>
            <a:pPr marL="0" indent="0">
              <a:lnSpc>
                <a:spcPct val="100000"/>
              </a:lnSpc>
              <a:buNone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As sustainability expectations continue to grow, hospitality businesses are increasingly required to implement effective food waste reduction strategies that balance environmental responsibility with operational efficiency (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Filimonau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and De Coteau, 2019).</a:t>
            </a:r>
          </a:p>
        </p:txBody>
      </p:sp>
    </p:spTree>
    <p:extLst>
      <p:ext uri="{BB962C8B-B14F-4D97-AF65-F5344CB8AC3E}">
        <p14:creationId xmlns:p14="http://schemas.microsoft.com/office/powerpoint/2010/main" val="7277380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3400">
        <p14:reveal/>
      </p:transition>
    </mc:Choice>
    <mc:Fallback>
      <p:transition spd="slow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4F7EBAE4-9945-4473-9E34-B2C66EA0F0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E740B99-C12A-A746-2841-9396E392981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5393361" cy="1325563"/>
          </a:xfrm>
        </p:spPr>
        <p:txBody>
          <a:bodyPr>
            <a:normAutofit/>
          </a:bodyPr>
          <a:lstStyle/>
          <a:p>
            <a:r>
              <a:rPr lang="en-GB" sz="4000" b="1" dirty="0">
                <a:latin typeface="Arial" panose="020B0604020202020204" pitchFamily="34" charset="0"/>
                <a:cs typeface="Arial" panose="020B0604020202020204" pitchFamily="34" charset="0"/>
              </a:rPr>
              <a:t>Research aim and objectives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83E38BE-467C-AE8C-7500-7615077F475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04266" y="2353235"/>
            <a:ext cx="4746810" cy="2454089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The aim of this research is to evaluate the effectiveness of food waste reduction strategies within hospitality operations and to analyse their impact on sustainability performance.</a:t>
            </a:r>
          </a:p>
          <a:p>
            <a:pPr marL="0" indent="0">
              <a:buNone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The study focuses on understanding whether food waste management can improve environmental outcomes while also supporting economic efficiency. </a:t>
            </a:r>
          </a:p>
          <a:p>
            <a:pPr marL="0" indent="0">
              <a:buNone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This research argues that reducing food waste should be considered a strategic business opportunity rather than only an environmental responsibility (Elkington, 1997).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55F5DAA7-C8A4-C15A-9A53-28BC9893C40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029" r="10722" b="1"/>
          <a:stretch>
            <a:fillRect/>
          </a:stretch>
        </p:blipFill>
        <p:spPr>
          <a:xfrm>
            <a:off x="6374920" y="758514"/>
            <a:ext cx="5122238" cy="5122238"/>
          </a:xfrm>
          <a:custGeom>
            <a:avLst/>
            <a:gdLst/>
            <a:ahLst/>
            <a:cxnLst/>
            <a:rect l="l" t="t" r="r" b="b"/>
            <a:pathLst>
              <a:path w="2663168" h="2663168">
                <a:moveTo>
                  <a:pt x="1331584" y="0"/>
                </a:moveTo>
                <a:cubicBezTo>
                  <a:pt x="2066998" y="0"/>
                  <a:pt x="2663168" y="596170"/>
                  <a:pt x="2663168" y="1331584"/>
                </a:cubicBezTo>
                <a:cubicBezTo>
                  <a:pt x="2663168" y="2066998"/>
                  <a:pt x="2066998" y="2663168"/>
                  <a:pt x="1331584" y="2663168"/>
                </a:cubicBezTo>
                <a:cubicBezTo>
                  <a:pt x="596170" y="2663168"/>
                  <a:pt x="0" y="2066998"/>
                  <a:pt x="0" y="1331584"/>
                </a:cubicBezTo>
                <a:cubicBezTo>
                  <a:pt x="0" y="596170"/>
                  <a:pt x="596170" y="0"/>
                  <a:pt x="1331584" y="0"/>
                </a:cubicBezTo>
                <a:close/>
              </a:path>
            </a:pathLst>
          </a:custGeom>
        </p:spPr>
      </p:pic>
      <p:sp>
        <p:nvSpPr>
          <p:cNvPr id="13" name="!!Arc">
            <a:extLst>
              <a:ext uri="{FF2B5EF4-FFF2-40B4-BE49-F238E27FC236}">
                <a16:creationId xmlns:a16="http://schemas.microsoft.com/office/drawing/2014/main" id="{70BEB1E7-2F88-40BC-B73D-42E5B6F80BF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1189197" flipV="1">
            <a:off x="6261882" y="687822"/>
            <a:ext cx="5471147" cy="5471147"/>
          </a:xfrm>
          <a:prstGeom prst="arc">
            <a:avLst>
              <a:gd name="adj1" fmla="val 16200000"/>
              <a:gd name="adj2" fmla="val 20093138"/>
            </a:avLst>
          </a:prstGeom>
          <a:ln w="127000" cap="rnd">
            <a:solidFill>
              <a:schemeClr val="accent4">
                <a:alpha val="95000"/>
              </a:schemeClr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5" name="!!Oval">
            <a:extLst>
              <a:ext uri="{FF2B5EF4-FFF2-40B4-BE49-F238E27FC236}">
                <a16:creationId xmlns:a16="http://schemas.microsoft.com/office/drawing/2014/main" id="{A7B99495-F43F-4D80-A44F-2CB4764EB9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248561" y="921125"/>
            <a:ext cx="791021" cy="769563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07317451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alphaModFix amt="66000"/>
            <a:lum/>
          </a:blip>
          <a:srcRect/>
          <a:stretch>
            <a:fillRect t="-9000" b="-9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D25AAAD-85E2-6798-A42A-AFDDDAC3C48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4910418" cy="804769"/>
          </a:xfrm>
          <a:solidFill>
            <a:schemeClr val="bg1"/>
          </a:solidFill>
        </p:spPr>
        <p:txBody>
          <a:bodyPr>
            <a:normAutofit/>
          </a:bodyPr>
          <a:lstStyle/>
          <a:p>
            <a:r>
              <a:rPr lang="en-GB" sz="4000" b="1" dirty="0">
                <a:latin typeface="Arial" panose="020B0604020202020204" pitchFamily="34" charset="0"/>
                <a:cs typeface="Arial" panose="020B0604020202020204" pitchFamily="34" charset="0"/>
              </a:rPr>
              <a:t>Literature Review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F5344DB-447B-8724-26A4-2C44ED89840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68406" y="4274577"/>
            <a:ext cx="9825317" cy="2218298"/>
          </a:xfrm>
          <a:solidFill>
            <a:schemeClr val="bg1"/>
          </a:solidFill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Academic research identifies several causes of food waste in hospitality, including buffet overproduction, inefficient kitchen planning and customer consumption behaviour (Heikkilä et al., 2016). </a:t>
            </a:r>
          </a:p>
          <a:p>
            <a:pPr marL="0" indent="0">
              <a:buNone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Studies suggest that management decisions and staff awareness play a critical role in reducing waste levels (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Filimonau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et al., 2020).</a:t>
            </a:r>
          </a:p>
          <a:p>
            <a:pPr marL="0" indent="0">
              <a:buNone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Recent literature highlights the importance of technological solutions such as digital monitoring systems and data-driven forecasting tools to improve waste management and operational performance (Martin-Rios et al., 2018). </a:t>
            </a:r>
          </a:p>
          <a:p>
            <a:pPr marL="0" indent="0">
              <a:buNone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The food waste hierarchy framework further emphasises prevention and redistribution as the most sustainable approaches (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Papargyropoulou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et al., 2014).</a:t>
            </a:r>
          </a:p>
        </p:txBody>
      </p:sp>
    </p:spTree>
    <p:extLst>
      <p:ext uri="{BB962C8B-B14F-4D97-AF65-F5344CB8AC3E}">
        <p14:creationId xmlns:p14="http://schemas.microsoft.com/office/powerpoint/2010/main" val="110665588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69950FC-5861-7D67-D2DE-1D7F6CC589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85017"/>
            <a:ext cx="10515600" cy="590838"/>
          </a:xfrm>
        </p:spPr>
        <p:txBody>
          <a:bodyPr>
            <a:normAutofit fontScale="90000"/>
          </a:bodyPr>
          <a:lstStyle/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Methodology – PESTEL Analysis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68D8E6B6-214D-B5DB-D914-4A600C2DB216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56052" y="1936375"/>
            <a:ext cx="5124369" cy="4452537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94628553-636E-8592-5640-B1D803D5FE6B}"/>
              </a:ext>
            </a:extLst>
          </p:cNvPr>
          <p:cNvSpPr txBox="1"/>
          <p:nvPr/>
        </p:nvSpPr>
        <p:spPr>
          <a:xfrm>
            <a:off x="914399" y="885929"/>
            <a:ext cx="10724030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>
                <a:latin typeface="Arial" panose="020B0604020202020204" pitchFamily="34" charset="0"/>
                <a:cs typeface="Arial" panose="020B0604020202020204" pitchFamily="34" charset="0"/>
              </a:rPr>
              <a:t>This research uses a PESTEL framework to analyse the external factors influencing food waste management in hospitality operations.</a:t>
            </a: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044621C8-345E-9F7A-B2E9-1E55AC4F0626}"/>
              </a:ext>
            </a:extLst>
          </p:cNvPr>
          <p:cNvSpPr txBox="1"/>
          <p:nvPr/>
        </p:nvSpPr>
        <p:spPr>
          <a:xfrm>
            <a:off x="1331925" y="1669621"/>
            <a:ext cx="3442447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b="1" dirty="0">
                <a:latin typeface="Arial" panose="020B0604020202020204" pitchFamily="34" charset="0"/>
                <a:cs typeface="Arial" panose="020B0604020202020204" pitchFamily="34" charset="0"/>
              </a:rPr>
              <a:t>Legal factors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involve food safety regulations and waste disposal standards.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05F98CCA-C055-17D3-0A62-A0738B7D8446}"/>
              </a:ext>
            </a:extLst>
          </p:cNvPr>
          <p:cNvSpPr txBox="1"/>
          <p:nvPr/>
        </p:nvSpPr>
        <p:spPr>
          <a:xfrm>
            <a:off x="121025" y="3719902"/>
            <a:ext cx="2858166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b="1" dirty="0">
                <a:latin typeface="Arial" panose="020B0604020202020204" pitchFamily="34" charset="0"/>
                <a:cs typeface="Arial" panose="020B0604020202020204" pitchFamily="34" charset="0"/>
              </a:rPr>
              <a:t>Environmental factors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relate to reducing emissions and improving resource efficiency (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Geissdoerfer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et al., 2017).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D105F489-2930-3977-4831-88B8E400199B}"/>
              </a:ext>
            </a:extLst>
          </p:cNvPr>
          <p:cNvSpPr txBox="1"/>
          <p:nvPr/>
        </p:nvSpPr>
        <p:spPr>
          <a:xfrm>
            <a:off x="8209429" y="1936375"/>
            <a:ext cx="2844053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b="1" dirty="0">
                <a:latin typeface="Arial" panose="020B0604020202020204" pitchFamily="34" charset="0"/>
                <a:cs typeface="Arial" panose="020B0604020202020204" pitchFamily="34" charset="0"/>
              </a:rPr>
              <a:t>Political factors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include sustainability policies and government environmental strategies.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C5118210-4A4F-1BCB-FADC-5196E776E0C7}"/>
              </a:ext>
            </a:extLst>
          </p:cNvPr>
          <p:cNvSpPr txBox="1"/>
          <p:nvPr/>
        </p:nvSpPr>
        <p:spPr>
          <a:xfrm>
            <a:off x="8870883" y="3781457"/>
            <a:ext cx="3029764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b="1" dirty="0">
                <a:latin typeface="Arial" panose="020B0604020202020204" pitchFamily="34" charset="0"/>
                <a:cs typeface="Arial" panose="020B0604020202020204" pitchFamily="34" charset="0"/>
              </a:rPr>
              <a:t>Economic factors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focus on cost reduction, efficiency and investment in waste management systems.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91FE6220-ACD9-4754-B779-919F39AEFCFF}"/>
              </a:ext>
            </a:extLst>
          </p:cNvPr>
          <p:cNvSpPr txBox="1"/>
          <p:nvPr/>
        </p:nvSpPr>
        <p:spPr>
          <a:xfrm>
            <a:off x="8014040" y="5693566"/>
            <a:ext cx="3455894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b="1" dirty="0">
                <a:latin typeface="Arial" panose="020B0604020202020204" pitchFamily="34" charset="0"/>
                <a:cs typeface="Arial" panose="020B0604020202020204" pitchFamily="34" charset="0"/>
              </a:rPr>
              <a:t>Social factors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reflect growing customer expectations for sustainable hospitality practices.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A96FC08B-7EE8-ECC1-0C30-C3841F8A2146}"/>
              </a:ext>
            </a:extLst>
          </p:cNvPr>
          <p:cNvSpPr txBox="1"/>
          <p:nvPr/>
        </p:nvSpPr>
        <p:spPr>
          <a:xfrm>
            <a:off x="121025" y="5775405"/>
            <a:ext cx="3751729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b="1" dirty="0">
                <a:latin typeface="Arial" panose="020B0604020202020204" pitchFamily="34" charset="0"/>
                <a:cs typeface="Arial" panose="020B0604020202020204" pitchFamily="34" charset="0"/>
              </a:rPr>
              <a:t>Technological factors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include digital monitoring systems and forecasting tools that reduce food waste (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Filimonau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and De Coteau, 2019).</a:t>
            </a:r>
          </a:p>
        </p:txBody>
      </p:sp>
    </p:spTree>
    <p:extLst>
      <p:ext uri="{BB962C8B-B14F-4D97-AF65-F5344CB8AC3E}">
        <p14:creationId xmlns:p14="http://schemas.microsoft.com/office/powerpoint/2010/main" val="303012331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>
        <p14:flash/>
      </p:transition>
    </mc:Choice>
    <mc:Fallback>
      <p:transition spd="slow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alphaModFix amt="72000"/>
            <a:lum/>
          </a:blip>
          <a:srcRect/>
          <a:stretch>
            <a:fillRect t="-9000" b="-9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E174D7-CCB6-28A2-87FF-D578F89CE21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68372" y="263526"/>
            <a:ext cx="5569857" cy="658132"/>
          </a:xfrm>
          <a:solidFill>
            <a:schemeClr val="bg1"/>
          </a:solidFill>
        </p:spPr>
        <p:txBody>
          <a:bodyPr>
            <a:normAutofit/>
          </a:bodyPr>
          <a:lstStyle/>
          <a:p>
            <a:r>
              <a:rPr lang="en-GB" sz="4000" b="1" dirty="0">
                <a:latin typeface="Arial" panose="020B0604020202020204" pitchFamily="34" charset="0"/>
                <a:cs typeface="Arial" panose="020B0604020202020204" pitchFamily="34" charset="0"/>
              </a:rPr>
              <a:t>Environmental Impact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74C8725-2660-D823-411D-E0AEF2317F4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86657" y="4609646"/>
            <a:ext cx="5642429" cy="2103211"/>
          </a:xfrm>
          <a:solidFill>
            <a:schemeClr val="bg1"/>
          </a:solidFill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Food waste contributes significantly to environmental degradation because discarded food also represents wasted water, energy and land resources used during production (Beretta et al., 2013).</a:t>
            </a:r>
          </a:p>
          <a:p>
            <a:pPr marL="0" indent="0">
              <a:buNone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When food decomposes in landfill, it generates methane emissions that contribute to climate change (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Papargyropoulou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et al., 2014). </a:t>
            </a:r>
          </a:p>
          <a:p>
            <a:pPr marL="0" indent="0">
              <a:buNone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Hospitality businesses that implement waste tracking, composting and recycling systems can reduce their environmental footprint and improve sustainability performance (Martin-Rios et al., 2018).</a:t>
            </a:r>
          </a:p>
        </p:txBody>
      </p:sp>
    </p:spTree>
    <p:extLst>
      <p:ext uri="{BB962C8B-B14F-4D97-AF65-F5344CB8AC3E}">
        <p14:creationId xmlns:p14="http://schemas.microsoft.com/office/powerpoint/2010/main" val="223579810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3400">
        <p14:reveal/>
      </p:transition>
    </mc:Choice>
    <mc:Fallback>
      <p:transition spd="slow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alphaModFix amt="72000"/>
            <a:lum/>
          </a:blip>
          <a:srcRect/>
          <a:stretch>
            <a:fillRect t="-2000" b="-2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0F72A94-BB58-28C6-03E1-7B19B5D474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4669971" cy="723446"/>
          </a:xfrm>
          <a:solidFill>
            <a:schemeClr val="bg1"/>
          </a:solidFill>
        </p:spPr>
        <p:txBody>
          <a:bodyPr>
            <a:normAutofit/>
          </a:bodyPr>
          <a:lstStyle/>
          <a:p>
            <a:r>
              <a:rPr lang="en-GB" sz="4000" dirty="0">
                <a:latin typeface="Arial" panose="020B0604020202020204" pitchFamily="34" charset="0"/>
                <a:cs typeface="Arial" panose="020B0604020202020204" pitchFamily="34" charset="0"/>
              </a:rPr>
              <a:t>Economic Impact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D3280A1-C64B-6319-D5BB-4FE696E07FB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9515" y="5118099"/>
            <a:ext cx="10515600" cy="1374775"/>
          </a:xfrm>
          <a:solidFill>
            <a:schemeClr val="bg1"/>
          </a:solidFill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Food waste directly affects profitability by increasing purchasing, storage and disposal costs (Betz et al., 2015). </a:t>
            </a:r>
          </a:p>
          <a:p>
            <a:pPr marL="0" indent="0">
              <a:buNone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Research demonstrates that improved forecasting and inventory management can significantly reduce waste and generate long-term financial savings (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Filimonau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and De Coteau, 2019). </a:t>
            </a:r>
          </a:p>
          <a:p>
            <a:pPr marL="0" indent="0">
              <a:buNone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Although technology-based solutions may require initial investment, the economic benefits achieved through operational efficiency often outweigh these costs (Buzby and Hyman, 2012).</a:t>
            </a:r>
          </a:p>
        </p:txBody>
      </p:sp>
    </p:spTree>
    <p:extLst>
      <p:ext uri="{BB962C8B-B14F-4D97-AF65-F5344CB8AC3E}">
        <p14:creationId xmlns:p14="http://schemas.microsoft.com/office/powerpoint/2010/main" val="3144915457"/>
      </p:ext>
    </p:extLst>
  </p:cSld>
  <p:clrMapOvr>
    <a:masterClrMapping/>
  </p:clrMapOvr>
  <p:transition spd="slow">
    <p:cover/>
  </p:transition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alphaModFix amt="72000"/>
            <a:lum/>
          </a:blip>
          <a:srcRect/>
          <a:stretch>
            <a:fillRect t="-9000" b="-9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5F9E03-3B47-16CD-E089-057007449A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6314" y="74839"/>
            <a:ext cx="3799114" cy="774247"/>
          </a:xfrm>
          <a:solidFill>
            <a:schemeClr val="bg1"/>
          </a:solidFill>
        </p:spPr>
        <p:txBody>
          <a:bodyPr>
            <a:normAutofit/>
          </a:bodyPr>
          <a:lstStyle/>
          <a:p>
            <a:r>
              <a:rPr lang="en-GB" sz="4000" b="1" dirty="0">
                <a:latin typeface="Arial" panose="020B0604020202020204" pitchFamily="34" charset="0"/>
                <a:cs typeface="Arial" panose="020B0604020202020204" pitchFamily="34" charset="0"/>
              </a:rPr>
              <a:t>Social Impact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554CD5D-7950-4417-9E8E-EF7C98FF7B5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70543" y="1687740"/>
            <a:ext cx="6034314" cy="2586717"/>
          </a:xfrm>
          <a:solidFill>
            <a:schemeClr val="bg1"/>
          </a:solidFill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Food waste management also influences social sustainability within hospitality businesses. </a:t>
            </a:r>
          </a:p>
          <a:p>
            <a:pPr marL="0" indent="0">
              <a:buNone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Consumers increasingly prefer organisations that demonstrate environmental responsibility, which can improve brand reputation and customer loyalty (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Dolnicar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et al., 2021). </a:t>
            </a:r>
          </a:p>
          <a:p>
            <a:pPr marL="0" indent="0">
              <a:buNone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Food donation programmes allow hotels to support local communities while reducing unnecessary waste (Alexander, Gregson and Gille, 2013). </a:t>
            </a:r>
          </a:p>
          <a:p>
            <a:pPr marL="0" indent="0">
              <a:buNone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Employee engagement and organisational culture are also essential for successful implementation of waste reduction strategies (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Filimonau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et al., 2020).</a:t>
            </a:r>
          </a:p>
        </p:txBody>
      </p:sp>
    </p:spTree>
    <p:extLst>
      <p:ext uri="{BB962C8B-B14F-4D97-AF65-F5344CB8AC3E}">
        <p14:creationId xmlns:p14="http://schemas.microsoft.com/office/powerpoint/2010/main" val="3409610812"/>
      </p:ext>
    </p:extLst>
  </p:cSld>
  <p:clrMapOvr>
    <a:masterClrMapping/>
  </p:clrMapOvr>
  <p:transition spd="slow">
    <p:push dir="u"/>
  </p:transition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alphaModFix amt="72000"/>
            <a:lum/>
          </a:blip>
          <a:srcRect/>
          <a:stretch>
            <a:fillRect l="-9000" r="-9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61136F7-4DAA-5DAB-492A-D794CBF464E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4967514" cy="890361"/>
          </a:xfrm>
          <a:solidFill>
            <a:schemeClr val="bg1"/>
          </a:solidFill>
        </p:spPr>
        <p:txBody>
          <a:bodyPr>
            <a:normAutofit/>
          </a:bodyPr>
          <a:lstStyle/>
          <a:p>
            <a:r>
              <a:rPr lang="en-GB" sz="4000" b="1" dirty="0">
                <a:latin typeface="Arial" panose="020B0604020202020204" pitchFamily="34" charset="0"/>
                <a:cs typeface="Arial" panose="020B0604020202020204" pitchFamily="34" charset="0"/>
              </a:rPr>
              <a:t>Recommendations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EF14014-825A-93DF-BD76-15E4E68B7D6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78972" y="4468357"/>
            <a:ext cx="11132456" cy="1779363"/>
          </a:xfrm>
          <a:solidFill>
            <a:schemeClr val="bg1"/>
          </a:solidFill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Hospitality businesses should invest in digital waste monitoring systems to improve forecasting accuracy and reduce overproduction (Martin-Rios et al., 2018).</a:t>
            </a:r>
          </a:p>
          <a:p>
            <a:pPr marL="0" indent="0">
              <a:buNone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Staff training programmes are essential to improve awareness and operational behaviour (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Filimonau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et al., 2020). </a:t>
            </a:r>
          </a:p>
          <a:p>
            <a:pPr marL="0" indent="0">
              <a:buNone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Menu redesign and portion control strategies can reduce waste without negatively affecting customer satisfaction (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Dolnicar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et al., 2021). </a:t>
            </a:r>
          </a:p>
          <a:p>
            <a:pPr marL="0" indent="0">
              <a:buNone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In addition, partnerships with food redistribution organisations should be developed to ensure surplus food is reused responsibly rather than discarded (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Papargyropoulou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et al., 2014).</a:t>
            </a:r>
          </a:p>
        </p:txBody>
      </p:sp>
    </p:spTree>
    <p:extLst>
      <p:ext uri="{BB962C8B-B14F-4D97-AF65-F5344CB8AC3E}">
        <p14:creationId xmlns:p14="http://schemas.microsoft.com/office/powerpoint/2010/main" val="2360775094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1250">
        <p15:prstTrans prst="peelOff"/>
      </p:transition>
    </mc:Choice>
    <mc:Fallback>
      <p:transition spd="slow">
        <p:fade/>
      </p:transition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alphaModFix amt="72000"/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B4C62C4-292B-E19B-8A65-6EDF836B1ED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3218543" cy="803275"/>
          </a:xfrm>
          <a:solidFill>
            <a:schemeClr val="bg1"/>
          </a:solidFill>
        </p:spPr>
        <p:txBody>
          <a:bodyPr>
            <a:normAutofit/>
          </a:bodyPr>
          <a:lstStyle/>
          <a:p>
            <a:r>
              <a:rPr lang="en-GB" sz="4000" b="1" dirty="0">
                <a:latin typeface="Arial" panose="020B0604020202020204" pitchFamily="34" charset="0"/>
                <a:cs typeface="Arial" panose="020B0604020202020204" pitchFamily="34" charset="0"/>
              </a:rPr>
              <a:t>Conclusion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66ED07C-0BD4-8C9F-422D-FC47270C285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1971" y="5338082"/>
            <a:ext cx="11491686" cy="1325563"/>
          </a:xfrm>
          <a:solidFill>
            <a:schemeClr val="bg1"/>
          </a:solidFill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Food waste represents both a sustainability challenge and a strategic opportunity for the hospitality industry.</a:t>
            </a:r>
          </a:p>
          <a:p>
            <a:pPr marL="0" indent="0">
              <a:buNone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The analysis shows that effective food waste reduction strategies can generate environmental, economic and social benefits when supported by technology, management commitment and employee engagement.</a:t>
            </a:r>
          </a:p>
          <a:p>
            <a:pPr marL="0" indent="0">
              <a:buNone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Moving forward, hospitality organisations must continue integrating sustainability into operational decision-making to achieve long-term success (Elkington, 1997;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Filimonau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and De Coteau, 2019).</a:t>
            </a:r>
          </a:p>
        </p:txBody>
      </p:sp>
    </p:spTree>
    <p:extLst>
      <p:ext uri="{BB962C8B-B14F-4D97-AF65-F5344CB8AC3E}">
        <p14:creationId xmlns:p14="http://schemas.microsoft.com/office/powerpoint/2010/main" val="405424786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alphaModFix amt="72000"/>
            <a:lum/>
          </a:blip>
          <a:srcRect/>
          <a:stretch>
            <a:fillRect l="-4000" r="-4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E6F5225-33A7-F5F3-9A88-50CAD21D641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941161"/>
          </a:xfrm>
        </p:spPr>
        <p:txBody>
          <a:bodyPr>
            <a:normAutofit/>
          </a:bodyPr>
          <a:lstStyle/>
          <a:p>
            <a:r>
              <a:rPr lang="en-GB" sz="4000" b="1" dirty="0">
                <a:latin typeface="Arial" panose="020B0604020202020204" pitchFamily="34" charset="0"/>
                <a:cs typeface="Arial" panose="020B0604020202020204" pitchFamily="34" charset="0"/>
              </a:rPr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45CC50D-00DC-3E08-4B71-7F5BB96BD58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lnSpc>
                <a:spcPct val="150000"/>
              </a:lnSpc>
              <a:buNone/>
            </a:pPr>
            <a:r>
              <a:rPr lang="en-GB" sz="1400" b="1" dirty="0">
                <a:latin typeface="Arial" panose="020B0604020202020204" pitchFamily="34" charset="0"/>
                <a:cs typeface="Arial" panose="020B0604020202020204" pitchFamily="34" charset="0"/>
              </a:rPr>
              <a:t>Alexander, C., Gregson, N. and Gille, Z. (2013)</a:t>
            </a:r>
            <a:br>
              <a:rPr lang="en-GB" sz="14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400" b="1" dirty="0">
                <a:latin typeface="Arial" panose="020B0604020202020204" pitchFamily="34" charset="0"/>
                <a:cs typeface="Arial" panose="020B0604020202020204" pitchFamily="34" charset="0"/>
              </a:rPr>
              <a:t>Beretta, C. et al. (2013) </a:t>
            </a:r>
            <a:r>
              <a:rPr lang="en-GB" sz="1400" b="1" i="1" dirty="0">
                <a:latin typeface="Arial" panose="020B0604020202020204" pitchFamily="34" charset="0"/>
                <a:cs typeface="Arial" panose="020B0604020202020204" pitchFamily="34" charset="0"/>
              </a:rPr>
              <a:t>Waste Management</a:t>
            </a:r>
            <a:br>
              <a:rPr lang="en-GB" sz="14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400" b="1" dirty="0">
                <a:latin typeface="Arial" panose="020B0604020202020204" pitchFamily="34" charset="0"/>
                <a:cs typeface="Arial" panose="020B0604020202020204" pitchFamily="34" charset="0"/>
              </a:rPr>
              <a:t>Betz, A. et al. (2015) </a:t>
            </a:r>
            <a:r>
              <a:rPr lang="en-GB" sz="1400" b="1" i="1" dirty="0">
                <a:latin typeface="Arial" panose="020B0604020202020204" pitchFamily="34" charset="0"/>
                <a:cs typeface="Arial" panose="020B0604020202020204" pitchFamily="34" charset="0"/>
              </a:rPr>
              <a:t>Waste Management</a:t>
            </a:r>
            <a:br>
              <a:rPr lang="en-GB" sz="14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400" b="1" dirty="0">
                <a:latin typeface="Arial" panose="020B0604020202020204" pitchFamily="34" charset="0"/>
                <a:cs typeface="Arial" panose="020B0604020202020204" pitchFamily="34" charset="0"/>
              </a:rPr>
              <a:t>Buzby, J. and Hyman, J. (2012) </a:t>
            </a:r>
            <a:r>
              <a:rPr lang="en-GB" sz="1400" b="1" i="1" dirty="0">
                <a:latin typeface="Arial" panose="020B0604020202020204" pitchFamily="34" charset="0"/>
                <a:cs typeface="Arial" panose="020B0604020202020204" pitchFamily="34" charset="0"/>
              </a:rPr>
              <a:t>Food Policy</a:t>
            </a:r>
            <a:br>
              <a:rPr lang="en-GB" sz="14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400" b="1" dirty="0" err="1">
                <a:latin typeface="Arial" panose="020B0604020202020204" pitchFamily="34" charset="0"/>
                <a:cs typeface="Arial" panose="020B0604020202020204" pitchFamily="34" charset="0"/>
              </a:rPr>
              <a:t>Dolnicar</a:t>
            </a:r>
            <a:r>
              <a:rPr lang="en-GB" sz="1400" b="1" dirty="0">
                <a:latin typeface="Arial" panose="020B0604020202020204" pitchFamily="34" charset="0"/>
                <a:cs typeface="Arial" panose="020B0604020202020204" pitchFamily="34" charset="0"/>
              </a:rPr>
              <a:t>, S. et al. (2021) </a:t>
            </a:r>
            <a:r>
              <a:rPr lang="en-GB" sz="1400" b="1" i="1" dirty="0">
                <a:latin typeface="Arial" panose="020B0604020202020204" pitchFamily="34" charset="0"/>
                <a:cs typeface="Arial" panose="020B0604020202020204" pitchFamily="34" charset="0"/>
              </a:rPr>
              <a:t>Annals of Tourism Research</a:t>
            </a:r>
            <a:br>
              <a:rPr lang="en-GB" sz="14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400" b="1" dirty="0">
                <a:latin typeface="Arial" panose="020B0604020202020204" pitchFamily="34" charset="0"/>
                <a:cs typeface="Arial" panose="020B0604020202020204" pitchFamily="34" charset="0"/>
              </a:rPr>
              <a:t>Elkington, J. (1997) </a:t>
            </a:r>
            <a:r>
              <a:rPr lang="en-GB" sz="1400" b="1" i="1" dirty="0">
                <a:latin typeface="Arial" panose="020B0604020202020204" pitchFamily="34" charset="0"/>
                <a:cs typeface="Arial" panose="020B0604020202020204" pitchFamily="34" charset="0"/>
              </a:rPr>
              <a:t>Cannibals with Forks</a:t>
            </a:r>
            <a:br>
              <a:rPr lang="en-GB" sz="14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400" b="1" dirty="0" err="1">
                <a:latin typeface="Arial" panose="020B0604020202020204" pitchFamily="34" charset="0"/>
                <a:cs typeface="Arial" panose="020B0604020202020204" pitchFamily="34" charset="0"/>
              </a:rPr>
              <a:t>Filimonau</a:t>
            </a:r>
            <a:r>
              <a:rPr lang="en-GB" sz="1400" b="1" dirty="0">
                <a:latin typeface="Arial" panose="020B0604020202020204" pitchFamily="34" charset="0"/>
                <a:cs typeface="Arial" panose="020B0604020202020204" pitchFamily="34" charset="0"/>
              </a:rPr>
              <a:t>, V. and De Coteau, D. (2019) </a:t>
            </a:r>
            <a:r>
              <a:rPr lang="en-GB" sz="1400" b="1" i="1" dirty="0">
                <a:latin typeface="Arial" panose="020B0604020202020204" pitchFamily="34" charset="0"/>
                <a:cs typeface="Arial" panose="020B0604020202020204" pitchFamily="34" charset="0"/>
              </a:rPr>
              <a:t>Tourism Management</a:t>
            </a:r>
            <a:br>
              <a:rPr lang="en-GB" sz="14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400" b="1" dirty="0" err="1">
                <a:latin typeface="Arial" panose="020B0604020202020204" pitchFamily="34" charset="0"/>
                <a:cs typeface="Arial" panose="020B0604020202020204" pitchFamily="34" charset="0"/>
              </a:rPr>
              <a:t>Filimonau</a:t>
            </a:r>
            <a:r>
              <a:rPr lang="en-GB" sz="1400" b="1" dirty="0">
                <a:latin typeface="Arial" panose="020B0604020202020204" pitchFamily="34" charset="0"/>
                <a:cs typeface="Arial" panose="020B0604020202020204" pitchFamily="34" charset="0"/>
              </a:rPr>
              <a:t>, V. et al. (2020) </a:t>
            </a:r>
            <a:r>
              <a:rPr lang="en-GB" sz="1400" b="1" i="1" dirty="0">
                <a:latin typeface="Arial" panose="020B0604020202020204" pitchFamily="34" charset="0"/>
                <a:cs typeface="Arial" panose="020B0604020202020204" pitchFamily="34" charset="0"/>
              </a:rPr>
              <a:t>International Journal of Hospitality Management</a:t>
            </a:r>
            <a:br>
              <a:rPr lang="en-GB" sz="14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400" b="1" dirty="0" err="1">
                <a:latin typeface="Arial" panose="020B0604020202020204" pitchFamily="34" charset="0"/>
                <a:cs typeface="Arial" panose="020B0604020202020204" pitchFamily="34" charset="0"/>
              </a:rPr>
              <a:t>Geissdoerfer</a:t>
            </a:r>
            <a:r>
              <a:rPr lang="en-GB" sz="1400" b="1" dirty="0">
                <a:latin typeface="Arial" panose="020B0604020202020204" pitchFamily="34" charset="0"/>
                <a:cs typeface="Arial" panose="020B0604020202020204" pitchFamily="34" charset="0"/>
              </a:rPr>
              <a:t>, M. et al. (2017) </a:t>
            </a:r>
            <a:r>
              <a:rPr lang="en-GB" sz="1400" b="1" i="1" dirty="0">
                <a:latin typeface="Arial" panose="020B0604020202020204" pitchFamily="34" charset="0"/>
                <a:cs typeface="Arial" panose="020B0604020202020204" pitchFamily="34" charset="0"/>
              </a:rPr>
              <a:t>Journal of Cleaner Production</a:t>
            </a:r>
            <a:br>
              <a:rPr lang="en-GB" sz="14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400" b="1" dirty="0">
                <a:latin typeface="Arial" panose="020B0604020202020204" pitchFamily="34" charset="0"/>
                <a:cs typeface="Arial" panose="020B0604020202020204" pitchFamily="34" charset="0"/>
              </a:rPr>
              <a:t>Heikkilä, L. et al. (2016) </a:t>
            </a:r>
            <a:r>
              <a:rPr lang="en-GB" sz="1400" b="1" i="1" dirty="0">
                <a:latin typeface="Arial" panose="020B0604020202020204" pitchFamily="34" charset="0"/>
                <a:cs typeface="Arial" panose="020B0604020202020204" pitchFamily="34" charset="0"/>
              </a:rPr>
              <a:t>Waste Management</a:t>
            </a:r>
            <a:br>
              <a:rPr lang="en-GB" sz="14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400" b="1" dirty="0">
                <a:latin typeface="Arial" panose="020B0604020202020204" pitchFamily="34" charset="0"/>
                <a:cs typeface="Arial" panose="020B0604020202020204" pitchFamily="34" charset="0"/>
              </a:rPr>
              <a:t>Martin-Rios, C. et al. (2018) </a:t>
            </a:r>
            <a:r>
              <a:rPr lang="en-GB" sz="1400" b="1" i="1" dirty="0">
                <a:latin typeface="Arial" panose="020B0604020202020204" pitchFamily="34" charset="0"/>
                <a:cs typeface="Arial" panose="020B0604020202020204" pitchFamily="34" charset="0"/>
              </a:rPr>
              <a:t>Waste Management</a:t>
            </a:r>
            <a:br>
              <a:rPr lang="en-GB" sz="14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400" b="1" dirty="0" err="1">
                <a:latin typeface="Arial" panose="020B0604020202020204" pitchFamily="34" charset="0"/>
                <a:cs typeface="Arial" panose="020B0604020202020204" pitchFamily="34" charset="0"/>
              </a:rPr>
              <a:t>Papargyropoulou</a:t>
            </a:r>
            <a:r>
              <a:rPr lang="en-GB" sz="1400" b="1" dirty="0">
                <a:latin typeface="Arial" panose="020B0604020202020204" pitchFamily="34" charset="0"/>
                <a:cs typeface="Arial" panose="020B0604020202020204" pitchFamily="34" charset="0"/>
              </a:rPr>
              <a:t>, E. et al. (2014) </a:t>
            </a:r>
            <a:r>
              <a:rPr lang="en-GB" sz="1400" b="1" i="1" dirty="0">
                <a:latin typeface="Arial" panose="020B0604020202020204" pitchFamily="34" charset="0"/>
                <a:cs typeface="Arial" panose="020B0604020202020204" pitchFamily="34" charset="0"/>
              </a:rPr>
              <a:t>Journal of Cleaner Production</a:t>
            </a:r>
            <a:br>
              <a:rPr lang="en-GB" sz="14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400" b="1" dirty="0">
                <a:latin typeface="Arial" panose="020B0604020202020204" pitchFamily="34" charset="0"/>
                <a:cs typeface="Arial" panose="020B0604020202020204" pitchFamily="34" charset="0"/>
              </a:rPr>
              <a:t>Pirani, S. and Arafat, H. (2016) </a:t>
            </a:r>
            <a:r>
              <a:rPr lang="en-GB" sz="1400" b="1" i="1" dirty="0">
                <a:latin typeface="Arial" panose="020B0604020202020204" pitchFamily="34" charset="0"/>
                <a:cs typeface="Arial" panose="020B0604020202020204" pitchFamily="34" charset="0"/>
              </a:rPr>
              <a:t>Journal of Cleaner Production</a:t>
            </a:r>
            <a:endParaRPr lang="en-GB" sz="14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88408162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149</TotalTime>
  <Words>1048</Words>
  <Application>Microsoft Office PowerPoint</Application>
  <PresentationFormat>Widescreen</PresentationFormat>
  <Paragraphs>59</Paragraphs>
  <Slides>12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7" baseType="lpstr">
      <vt:lpstr>Aptos</vt:lpstr>
      <vt:lpstr>Aptos Display</vt:lpstr>
      <vt:lpstr>Arial</vt:lpstr>
      <vt:lpstr>Calibri</vt:lpstr>
      <vt:lpstr>Office Theme</vt:lpstr>
      <vt:lpstr>Evaluating the Efficacy of Food Waste Reduction Strategies in the Hospitality Industry: Balancing Sustainability and Operational Performance</vt:lpstr>
      <vt:lpstr>Contents</vt:lpstr>
      <vt:lpstr>Introduction</vt:lpstr>
      <vt:lpstr>Research aim and objectives</vt:lpstr>
      <vt:lpstr>Literature Review</vt:lpstr>
      <vt:lpstr>Methodology – PESTEL Analysis</vt:lpstr>
      <vt:lpstr>Environmental Impact </vt:lpstr>
      <vt:lpstr>Economic Impact </vt:lpstr>
      <vt:lpstr>Social Impact</vt:lpstr>
      <vt:lpstr>Recommendations </vt:lpstr>
      <vt:lpstr>Conclusion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MirelSan Funie</dc:creator>
  <cp:lastModifiedBy>MirelSan Funie</cp:lastModifiedBy>
  <cp:revision>1</cp:revision>
  <dcterms:created xsi:type="dcterms:W3CDTF">2026-02-25T21:24:09Z</dcterms:created>
  <dcterms:modified xsi:type="dcterms:W3CDTF">2026-02-25T23:53:29Z</dcterms:modified>
</cp:coreProperties>
</file>