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1" r:id="rId1"/>
  </p:sldMasterIdLst>
  <p:notesMasterIdLst>
    <p:notesMasterId r:id="rId42"/>
  </p:notesMasterIdLst>
  <p:handoutMasterIdLst>
    <p:handoutMasterId r:id="rId43"/>
  </p:handoutMasterIdLst>
  <p:sldIdLst>
    <p:sldId id="744" r:id="rId2"/>
    <p:sldId id="745" r:id="rId3"/>
    <p:sldId id="373" r:id="rId4"/>
    <p:sldId id="690" r:id="rId5"/>
    <p:sldId id="691" r:id="rId6"/>
    <p:sldId id="692" r:id="rId7"/>
    <p:sldId id="693" r:id="rId8"/>
    <p:sldId id="694" r:id="rId9"/>
    <p:sldId id="696" r:id="rId10"/>
    <p:sldId id="697" r:id="rId11"/>
    <p:sldId id="725" r:id="rId12"/>
    <p:sldId id="726" r:id="rId13"/>
    <p:sldId id="727" r:id="rId14"/>
    <p:sldId id="728" r:id="rId15"/>
    <p:sldId id="732" r:id="rId16"/>
    <p:sldId id="700" r:id="rId17"/>
    <p:sldId id="701" r:id="rId18"/>
    <p:sldId id="702" r:id="rId19"/>
    <p:sldId id="703" r:id="rId20"/>
    <p:sldId id="705" r:id="rId21"/>
    <p:sldId id="706" r:id="rId22"/>
    <p:sldId id="707" r:id="rId23"/>
    <p:sldId id="708" r:id="rId24"/>
    <p:sldId id="709" r:id="rId25"/>
    <p:sldId id="738" r:id="rId26"/>
    <p:sldId id="710" r:id="rId27"/>
    <p:sldId id="711" r:id="rId28"/>
    <p:sldId id="712" r:id="rId29"/>
    <p:sldId id="713" r:id="rId30"/>
    <p:sldId id="750" r:id="rId31"/>
    <p:sldId id="751" r:id="rId32"/>
    <p:sldId id="752" r:id="rId33"/>
    <p:sldId id="714" r:id="rId34"/>
    <p:sldId id="715" r:id="rId35"/>
    <p:sldId id="716" r:id="rId36"/>
    <p:sldId id="717" r:id="rId37"/>
    <p:sldId id="718" r:id="rId38"/>
    <p:sldId id="719" r:id="rId39"/>
    <p:sldId id="720" r:id="rId40"/>
    <p:sldId id="724" r:id="rId41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2BC"/>
    <a:srgbClr val="00529B"/>
    <a:srgbClr val="ED1C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8" autoAdjust="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441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3108" y="-8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1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A47CEDA-C323-4A7A-B1FB-4DA8316B049D}" type="datetimeFigureOut">
              <a:rPr lang="en-GB"/>
              <a:pPr>
                <a:defRPr/>
              </a:pPr>
              <a:t>01/11/2018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0EE1ADB-D958-4B00-B27C-A6D544C2BCA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99565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1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79CA13B6-6F24-40DB-A74D-4BE739106702}" type="datetimeFigureOut">
              <a:rPr lang="en-GB"/>
              <a:pPr>
                <a:defRPr/>
              </a:pPr>
              <a:t>01/11/2018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1" y="4714876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54EEA54-1564-4F28-B261-8B5A9594AC3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4343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3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4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5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6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7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8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9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10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16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17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18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19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20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21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22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23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24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26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27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28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29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33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34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35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36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37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38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39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32826C-32F2-4E31-B8A5-50691DB290E0}" type="slidenum">
              <a:rPr lang="en-GB" smtClean="0">
                <a:solidFill>
                  <a:srgbClr val="000000"/>
                </a:solidFill>
              </a:rPr>
              <a:pPr/>
              <a:t>40</a:t>
            </a:fld>
            <a:endParaRPr lang="en-GB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>
            <a:spLocks noChangeArrowheads="1"/>
          </p:cNvSpPr>
          <p:nvPr userDrawn="1"/>
        </p:nvSpPr>
        <p:spPr bwMode="auto">
          <a:xfrm>
            <a:off x="7812088" y="5732463"/>
            <a:ext cx="185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endParaRPr lang="en-GB" dirty="0">
              <a:solidFill>
                <a:prstClr val="black"/>
              </a:solidFill>
              <a:latin typeface="Calibri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0D8D0-EF6C-4B7E-B3A4-1DB95806AC15}" type="datetimeFigureOut">
              <a:rPr lang="en-GB"/>
              <a:pPr>
                <a:defRPr/>
              </a:pPr>
              <a:t>01/11/2018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D0B97-5939-4C5F-959C-EF3A415CEEE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936104"/>
          </a:xfrm>
        </p:spPr>
        <p:txBody>
          <a:bodyPr>
            <a:normAutofit/>
          </a:bodyPr>
          <a:lstStyle>
            <a:lvl1pPr>
              <a:defRPr sz="3200" b="1">
                <a:solidFill>
                  <a:srgbClr val="0070C0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rgbClr val="FF0000"/>
              </a:buClr>
              <a:buFont typeface="Arial" pitchFamily="34" charset="0"/>
              <a:buChar char="•"/>
              <a:defRPr>
                <a:solidFill>
                  <a:srgbClr val="0070C0"/>
                </a:solidFill>
                <a:latin typeface="Arial" pitchFamily="34" charset="0"/>
                <a:cs typeface="Arial" pitchFamily="34" charset="0"/>
              </a:defRPr>
            </a:lvl1pPr>
            <a:lvl2pPr>
              <a:buClr>
                <a:srgbClr val="FF0000"/>
              </a:buClr>
              <a:defRPr>
                <a:solidFill>
                  <a:srgbClr val="0070C0"/>
                </a:solidFill>
                <a:latin typeface="Arial" pitchFamily="34" charset="0"/>
                <a:cs typeface="Arial" pitchFamily="34" charset="0"/>
              </a:defRPr>
            </a:lvl2pPr>
            <a:lvl3pPr>
              <a:buClr>
                <a:srgbClr val="FF0000"/>
              </a:buClr>
              <a:defRPr>
                <a:solidFill>
                  <a:srgbClr val="0070C0"/>
                </a:solidFill>
                <a:latin typeface="Arial" pitchFamily="34" charset="0"/>
                <a:cs typeface="Arial" pitchFamily="34" charset="0"/>
              </a:defRPr>
            </a:lvl3pPr>
            <a:lvl4pPr>
              <a:buClr>
                <a:srgbClr val="FF0000"/>
              </a:buClr>
              <a:defRPr>
                <a:solidFill>
                  <a:srgbClr val="0070C0"/>
                </a:solidFill>
                <a:latin typeface="Arial" pitchFamily="34" charset="0"/>
                <a:cs typeface="Arial" pitchFamily="34" charset="0"/>
              </a:defRPr>
            </a:lvl4pPr>
            <a:lvl5pPr>
              <a:buClr>
                <a:srgbClr val="FF0000"/>
              </a:buClr>
              <a:defRPr>
                <a:solidFill>
                  <a:srgbClr val="0070C0"/>
                </a:solidFill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40ED2-6103-450C-AF94-73F81F86042F}" type="datetimeFigureOut">
              <a:rPr lang="en-GB"/>
              <a:pPr>
                <a:defRPr/>
              </a:pPr>
              <a:t>01/11/2018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D8492-922C-4C69-9953-DFA899B7C03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9E2232-28E4-4F77-A69B-A12CA9458897}" type="datetimeFigureOut">
              <a:rPr lang="en-GB"/>
              <a:pPr>
                <a:defRPr/>
              </a:pPr>
              <a:t>01/11/2018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6B601-0614-41C2-807C-75A6FD5CEDA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A7B8603-7DAB-4098-8AC9-CF65D5707B87}" type="datetimeFigureOut">
              <a:rPr lang="en-GB"/>
              <a:pPr>
                <a:defRPr/>
              </a:pPr>
              <a:t>01/11/2018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49FF7A8-CB90-4C48-B6BE-64B8AD8D323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pic>
        <p:nvPicPr>
          <p:cNvPr id="9" name="Picture 2" descr="Q:\Pictures\STA Branding Toolkit - Leisure, Digital and H&amp;S\STA Corporate\STA Corp\STA logo 300CMYK.jpg"/>
          <p:cNvPicPr>
            <a:picLocks noChangeAspect="1" noChangeArrowheads="1"/>
          </p:cNvPicPr>
          <p:nvPr userDrawn="1"/>
        </p:nvPicPr>
        <p:blipFill>
          <a:blip r:embed="rId5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5517232"/>
            <a:ext cx="886556" cy="1086619"/>
          </a:xfrm>
          <a:prstGeom prst="rect">
            <a:avLst/>
          </a:prstGeom>
          <a:noFill/>
        </p:spPr>
      </p:pic>
      <p:pic>
        <p:nvPicPr>
          <p:cNvPr id="10" name="Picture 3" descr="Q:\Pictures\STA Branding Toolkit - Leisure, Digital and H&amp;S\STA Corporate\STArc cropped.png"/>
          <p:cNvPicPr>
            <a:picLocks noChangeAspect="1" noChangeArrowheads="1"/>
          </p:cNvPicPr>
          <p:nvPr userDrawn="1"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14504" y="0"/>
            <a:ext cx="9129496" cy="1988840"/>
          </a:xfrm>
          <a:prstGeom prst="rect">
            <a:avLst/>
          </a:prstGeom>
          <a:noFill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579" r:id="rId1"/>
    <p:sldLayoutId id="2147484562" r:id="rId2"/>
    <p:sldLayoutId id="2147484563" r:id="rId3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13" Type="http://schemas.openxmlformats.org/officeDocument/2006/relationships/image" Target="../media/image56.jpeg"/><Relationship Id="rId3" Type="http://schemas.openxmlformats.org/officeDocument/2006/relationships/image" Target="../media/image46.jpeg"/><Relationship Id="rId7" Type="http://schemas.openxmlformats.org/officeDocument/2006/relationships/image" Target="../media/image50.jpeg"/><Relationship Id="rId12" Type="http://schemas.openxmlformats.org/officeDocument/2006/relationships/image" Target="../media/image5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11" Type="http://schemas.openxmlformats.org/officeDocument/2006/relationships/image" Target="../media/image54.jpeg"/><Relationship Id="rId5" Type="http://schemas.openxmlformats.org/officeDocument/2006/relationships/image" Target="../media/image48.jpeg"/><Relationship Id="rId10" Type="http://schemas.openxmlformats.org/officeDocument/2006/relationships/image" Target="../media/image53.jpeg"/><Relationship Id="rId4" Type="http://schemas.openxmlformats.org/officeDocument/2006/relationships/image" Target="../media/image47.jpeg"/><Relationship Id="rId9" Type="http://schemas.openxmlformats.org/officeDocument/2006/relationships/image" Target="../media/image52.jpeg"/><Relationship Id="rId14" Type="http://schemas.openxmlformats.org/officeDocument/2006/relationships/image" Target="../media/image57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jpeg"/><Relationship Id="rId3" Type="http://schemas.openxmlformats.org/officeDocument/2006/relationships/image" Target="../media/image58.jpeg"/><Relationship Id="rId7" Type="http://schemas.openxmlformats.org/officeDocument/2006/relationships/image" Target="../media/image6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wmf"/><Relationship Id="rId9" Type="http://schemas.openxmlformats.org/officeDocument/2006/relationships/image" Target="../media/image64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7" Type="http://schemas.openxmlformats.org/officeDocument/2006/relationships/image" Target="../media/image6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jpeg"/><Relationship Id="rId5" Type="http://schemas.openxmlformats.org/officeDocument/2006/relationships/image" Target="../media/image67.png"/><Relationship Id="rId4" Type="http://schemas.openxmlformats.org/officeDocument/2006/relationships/image" Target="../media/image66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jpeg"/><Relationship Id="rId3" Type="http://schemas.openxmlformats.org/officeDocument/2006/relationships/image" Target="../media/image70.jpeg"/><Relationship Id="rId7" Type="http://schemas.openxmlformats.org/officeDocument/2006/relationships/image" Target="../media/image7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jpeg"/><Relationship Id="rId5" Type="http://schemas.openxmlformats.org/officeDocument/2006/relationships/image" Target="../media/image72.jpeg"/><Relationship Id="rId10" Type="http://schemas.openxmlformats.org/officeDocument/2006/relationships/image" Target="../media/image77.jpeg"/><Relationship Id="rId4" Type="http://schemas.openxmlformats.org/officeDocument/2006/relationships/image" Target="../media/image71.jpeg"/><Relationship Id="rId9" Type="http://schemas.openxmlformats.org/officeDocument/2006/relationships/image" Target="../media/image76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2.jpeg"/><Relationship Id="rId4" Type="http://schemas.openxmlformats.org/officeDocument/2006/relationships/image" Target="../media/image6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The Heart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heart muscle like any muscle requires a nervous impulse to enable it to contract.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 natural pacemaker called the sinoatrial node generates regular electrical impulses that cause the heart muscle to contract.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79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What is an AED?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device that delivers controlled electric shocks to victims in cardiac arrest.</a:t>
            </a:r>
          </a:p>
          <a:p>
            <a:endParaRPr lang="en-GB" dirty="0"/>
          </a:p>
          <a:p>
            <a:r>
              <a:rPr lang="en-GB" dirty="0" smtClean="0"/>
              <a:t>They have self-adhesive defibrillation electrodes which analyse the heart rhythm of the victim and decide whether a shock is needed.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845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7006232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Automated External Defibrillators</a:t>
            </a:r>
          </a:p>
        </p:txBody>
      </p:sp>
      <p:sp>
        <p:nvSpPr>
          <p:cNvPr id="2" name="Content Placeholder 2"/>
          <p:cNvSpPr>
            <a:spLocks noGrp="1"/>
          </p:cNvSpPr>
          <p:nvPr>
            <p:ph idx="1"/>
          </p:nvPr>
        </p:nvSpPr>
        <p:spPr>
          <a:xfrm>
            <a:off x="446088" y="1600200"/>
            <a:ext cx="8229600" cy="4276725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GB" sz="2400" dirty="0" smtClean="0">
                <a:solidFill>
                  <a:srgbClr val="0072BC"/>
                </a:solidFill>
                <a:latin typeface="Arial" charset="0"/>
                <a:cs typeface="Arial" charset="0"/>
              </a:rPr>
              <a:t> Safe</a:t>
            </a:r>
          </a:p>
          <a:p>
            <a:pPr>
              <a:buFont typeface="Wingdings" pitchFamily="2" charset="2"/>
              <a:buChar char="ü"/>
            </a:pPr>
            <a:r>
              <a:rPr lang="en-GB" sz="2400" dirty="0" smtClean="0">
                <a:solidFill>
                  <a:srgbClr val="0072BC"/>
                </a:solidFill>
                <a:latin typeface="Arial" charset="0"/>
                <a:cs typeface="Arial" charset="0"/>
              </a:rPr>
              <a:t> Reliable</a:t>
            </a:r>
          </a:p>
          <a:p>
            <a:pPr>
              <a:buFont typeface="Wingdings" pitchFamily="2" charset="2"/>
              <a:buChar char="ü"/>
            </a:pPr>
            <a:r>
              <a:rPr lang="en-GB" sz="2400" dirty="0" smtClean="0">
                <a:solidFill>
                  <a:srgbClr val="0072BC"/>
                </a:solidFill>
                <a:latin typeface="Arial" charset="0"/>
                <a:cs typeface="Arial" charset="0"/>
              </a:rPr>
              <a:t> Computerised</a:t>
            </a:r>
          </a:p>
          <a:p>
            <a:pPr>
              <a:buFont typeface="Wingdings" pitchFamily="2" charset="2"/>
              <a:buChar char="ü"/>
            </a:pPr>
            <a:r>
              <a:rPr lang="en-GB" sz="2400" dirty="0" smtClean="0">
                <a:solidFill>
                  <a:srgbClr val="0072BC"/>
                </a:solidFill>
                <a:latin typeface="Arial" charset="0"/>
                <a:cs typeface="Arial" charset="0"/>
              </a:rPr>
              <a:t> Analyse heart rhythms (more accurately than doctors!)</a:t>
            </a:r>
          </a:p>
          <a:p>
            <a:pPr>
              <a:buFont typeface="Wingdings" pitchFamily="2" charset="2"/>
              <a:buChar char="ü"/>
            </a:pPr>
            <a:r>
              <a:rPr lang="en-GB" sz="2400" dirty="0" smtClean="0">
                <a:solidFill>
                  <a:srgbClr val="0072BC"/>
                </a:solidFill>
                <a:latin typeface="Arial" charset="0"/>
                <a:cs typeface="Arial" charset="0"/>
              </a:rPr>
              <a:t> Will only shock someone who is dead!</a:t>
            </a:r>
          </a:p>
          <a:p>
            <a:pPr>
              <a:buFont typeface="Wingdings" pitchFamily="2" charset="2"/>
              <a:buChar char="§"/>
            </a:pPr>
            <a:endParaRPr lang="en-GB" sz="2400" dirty="0" smtClean="0">
              <a:solidFill>
                <a:srgbClr val="0072BC"/>
              </a:solidFill>
              <a:latin typeface="Arial" charset="0"/>
              <a:cs typeface="Arial" charset="0"/>
            </a:endParaRPr>
          </a:p>
          <a:p>
            <a:pPr>
              <a:buNone/>
            </a:pPr>
            <a:endParaRPr lang="en-GB" sz="2400" b="1" dirty="0" smtClean="0">
              <a:solidFill>
                <a:srgbClr val="0072BC"/>
              </a:solidFill>
              <a:latin typeface="Arial" charset="0"/>
              <a:cs typeface="Arial" charset="0"/>
            </a:endParaRPr>
          </a:p>
        </p:txBody>
      </p:sp>
      <p:pic>
        <p:nvPicPr>
          <p:cNvPr id="4" name="Picture 29" descr="laerdal defibF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6578" y="5199782"/>
            <a:ext cx="1987550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8663" y="1679476"/>
            <a:ext cx="1447800" cy="113982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pic>
        <p:nvPicPr>
          <p:cNvPr id="6" name="Picture 26" descr="laerdal defibHS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79850" y="1412776"/>
            <a:ext cx="150018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4" descr="defibtech AED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7050" y="5079007"/>
            <a:ext cx="1597025" cy="123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5" descr="cardiac science AED open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12975" y="5149106"/>
            <a:ext cx="1490663" cy="159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00700" y="1556792"/>
            <a:ext cx="1398588" cy="12350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pic>
        <p:nvPicPr>
          <p:cNvPr id="10" name="Picture 3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00192" y="4149080"/>
            <a:ext cx="1090613" cy="10271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</p:pic>
      <p:pic>
        <p:nvPicPr>
          <p:cNvPr id="11" name="Picture 35" descr="lifepack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652120" y="5229200"/>
            <a:ext cx="1371600" cy="112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7" descr="welshallyn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27106" y="3394819"/>
            <a:ext cx="1149350" cy="133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The Chain of Survival</a:t>
            </a:r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856" y="1627188"/>
            <a:ext cx="7634288" cy="360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Cardiac Arrest Survival Rates</a:t>
            </a:r>
          </a:p>
        </p:txBody>
      </p:sp>
      <p:grpSp>
        <p:nvGrpSpPr>
          <p:cNvPr id="5" name="Group 30"/>
          <p:cNvGrpSpPr>
            <a:grpSpLocks/>
          </p:cNvGrpSpPr>
          <p:nvPr/>
        </p:nvGrpSpPr>
        <p:grpSpPr bwMode="auto">
          <a:xfrm>
            <a:off x="1692275" y="1446485"/>
            <a:ext cx="6805613" cy="1550987"/>
            <a:chOff x="1068" y="654"/>
            <a:chExt cx="4287" cy="977"/>
          </a:xfrm>
        </p:grpSpPr>
        <p:pic>
          <p:nvPicPr>
            <p:cNvPr id="6" name="Picture 23" descr="Survival rates pie 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68" y="654"/>
              <a:ext cx="1002" cy="9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Text Box 27"/>
            <p:cNvSpPr txBox="1">
              <a:spLocks noChangeArrowheads="1"/>
            </p:cNvSpPr>
            <p:nvPr/>
          </p:nvSpPr>
          <p:spPr bwMode="auto">
            <a:xfrm>
              <a:off x="2233" y="763"/>
              <a:ext cx="3122" cy="58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ts val="600"/>
                </a:spcBef>
                <a:defRPr/>
              </a:pPr>
              <a:r>
                <a:rPr lang="en-US" b="1">
                  <a:solidFill>
                    <a:srgbClr val="0072BC"/>
                  </a:solidFill>
                </a:rPr>
                <a:t>Current UK survival rates:</a:t>
              </a:r>
              <a:r>
                <a:rPr lang="en-US">
                  <a:solidFill>
                    <a:srgbClr val="0072BC"/>
                  </a:solidFill>
                </a:rPr>
                <a:t/>
              </a:r>
              <a:br>
                <a:rPr lang="en-US">
                  <a:solidFill>
                    <a:srgbClr val="0072BC"/>
                  </a:solidFill>
                </a:rPr>
              </a:br>
              <a:r>
                <a:rPr lang="en-US">
                  <a:solidFill>
                    <a:srgbClr val="0072BC"/>
                  </a:solidFill>
                </a:rPr>
                <a:t>6% Survive</a:t>
              </a:r>
              <a:br>
                <a:rPr lang="en-US">
                  <a:solidFill>
                    <a:srgbClr val="0072BC"/>
                  </a:solidFill>
                </a:rPr>
              </a:br>
              <a:r>
                <a:rPr lang="en-US">
                  <a:solidFill>
                    <a:srgbClr val="0072BC"/>
                  </a:solidFill>
                </a:rPr>
                <a:t>94% Die</a:t>
              </a:r>
              <a:endParaRPr lang="en-US">
                <a:solidFill>
                  <a:srgbClr val="0072BC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endParaRPr>
            </a:p>
          </p:txBody>
        </p:sp>
      </p:grpSp>
      <p:grpSp>
        <p:nvGrpSpPr>
          <p:cNvPr id="8" name="Group 31"/>
          <p:cNvGrpSpPr>
            <a:grpSpLocks/>
          </p:cNvGrpSpPr>
          <p:nvPr/>
        </p:nvGrpSpPr>
        <p:grpSpPr bwMode="auto">
          <a:xfrm>
            <a:off x="1704602" y="3318147"/>
            <a:ext cx="6827838" cy="1549400"/>
            <a:chOff x="1054" y="1802"/>
            <a:chExt cx="4301" cy="976"/>
          </a:xfrm>
        </p:grpSpPr>
        <p:pic>
          <p:nvPicPr>
            <p:cNvPr id="9" name="Picture 24" descr="Survival rates pie 2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054" y="1802"/>
              <a:ext cx="1001" cy="9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" name="Text Box 28"/>
            <p:cNvSpPr txBox="1">
              <a:spLocks noChangeArrowheads="1"/>
            </p:cNvSpPr>
            <p:nvPr/>
          </p:nvSpPr>
          <p:spPr bwMode="auto">
            <a:xfrm>
              <a:off x="2233" y="1918"/>
              <a:ext cx="3122" cy="58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b="1">
                  <a:solidFill>
                    <a:srgbClr val="0072BC"/>
                  </a:solidFill>
                </a:rPr>
                <a:t>AED study:</a:t>
              </a:r>
              <a:r>
                <a:rPr lang="en-US">
                  <a:solidFill>
                    <a:srgbClr val="0072BC"/>
                  </a:solidFill>
                </a:rPr>
                <a:t/>
              </a:r>
              <a:br>
                <a:rPr lang="en-US">
                  <a:solidFill>
                    <a:srgbClr val="0072BC"/>
                  </a:solidFill>
                </a:rPr>
              </a:br>
              <a:r>
                <a:rPr lang="en-US">
                  <a:solidFill>
                    <a:srgbClr val="0072BC"/>
                  </a:solidFill>
                </a:rPr>
                <a:t>38% Survived</a:t>
              </a:r>
              <a:br>
                <a:rPr lang="en-US">
                  <a:solidFill>
                    <a:srgbClr val="0072BC"/>
                  </a:solidFill>
                </a:rPr>
              </a:br>
              <a:r>
                <a:rPr lang="en-US">
                  <a:solidFill>
                    <a:srgbClr val="0072BC"/>
                  </a:solidFill>
                </a:rPr>
                <a:t>62% Died</a:t>
              </a:r>
              <a:endParaRPr lang="en-US">
                <a:solidFill>
                  <a:srgbClr val="0072BC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endParaRPr>
            </a:p>
          </p:txBody>
        </p:sp>
      </p:grpSp>
      <p:grpSp>
        <p:nvGrpSpPr>
          <p:cNvPr id="11" name="Group 32"/>
          <p:cNvGrpSpPr>
            <a:grpSpLocks/>
          </p:cNvGrpSpPr>
          <p:nvPr/>
        </p:nvGrpSpPr>
        <p:grpSpPr bwMode="auto">
          <a:xfrm>
            <a:off x="1692275" y="5118372"/>
            <a:ext cx="6484938" cy="1550988"/>
            <a:chOff x="1055" y="2949"/>
            <a:chExt cx="4085" cy="977"/>
          </a:xfrm>
        </p:grpSpPr>
        <p:pic>
          <p:nvPicPr>
            <p:cNvPr id="12" name="Picture 25" descr="Survival rates pie 3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055" y="2949"/>
              <a:ext cx="1002" cy="9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" name="Text Box 29"/>
            <p:cNvSpPr txBox="1">
              <a:spLocks noChangeArrowheads="1"/>
            </p:cNvSpPr>
            <p:nvPr/>
          </p:nvSpPr>
          <p:spPr bwMode="auto">
            <a:xfrm>
              <a:off x="2233" y="3011"/>
              <a:ext cx="2907" cy="853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sz="2300" b="1">
                  <a:solidFill>
                    <a:srgbClr val="0072BC"/>
                  </a:solidFill>
                </a:rPr>
                <a:t>Casualty in VF and shock delivered within 3 minutes:</a:t>
              </a:r>
              <a:r>
                <a:rPr lang="en-US">
                  <a:solidFill>
                    <a:srgbClr val="0072BC"/>
                  </a:solidFill>
                </a:rPr>
                <a:t/>
              </a:r>
              <a:br>
                <a:rPr lang="en-US">
                  <a:solidFill>
                    <a:srgbClr val="0072BC"/>
                  </a:solidFill>
                </a:rPr>
              </a:br>
              <a:r>
                <a:rPr lang="en-US">
                  <a:solidFill>
                    <a:srgbClr val="0072BC"/>
                  </a:solidFill>
                </a:rPr>
                <a:t>74% Survived</a:t>
              </a:r>
              <a:br>
                <a:rPr lang="en-US">
                  <a:solidFill>
                    <a:srgbClr val="0072BC"/>
                  </a:solidFill>
                </a:rPr>
              </a:br>
              <a:r>
                <a:rPr lang="en-US">
                  <a:solidFill>
                    <a:srgbClr val="0072BC"/>
                  </a:solidFill>
                </a:rPr>
                <a:t>26% Died</a:t>
              </a:r>
              <a:endParaRPr lang="en-US">
                <a:solidFill>
                  <a:srgbClr val="0072BC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Resuscitation Flow Chart</a:t>
            </a:r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758753" y="1569293"/>
            <a:ext cx="1728788" cy="1238250"/>
            <a:chOff x="1144" y="547"/>
            <a:chExt cx="1089" cy="780"/>
          </a:xfrm>
        </p:grpSpPr>
        <p:sp>
          <p:nvSpPr>
            <p:cNvPr id="6" name="Freeform 3"/>
            <p:cNvSpPr>
              <a:spLocks/>
            </p:cNvSpPr>
            <p:nvPr/>
          </p:nvSpPr>
          <p:spPr bwMode="auto">
            <a:xfrm>
              <a:off x="1956" y="547"/>
              <a:ext cx="232" cy="280"/>
            </a:xfrm>
            <a:custGeom>
              <a:avLst/>
              <a:gdLst>
                <a:gd name="T0" fmla="*/ 116 w 232"/>
                <a:gd name="T1" fmla="*/ 0 h 280"/>
                <a:gd name="T2" fmla="*/ 0 w 232"/>
                <a:gd name="T3" fmla="*/ 140 h 280"/>
                <a:gd name="T4" fmla="*/ 118 w 232"/>
                <a:gd name="T5" fmla="*/ 280 h 280"/>
                <a:gd name="T6" fmla="*/ 118 w 232"/>
                <a:gd name="T7" fmla="*/ 234 h 280"/>
                <a:gd name="T8" fmla="*/ 232 w 232"/>
                <a:gd name="T9" fmla="*/ 234 h 280"/>
                <a:gd name="T10" fmla="*/ 232 w 232"/>
                <a:gd name="T11" fmla="*/ 50 h 280"/>
                <a:gd name="T12" fmla="*/ 116 w 232"/>
                <a:gd name="T13" fmla="*/ 50 h 280"/>
                <a:gd name="T14" fmla="*/ 116 w 232"/>
                <a:gd name="T15" fmla="*/ 0 h 28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32"/>
                <a:gd name="T25" fmla="*/ 0 h 280"/>
                <a:gd name="T26" fmla="*/ 232 w 232"/>
                <a:gd name="T27" fmla="*/ 280 h 28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32" h="280">
                  <a:moveTo>
                    <a:pt x="116" y="0"/>
                  </a:moveTo>
                  <a:lnTo>
                    <a:pt x="0" y="140"/>
                  </a:lnTo>
                  <a:lnTo>
                    <a:pt x="118" y="280"/>
                  </a:lnTo>
                  <a:lnTo>
                    <a:pt x="118" y="234"/>
                  </a:lnTo>
                  <a:lnTo>
                    <a:pt x="232" y="234"/>
                  </a:lnTo>
                  <a:lnTo>
                    <a:pt x="232" y="50"/>
                  </a:lnTo>
                  <a:lnTo>
                    <a:pt x="116" y="50"/>
                  </a:lnTo>
                  <a:lnTo>
                    <a:pt x="116" y="0"/>
                  </a:lnTo>
                  <a:close/>
                </a:path>
              </a:pathLst>
            </a:custGeom>
            <a:solidFill>
              <a:srgbClr val="179A39"/>
            </a:solidFill>
            <a:ln w="285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>
                <a:solidFill>
                  <a:srgbClr val="0072BC"/>
                </a:solidFill>
              </a:endParaRPr>
            </a:p>
          </p:txBody>
        </p:sp>
        <p:sp>
          <p:nvSpPr>
            <p:cNvPr id="7" name="AutoShape 4"/>
            <p:cNvSpPr>
              <a:spLocks noChangeArrowheads="1"/>
            </p:cNvSpPr>
            <p:nvPr/>
          </p:nvSpPr>
          <p:spPr bwMode="auto">
            <a:xfrm>
              <a:off x="1144" y="588"/>
              <a:ext cx="814" cy="739"/>
            </a:xfrm>
            <a:prstGeom prst="roundRect">
              <a:avLst>
                <a:gd name="adj" fmla="val 7551"/>
              </a:avLst>
            </a:prstGeom>
            <a:solidFill>
              <a:srgbClr val="179A39">
                <a:alpha val="10001"/>
              </a:srgb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r>
                <a:rPr lang="en-US">
                  <a:solidFill>
                    <a:srgbClr val="0072BC"/>
                  </a:solidFill>
                  <a:effectDag name="">
                    <a:cont type="tree" name="">
                      <a:effect ref="fillLine"/>
                      <a:outerShdw dist="38100" dir="13500000" algn="br">
                        <a:srgbClr val="64E786"/>
                      </a:outerShdw>
                    </a:cont>
                    <a:cont type="tree" name="">
                      <a:effect ref="fillLine"/>
                      <a:outerShdw dist="38100" dir="2700000" algn="tl">
                        <a:srgbClr val="0D5C22"/>
                      </a:outerShdw>
                    </a:cont>
                    <a:effect ref="fillLine"/>
                  </a:effectDag>
                </a:rPr>
                <a:t> </a:t>
              </a:r>
            </a:p>
          </p:txBody>
        </p:sp>
        <p:sp>
          <p:nvSpPr>
            <p:cNvPr id="8" name="AutoShape 5"/>
            <p:cNvSpPr>
              <a:spLocks noChangeArrowheads="1"/>
            </p:cNvSpPr>
            <p:nvPr/>
          </p:nvSpPr>
          <p:spPr bwMode="auto">
            <a:xfrm>
              <a:off x="1189" y="633"/>
              <a:ext cx="747" cy="639"/>
            </a:xfrm>
            <a:prstGeom prst="flowChartProcess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eaLnBrk="0" hangingPunct="0"/>
              <a:r>
                <a:rPr lang="en-US" sz="1600" b="1">
                  <a:solidFill>
                    <a:srgbClr val="0072BC"/>
                  </a:solidFill>
                </a:rPr>
                <a:t>Remove Danger</a:t>
              </a:r>
            </a:p>
          </p:txBody>
        </p:sp>
        <p:sp>
          <p:nvSpPr>
            <p:cNvPr id="9" name="Freeform 6"/>
            <p:cNvSpPr>
              <a:spLocks/>
            </p:cNvSpPr>
            <p:nvPr/>
          </p:nvSpPr>
          <p:spPr bwMode="auto">
            <a:xfrm rot="10800000">
              <a:off x="1967" y="1059"/>
              <a:ext cx="212" cy="256"/>
            </a:xfrm>
            <a:custGeom>
              <a:avLst/>
              <a:gdLst>
                <a:gd name="T0" fmla="*/ 97 w 232"/>
                <a:gd name="T1" fmla="*/ 0 h 280"/>
                <a:gd name="T2" fmla="*/ 0 w 232"/>
                <a:gd name="T3" fmla="*/ 117 h 280"/>
                <a:gd name="T4" fmla="*/ 99 w 232"/>
                <a:gd name="T5" fmla="*/ 234 h 280"/>
                <a:gd name="T6" fmla="*/ 99 w 232"/>
                <a:gd name="T7" fmla="*/ 196 h 280"/>
                <a:gd name="T8" fmla="*/ 194 w 232"/>
                <a:gd name="T9" fmla="*/ 196 h 280"/>
                <a:gd name="T10" fmla="*/ 194 w 232"/>
                <a:gd name="T11" fmla="*/ 42 h 280"/>
                <a:gd name="T12" fmla="*/ 97 w 232"/>
                <a:gd name="T13" fmla="*/ 42 h 280"/>
                <a:gd name="T14" fmla="*/ 97 w 232"/>
                <a:gd name="T15" fmla="*/ 0 h 28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32"/>
                <a:gd name="T25" fmla="*/ 0 h 280"/>
                <a:gd name="T26" fmla="*/ 232 w 232"/>
                <a:gd name="T27" fmla="*/ 280 h 28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32" h="280">
                  <a:moveTo>
                    <a:pt x="116" y="0"/>
                  </a:moveTo>
                  <a:lnTo>
                    <a:pt x="0" y="140"/>
                  </a:lnTo>
                  <a:lnTo>
                    <a:pt x="118" y="280"/>
                  </a:lnTo>
                  <a:lnTo>
                    <a:pt x="118" y="234"/>
                  </a:lnTo>
                  <a:lnTo>
                    <a:pt x="232" y="234"/>
                  </a:lnTo>
                  <a:lnTo>
                    <a:pt x="232" y="50"/>
                  </a:lnTo>
                  <a:lnTo>
                    <a:pt x="116" y="50"/>
                  </a:lnTo>
                  <a:lnTo>
                    <a:pt x="116" y="0"/>
                  </a:lnTo>
                  <a:close/>
                </a:path>
              </a:pathLst>
            </a:custGeom>
            <a:solidFill>
              <a:srgbClr val="179A39"/>
            </a:solidFill>
            <a:ln w="285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>
                <a:solidFill>
                  <a:srgbClr val="0072BC"/>
                </a:solidFill>
              </a:endParaRPr>
            </a:p>
          </p:txBody>
        </p:sp>
        <p:sp>
          <p:nvSpPr>
            <p:cNvPr id="10" name="AutoShape 7"/>
            <p:cNvSpPr>
              <a:spLocks noChangeArrowheads="1"/>
            </p:cNvSpPr>
            <p:nvPr/>
          </p:nvSpPr>
          <p:spPr bwMode="auto">
            <a:xfrm>
              <a:off x="1938" y="607"/>
              <a:ext cx="295" cy="168"/>
            </a:xfrm>
            <a:prstGeom prst="flowChartProcess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eaLnBrk="0" hangingPunct="0"/>
              <a:r>
                <a:rPr lang="en-US" sz="1100" b="1">
                  <a:solidFill>
                    <a:srgbClr val="0072BC"/>
                  </a:solidFill>
                </a:rPr>
                <a:t>YES</a:t>
              </a:r>
              <a:endParaRPr lang="en-US" sz="1200" b="1">
                <a:solidFill>
                  <a:srgbClr val="0072BC"/>
                </a:solidFill>
              </a:endParaRPr>
            </a:p>
          </p:txBody>
        </p:sp>
      </p:grpSp>
      <p:grpSp>
        <p:nvGrpSpPr>
          <p:cNvPr id="11" name="Group 8"/>
          <p:cNvGrpSpPr>
            <a:grpSpLocks/>
          </p:cNvGrpSpPr>
          <p:nvPr/>
        </p:nvGrpSpPr>
        <p:grpSpPr bwMode="auto">
          <a:xfrm>
            <a:off x="251520" y="4948063"/>
            <a:ext cx="8583613" cy="1865313"/>
            <a:chOff x="193" y="3052"/>
            <a:chExt cx="5407" cy="1175"/>
          </a:xfrm>
        </p:grpSpPr>
        <p:sp>
          <p:nvSpPr>
            <p:cNvPr id="12" name="AutoShape 9"/>
            <p:cNvSpPr>
              <a:spLocks noChangeArrowheads="1"/>
            </p:cNvSpPr>
            <p:nvPr/>
          </p:nvSpPr>
          <p:spPr bwMode="auto">
            <a:xfrm>
              <a:off x="244" y="3233"/>
              <a:ext cx="5336" cy="994"/>
            </a:xfrm>
            <a:prstGeom prst="roundRect">
              <a:avLst>
                <a:gd name="adj" fmla="val 4093"/>
              </a:avLst>
            </a:prstGeom>
            <a:solidFill>
              <a:srgbClr val="C1003D">
                <a:alpha val="10196"/>
              </a:srgb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>
                <a:solidFill>
                  <a:srgbClr val="0072BC"/>
                </a:solidFill>
              </a:endParaRPr>
            </a:p>
          </p:txBody>
        </p:sp>
        <p:sp>
          <p:nvSpPr>
            <p:cNvPr id="13" name="AutoShape 10"/>
            <p:cNvSpPr>
              <a:spLocks noChangeArrowheads="1"/>
            </p:cNvSpPr>
            <p:nvPr/>
          </p:nvSpPr>
          <p:spPr bwMode="auto">
            <a:xfrm>
              <a:off x="2018" y="3255"/>
              <a:ext cx="1678" cy="250"/>
            </a:xfrm>
            <a:prstGeom prst="flowChartProcess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144000" rIns="36000"/>
            <a:lstStyle/>
            <a:p>
              <a:pPr eaLnBrk="0" hangingPunct="0">
                <a:spcBef>
                  <a:spcPts val="300"/>
                </a:spcBef>
              </a:pPr>
              <a:r>
                <a:rPr lang="en-US" sz="1400" b="1">
                  <a:solidFill>
                    <a:srgbClr val="0072BC"/>
                  </a:solidFill>
                </a:rPr>
                <a:t>Resuscitation</a:t>
              </a:r>
              <a:endParaRPr lang="en-US" sz="1400" b="1" i="1">
                <a:solidFill>
                  <a:srgbClr val="0072BC"/>
                </a:solidFill>
              </a:endParaRPr>
            </a:p>
            <a:p>
              <a:pPr eaLnBrk="0" hangingPunct="0"/>
              <a:endParaRPr lang="en-US" sz="1200" i="1">
                <a:solidFill>
                  <a:srgbClr val="0072BC"/>
                </a:solidFill>
                <a:latin typeface="Arial Narrow" pitchFamily="34" charset="0"/>
              </a:endParaRPr>
            </a:p>
            <a:p>
              <a:pPr eaLnBrk="0" hangingPunct="0"/>
              <a:endParaRPr lang="en-US" sz="1000">
                <a:solidFill>
                  <a:srgbClr val="0072BC"/>
                </a:solidFill>
                <a:latin typeface="Arial Narrow" pitchFamily="34" charset="0"/>
              </a:endParaRPr>
            </a:p>
            <a:p>
              <a:pPr eaLnBrk="0" hangingPunct="0"/>
              <a:endParaRPr lang="en-US" sz="1000">
                <a:solidFill>
                  <a:srgbClr val="0072BC"/>
                </a:solidFill>
                <a:latin typeface="Arial Black" pitchFamily="34" charset="0"/>
              </a:endParaRPr>
            </a:p>
            <a:p>
              <a:pPr eaLnBrk="0" hangingPunct="0"/>
              <a:endParaRPr lang="en-US" sz="1000">
                <a:solidFill>
                  <a:srgbClr val="0072BC"/>
                </a:solidFill>
                <a:latin typeface="Arial Black" pitchFamily="34" charset="0"/>
              </a:endParaRPr>
            </a:p>
            <a:p>
              <a:pPr eaLnBrk="0" hangingPunct="0"/>
              <a:endParaRPr lang="en-US" sz="1000">
                <a:solidFill>
                  <a:srgbClr val="0072BC"/>
                </a:solidFill>
                <a:latin typeface="Arial Black" pitchFamily="34" charset="0"/>
              </a:endParaRPr>
            </a:p>
            <a:p>
              <a:pPr eaLnBrk="0" hangingPunct="0"/>
              <a:endParaRPr lang="en-US" sz="1000">
                <a:solidFill>
                  <a:srgbClr val="0072BC"/>
                </a:solidFill>
                <a:latin typeface="Arial Narrow" pitchFamily="34" charset="0"/>
              </a:endParaRPr>
            </a:p>
            <a:p>
              <a:pPr eaLnBrk="0" hangingPunct="0"/>
              <a:endParaRPr lang="en-US" sz="1000">
                <a:solidFill>
                  <a:srgbClr val="0072BC"/>
                </a:solidFill>
                <a:latin typeface="Arial Narrow" pitchFamily="34" charset="0"/>
              </a:endParaRPr>
            </a:p>
            <a:p>
              <a:pPr eaLnBrk="0" hangingPunct="0"/>
              <a:endParaRPr lang="en-US" sz="1000">
                <a:solidFill>
                  <a:srgbClr val="0072BC"/>
                </a:solidFill>
                <a:latin typeface="Arial Narrow" pitchFamily="34" charset="0"/>
              </a:endParaRPr>
            </a:p>
            <a:p>
              <a:pPr eaLnBrk="0" hangingPunct="0"/>
              <a:endParaRPr lang="en-US" sz="1000">
                <a:solidFill>
                  <a:srgbClr val="0072BC"/>
                </a:solidFill>
                <a:latin typeface="Arial Narrow" pitchFamily="34" charset="0"/>
              </a:endParaRPr>
            </a:p>
            <a:p>
              <a:pPr eaLnBrk="0" hangingPunct="0"/>
              <a:endParaRPr lang="en-US" sz="1000">
                <a:solidFill>
                  <a:srgbClr val="0072BC"/>
                </a:solidFill>
                <a:latin typeface="Arial Narrow" pitchFamily="34" charset="0"/>
              </a:endParaRPr>
            </a:p>
            <a:p>
              <a:pPr eaLnBrk="0" hangingPunct="0"/>
              <a:endParaRPr lang="en-US" sz="1000">
                <a:solidFill>
                  <a:srgbClr val="0072BC"/>
                </a:solidFill>
                <a:latin typeface="Arial Narrow" pitchFamily="34" charset="0"/>
              </a:endParaRPr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2835" y="3466"/>
              <a:ext cx="2765" cy="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C1003D"/>
                </a:buClr>
                <a:buFont typeface="Symbol" pitchFamily="18" charset="2"/>
                <a:buChar char=""/>
              </a:pPr>
              <a:r>
                <a:rPr lang="en-US" sz="1100">
                  <a:solidFill>
                    <a:srgbClr val="0072BC"/>
                  </a:solidFill>
                </a:rPr>
                <a:t> Give 30 chest compressions, then 2 rescue breaths.</a:t>
              </a:r>
            </a:p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C1003D"/>
                </a:buClr>
                <a:buFont typeface="Symbol" pitchFamily="18" charset="2"/>
                <a:buChar char=""/>
              </a:pPr>
              <a:r>
                <a:rPr lang="en-US" sz="1100">
                  <a:solidFill>
                    <a:srgbClr val="0072BC"/>
                  </a:solidFill>
                </a:rPr>
                <a:t> Continue giving cycles of 30 compressions to 2 rescue breaths.</a:t>
              </a:r>
            </a:p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C1003D"/>
                </a:buClr>
                <a:buFont typeface="Symbol" pitchFamily="18" charset="2"/>
                <a:buChar char=""/>
              </a:pPr>
              <a:r>
                <a:rPr lang="en-US" sz="1100">
                  <a:solidFill>
                    <a:srgbClr val="0072BC"/>
                  </a:solidFill>
                </a:rPr>
                <a:t> Only stop to recheck the casualty if they start to wake up AND  </a:t>
              </a:r>
              <a:br>
                <a:rPr lang="en-US" sz="1100">
                  <a:solidFill>
                    <a:srgbClr val="0072BC"/>
                  </a:solidFill>
                </a:rPr>
              </a:br>
              <a:r>
                <a:rPr lang="en-US" sz="1100">
                  <a:solidFill>
                    <a:srgbClr val="0072BC"/>
                  </a:solidFill>
                </a:rPr>
                <a:t>   start breathing normally. </a:t>
              </a:r>
            </a:p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C1003D"/>
                </a:buClr>
                <a:buFont typeface="Symbol" pitchFamily="18" charset="2"/>
                <a:buChar char=""/>
              </a:pPr>
              <a:r>
                <a:rPr lang="en-US" sz="1100">
                  <a:solidFill>
                    <a:srgbClr val="0072BC"/>
                  </a:solidFill>
                </a:rPr>
                <a:t> If there is more than one rescuer, change over every 1 - 2 minutes</a:t>
              </a:r>
              <a:br>
                <a:rPr lang="en-US" sz="1100">
                  <a:solidFill>
                    <a:srgbClr val="0072BC"/>
                  </a:solidFill>
                </a:rPr>
              </a:br>
              <a:r>
                <a:rPr lang="en-US" sz="1100">
                  <a:solidFill>
                    <a:srgbClr val="0072BC"/>
                  </a:solidFill>
                </a:rPr>
                <a:t>   to prevent fatigue.</a:t>
              </a:r>
            </a:p>
          </p:txBody>
        </p:sp>
        <p:sp>
          <p:nvSpPr>
            <p:cNvPr id="15" name="Text Box 12"/>
            <p:cNvSpPr txBox="1">
              <a:spLocks noChangeArrowheads="1"/>
            </p:cNvSpPr>
            <p:nvPr/>
          </p:nvSpPr>
          <p:spPr bwMode="auto">
            <a:xfrm>
              <a:off x="1041" y="3370"/>
              <a:ext cx="990" cy="2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400" b="1">
                  <a:solidFill>
                    <a:srgbClr val="0072BC"/>
                  </a:solidFill>
                </a:rPr>
                <a:t>30  to  2</a:t>
              </a:r>
            </a:p>
          </p:txBody>
        </p:sp>
        <p:sp>
          <p:nvSpPr>
            <p:cNvPr id="16" name="AutoShape 13"/>
            <p:cNvSpPr>
              <a:spLocks noChangeArrowheads="1"/>
            </p:cNvSpPr>
            <p:nvPr/>
          </p:nvSpPr>
          <p:spPr bwMode="auto">
            <a:xfrm>
              <a:off x="1201" y="3517"/>
              <a:ext cx="680" cy="158"/>
            </a:xfrm>
            <a:prstGeom prst="leftRightArrow">
              <a:avLst>
                <a:gd name="adj1" fmla="val 32907"/>
                <a:gd name="adj2" fmla="val 52522"/>
              </a:avLst>
            </a:prstGeom>
            <a:solidFill>
              <a:srgbClr val="C1003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>
                <a:solidFill>
                  <a:srgbClr val="0072BC"/>
                </a:solidFill>
              </a:endParaRPr>
            </a:p>
          </p:txBody>
        </p:sp>
        <p:pic>
          <p:nvPicPr>
            <p:cNvPr id="17" name="Picture 14" descr="Capture-000012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682" y="3444"/>
              <a:ext cx="943" cy="7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8" name="Picture 15" descr="Capture-000031-a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93" y="3052"/>
              <a:ext cx="1262" cy="1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" name="Freeform 16"/>
            <p:cNvSpPr>
              <a:spLocks/>
            </p:cNvSpPr>
            <p:nvPr/>
          </p:nvSpPr>
          <p:spPr bwMode="auto">
            <a:xfrm rot="16200000">
              <a:off x="2771" y="3072"/>
              <a:ext cx="205" cy="248"/>
            </a:xfrm>
            <a:custGeom>
              <a:avLst/>
              <a:gdLst>
                <a:gd name="T0" fmla="*/ 91 w 232"/>
                <a:gd name="T1" fmla="*/ 0 h 280"/>
                <a:gd name="T2" fmla="*/ 0 w 232"/>
                <a:gd name="T3" fmla="*/ 110 h 280"/>
                <a:gd name="T4" fmla="*/ 92 w 232"/>
                <a:gd name="T5" fmla="*/ 220 h 280"/>
                <a:gd name="T6" fmla="*/ 92 w 232"/>
                <a:gd name="T7" fmla="*/ 183 h 280"/>
                <a:gd name="T8" fmla="*/ 181 w 232"/>
                <a:gd name="T9" fmla="*/ 183 h 280"/>
                <a:gd name="T10" fmla="*/ 181 w 232"/>
                <a:gd name="T11" fmla="*/ 39 h 280"/>
                <a:gd name="T12" fmla="*/ 91 w 232"/>
                <a:gd name="T13" fmla="*/ 39 h 280"/>
                <a:gd name="T14" fmla="*/ 91 w 232"/>
                <a:gd name="T15" fmla="*/ 0 h 28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232"/>
                <a:gd name="T25" fmla="*/ 0 h 280"/>
                <a:gd name="T26" fmla="*/ 232 w 232"/>
                <a:gd name="T27" fmla="*/ 280 h 28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32" h="280">
                  <a:moveTo>
                    <a:pt x="116" y="0"/>
                  </a:moveTo>
                  <a:lnTo>
                    <a:pt x="0" y="140"/>
                  </a:lnTo>
                  <a:lnTo>
                    <a:pt x="118" y="280"/>
                  </a:lnTo>
                  <a:lnTo>
                    <a:pt x="118" y="234"/>
                  </a:lnTo>
                  <a:lnTo>
                    <a:pt x="232" y="234"/>
                  </a:lnTo>
                  <a:lnTo>
                    <a:pt x="232" y="50"/>
                  </a:lnTo>
                  <a:lnTo>
                    <a:pt x="116" y="50"/>
                  </a:lnTo>
                  <a:lnTo>
                    <a:pt x="116" y="0"/>
                  </a:lnTo>
                  <a:close/>
                </a:path>
              </a:pathLst>
            </a:custGeom>
            <a:solidFill>
              <a:srgbClr val="179A39"/>
            </a:solidFill>
            <a:ln w="28575">
              <a:noFill/>
              <a:round/>
              <a:headEnd/>
              <a:tailEnd/>
            </a:ln>
          </p:spPr>
          <p:txBody>
            <a:bodyPr vert="eaVert" wrap="none" anchor="ctr"/>
            <a:lstStyle/>
            <a:p>
              <a:endParaRPr lang="en-GB">
                <a:solidFill>
                  <a:srgbClr val="0072BC"/>
                </a:solidFill>
              </a:endParaRPr>
            </a:p>
          </p:txBody>
        </p:sp>
      </p:grpSp>
      <p:grpSp>
        <p:nvGrpSpPr>
          <p:cNvPr id="20" name="Group 21"/>
          <p:cNvGrpSpPr>
            <a:grpSpLocks/>
          </p:cNvGrpSpPr>
          <p:nvPr/>
        </p:nvGrpSpPr>
        <p:grpSpPr bwMode="auto">
          <a:xfrm>
            <a:off x="3393878" y="3196532"/>
            <a:ext cx="2238375" cy="619125"/>
            <a:chOff x="2174" y="1702"/>
            <a:chExt cx="1410" cy="390"/>
          </a:xfrm>
        </p:grpSpPr>
        <p:grpSp>
          <p:nvGrpSpPr>
            <p:cNvPr id="21" name="Group 22"/>
            <p:cNvGrpSpPr>
              <a:grpSpLocks/>
            </p:cNvGrpSpPr>
            <p:nvPr/>
          </p:nvGrpSpPr>
          <p:grpSpPr bwMode="auto">
            <a:xfrm>
              <a:off x="2174" y="1705"/>
              <a:ext cx="1410" cy="387"/>
              <a:chOff x="2174" y="1705"/>
              <a:chExt cx="1410" cy="387"/>
            </a:xfrm>
          </p:grpSpPr>
          <p:sp>
            <p:nvSpPr>
              <p:cNvPr id="25" name="AutoShape 23"/>
              <p:cNvSpPr>
                <a:spLocks noChangeArrowheads="1"/>
              </p:cNvSpPr>
              <p:nvPr/>
            </p:nvSpPr>
            <p:spPr bwMode="auto">
              <a:xfrm>
                <a:off x="2174" y="1852"/>
                <a:ext cx="1410" cy="240"/>
              </a:xfrm>
              <a:prstGeom prst="roundRect">
                <a:avLst>
                  <a:gd name="adj" fmla="val 13269"/>
                </a:avLst>
              </a:prstGeom>
              <a:solidFill>
                <a:srgbClr val="C1003D">
                  <a:alpha val="10196"/>
                </a:srgb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26" name="AutoShape 24"/>
              <p:cNvSpPr>
                <a:spLocks noChangeArrowheads="1"/>
              </p:cNvSpPr>
              <p:nvPr/>
            </p:nvSpPr>
            <p:spPr bwMode="auto">
              <a:xfrm>
                <a:off x="2301" y="1882"/>
                <a:ext cx="1174" cy="173"/>
              </a:xfrm>
              <a:prstGeom prst="flowChartProcess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36000" rIns="36000"/>
              <a:lstStyle/>
              <a:p>
                <a:pPr eaLnBrk="0" hangingPunct="0"/>
                <a:r>
                  <a:rPr lang="en-US" sz="1400" b="1">
                    <a:solidFill>
                      <a:srgbClr val="0072BC"/>
                    </a:solidFill>
                  </a:rPr>
                  <a:t>Open Airway</a:t>
                </a:r>
              </a:p>
            </p:txBody>
          </p:sp>
          <p:sp>
            <p:nvSpPr>
              <p:cNvPr id="27" name="Freeform 25"/>
              <p:cNvSpPr>
                <a:spLocks/>
              </p:cNvSpPr>
              <p:nvPr/>
            </p:nvSpPr>
            <p:spPr bwMode="auto">
              <a:xfrm rot="16200000">
                <a:off x="2744" y="1684"/>
                <a:ext cx="205" cy="248"/>
              </a:xfrm>
              <a:custGeom>
                <a:avLst/>
                <a:gdLst>
                  <a:gd name="T0" fmla="*/ 91 w 232"/>
                  <a:gd name="T1" fmla="*/ 0 h 280"/>
                  <a:gd name="T2" fmla="*/ 0 w 232"/>
                  <a:gd name="T3" fmla="*/ 110 h 280"/>
                  <a:gd name="T4" fmla="*/ 92 w 232"/>
                  <a:gd name="T5" fmla="*/ 220 h 280"/>
                  <a:gd name="T6" fmla="*/ 92 w 232"/>
                  <a:gd name="T7" fmla="*/ 183 h 280"/>
                  <a:gd name="T8" fmla="*/ 181 w 232"/>
                  <a:gd name="T9" fmla="*/ 183 h 280"/>
                  <a:gd name="T10" fmla="*/ 181 w 232"/>
                  <a:gd name="T11" fmla="*/ 39 h 280"/>
                  <a:gd name="T12" fmla="*/ 91 w 232"/>
                  <a:gd name="T13" fmla="*/ 39 h 280"/>
                  <a:gd name="T14" fmla="*/ 91 w 232"/>
                  <a:gd name="T15" fmla="*/ 0 h 28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32"/>
                  <a:gd name="T25" fmla="*/ 0 h 280"/>
                  <a:gd name="T26" fmla="*/ 232 w 232"/>
                  <a:gd name="T27" fmla="*/ 280 h 28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32" h="280">
                    <a:moveTo>
                      <a:pt x="116" y="0"/>
                    </a:moveTo>
                    <a:lnTo>
                      <a:pt x="0" y="140"/>
                    </a:lnTo>
                    <a:lnTo>
                      <a:pt x="118" y="280"/>
                    </a:lnTo>
                    <a:lnTo>
                      <a:pt x="118" y="234"/>
                    </a:lnTo>
                    <a:lnTo>
                      <a:pt x="232" y="234"/>
                    </a:lnTo>
                    <a:lnTo>
                      <a:pt x="232" y="50"/>
                    </a:lnTo>
                    <a:lnTo>
                      <a:pt x="116" y="5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179A39"/>
              </a:solidFill>
              <a:ln w="285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</p:grpSp>
        <p:grpSp>
          <p:nvGrpSpPr>
            <p:cNvPr id="22" name="Group 26"/>
            <p:cNvGrpSpPr>
              <a:grpSpLocks/>
            </p:cNvGrpSpPr>
            <p:nvPr/>
          </p:nvGrpSpPr>
          <p:grpSpPr bwMode="auto">
            <a:xfrm>
              <a:off x="2202" y="1702"/>
              <a:ext cx="207" cy="250"/>
              <a:chOff x="2202" y="1578"/>
              <a:chExt cx="207" cy="250"/>
            </a:xfrm>
          </p:grpSpPr>
          <p:sp>
            <p:nvSpPr>
              <p:cNvPr id="23" name="Oval 27"/>
              <p:cNvSpPr>
                <a:spLocks noChangeArrowheads="1"/>
              </p:cNvSpPr>
              <p:nvPr/>
            </p:nvSpPr>
            <p:spPr bwMode="auto">
              <a:xfrm>
                <a:off x="2212" y="1621"/>
                <a:ext cx="197" cy="195"/>
              </a:xfrm>
              <a:prstGeom prst="ellipse">
                <a:avLst/>
              </a:prstGeom>
              <a:solidFill>
                <a:srgbClr val="C1003D"/>
              </a:solidFill>
              <a:ln w="285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24" name="Text Box 28"/>
              <p:cNvSpPr txBox="1">
                <a:spLocks noChangeArrowheads="1"/>
              </p:cNvSpPr>
              <p:nvPr/>
            </p:nvSpPr>
            <p:spPr bwMode="auto">
              <a:xfrm>
                <a:off x="2202" y="1578"/>
                <a:ext cx="193" cy="250"/>
              </a:xfrm>
              <a:prstGeom prst="rect">
                <a:avLst/>
              </a:prstGeom>
              <a:noFill/>
              <a:ln w="2857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2000" b="1">
                    <a:solidFill>
                      <a:srgbClr val="0072BC"/>
                    </a:solidFill>
                    <a:latin typeface="Calibri" pitchFamily="34" charset="0"/>
                  </a:rPr>
                  <a:t>A</a:t>
                </a:r>
                <a:endParaRPr lang="en-GB" sz="2000">
                  <a:solidFill>
                    <a:srgbClr val="0072BC"/>
                  </a:solidFill>
                  <a:latin typeface="Arial Black" pitchFamily="34" charset="0"/>
                </a:endParaRPr>
              </a:p>
            </p:txBody>
          </p:sp>
        </p:grpSp>
      </p:grpSp>
      <p:grpSp>
        <p:nvGrpSpPr>
          <p:cNvPr id="28" name="Group 29"/>
          <p:cNvGrpSpPr>
            <a:grpSpLocks/>
          </p:cNvGrpSpPr>
          <p:nvPr/>
        </p:nvGrpSpPr>
        <p:grpSpPr bwMode="auto">
          <a:xfrm>
            <a:off x="3362128" y="3746528"/>
            <a:ext cx="2266950" cy="1342451"/>
            <a:chOff x="2168" y="2159"/>
            <a:chExt cx="1428" cy="882"/>
          </a:xfrm>
        </p:grpSpPr>
        <p:grpSp>
          <p:nvGrpSpPr>
            <p:cNvPr id="29" name="Group 30"/>
            <p:cNvGrpSpPr>
              <a:grpSpLocks/>
            </p:cNvGrpSpPr>
            <p:nvPr/>
          </p:nvGrpSpPr>
          <p:grpSpPr bwMode="auto">
            <a:xfrm>
              <a:off x="2168" y="2188"/>
              <a:ext cx="1428" cy="853"/>
              <a:chOff x="2168" y="2188"/>
              <a:chExt cx="1428" cy="853"/>
            </a:xfrm>
          </p:grpSpPr>
          <p:sp>
            <p:nvSpPr>
              <p:cNvPr id="33" name="AutoShape 31"/>
              <p:cNvSpPr>
                <a:spLocks noChangeArrowheads="1"/>
              </p:cNvSpPr>
              <p:nvPr/>
            </p:nvSpPr>
            <p:spPr bwMode="auto">
              <a:xfrm>
                <a:off x="2168" y="2304"/>
                <a:ext cx="1428" cy="725"/>
              </a:xfrm>
              <a:prstGeom prst="roundRect">
                <a:avLst>
                  <a:gd name="adj" fmla="val 6620"/>
                </a:avLst>
              </a:prstGeom>
              <a:solidFill>
                <a:srgbClr val="C1003D">
                  <a:alpha val="10196"/>
                </a:srgb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34" name="AutoShape 32"/>
              <p:cNvSpPr>
                <a:spLocks noChangeArrowheads="1"/>
              </p:cNvSpPr>
              <p:nvPr/>
            </p:nvSpPr>
            <p:spPr bwMode="auto">
              <a:xfrm>
                <a:off x="2188" y="2344"/>
                <a:ext cx="1358" cy="181"/>
              </a:xfrm>
              <a:prstGeom prst="flowChartProcess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36000" rIns="36000"/>
              <a:lstStyle/>
              <a:p>
                <a:pPr eaLnBrk="0" hangingPunct="0"/>
                <a:r>
                  <a:rPr lang="en-US" sz="1400" b="1" dirty="0">
                    <a:solidFill>
                      <a:srgbClr val="0072BC"/>
                    </a:solidFill>
                  </a:rPr>
                  <a:t>Normal Breathing?</a:t>
                </a:r>
                <a:endParaRPr lang="en-US" sz="1000" b="1" i="1" dirty="0">
                  <a:solidFill>
                    <a:srgbClr val="0072BC"/>
                  </a:solidFill>
                </a:endParaRPr>
              </a:p>
              <a:p>
                <a:pPr eaLnBrk="0" hangingPunct="0"/>
                <a:endParaRPr lang="en-US" sz="1200" dirty="0">
                  <a:solidFill>
                    <a:srgbClr val="0072BC"/>
                  </a:solidFill>
                  <a:latin typeface="Arial Narrow" pitchFamily="34" charset="0"/>
                </a:endParaRPr>
              </a:p>
            </p:txBody>
          </p:sp>
          <p:sp>
            <p:nvSpPr>
              <p:cNvPr id="35" name="Freeform 33"/>
              <p:cNvSpPr>
                <a:spLocks/>
              </p:cNvSpPr>
              <p:nvPr/>
            </p:nvSpPr>
            <p:spPr bwMode="auto">
              <a:xfrm rot="16200000">
                <a:off x="2758" y="2167"/>
                <a:ext cx="205" cy="248"/>
              </a:xfrm>
              <a:custGeom>
                <a:avLst/>
                <a:gdLst>
                  <a:gd name="T0" fmla="*/ 91 w 232"/>
                  <a:gd name="T1" fmla="*/ 0 h 280"/>
                  <a:gd name="T2" fmla="*/ 0 w 232"/>
                  <a:gd name="T3" fmla="*/ 110 h 280"/>
                  <a:gd name="T4" fmla="*/ 92 w 232"/>
                  <a:gd name="T5" fmla="*/ 220 h 280"/>
                  <a:gd name="T6" fmla="*/ 92 w 232"/>
                  <a:gd name="T7" fmla="*/ 183 h 280"/>
                  <a:gd name="T8" fmla="*/ 181 w 232"/>
                  <a:gd name="T9" fmla="*/ 183 h 280"/>
                  <a:gd name="T10" fmla="*/ 181 w 232"/>
                  <a:gd name="T11" fmla="*/ 39 h 280"/>
                  <a:gd name="T12" fmla="*/ 91 w 232"/>
                  <a:gd name="T13" fmla="*/ 39 h 280"/>
                  <a:gd name="T14" fmla="*/ 91 w 232"/>
                  <a:gd name="T15" fmla="*/ 0 h 28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32"/>
                  <a:gd name="T25" fmla="*/ 0 h 280"/>
                  <a:gd name="T26" fmla="*/ 232 w 232"/>
                  <a:gd name="T27" fmla="*/ 280 h 28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32" h="280">
                    <a:moveTo>
                      <a:pt x="116" y="0"/>
                    </a:moveTo>
                    <a:lnTo>
                      <a:pt x="0" y="140"/>
                    </a:lnTo>
                    <a:lnTo>
                      <a:pt x="118" y="280"/>
                    </a:lnTo>
                    <a:lnTo>
                      <a:pt x="118" y="234"/>
                    </a:lnTo>
                    <a:lnTo>
                      <a:pt x="232" y="234"/>
                    </a:lnTo>
                    <a:lnTo>
                      <a:pt x="232" y="50"/>
                    </a:lnTo>
                    <a:lnTo>
                      <a:pt x="116" y="5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179A39"/>
              </a:solidFill>
              <a:ln w="28575">
                <a:noFill/>
                <a:round/>
                <a:headEnd/>
                <a:tailEnd/>
              </a:ln>
            </p:spPr>
            <p:txBody>
              <a:bodyPr vert="eaVert" wrap="none" anchor="ctr"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36" name="AutoShape 34"/>
              <p:cNvSpPr>
                <a:spLocks noChangeArrowheads="1"/>
              </p:cNvSpPr>
              <p:nvPr/>
            </p:nvSpPr>
            <p:spPr bwMode="auto">
              <a:xfrm>
                <a:off x="2188" y="2752"/>
                <a:ext cx="1358" cy="289"/>
              </a:xfrm>
              <a:prstGeom prst="flowChartProcess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36000" rIns="36000"/>
              <a:lstStyle/>
              <a:p>
                <a:pPr eaLnBrk="0" hangingPunct="0"/>
                <a:r>
                  <a:rPr lang="en-US" sz="1400" b="1" dirty="0">
                    <a:solidFill>
                      <a:srgbClr val="0072BC"/>
                    </a:solidFill>
                  </a:rPr>
                  <a:t>Call 999/112 Now</a:t>
                </a:r>
              </a:p>
              <a:p>
                <a:pPr eaLnBrk="0" hangingPunct="0"/>
                <a:r>
                  <a:rPr lang="en-US" sz="1000" i="1" dirty="0">
                    <a:solidFill>
                      <a:srgbClr val="0072BC"/>
                    </a:solidFill>
                    <a:latin typeface="Arial Narrow" pitchFamily="34" charset="0"/>
                  </a:rPr>
                  <a:t>(If not already done)</a:t>
                </a:r>
              </a:p>
            </p:txBody>
          </p:sp>
          <p:sp>
            <p:nvSpPr>
              <p:cNvPr id="37" name="Freeform 35"/>
              <p:cNvSpPr>
                <a:spLocks/>
              </p:cNvSpPr>
              <p:nvPr/>
            </p:nvSpPr>
            <p:spPr bwMode="auto">
              <a:xfrm rot="-5400000">
                <a:off x="2754" y="2503"/>
                <a:ext cx="232" cy="280"/>
              </a:xfrm>
              <a:custGeom>
                <a:avLst/>
                <a:gdLst>
                  <a:gd name="T0" fmla="*/ 116 w 232"/>
                  <a:gd name="T1" fmla="*/ 0 h 280"/>
                  <a:gd name="T2" fmla="*/ 0 w 232"/>
                  <a:gd name="T3" fmla="*/ 140 h 280"/>
                  <a:gd name="T4" fmla="*/ 118 w 232"/>
                  <a:gd name="T5" fmla="*/ 280 h 280"/>
                  <a:gd name="T6" fmla="*/ 118 w 232"/>
                  <a:gd name="T7" fmla="*/ 234 h 280"/>
                  <a:gd name="T8" fmla="*/ 232 w 232"/>
                  <a:gd name="T9" fmla="*/ 234 h 280"/>
                  <a:gd name="T10" fmla="*/ 232 w 232"/>
                  <a:gd name="T11" fmla="*/ 50 h 280"/>
                  <a:gd name="T12" fmla="*/ 116 w 232"/>
                  <a:gd name="T13" fmla="*/ 50 h 280"/>
                  <a:gd name="T14" fmla="*/ 116 w 232"/>
                  <a:gd name="T15" fmla="*/ 0 h 28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32"/>
                  <a:gd name="T25" fmla="*/ 0 h 280"/>
                  <a:gd name="T26" fmla="*/ 232 w 232"/>
                  <a:gd name="T27" fmla="*/ 280 h 28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32" h="280">
                    <a:moveTo>
                      <a:pt x="116" y="0"/>
                    </a:moveTo>
                    <a:lnTo>
                      <a:pt x="0" y="140"/>
                    </a:lnTo>
                    <a:lnTo>
                      <a:pt x="118" y="280"/>
                    </a:lnTo>
                    <a:lnTo>
                      <a:pt x="118" y="234"/>
                    </a:lnTo>
                    <a:lnTo>
                      <a:pt x="232" y="234"/>
                    </a:lnTo>
                    <a:lnTo>
                      <a:pt x="232" y="50"/>
                    </a:lnTo>
                    <a:lnTo>
                      <a:pt x="116" y="5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179A39"/>
              </a:solidFill>
              <a:ln w="28575">
                <a:noFill/>
                <a:round/>
                <a:headEnd/>
                <a:tailEnd/>
              </a:ln>
            </p:spPr>
            <p:txBody>
              <a:bodyPr vert="eaVert" wrap="none" anchor="ctr"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38" name="AutoShape 36"/>
              <p:cNvSpPr>
                <a:spLocks noChangeArrowheads="1"/>
              </p:cNvSpPr>
              <p:nvPr/>
            </p:nvSpPr>
            <p:spPr bwMode="auto">
              <a:xfrm>
                <a:off x="2729" y="2545"/>
                <a:ext cx="286" cy="139"/>
              </a:xfrm>
              <a:prstGeom prst="flowChartProcess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eaLnBrk="0" hangingPunct="0"/>
                <a:r>
                  <a:rPr lang="en-US" sz="1100" b="1">
                    <a:solidFill>
                      <a:srgbClr val="0072BC"/>
                    </a:solidFill>
                  </a:rPr>
                  <a:t>NO</a:t>
                </a:r>
                <a:endParaRPr lang="en-US" sz="1200" b="1">
                  <a:solidFill>
                    <a:srgbClr val="0072BC"/>
                  </a:solidFill>
                </a:endParaRPr>
              </a:p>
            </p:txBody>
          </p:sp>
        </p:grpSp>
        <p:grpSp>
          <p:nvGrpSpPr>
            <p:cNvPr id="30" name="Group 37"/>
            <p:cNvGrpSpPr>
              <a:grpSpLocks/>
            </p:cNvGrpSpPr>
            <p:nvPr/>
          </p:nvGrpSpPr>
          <p:grpSpPr bwMode="auto">
            <a:xfrm>
              <a:off x="2214" y="2159"/>
              <a:ext cx="197" cy="263"/>
              <a:chOff x="2186" y="2083"/>
              <a:chExt cx="197" cy="263"/>
            </a:xfrm>
          </p:grpSpPr>
          <p:sp>
            <p:nvSpPr>
              <p:cNvPr id="31" name="Oval 38"/>
              <p:cNvSpPr>
                <a:spLocks noChangeArrowheads="1"/>
              </p:cNvSpPr>
              <p:nvPr/>
            </p:nvSpPr>
            <p:spPr bwMode="auto">
              <a:xfrm>
                <a:off x="2186" y="2114"/>
                <a:ext cx="197" cy="195"/>
              </a:xfrm>
              <a:prstGeom prst="ellipse">
                <a:avLst/>
              </a:prstGeom>
              <a:solidFill>
                <a:srgbClr val="C1003D"/>
              </a:solidFill>
              <a:ln w="285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32" name="Text Box 39"/>
              <p:cNvSpPr txBox="1">
                <a:spLocks noChangeArrowheads="1"/>
              </p:cNvSpPr>
              <p:nvPr/>
            </p:nvSpPr>
            <p:spPr bwMode="auto">
              <a:xfrm>
                <a:off x="2186" y="2083"/>
                <a:ext cx="193" cy="263"/>
              </a:xfrm>
              <a:prstGeom prst="rect">
                <a:avLst/>
              </a:prstGeom>
              <a:noFill/>
              <a:ln w="2857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2000" b="1" dirty="0">
                    <a:solidFill>
                      <a:srgbClr val="0072BC"/>
                    </a:solidFill>
                    <a:latin typeface="Calibri" pitchFamily="34" charset="0"/>
                  </a:rPr>
                  <a:t>B</a:t>
                </a:r>
                <a:endParaRPr lang="en-GB" sz="2000" dirty="0">
                  <a:solidFill>
                    <a:srgbClr val="0072BC"/>
                  </a:solidFill>
                  <a:latin typeface="Arial Black" pitchFamily="34" charset="0"/>
                </a:endParaRPr>
              </a:p>
            </p:txBody>
          </p:sp>
        </p:grpSp>
      </p:grpSp>
      <p:grpSp>
        <p:nvGrpSpPr>
          <p:cNvPr id="39" name="Group 40"/>
          <p:cNvGrpSpPr>
            <a:grpSpLocks/>
          </p:cNvGrpSpPr>
          <p:nvPr/>
        </p:nvGrpSpPr>
        <p:grpSpPr bwMode="auto">
          <a:xfrm>
            <a:off x="3416103" y="1268760"/>
            <a:ext cx="2192338" cy="674687"/>
            <a:chOff x="2188" y="401"/>
            <a:chExt cx="1381" cy="415"/>
          </a:xfrm>
        </p:grpSpPr>
        <p:grpSp>
          <p:nvGrpSpPr>
            <p:cNvPr id="40" name="Group 41"/>
            <p:cNvGrpSpPr>
              <a:grpSpLocks/>
            </p:cNvGrpSpPr>
            <p:nvPr/>
          </p:nvGrpSpPr>
          <p:grpSpPr bwMode="auto">
            <a:xfrm>
              <a:off x="2188" y="559"/>
              <a:ext cx="1381" cy="257"/>
              <a:chOff x="2188" y="559"/>
              <a:chExt cx="1381" cy="257"/>
            </a:xfrm>
          </p:grpSpPr>
          <p:sp>
            <p:nvSpPr>
              <p:cNvPr id="44" name="AutoShape 42"/>
              <p:cNvSpPr>
                <a:spLocks noChangeArrowheads="1"/>
              </p:cNvSpPr>
              <p:nvPr/>
            </p:nvSpPr>
            <p:spPr bwMode="auto">
              <a:xfrm>
                <a:off x="2188" y="559"/>
                <a:ext cx="1381" cy="257"/>
              </a:xfrm>
              <a:prstGeom prst="roundRect">
                <a:avLst>
                  <a:gd name="adj" fmla="val 13269"/>
                </a:avLst>
              </a:prstGeom>
              <a:solidFill>
                <a:srgbClr val="C1003D">
                  <a:alpha val="10196"/>
                </a:srgb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45" name="AutoShape 43"/>
              <p:cNvSpPr>
                <a:spLocks noChangeArrowheads="1"/>
              </p:cNvSpPr>
              <p:nvPr/>
            </p:nvSpPr>
            <p:spPr bwMode="auto">
              <a:xfrm>
                <a:off x="2282" y="571"/>
                <a:ext cx="1200" cy="172"/>
              </a:xfrm>
              <a:prstGeom prst="flowChartProcess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eaLnBrk="0" hangingPunct="0"/>
                <a:r>
                  <a:rPr lang="en-US" sz="1400" b="1">
                    <a:solidFill>
                      <a:srgbClr val="0072BC"/>
                    </a:solidFill>
                  </a:rPr>
                  <a:t>Danger?</a:t>
                </a:r>
              </a:p>
            </p:txBody>
          </p:sp>
        </p:grpSp>
        <p:grpSp>
          <p:nvGrpSpPr>
            <p:cNvPr id="41" name="Group 44"/>
            <p:cNvGrpSpPr>
              <a:grpSpLocks/>
            </p:cNvGrpSpPr>
            <p:nvPr/>
          </p:nvGrpSpPr>
          <p:grpSpPr bwMode="auto">
            <a:xfrm>
              <a:off x="2217" y="401"/>
              <a:ext cx="203" cy="250"/>
              <a:chOff x="2213" y="257"/>
              <a:chExt cx="203" cy="250"/>
            </a:xfrm>
          </p:grpSpPr>
          <p:sp>
            <p:nvSpPr>
              <p:cNvPr id="42" name="Oval 45"/>
              <p:cNvSpPr>
                <a:spLocks noChangeArrowheads="1"/>
              </p:cNvSpPr>
              <p:nvPr/>
            </p:nvSpPr>
            <p:spPr bwMode="auto">
              <a:xfrm>
                <a:off x="2219" y="294"/>
                <a:ext cx="197" cy="195"/>
              </a:xfrm>
              <a:prstGeom prst="ellipse">
                <a:avLst/>
              </a:prstGeom>
              <a:solidFill>
                <a:srgbClr val="C1003D"/>
              </a:solidFill>
              <a:ln w="285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43" name="Text Box 46"/>
              <p:cNvSpPr txBox="1">
                <a:spLocks noChangeArrowheads="1"/>
              </p:cNvSpPr>
              <p:nvPr/>
            </p:nvSpPr>
            <p:spPr bwMode="auto">
              <a:xfrm>
                <a:off x="2213" y="257"/>
                <a:ext cx="193" cy="250"/>
              </a:xfrm>
              <a:prstGeom prst="rect">
                <a:avLst/>
              </a:prstGeom>
              <a:noFill/>
              <a:ln w="2857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2000" b="1">
                    <a:solidFill>
                      <a:srgbClr val="0072BC"/>
                    </a:solidFill>
                    <a:latin typeface="Calibri" pitchFamily="34" charset="0"/>
                  </a:rPr>
                  <a:t>D</a:t>
                </a:r>
                <a:endParaRPr lang="en-GB" sz="2000">
                  <a:solidFill>
                    <a:srgbClr val="0072BC"/>
                  </a:solidFill>
                  <a:latin typeface="Arial Black" pitchFamily="34" charset="0"/>
                </a:endParaRPr>
              </a:p>
            </p:txBody>
          </p:sp>
        </p:grpSp>
      </p:grpSp>
      <p:grpSp>
        <p:nvGrpSpPr>
          <p:cNvPr id="46" name="Group 47"/>
          <p:cNvGrpSpPr>
            <a:grpSpLocks/>
          </p:cNvGrpSpPr>
          <p:nvPr/>
        </p:nvGrpSpPr>
        <p:grpSpPr bwMode="auto">
          <a:xfrm>
            <a:off x="3362525" y="1935683"/>
            <a:ext cx="2195512" cy="1231900"/>
            <a:chOff x="2185" y="863"/>
            <a:chExt cx="1383" cy="776"/>
          </a:xfrm>
        </p:grpSpPr>
        <p:grpSp>
          <p:nvGrpSpPr>
            <p:cNvPr id="47" name="Group 48"/>
            <p:cNvGrpSpPr>
              <a:grpSpLocks/>
            </p:cNvGrpSpPr>
            <p:nvPr/>
          </p:nvGrpSpPr>
          <p:grpSpPr bwMode="auto">
            <a:xfrm>
              <a:off x="2185" y="863"/>
              <a:ext cx="1383" cy="776"/>
              <a:chOff x="2185" y="863"/>
              <a:chExt cx="1383" cy="776"/>
            </a:xfrm>
          </p:grpSpPr>
          <p:sp>
            <p:nvSpPr>
              <p:cNvPr id="51" name="Freeform 49"/>
              <p:cNvSpPr>
                <a:spLocks/>
              </p:cNvSpPr>
              <p:nvPr/>
            </p:nvSpPr>
            <p:spPr bwMode="auto">
              <a:xfrm rot="16200000">
                <a:off x="2745" y="839"/>
                <a:ext cx="232" cy="280"/>
              </a:xfrm>
              <a:custGeom>
                <a:avLst/>
                <a:gdLst>
                  <a:gd name="T0" fmla="*/ 116 w 232"/>
                  <a:gd name="T1" fmla="*/ 0 h 280"/>
                  <a:gd name="T2" fmla="*/ 0 w 232"/>
                  <a:gd name="T3" fmla="*/ 140 h 280"/>
                  <a:gd name="T4" fmla="*/ 118 w 232"/>
                  <a:gd name="T5" fmla="*/ 280 h 280"/>
                  <a:gd name="T6" fmla="*/ 118 w 232"/>
                  <a:gd name="T7" fmla="*/ 234 h 280"/>
                  <a:gd name="T8" fmla="*/ 232 w 232"/>
                  <a:gd name="T9" fmla="*/ 234 h 280"/>
                  <a:gd name="T10" fmla="*/ 232 w 232"/>
                  <a:gd name="T11" fmla="*/ 50 h 280"/>
                  <a:gd name="T12" fmla="*/ 116 w 232"/>
                  <a:gd name="T13" fmla="*/ 50 h 280"/>
                  <a:gd name="T14" fmla="*/ 116 w 232"/>
                  <a:gd name="T15" fmla="*/ 0 h 28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32"/>
                  <a:gd name="T25" fmla="*/ 0 h 280"/>
                  <a:gd name="T26" fmla="*/ 232 w 232"/>
                  <a:gd name="T27" fmla="*/ 280 h 28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32" h="280">
                    <a:moveTo>
                      <a:pt x="116" y="0"/>
                    </a:moveTo>
                    <a:lnTo>
                      <a:pt x="0" y="140"/>
                    </a:lnTo>
                    <a:lnTo>
                      <a:pt x="118" y="280"/>
                    </a:lnTo>
                    <a:lnTo>
                      <a:pt x="118" y="234"/>
                    </a:lnTo>
                    <a:lnTo>
                      <a:pt x="232" y="234"/>
                    </a:lnTo>
                    <a:lnTo>
                      <a:pt x="232" y="50"/>
                    </a:lnTo>
                    <a:lnTo>
                      <a:pt x="116" y="5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179A39"/>
              </a:solidFill>
              <a:ln w="285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52" name="AutoShape 50"/>
              <p:cNvSpPr>
                <a:spLocks noChangeArrowheads="1"/>
              </p:cNvSpPr>
              <p:nvPr/>
            </p:nvSpPr>
            <p:spPr bwMode="auto">
              <a:xfrm>
                <a:off x="2185" y="1069"/>
                <a:ext cx="1383" cy="570"/>
              </a:xfrm>
              <a:prstGeom prst="roundRect">
                <a:avLst>
                  <a:gd name="adj" fmla="val 8190"/>
                </a:avLst>
              </a:prstGeom>
              <a:solidFill>
                <a:srgbClr val="C1003D">
                  <a:alpha val="10196"/>
                </a:srgb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53" name="AutoShape 51"/>
              <p:cNvSpPr>
                <a:spLocks noChangeArrowheads="1"/>
              </p:cNvSpPr>
              <p:nvPr/>
            </p:nvSpPr>
            <p:spPr bwMode="auto">
              <a:xfrm>
                <a:off x="2336" y="1069"/>
                <a:ext cx="1074" cy="182"/>
              </a:xfrm>
              <a:prstGeom prst="flowChartProcess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36000" rIns="36000"/>
              <a:lstStyle/>
              <a:p>
                <a:pPr eaLnBrk="0" hangingPunct="0"/>
                <a:r>
                  <a:rPr lang="en-US" sz="1400" b="1">
                    <a:solidFill>
                      <a:srgbClr val="0072BC"/>
                    </a:solidFill>
                  </a:rPr>
                  <a:t> Response?</a:t>
                </a:r>
                <a:endParaRPr lang="en-US" sz="1200" b="1">
                  <a:solidFill>
                    <a:srgbClr val="0072BC"/>
                  </a:solidFill>
                </a:endParaRPr>
              </a:p>
            </p:txBody>
          </p:sp>
          <p:sp>
            <p:nvSpPr>
              <p:cNvPr id="54" name="AutoShape 52"/>
              <p:cNvSpPr>
                <a:spLocks noChangeArrowheads="1"/>
              </p:cNvSpPr>
              <p:nvPr/>
            </p:nvSpPr>
            <p:spPr bwMode="auto">
              <a:xfrm>
                <a:off x="2729" y="865"/>
                <a:ext cx="286" cy="139"/>
              </a:xfrm>
              <a:prstGeom prst="flowChartProcess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eaLnBrk="0" hangingPunct="0"/>
                <a:r>
                  <a:rPr lang="en-US" sz="1100" b="1" dirty="0">
                    <a:solidFill>
                      <a:srgbClr val="0072BC"/>
                    </a:solidFill>
                  </a:rPr>
                  <a:t>NO</a:t>
                </a:r>
                <a:endParaRPr lang="en-US" sz="1200" b="1" dirty="0">
                  <a:solidFill>
                    <a:srgbClr val="0072BC"/>
                  </a:solidFill>
                </a:endParaRPr>
              </a:p>
            </p:txBody>
          </p:sp>
          <p:sp>
            <p:nvSpPr>
              <p:cNvPr id="55" name="Freeform 53"/>
              <p:cNvSpPr>
                <a:spLocks/>
              </p:cNvSpPr>
              <p:nvPr/>
            </p:nvSpPr>
            <p:spPr bwMode="auto">
              <a:xfrm rot="16200000">
                <a:off x="2753" y="1252"/>
                <a:ext cx="232" cy="280"/>
              </a:xfrm>
              <a:custGeom>
                <a:avLst/>
                <a:gdLst>
                  <a:gd name="T0" fmla="*/ 116 w 232"/>
                  <a:gd name="T1" fmla="*/ 0 h 280"/>
                  <a:gd name="T2" fmla="*/ 0 w 232"/>
                  <a:gd name="T3" fmla="*/ 140 h 280"/>
                  <a:gd name="T4" fmla="*/ 118 w 232"/>
                  <a:gd name="T5" fmla="*/ 280 h 280"/>
                  <a:gd name="T6" fmla="*/ 118 w 232"/>
                  <a:gd name="T7" fmla="*/ 234 h 280"/>
                  <a:gd name="T8" fmla="*/ 232 w 232"/>
                  <a:gd name="T9" fmla="*/ 234 h 280"/>
                  <a:gd name="T10" fmla="*/ 232 w 232"/>
                  <a:gd name="T11" fmla="*/ 50 h 280"/>
                  <a:gd name="T12" fmla="*/ 116 w 232"/>
                  <a:gd name="T13" fmla="*/ 50 h 280"/>
                  <a:gd name="T14" fmla="*/ 116 w 232"/>
                  <a:gd name="T15" fmla="*/ 0 h 28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232"/>
                  <a:gd name="T25" fmla="*/ 0 h 280"/>
                  <a:gd name="T26" fmla="*/ 232 w 232"/>
                  <a:gd name="T27" fmla="*/ 280 h 28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32" h="280">
                    <a:moveTo>
                      <a:pt x="116" y="0"/>
                    </a:moveTo>
                    <a:lnTo>
                      <a:pt x="0" y="140"/>
                    </a:lnTo>
                    <a:lnTo>
                      <a:pt x="118" y="280"/>
                    </a:lnTo>
                    <a:lnTo>
                      <a:pt x="118" y="234"/>
                    </a:lnTo>
                    <a:lnTo>
                      <a:pt x="232" y="234"/>
                    </a:lnTo>
                    <a:lnTo>
                      <a:pt x="232" y="50"/>
                    </a:lnTo>
                    <a:lnTo>
                      <a:pt x="116" y="5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179A39"/>
              </a:solidFill>
              <a:ln w="285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56" name="AutoShape 54"/>
              <p:cNvSpPr>
                <a:spLocks noChangeArrowheads="1"/>
              </p:cNvSpPr>
              <p:nvPr/>
            </p:nvSpPr>
            <p:spPr bwMode="auto">
              <a:xfrm>
                <a:off x="2729" y="1324"/>
                <a:ext cx="286" cy="139"/>
              </a:xfrm>
              <a:prstGeom prst="flowChartProcess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eaLnBrk="0" hangingPunct="0"/>
                <a:r>
                  <a:rPr lang="en-US" sz="1100" b="1" dirty="0">
                    <a:solidFill>
                      <a:srgbClr val="0072BC"/>
                    </a:solidFill>
                  </a:rPr>
                  <a:t>NO</a:t>
                </a:r>
                <a:endParaRPr lang="en-US" sz="1200" b="1" dirty="0">
                  <a:solidFill>
                    <a:srgbClr val="0072BC"/>
                  </a:solidFill>
                </a:endParaRPr>
              </a:p>
            </p:txBody>
          </p:sp>
          <p:sp>
            <p:nvSpPr>
              <p:cNvPr id="57" name="AutoShape 55"/>
              <p:cNvSpPr>
                <a:spLocks noChangeArrowheads="1"/>
              </p:cNvSpPr>
              <p:nvPr/>
            </p:nvSpPr>
            <p:spPr bwMode="auto">
              <a:xfrm>
                <a:off x="2336" y="1449"/>
                <a:ext cx="1074" cy="182"/>
              </a:xfrm>
              <a:prstGeom prst="flowChartProcess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36000" rIns="36000"/>
              <a:lstStyle/>
              <a:p>
                <a:pPr eaLnBrk="0" hangingPunct="0"/>
                <a:r>
                  <a:rPr lang="en-US" sz="1400" b="1">
                    <a:solidFill>
                      <a:srgbClr val="0072BC"/>
                    </a:solidFill>
                  </a:rPr>
                  <a:t>Help!</a:t>
                </a:r>
              </a:p>
            </p:txBody>
          </p:sp>
        </p:grpSp>
        <p:grpSp>
          <p:nvGrpSpPr>
            <p:cNvPr id="48" name="Group 56"/>
            <p:cNvGrpSpPr>
              <a:grpSpLocks/>
            </p:cNvGrpSpPr>
            <p:nvPr/>
          </p:nvGrpSpPr>
          <p:grpSpPr bwMode="auto">
            <a:xfrm>
              <a:off x="2211" y="915"/>
              <a:ext cx="201" cy="250"/>
              <a:chOff x="2215" y="759"/>
              <a:chExt cx="201" cy="250"/>
            </a:xfrm>
          </p:grpSpPr>
          <p:sp>
            <p:nvSpPr>
              <p:cNvPr id="49" name="Oval 57"/>
              <p:cNvSpPr>
                <a:spLocks noChangeArrowheads="1"/>
              </p:cNvSpPr>
              <p:nvPr/>
            </p:nvSpPr>
            <p:spPr bwMode="auto">
              <a:xfrm>
                <a:off x="2219" y="790"/>
                <a:ext cx="197" cy="195"/>
              </a:xfrm>
              <a:prstGeom prst="ellipse">
                <a:avLst/>
              </a:prstGeom>
              <a:solidFill>
                <a:srgbClr val="C1003D"/>
              </a:solidFill>
              <a:ln w="2857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50" name="Text Box 58"/>
              <p:cNvSpPr txBox="1">
                <a:spLocks noChangeArrowheads="1"/>
              </p:cNvSpPr>
              <p:nvPr/>
            </p:nvSpPr>
            <p:spPr bwMode="auto">
              <a:xfrm>
                <a:off x="2215" y="759"/>
                <a:ext cx="193" cy="250"/>
              </a:xfrm>
              <a:prstGeom prst="rect">
                <a:avLst/>
              </a:prstGeom>
              <a:noFill/>
              <a:ln w="2857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2000" b="1">
                    <a:solidFill>
                      <a:srgbClr val="0072BC"/>
                    </a:solidFill>
                    <a:latin typeface="Calibri" pitchFamily="34" charset="0"/>
                  </a:rPr>
                  <a:t>R</a:t>
                </a:r>
                <a:endParaRPr lang="en-GB" sz="2000">
                  <a:solidFill>
                    <a:srgbClr val="0072BC"/>
                  </a:solidFill>
                  <a:latin typeface="Arial Black" pitchFamily="34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Resuscitation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1455539" y="1734145"/>
            <a:ext cx="3698875" cy="64135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>
                <a:solidFill>
                  <a:srgbClr val="00529B"/>
                </a:solidFill>
              </a:rPr>
              <a:t>Danger</a:t>
            </a: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1490464" y="2988270"/>
            <a:ext cx="3697288" cy="64135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>
                <a:solidFill>
                  <a:srgbClr val="00529B"/>
                </a:solidFill>
              </a:rPr>
              <a:t>Response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512689" y="4183657"/>
            <a:ext cx="3697288" cy="64135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>
                <a:solidFill>
                  <a:srgbClr val="00529B"/>
                </a:solidFill>
              </a:rPr>
              <a:t>Airway</a:t>
            </a:r>
          </a:p>
        </p:txBody>
      </p:sp>
      <p:grpSp>
        <p:nvGrpSpPr>
          <p:cNvPr id="8" name="Group 5"/>
          <p:cNvGrpSpPr>
            <a:grpSpLocks/>
          </p:cNvGrpSpPr>
          <p:nvPr/>
        </p:nvGrpSpPr>
        <p:grpSpPr bwMode="auto">
          <a:xfrm>
            <a:off x="539552" y="1510307"/>
            <a:ext cx="768350" cy="4721225"/>
            <a:chOff x="809" y="782"/>
            <a:chExt cx="484" cy="2974"/>
          </a:xfrm>
        </p:grpSpPr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809" y="876"/>
              <a:ext cx="472" cy="472"/>
            </a:xfrm>
            <a:prstGeom prst="ellipse">
              <a:avLst/>
            </a:prstGeom>
            <a:solidFill>
              <a:srgbClr val="C1003D"/>
            </a:solidFill>
            <a:ln w="285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>
                <a:solidFill>
                  <a:srgbClr val="00529B"/>
                </a:solidFill>
              </a:endParaRPr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831" y="782"/>
              <a:ext cx="462" cy="653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6200" b="1">
                  <a:solidFill>
                    <a:srgbClr val="00529B"/>
                  </a:solidFill>
                  <a:latin typeface="Calibri" pitchFamily="34" charset="0"/>
                </a:rPr>
                <a:t>D</a:t>
              </a:r>
              <a:endParaRPr lang="en-GB" sz="6200">
                <a:solidFill>
                  <a:srgbClr val="00529B"/>
                </a:solidFill>
                <a:latin typeface="Arial Black" pitchFamily="34" charset="0"/>
              </a:endParaRPr>
            </a:p>
          </p:txBody>
        </p:sp>
        <p:sp>
          <p:nvSpPr>
            <p:cNvPr id="11" name="Oval 8"/>
            <p:cNvSpPr>
              <a:spLocks noChangeArrowheads="1"/>
            </p:cNvSpPr>
            <p:nvPr/>
          </p:nvSpPr>
          <p:spPr bwMode="auto">
            <a:xfrm>
              <a:off x="809" y="1660"/>
              <a:ext cx="472" cy="472"/>
            </a:xfrm>
            <a:prstGeom prst="ellipse">
              <a:avLst/>
            </a:prstGeom>
            <a:solidFill>
              <a:srgbClr val="C1003D"/>
            </a:solidFill>
            <a:ln w="285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>
                <a:solidFill>
                  <a:srgbClr val="00529B"/>
                </a:solidFill>
              </a:endParaRPr>
            </a:p>
          </p:txBody>
        </p:sp>
        <p:sp>
          <p:nvSpPr>
            <p:cNvPr id="12" name="Text Box 9"/>
            <p:cNvSpPr txBox="1">
              <a:spLocks noChangeArrowheads="1"/>
            </p:cNvSpPr>
            <p:nvPr/>
          </p:nvSpPr>
          <p:spPr bwMode="auto">
            <a:xfrm>
              <a:off x="821" y="1561"/>
              <a:ext cx="462" cy="653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6200" b="1">
                  <a:solidFill>
                    <a:srgbClr val="00529B"/>
                  </a:solidFill>
                  <a:latin typeface="Calibri" pitchFamily="34" charset="0"/>
                </a:rPr>
                <a:t>R</a:t>
              </a:r>
              <a:endParaRPr lang="en-GB" sz="6200">
                <a:solidFill>
                  <a:srgbClr val="00529B"/>
                </a:solidFill>
                <a:latin typeface="Arial Black" pitchFamily="34" charset="0"/>
              </a:endParaRPr>
            </a:p>
          </p:txBody>
        </p:sp>
        <p:sp>
          <p:nvSpPr>
            <p:cNvPr id="13" name="Oval 10"/>
            <p:cNvSpPr>
              <a:spLocks noChangeArrowheads="1"/>
            </p:cNvSpPr>
            <p:nvPr/>
          </p:nvSpPr>
          <p:spPr bwMode="auto">
            <a:xfrm>
              <a:off x="809" y="2434"/>
              <a:ext cx="472" cy="472"/>
            </a:xfrm>
            <a:prstGeom prst="ellipse">
              <a:avLst/>
            </a:prstGeom>
            <a:solidFill>
              <a:srgbClr val="C1003D"/>
            </a:solidFill>
            <a:ln w="285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>
                <a:solidFill>
                  <a:srgbClr val="00529B"/>
                </a:solidFill>
              </a:endParaRPr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816" y="2320"/>
              <a:ext cx="462" cy="653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6200" b="1">
                  <a:solidFill>
                    <a:srgbClr val="00529B"/>
                  </a:solidFill>
                  <a:latin typeface="Calibri" pitchFamily="34" charset="0"/>
                </a:rPr>
                <a:t>A</a:t>
              </a:r>
              <a:endParaRPr lang="en-GB" sz="6200">
                <a:solidFill>
                  <a:srgbClr val="00529B"/>
                </a:solidFill>
                <a:latin typeface="Arial Black" pitchFamily="34" charset="0"/>
              </a:endParaRPr>
            </a:p>
          </p:txBody>
        </p:sp>
        <p:sp>
          <p:nvSpPr>
            <p:cNvPr id="15" name="Oval 12"/>
            <p:cNvSpPr>
              <a:spLocks noChangeArrowheads="1"/>
            </p:cNvSpPr>
            <p:nvPr/>
          </p:nvSpPr>
          <p:spPr bwMode="auto">
            <a:xfrm>
              <a:off x="809" y="3202"/>
              <a:ext cx="472" cy="472"/>
            </a:xfrm>
            <a:prstGeom prst="ellipse">
              <a:avLst/>
            </a:prstGeom>
            <a:solidFill>
              <a:srgbClr val="C1003D"/>
            </a:solidFill>
            <a:ln w="285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>
                <a:solidFill>
                  <a:srgbClr val="00529B"/>
                </a:solidFill>
              </a:endParaRPr>
            </a:p>
          </p:txBody>
        </p:sp>
        <p:sp>
          <p:nvSpPr>
            <p:cNvPr id="16" name="Text Box 13"/>
            <p:cNvSpPr txBox="1">
              <a:spLocks noChangeArrowheads="1"/>
            </p:cNvSpPr>
            <p:nvPr/>
          </p:nvSpPr>
          <p:spPr bwMode="auto">
            <a:xfrm>
              <a:off x="826" y="3103"/>
              <a:ext cx="462" cy="653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6200" b="1">
                  <a:solidFill>
                    <a:srgbClr val="00529B"/>
                  </a:solidFill>
                  <a:latin typeface="Calibri" pitchFamily="34" charset="0"/>
                </a:rPr>
                <a:t>B</a:t>
              </a:r>
              <a:endParaRPr lang="en-GB" sz="6200">
                <a:solidFill>
                  <a:srgbClr val="00529B"/>
                </a:solidFill>
                <a:latin typeface="Arial Black" pitchFamily="34" charset="0"/>
              </a:endParaRPr>
            </a:p>
          </p:txBody>
        </p:sp>
      </p:grpSp>
      <p:pic>
        <p:nvPicPr>
          <p:cNvPr id="17" name="Picture 18" descr="Airway - Blocke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4246" y="1453157"/>
            <a:ext cx="2624138" cy="2033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9" descr="Airway - Cleare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16487" y="3915370"/>
            <a:ext cx="2855913" cy="239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 Box 21"/>
          <p:cNvSpPr txBox="1">
            <a:spLocks noChangeArrowheads="1"/>
          </p:cNvSpPr>
          <p:nvPr/>
        </p:nvSpPr>
        <p:spPr bwMode="auto">
          <a:xfrm>
            <a:off x="1447602" y="5407620"/>
            <a:ext cx="4852987" cy="64135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>
                <a:solidFill>
                  <a:srgbClr val="00529B"/>
                </a:solidFill>
              </a:rPr>
              <a:t>Breathing Normally?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6" grpId="0" autoUpdateAnimBg="0"/>
      <p:bldP spid="7" grpId="0" autoUpdateAnimBg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Resuscitation</a:t>
            </a:r>
          </a:p>
        </p:txBody>
      </p:sp>
      <p:sp>
        <p:nvSpPr>
          <p:cNvPr id="2" name="Content Placeholder 2"/>
          <p:cNvSpPr>
            <a:spLocks noGrp="1"/>
          </p:cNvSpPr>
          <p:nvPr>
            <p:ph idx="1"/>
          </p:nvPr>
        </p:nvSpPr>
        <p:spPr>
          <a:xfrm>
            <a:off x="446088" y="1600200"/>
            <a:ext cx="8229600" cy="4276725"/>
          </a:xfrm>
        </p:spPr>
        <p:txBody>
          <a:bodyPr/>
          <a:lstStyle/>
          <a:p>
            <a:pPr>
              <a:buNone/>
            </a:pPr>
            <a:r>
              <a:rPr lang="en-GB" sz="2400" dirty="0" smtClean="0">
                <a:solidFill>
                  <a:srgbClr val="0072BC"/>
                </a:solidFill>
                <a:latin typeface="Arial" charset="0"/>
                <a:cs typeface="Arial" charset="0"/>
              </a:rPr>
              <a:t>WARNING:</a:t>
            </a:r>
          </a:p>
          <a:p>
            <a:pPr>
              <a:buFont typeface="Wingdings" pitchFamily="2" charset="2"/>
              <a:buChar char="§"/>
            </a:pPr>
            <a:endParaRPr lang="en-GB" sz="2400" dirty="0" smtClean="0">
              <a:solidFill>
                <a:srgbClr val="0072BC"/>
              </a:solidFill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0072BC"/>
                </a:solidFill>
                <a:latin typeface="Arial" charset="0"/>
                <a:cs typeface="Arial" charset="0"/>
              </a:rPr>
              <a:t>“In the first few minutes after cardiac arrest, a casualty may be barely breathing, or taking infrequent, noisy gasps. These are known as ‘</a:t>
            </a:r>
            <a:r>
              <a:rPr lang="en-GB" sz="2400" dirty="0" err="1" smtClean="0">
                <a:solidFill>
                  <a:srgbClr val="0072BC"/>
                </a:solidFill>
                <a:latin typeface="Arial" charset="0"/>
                <a:cs typeface="Arial" charset="0"/>
              </a:rPr>
              <a:t>agonal</a:t>
            </a:r>
            <a:r>
              <a:rPr lang="en-GB" sz="2400" dirty="0" smtClean="0">
                <a:solidFill>
                  <a:srgbClr val="0072BC"/>
                </a:solidFill>
                <a:latin typeface="Arial" charset="0"/>
                <a:cs typeface="Arial" charset="0"/>
              </a:rPr>
              <a:t>’ gasps, and should not be confused with normal breathing.” </a:t>
            </a:r>
          </a:p>
          <a:p>
            <a:pPr>
              <a:buFont typeface="Wingdings" pitchFamily="2" charset="2"/>
              <a:buChar char="§"/>
            </a:pPr>
            <a:endParaRPr lang="en-GB" sz="2400" dirty="0" smtClean="0">
              <a:solidFill>
                <a:srgbClr val="0072BC"/>
              </a:solidFill>
              <a:latin typeface="Arial" charset="0"/>
              <a:cs typeface="Arial" charset="0"/>
            </a:endParaRPr>
          </a:p>
          <a:p>
            <a:pPr>
              <a:buNone/>
            </a:pPr>
            <a:r>
              <a:rPr lang="en-GB" sz="2400" dirty="0" smtClean="0">
                <a:solidFill>
                  <a:srgbClr val="0072BC"/>
                </a:solidFill>
                <a:latin typeface="Arial" charset="0"/>
                <a:cs typeface="Arial" charset="0"/>
              </a:rPr>
              <a:t>If you are in doubt, start CPR. </a:t>
            </a:r>
          </a:p>
          <a:p>
            <a:pPr>
              <a:buNone/>
            </a:pPr>
            <a:endParaRPr lang="en-GB" sz="2400" b="1" dirty="0" smtClean="0">
              <a:solidFill>
                <a:srgbClr val="0072BC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Child and Infant CPR</a:t>
            </a:r>
          </a:p>
        </p:txBody>
      </p:sp>
      <p:grpSp>
        <p:nvGrpSpPr>
          <p:cNvPr id="5" name="Group 29"/>
          <p:cNvGrpSpPr>
            <a:grpSpLocks/>
          </p:cNvGrpSpPr>
          <p:nvPr/>
        </p:nvGrpSpPr>
        <p:grpSpPr bwMode="auto">
          <a:xfrm>
            <a:off x="417761" y="3700735"/>
            <a:ext cx="7880350" cy="1976438"/>
            <a:chOff x="422" y="2142"/>
            <a:chExt cx="4964" cy="1245"/>
          </a:xfrm>
        </p:grpSpPr>
        <p:pic>
          <p:nvPicPr>
            <p:cNvPr id="6" name="Picture 30" descr="paed_000136-S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2" y="2197"/>
              <a:ext cx="1067" cy="11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Rectangle 31"/>
            <p:cNvSpPr>
              <a:spLocks noChangeArrowheads="1"/>
            </p:cNvSpPr>
            <p:nvPr/>
          </p:nvSpPr>
          <p:spPr bwMode="auto">
            <a:xfrm>
              <a:off x="1367" y="2532"/>
              <a:ext cx="1088" cy="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dirty="0">
                  <a:solidFill>
                    <a:srgbClr val="0072BC"/>
                  </a:solidFill>
                  <a:cs typeface="Times New Roman" pitchFamily="18" charset="0"/>
                </a:rPr>
                <a:t>For a baby</a:t>
              </a:r>
              <a:br>
                <a:rPr lang="en-GB" sz="1600" dirty="0">
                  <a:solidFill>
                    <a:srgbClr val="0072BC"/>
                  </a:solidFill>
                  <a:cs typeface="Times New Roman" pitchFamily="18" charset="0"/>
                </a:rPr>
              </a:br>
              <a:r>
                <a:rPr lang="en-GB" sz="1600" dirty="0">
                  <a:solidFill>
                    <a:srgbClr val="0072BC"/>
                  </a:solidFill>
                  <a:cs typeface="Times New Roman" pitchFamily="18" charset="0"/>
                </a:rPr>
                <a:t>under 1 year, </a:t>
              </a:r>
              <a:br>
                <a:rPr lang="en-GB" sz="1600" dirty="0">
                  <a:solidFill>
                    <a:srgbClr val="0072BC"/>
                  </a:solidFill>
                  <a:cs typeface="Times New Roman" pitchFamily="18" charset="0"/>
                </a:rPr>
              </a:br>
              <a:r>
                <a:rPr lang="en-GB" sz="1600" dirty="0">
                  <a:solidFill>
                    <a:srgbClr val="0072BC"/>
                  </a:solidFill>
                  <a:cs typeface="Times New Roman" pitchFamily="18" charset="0"/>
                </a:rPr>
                <a:t>use two fingers</a:t>
              </a:r>
            </a:p>
          </p:txBody>
        </p:sp>
        <p:pic>
          <p:nvPicPr>
            <p:cNvPr id="8" name="Picture 32" descr="Paed_000181-S2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549" y="2142"/>
              <a:ext cx="837" cy="12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" name="Rectangle 33"/>
            <p:cNvSpPr>
              <a:spLocks noChangeArrowheads="1"/>
            </p:cNvSpPr>
            <p:nvPr/>
          </p:nvSpPr>
          <p:spPr bwMode="auto">
            <a:xfrm>
              <a:off x="2747" y="2527"/>
              <a:ext cx="1984" cy="6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2075" tIns="46038" rIns="92075" bIns="46038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  <a:cs typeface="Times New Roman" pitchFamily="18" charset="0"/>
                </a:rPr>
                <a:t>For a child over 1 year,</a:t>
              </a:r>
              <a:br>
                <a:rPr lang="en-GB" sz="1600">
                  <a:solidFill>
                    <a:srgbClr val="0072BC"/>
                  </a:solidFill>
                  <a:cs typeface="Times New Roman" pitchFamily="18" charset="0"/>
                </a:rPr>
              </a:br>
              <a:r>
                <a:rPr lang="en-GB" sz="1600">
                  <a:solidFill>
                    <a:srgbClr val="0072BC"/>
                  </a:solidFill>
                  <a:cs typeface="Times New Roman" pitchFamily="18" charset="0"/>
                </a:rPr>
                <a:t>use one or two hands</a:t>
              </a:r>
              <a:br>
                <a:rPr lang="en-GB" sz="1600">
                  <a:solidFill>
                    <a:srgbClr val="0072BC"/>
                  </a:solidFill>
                  <a:cs typeface="Times New Roman" pitchFamily="18" charset="0"/>
                </a:rPr>
              </a:br>
              <a:r>
                <a:rPr lang="en-GB" sz="1600">
                  <a:solidFill>
                    <a:srgbClr val="0072BC"/>
                  </a:solidFill>
                  <a:cs typeface="Times New Roman" pitchFamily="18" charset="0"/>
                </a:rPr>
                <a:t>to achieve an adequate depth</a:t>
              </a:r>
              <a:br>
                <a:rPr lang="en-GB" sz="1600">
                  <a:solidFill>
                    <a:srgbClr val="0072BC"/>
                  </a:solidFill>
                  <a:cs typeface="Times New Roman" pitchFamily="18" charset="0"/>
                </a:rPr>
              </a:br>
              <a:endParaRPr lang="en-GB" sz="1600">
                <a:solidFill>
                  <a:srgbClr val="0072BC"/>
                </a:solidFill>
                <a:cs typeface="Times New Roman" pitchFamily="18" charset="0"/>
              </a:endParaRPr>
            </a:p>
          </p:txBody>
        </p:sp>
      </p:grpSp>
      <p:sp>
        <p:nvSpPr>
          <p:cNvPr id="10" name="Rectangle 34"/>
          <p:cNvSpPr>
            <a:spLocks noChangeArrowheads="1"/>
          </p:cNvSpPr>
          <p:nvPr/>
        </p:nvSpPr>
        <p:spPr bwMode="auto">
          <a:xfrm>
            <a:off x="395536" y="1403623"/>
            <a:ext cx="7777163" cy="6413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2BC"/>
                </a:solidFill>
                <a:cs typeface="Times New Roman" pitchFamily="18" charset="0"/>
              </a:rPr>
              <a:t>The following minor modifications to the adult sequence will, however, make it even more suitable for use in children:</a:t>
            </a:r>
          </a:p>
        </p:txBody>
      </p:sp>
      <p:sp>
        <p:nvSpPr>
          <p:cNvPr id="11" name="Rectangle 35"/>
          <p:cNvSpPr>
            <a:spLocks noChangeArrowheads="1"/>
          </p:cNvSpPr>
          <p:nvPr/>
        </p:nvSpPr>
        <p:spPr bwMode="auto">
          <a:xfrm>
            <a:off x="1867149" y="6088335"/>
            <a:ext cx="47879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>
                <a:solidFill>
                  <a:srgbClr val="0072BC"/>
                </a:solidFill>
                <a:cs typeface="Times New Roman" pitchFamily="18" charset="0"/>
              </a:rPr>
              <a:t>If you are on your own, perform resuscitation for about 1 minute before going for help</a:t>
            </a:r>
          </a:p>
        </p:txBody>
      </p:sp>
      <p:sp>
        <p:nvSpPr>
          <p:cNvPr id="12" name="Line 36"/>
          <p:cNvSpPr>
            <a:spLocks noChangeShapeType="1"/>
          </p:cNvSpPr>
          <p:nvPr/>
        </p:nvSpPr>
        <p:spPr bwMode="auto">
          <a:xfrm>
            <a:off x="611436" y="5866085"/>
            <a:ext cx="7704138" cy="0"/>
          </a:xfrm>
          <a:prstGeom prst="line">
            <a:avLst/>
          </a:prstGeom>
          <a:noFill/>
          <a:ln w="6350">
            <a:solidFill>
              <a:srgbClr val="179A39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>
              <a:solidFill>
                <a:srgbClr val="0072BC"/>
              </a:solidFill>
            </a:endParaRPr>
          </a:p>
        </p:txBody>
      </p:sp>
      <p:grpSp>
        <p:nvGrpSpPr>
          <p:cNvPr id="13" name="Group 37"/>
          <p:cNvGrpSpPr>
            <a:grpSpLocks/>
          </p:cNvGrpSpPr>
          <p:nvPr/>
        </p:nvGrpSpPr>
        <p:grpSpPr bwMode="auto">
          <a:xfrm>
            <a:off x="432049" y="2202135"/>
            <a:ext cx="7918450" cy="1290638"/>
            <a:chOff x="431" y="1246"/>
            <a:chExt cx="4988" cy="813"/>
          </a:xfrm>
        </p:grpSpPr>
        <p:pic>
          <p:nvPicPr>
            <p:cNvPr id="14" name="Picture 38" descr="paed_000127-S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31" y="1246"/>
              <a:ext cx="1443" cy="7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" name="Rectangle 39"/>
            <p:cNvSpPr>
              <a:spLocks noChangeArrowheads="1"/>
            </p:cNvSpPr>
            <p:nvPr/>
          </p:nvSpPr>
          <p:spPr bwMode="auto">
            <a:xfrm>
              <a:off x="1519" y="1502"/>
              <a:ext cx="2744" cy="4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2075" tIns="46038" rIns="92075" bIns="46038">
              <a:spAutoFit/>
            </a:bodyPr>
            <a:lstStyle/>
            <a:p>
              <a:pPr>
                <a:lnSpc>
                  <a:spcPct val="80000"/>
                </a:lnSpc>
                <a:spcBef>
                  <a:spcPct val="20000"/>
                </a:spcBef>
              </a:pPr>
              <a:r>
                <a:rPr lang="en-GB" sz="1600">
                  <a:solidFill>
                    <a:srgbClr val="0072BC"/>
                  </a:solidFill>
                  <a:cs typeface="Times New Roman" pitchFamily="18" charset="0"/>
                </a:rPr>
                <a:t>Give five initial rescue breaths before starting chest compressions</a:t>
              </a:r>
            </a:p>
            <a:p>
              <a:pPr>
                <a:lnSpc>
                  <a:spcPct val="80000"/>
                </a:lnSpc>
                <a:spcBef>
                  <a:spcPct val="20000"/>
                </a:spcBef>
              </a:pPr>
              <a:endParaRPr lang="en-GB" sz="1600">
                <a:solidFill>
                  <a:srgbClr val="0072BC"/>
                </a:solidFill>
                <a:cs typeface="Times New Roman" pitchFamily="18" charset="0"/>
              </a:endParaRPr>
            </a:p>
          </p:txBody>
        </p:sp>
        <p:pic>
          <p:nvPicPr>
            <p:cNvPr id="16" name="Picture 40" descr="paed_000178-S2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283" y="1252"/>
              <a:ext cx="1136" cy="8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7" name="Rectangle 41"/>
          <p:cNvSpPr>
            <a:spLocks noChangeArrowheads="1"/>
          </p:cNvSpPr>
          <p:nvPr/>
        </p:nvSpPr>
        <p:spPr bwMode="auto">
          <a:xfrm>
            <a:off x="1624261" y="3830910"/>
            <a:ext cx="5335588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>
              <a:lnSpc>
                <a:spcPct val="80000"/>
              </a:lnSpc>
              <a:spcBef>
                <a:spcPct val="100000"/>
              </a:spcBef>
            </a:pPr>
            <a:r>
              <a:rPr lang="en-GB" sz="1600">
                <a:solidFill>
                  <a:srgbClr val="0072BC"/>
                </a:solidFill>
                <a:cs typeface="Times New Roman" pitchFamily="18" charset="0"/>
              </a:rPr>
              <a:t>Compress the chest by about one-third of its depth:</a:t>
            </a:r>
          </a:p>
        </p:txBody>
      </p:sp>
      <p:sp>
        <p:nvSpPr>
          <p:cNvPr id="18" name="Line 42"/>
          <p:cNvSpPr>
            <a:spLocks noChangeShapeType="1"/>
          </p:cNvSpPr>
          <p:nvPr/>
        </p:nvSpPr>
        <p:spPr bwMode="auto">
          <a:xfrm>
            <a:off x="628899" y="3573735"/>
            <a:ext cx="7716837" cy="0"/>
          </a:xfrm>
          <a:prstGeom prst="line">
            <a:avLst/>
          </a:prstGeom>
          <a:noFill/>
          <a:ln w="6350">
            <a:solidFill>
              <a:srgbClr val="179A39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>
              <a:solidFill>
                <a:srgbClr val="0072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 animBg="1"/>
      <p:bldP spid="17" grpId="0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Vomiting</a:t>
            </a:r>
          </a:p>
        </p:txBody>
      </p:sp>
      <p:sp>
        <p:nvSpPr>
          <p:cNvPr id="2" name="Content Placeholder 2"/>
          <p:cNvSpPr>
            <a:spLocks noGrp="1"/>
          </p:cNvSpPr>
          <p:nvPr>
            <p:ph idx="1"/>
          </p:nvPr>
        </p:nvSpPr>
        <p:spPr>
          <a:xfrm>
            <a:off x="446088" y="1600200"/>
            <a:ext cx="8229600" cy="4276725"/>
          </a:xfrm>
        </p:spPr>
        <p:txBody>
          <a:bodyPr/>
          <a:lstStyle/>
          <a:p>
            <a:pPr>
              <a:buNone/>
            </a:pPr>
            <a:r>
              <a:rPr lang="en-GB" sz="2400" dirty="0" smtClean="0">
                <a:solidFill>
                  <a:srgbClr val="0072BC"/>
                </a:solidFill>
                <a:latin typeface="Arial" charset="0"/>
                <a:cs typeface="Arial" charset="0"/>
              </a:rPr>
              <a:t>Gurgling noises when giving rescue breaths?</a:t>
            </a:r>
          </a:p>
          <a:p>
            <a:pPr>
              <a:buNone/>
            </a:pPr>
            <a:endParaRPr lang="en-GB" sz="2400" b="1" dirty="0" smtClean="0">
              <a:solidFill>
                <a:srgbClr val="0072BC"/>
              </a:solidFill>
              <a:latin typeface="Arial" charset="0"/>
              <a:cs typeface="Arial" charset="0"/>
            </a:endParaRPr>
          </a:p>
        </p:txBody>
      </p:sp>
      <p:pic>
        <p:nvPicPr>
          <p:cNvPr id="4" name="Picture 21" descr="vomiti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329904"/>
            <a:ext cx="5113337" cy="383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Structure of the </a:t>
            </a:r>
            <a:r>
              <a:rPr lang="en-US" sz="4000" dirty="0"/>
              <a:t>Heart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400" dirty="0"/>
              <a:t>Located in the chest, slightly to the </a:t>
            </a:r>
            <a:r>
              <a:rPr lang="en-GB" sz="2400" dirty="0" smtClean="0"/>
              <a:t>left. </a:t>
            </a:r>
            <a:endParaRPr lang="en-GB" sz="2400" dirty="0"/>
          </a:p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400" dirty="0"/>
              <a:t> A pump to maintain </a:t>
            </a:r>
            <a:r>
              <a:rPr lang="en-GB" sz="2400" dirty="0" smtClean="0"/>
              <a:t>circulation. </a:t>
            </a:r>
            <a:endParaRPr lang="en-GB" sz="2400" dirty="0"/>
          </a:p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400" dirty="0"/>
              <a:t> Two </a:t>
            </a:r>
            <a:r>
              <a:rPr lang="en-GB" sz="2400" dirty="0" smtClean="0"/>
              <a:t>halves:</a:t>
            </a:r>
            <a:endParaRPr lang="en-GB" sz="2400" dirty="0"/>
          </a:p>
          <a:p>
            <a:pPr marL="457200" lvl="1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400" dirty="0"/>
              <a:t>- Right, deoxygenated blood</a:t>
            </a:r>
          </a:p>
          <a:p>
            <a:pPr marL="457200" lvl="1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400" dirty="0"/>
              <a:t>- Left, oxygenated blood 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400" dirty="0"/>
              <a:t> Four </a:t>
            </a:r>
            <a:r>
              <a:rPr lang="en-GB" sz="2400" dirty="0" smtClean="0"/>
              <a:t>chambers:</a:t>
            </a:r>
            <a:endParaRPr lang="en-GB" sz="2400" dirty="0"/>
          </a:p>
          <a:p>
            <a:pPr marL="457200" lvl="1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400" dirty="0"/>
              <a:t>- 2 upper collecting chambers – atria</a:t>
            </a:r>
          </a:p>
          <a:p>
            <a:pPr marL="457200" lvl="1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400" dirty="0"/>
              <a:t>- 2 lower pumping chambers – ventricles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400" dirty="0"/>
              <a:t> Valves ensure the flow is one </a:t>
            </a:r>
            <a:r>
              <a:rPr lang="en-GB" sz="2400" dirty="0" smtClean="0"/>
              <a:t>way. </a:t>
            </a:r>
            <a:endParaRPr lang="en-GB" sz="2400" dirty="0"/>
          </a:p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400" dirty="0"/>
              <a:t> Coronary arteries supply the heart muscle with  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400" dirty="0"/>
              <a:t>   oxygenated </a:t>
            </a:r>
            <a:r>
              <a:rPr lang="en-GB" sz="2400" dirty="0" smtClean="0"/>
              <a:t>blood. 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4912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Arteries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800" dirty="0"/>
              <a:t>Arteries carry oxygenated blood away from the 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dirty="0" smtClean="0"/>
              <a:t> </a:t>
            </a:r>
            <a:r>
              <a:rPr lang="en-GB" sz="2800" dirty="0"/>
              <a:t>heart supplying vital organs and </a:t>
            </a:r>
            <a:r>
              <a:rPr lang="en-GB" sz="2800" dirty="0" smtClean="0"/>
              <a:t>tissues. </a:t>
            </a:r>
            <a:endParaRPr lang="en-GB" sz="2800" dirty="0"/>
          </a:p>
          <a:p>
            <a:pPr marL="457200" lvl="1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dirty="0"/>
              <a:t>- Remember ‘A’ = ‘</a:t>
            </a:r>
            <a:r>
              <a:rPr lang="en-GB" dirty="0" err="1"/>
              <a:t>A’way</a:t>
            </a:r>
            <a:endParaRPr lang="en-GB" dirty="0"/>
          </a:p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800" dirty="0"/>
              <a:t> </a:t>
            </a:r>
            <a:r>
              <a:rPr lang="en-GB" sz="2800" dirty="0" smtClean="0"/>
              <a:t>They have thicker</a:t>
            </a:r>
            <a:r>
              <a:rPr lang="en-GB" sz="2800" dirty="0"/>
              <a:t>, muscular </a:t>
            </a:r>
            <a:r>
              <a:rPr lang="en-GB" sz="2800" dirty="0" smtClean="0"/>
              <a:t>walls and deal</a:t>
            </a:r>
            <a:r>
              <a:rPr lang="en-GB" sz="2800" dirty="0"/>
              <a:t> </a:t>
            </a:r>
            <a:r>
              <a:rPr lang="en-GB" sz="2800" dirty="0" smtClean="0"/>
              <a:t>with     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dirty="0"/>
              <a:t> </a:t>
            </a:r>
            <a:r>
              <a:rPr lang="en-GB" sz="2800" dirty="0" smtClean="0"/>
              <a:t> blood under </a:t>
            </a:r>
            <a:r>
              <a:rPr lang="en-GB" sz="2800" dirty="0"/>
              <a:t>high </a:t>
            </a:r>
            <a:r>
              <a:rPr lang="en-GB" sz="2800" dirty="0" smtClean="0"/>
              <a:t>pressure. 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endParaRPr lang="en-GB" sz="2800" dirty="0"/>
          </a:p>
          <a:p>
            <a:pPr lvl="0" eaLnBrk="1" fontAlgn="auto" hangingPunct="1">
              <a:spcAft>
                <a:spcPts val="0"/>
              </a:spcAft>
              <a:buClrTx/>
              <a:buFont typeface="Arial" charset="0"/>
              <a:buChar char="•"/>
              <a:defRPr/>
            </a:pPr>
            <a:r>
              <a:rPr lang="en-GB" sz="2800" b="1" dirty="0" smtClean="0"/>
              <a:t>except </a:t>
            </a:r>
            <a:r>
              <a:rPr lang="en-GB" sz="2800" b="1" dirty="0"/>
              <a:t>for the pulmonary artery </a:t>
            </a:r>
            <a:r>
              <a:rPr lang="en-GB" sz="2800" dirty="0" smtClean="0"/>
              <a:t>which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dirty="0" smtClean="0"/>
              <a:t>  transports </a:t>
            </a:r>
            <a:r>
              <a:rPr lang="en-GB" sz="2800" dirty="0"/>
              <a:t>deoxygenated blood from the heart </a:t>
            </a:r>
            <a:r>
              <a:rPr lang="en-GB" sz="2800" dirty="0" smtClean="0"/>
              <a:t>to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dirty="0" smtClean="0"/>
              <a:t>   the lungs.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9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Veins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800" dirty="0"/>
              <a:t>Veins carry deoxygenated blood back 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dirty="0" smtClean="0"/>
              <a:t> </a:t>
            </a:r>
            <a:r>
              <a:rPr lang="en-GB" sz="2800" dirty="0"/>
              <a:t>towards the </a:t>
            </a:r>
            <a:r>
              <a:rPr lang="en-GB" sz="2800" dirty="0" smtClean="0"/>
              <a:t>heart. </a:t>
            </a:r>
            <a:endParaRPr lang="en-GB" sz="2800" dirty="0"/>
          </a:p>
          <a:p>
            <a:pPr marL="457200" lvl="1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dirty="0"/>
              <a:t>- Remember </a:t>
            </a:r>
            <a:r>
              <a:rPr lang="en-GB" dirty="0" err="1"/>
              <a:t>‘Ve</a:t>
            </a:r>
            <a:r>
              <a:rPr lang="en-GB" dirty="0"/>
              <a:t>-in’ = ‘way in’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800" dirty="0"/>
              <a:t> </a:t>
            </a:r>
            <a:r>
              <a:rPr lang="en-GB" sz="2800" dirty="0" smtClean="0"/>
              <a:t>They have thin </a:t>
            </a:r>
            <a:r>
              <a:rPr lang="en-GB" sz="2800" dirty="0"/>
              <a:t>muscular </a:t>
            </a:r>
            <a:r>
              <a:rPr lang="en-GB" sz="2800" dirty="0" smtClean="0"/>
              <a:t>walls and valves assist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dirty="0"/>
              <a:t> </a:t>
            </a:r>
            <a:r>
              <a:rPr lang="en-GB" sz="2800" dirty="0" smtClean="0"/>
              <a:t>  blood </a:t>
            </a:r>
            <a:r>
              <a:rPr lang="en-GB" sz="2800" dirty="0"/>
              <a:t>flow back to the </a:t>
            </a:r>
            <a:r>
              <a:rPr lang="en-GB" sz="2800" dirty="0" smtClean="0"/>
              <a:t>heart preventing back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dirty="0"/>
              <a:t> </a:t>
            </a:r>
            <a:r>
              <a:rPr lang="en-GB" sz="2800" dirty="0" smtClean="0"/>
              <a:t>  flow.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dirty="0" smtClean="0"/>
              <a:t>   *</a:t>
            </a:r>
            <a:r>
              <a:rPr lang="en-GB" sz="2800" b="1" dirty="0" smtClean="0"/>
              <a:t>except </a:t>
            </a:r>
            <a:r>
              <a:rPr lang="en-GB" sz="2800" b="1" dirty="0"/>
              <a:t>for the pulmonary </a:t>
            </a:r>
            <a:r>
              <a:rPr lang="en-GB" sz="2800" b="1" dirty="0" smtClean="0"/>
              <a:t>vein which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b="1" dirty="0"/>
              <a:t> </a:t>
            </a:r>
            <a:r>
              <a:rPr lang="en-GB" sz="2800" b="1" dirty="0" smtClean="0"/>
              <a:t>  </a:t>
            </a:r>
            <a:r>
              <a:rPr lang="en-GB" sz="2800" dirty="0" smtClean="0"/>
              <a:t> </a:t>
            </a:r>
            <a:r>
              <a:rPr lang="en-GB" sz="2800" dirty="0"/>
              <a:t>transports oxygenated blood from the lungs to </a:t>
            </a:r>
            <a:endParaRPr lang="en-GB" sz="2800" dirty="0" smtClean="0"/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dirty="0"/>
              <a:t> </a:t>
            </a:r>
            <a:r>
              <a:rPr lang="en-GB" sz="2800" dirty="0" smtClean="0"/>
              <a:t>   the heart.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30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Capillaries 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800" dirty="0"/>
              <a:t>Arteries become smaller to form </a:t>
            </a:r>
            <a:r>
              <a:rPr lang="en-GB" sz="2800" dirty="0" smtClean="0"/>
              <a:t>arterioles which          link to capillaries. 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endParaRPr lang="en-GB" sz="2800" dirty="0"/>
          </a:p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800" dirty="0"/>
              <a:t> Capillaries are one cell thick to allow gaseous 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dirty="0" smtClean="0"/>
              <a:t> exchange.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endParaRPr lang="en-GB" sz="2800" dirty="0"/>
          </a:p>
          <a:p>
            <a:pPr marL="0" lvl="0" indent="0" eaLnBrk="1" fontAlgn="auto" hangingPunct="1">
              <a:spcAft>
                <a:spcPts val="0"/>
              </a:spcAft>
              <a:buClrTx/>
              <a:defRPr/>
            </a:pPr>
            <a:r>
              <a:rPr lang="en-GB" sz="2800" dirty="0"/>
              <a:t> From the capillaries </a:t>
            </a:r>
            <a:r>
              <a:rPr lang="en-GB" sz="2800" dirty="0" err="1"/>
              <a:t>venules</a:t>
            </a:r>
            <a:r>
              <a:rPr lang="en-GB" sz="2800" dirty="0"/>
              <a:t> take blood into the </a:t>
            </a:r>
          </a:p>
          <a:p>
            <a:pPr marL="0" lv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en-GB" sz="2800" dirty="0" smtClean="0"/>
              <a:t> </a:t>
            </a:r>
            <a:r>
              <a:rPr lang="en-GB" sz="2800" dirty="0"/>
              <a:t>veins, into the Vena </a:t>
            </a:r>
            <a:r>
              <a:rPr lang="en-GB" sz="2800" dirty="0" smtClean="0"/>
              <a:t>Cava</a:t>
            </a: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71671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836712"/>
            <a:ext cx="3600400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859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The Heart</a:t>
            </a:r>
          </a:p>
        </p:txBody>
      </p:sp>
      <p:pic>
        <p:nvPicPr>
          <p:cNvPr id="5" name="Picture 2" descr="Heart circulatio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1565" y="1619845"/>
            <a:ext cx="3716337" cy="468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Group 3"/>
          <p:cNvGrpSpPr>
            <a:grpSpLocks/>
          </p:cNvGrpSpPr>
          <p:nvPr/>
        </p:nvGrpSpPr>
        <p:grpSpPr bwMode="auto">
          <a:xfrm>
            <a:off x="539552" y="3620095"/>
            <a:ext cx="2844800" cy="646113"/>
            <a:chOff x="460" y="2090"/>
            <a:chExt cx="1792" cy="407"/>
          </a:xfrm>
        </p:grpSpPr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460" y="2090"/>
              <a:ext cx="1368" cy="21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Right Atrium</a:t>
              </a: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1334" y="2239"/>
              <a:ext cx="918" cy="258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</p:grpSp>
      <p:grpSp>
        <p:nvGrpSpPr>
          <p:cNvPr id="9" name="Group 6"/>
          <p:cNvGrpSpPr>
            <a:grpSpLocks/>
          </p:cNvGrpSpPr>
          <p:nvPr/>
        </p:nvGrpSpPr>
        <p:grpSpPr bwMode="auto">
          <a:xfrm>
            <a:off x="564952" y="5159970"/>
            <a:ext cx="3378200" cy="914400"/>
            <a:chOff x="476" y="3060"/>
            <a:chExt cx="2128" cy="576"/>
          </a:xfrm>
        </p:grpSpPr>
        <p:sp>
          <p:nvSpPr>
            <p:cNvPr id="10" name="Line 7"/>
            <p:cNvSpPr>
              <a:spLocks noChangeShapeType="1"/>
            </p:cNvSpPr>
            <p:nvPr/>
          </p:nvSpPr>
          <p:spPr bwMode="auto">
            <a:xfrm flipV="1">
              <a:off x="1488" y="3060"/>
              <a:ext cx="1116" cy="474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  <p:sp>
          <p:nvSpPr>
            <p:cNvPr id="11" name="Text Box 8"/>
            <p:cNvSpPr txBox="1">
              <a:spLocks noChangeArrowheads="1"/>
            </p:cNvSpPr>
            <p:nvPr/>
          </p:nvSpPr>
          <p:spPr bwMode="auto">
            <a:xfrm>
              <a:off x="476" y="3424"/>
              <a:ext cx="1368" cy="21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Right Ventricle</a:t>
              </a:r>
            </a:p>
          </p:txBody>
        </p:sp>
      </p:grpSp>
      <p:grpSp>
        <p:nvGrpSpPr>
          <p:cNvPr id="12" name="Group 9"/>
          <p:cNvGrpSpPr>
            <a:grpSpLocks/>
          </p:cNvGrpSpPr>
          <p:nvPr/>
        </p:nvGrpSpPr>
        <p:grpSpPr bwMode="auto">
          <a:xfrm>
            <a:off x="5276652" y="4826595"/>
            <a:ext cx="3279775" cy="990600"/>
            <a:chOff x="3444" y="2850"/>
            <a:chExt cx="2066" cy="624"/>
          </a:xfrm>
        </p:grpSpPr>
        <p:sp>
          <p:nvSpPr>
            <p:cNvPr id="13" name="Line 10"/>
            <p:cNvSpPr>
              <a:spLocks noChangeShapeType="1"/>
            </p:cNvSpPr>
            <p:nvPr/>
          </p:nvSpPr>
          <p:spPr bwMode="auto">
            <a:xfrm flipH="1" flipV="1">
              <a:off x="3444" y="2850"/>
              <a:ext cx="876" cy="522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4298" y="3262"/>
              <a:ext cx="1212" cy="21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Left Ventricle</a:t>
              </a:r>
            </a:p>
          </p:txBody>
        </p:sp>
      </p:grpSp>
      <p:grpSp>
        <p:nvGrpSpPr>
          <p:cNvPr id="15" name="Group 16"/>
          <p:cNvGrpSpPr>
            <a:grpSpLocks/>
          </p:cNvGrpSpPr>
          <p:nvPr/>
        </p:nvGrpSpPr>
        <p:grpSpPr bwMode="auto">
          <a:xfrm>
            <a:off x="5102027" y="2739033"/>
            <a:ext cx="3444875" cy="712787"/>
            <a:chOff x="3334" y="1535"/>
            <a:chExt cx="2170" cy="449"/>
          </a:xfrm>
        </p:grpSpPr>
        <p:sp>
          <p:nvSpPr>
            <p:cNvPr id="16" name="Text Box 17"/>
            <p:cNvSpPr txBox="1">
              <a:spLocks noChangeArrowheads="1"/>
            </p:cNvSpPr>
            <p:nvPr/>
          </p:nvSpPr>
          <p:spPr bwMode="auto">
            <a:xfrm>
              <a:off x="4292" y="1535"/>
              <a:ext cx="1212" cy="21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Left Atrium</a:t>
              </a:r>
            </a:p>
          </p:txBody>
        </p:sp>
        <p:sp>
          <p:nvSpPr>
            <p:cNvPr id="17" name="Line 18"/>
            <p:cNvSpPr>
              <a:spLocks noChangeShapeType="1"/>
            </p:cNvSpPr>
            <p:nvPr/>
          </p:nvSpPr>
          <p:spPr bwMode="auto">
            <a:xfrm flipH="1">
              <a:off x="3334" y="1655"/>
              <a:ext cx="949" cy="329"/>
            </a:xfrm>
            <a:prstGeom prst="line">
              <a:avLst/>
            </a:prstGeom>
            <a:noFill/>
            <a:ln w="38100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Coronary Circulation</a:t>
            </a:r>
          </a:p>
        </p:txBody>
      </p:sp>
      <p:pic>
        <p:nvPicPr>
          <p:cNvPr id="5" name="Picture 22" descr="Heart arteri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580158"/>
            <a:ext cx="3568700" cy="472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Group 23"/>
          <p:cNvGrpSpPr>
            <a:grpSpLocks/>
          </p:cNvGrpSpPr>
          <p:nvPr/>
        </p:nvGrpSpPr>
        <p:grpSpPr bwMode="auto">
          <a:xfrm>
            <a:off x="3497362" y="1738908"/>
            <a:ext cx="4197350" cy="701675"/>
            <a:chOff x="2276" y="983"/>
            <a:chExt cx="2644" cy="442"/>
          </a:xfrm>
        </p:grpSpPr>
        <p:sp>
          <p:nvSpPr>
            <p:cNvPr id="7" name="Text Box 24"/>
            <p:cNvSpPr txBox="1">
              <a:spLocks noChangeArrowheads="1"/>
            </p:cNvSpPr>
            <p:nvPr/>
          </p:nvSpPr>
          <p:spPr bwMode="auto">
            <a:xfrm>
              <a:off x="3708" y="983"/>
              <a:ext cx="1212" cy="21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Aorta</a:t>
              </a:r>
            </a:p>
          </p:txBody>
        </p:sp>
        <p:sp>
          <p:nvSpPr>
            <p:cNvPr id="8" name="Line 25"/>
            <p:cNvSpPr>
              <a:spLocks noChangeShapeType="1"/>
            </p:cNvSpPr>
            <p:nvPr/>
          </p:nvSpPr>
          <p:spPr bwMode="auto">
            <a:xfrm flipH="1">
              <a:off x="2276" y="1081"/>
              <a:ext cx="1378" cy="344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</p:grpSp>
      <p:grpSp>
        <p:nvGrpSpPr>
          <p:cNvPr id="9" name="Group 26"/>
          <p:cNvGrpSpPr>
            <a:grpSpLocks/>
          </p:cNvGrpSpPr>
          <p:nvPr/>
        </p:nvGrpSpPr>
        <p:grpSpPr bwMode="auto">
          <a:xfrm>
            <a:off x="4487962" y="3389908"/>
            <a:ext cx="3194050" cy="688975"/>
            <a:chOff x="2900" y="2023"/>
            <a:chExt cx="2012" cy="434"/>
          </a:xfrm>
        </p:grpSpPr>
        <p:sp>
          <p:nvSpPr>
            <p:cNvPr id="10" name="Text Box 27"/>
            <p:cNvSpPr txBox="1">
              <a:spLocks noChangeArrowheads="1"/>
            </p:cNvSpPr>
            <p:nvPr/>
          </p:nvSpPr>
          <p:spPr bwMode="auto">
            <a:xfrm>
              <a:off x="3700" y="2023"/>
              <a:ext cx="1212" cy="366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Coronary</a:t>
              </a:r>
              <a:br>
                <a:rPr lang="en-GB" sz="1600">
                  <a:solidFill>
                    <a:srgbClr val="0072BC"/>
                  </a:solidFill>
                </a:rPr>
              </a:br>
              <a:r>
                <a:rPr lang="en-GB" sz="1600">
                  <a:solidFill>
                    <a:srgbClr val="0072BC"/>
                  </a:solidFill>
                </a:rPr>
                <a:t>Artery</a:t>
              </a:r>
            </a:p>
          </p:txBody>
        </p:sp>
        <p:sp>
          <p:nvSpPr>
            <p:cNvPr id="11" name="Line 28"/>
            <p:cNvSpPr>
              <a:spLocks noChangeShapeType="1"/>
            </p:cNvSpPr>
            <p:nvPr/>
          </p:nvSpPr>
          <p:spPr bwMode="auto">
            <a:xfrm flipH="1">
              <a:off x="2900" y="2145"/>
              <a:ext cx="786" cy="312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Angina</a:t>
            </a:r>
          </a:p>
        </p:txBody>
      </p:sp>
      <p:pic>
        <p:nvPicPr>
          <p:cNvPr id="5" name="Picture 2" descr="Angi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6538" y="2924075"/>
            <a:ext cx="6138862" cy="2706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Group 3"/>
          <p:cNvGrpSpPr>
            <a:grpSpLocks/>
          </p:cNvGrpSpPr>
          <p:nvPr/>
        </p:nvGrpSpPr>
        <p:grpSpPr bwMode="auto">
          <a:xfrm>
            <a:off x="5162550" y="2363688"/>
            <a:ext cx="3262313" cy="1287462"/>
            <a:chOff x="3252" y="935"/>
            <a:chExt cx="2015" cy="795"/>
          </a:xfrm>
        </p:grpSpPr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3956" y="935"/>
              <a:ext cx="1311" cy="208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Cholesterol Plaque</a:t>
              </a: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 flipH="1">
              <a:off x="3252" y="1108"/>
              <a:ext cx="738" cy="622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</p:grpSp>
      <p:grpSp>
        <p:nvGrpSpPr>
          <p:cNvPr id="9" name="Group 6"/>
          <p:cNvGrpSpPr>
            <a:grpSpLocks/>
          </p:cNvGrpSpPr>
          <p:nvPr/>
        </p:nvGrpSpPr>
        <p:grpSpPr bwMode="auto">
          <a:xfrm>
            <a:off x="531813" y="2365275"/>
            <a:ext cx="3154362" cy="868363"/>
            <a:chOff x="335" y="930"/>
            <a:chExt cx="1951" cy="537"/>
          </a:xfrm>
        </p:grpSpPr>
        <p:sp>
          <p:nvSpPr>
            <p:cNvPr id="10" name="Line 7"/>
            <p:cNvSpPr>
              <a:spLocks noChangeShapeType="1"/>
            </p:cNvSpPr>
            <p:nvPr/>
          </p:nvSpPr>
          <p:spPr bwMode="auto">
            <a:xfrm>
              <a:off x="1698" y="1115"/>
              <a:ext cx="588" cy="352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  <p:sp>
          <p:nvSpPr>
            <p:cNvPr id="11" name="Text Box 8"/>
            <p:cNvSpPr txBox="1">
              <a:spLocks noChangeArrowheads="1"/>
            </p:cNvSpPr>
            <p:nvPr/>
          </p:nvSpPr>
          <p:spPr bwMode="auto">
            <a:xfrm>
              <a:off x="335" y="930"/>
              <a:ext cx="1460" cy="208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Coronary Artery Wall</a:t>
              </a:r>
            </a:p>
          </p:txBody>
        </p:sp>
      </p:grpSp>
      <p:grpSp>
        <p:nvGrpSpPr>
          <p:cNvPr id="12" name="Group 9"/>
          <p:cNvGrpSpPr>
            <a:grpSpLocks/>
          </p:cNvGrpSpPr>
          <p:nvPr/>
        </p:nvGrpSpPr>
        <p:grpSpPr bwMode="auto">
          <a:xfrm>
            <a:off x="2065338" y="4089300"/>
            <a:ext cx="3708400" cy="366713"/>
            <a:chOff x="1301" y="2010"/>
            <a:chExt cx="2296" cy="227"/>
          </a:xfrm>
        </p:grpSpPr>
        <p:sp>
          <p:nvSpPr>
            <p:cNvPr id="13" name="Text Box 10"/>
            <p:cNvSpPr txBox="1">
              <a:spLocks noChangeArrowheads="1"/>
            </p:cNvSpPr>
            <p:nvPr/>
          </p:nvSpPr>
          <p:spPr bwMode="auto">
            <a:xfrm>
              <a:off x="1301" y="2010"/>
              <a:ext cx="1564" cy="227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>
                  <a:solidFill>
                    <a:schemeClr val="bg1"/>
                  </a:solidFill>
                </a:rPr>
                <a:t>Reduced blood flow</a:t>
              </a:r>
            </a:p>
          </p:txBody>
        </p:sp>
        <p:sp>
          <p:nvSpPr>
            <p:cNvPr id="14" name="Line 11"/>
            <p:cNvSpPr>
              <a:spLocks noChangeShapeType="1"/>
            </p:cNvSpPr>
            <p:nvPr/>
          </p:nvSpPr>
          <p:spPr bwMode="auto">
            <a:xfrm>
              <a:off x="2821" y="2132"/>
              <a:ext cx="776" cy="0"/>
            </a:xfrm>
            <a:prstGeom prst="line">
              <a:avLst/>
            </a:prstGeom>
            <a:noFill/>
            <a:ln w="28575">
              <a:solidFill>
                <a:schemeClr val="bg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</p:grpSp>
      <p:sp>
        <p:nvSpPr>
          <p:cNvPr id="15" name="Text Box 12"/>
          <p:cNvSpPr txBox="1">
            <a:spLocks noChangeArrowheads="1"/>
          </p:cNvSpPr>
          <p:nvPr/>
        </p:nvSpPr>
        <p:spPr bwMode="auto">
          <a:xfrm>
            <a:off x="3389313" y="5651400"/>
            <a:ext cx="2263775" cy="36988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rgbClr val="0072BC"/>
                </a:solidFill>
              </a:rPr>
              <a:t>Angina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Heart Attack</a:t>
            </a:r>
          </a:p>
        </p:txBody>
      </p:sp>
      <p:pic>
        <p:nvPicPr>
          <p:cNvPr id="5" name="Picture 2" descr="Heart attac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0431" y="2708275"/>
            <a:ext cx="6157913" cy="2713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Freeform 3"/>
          <p:cNvSpPr>
            <a:spLocks/>
          </p:cNvSpPr>
          <p:nvPr/>
        </p:nvSpPr>
        <p:spPr bwMode="auto">
          <a:xfrm>
            <a:off x="3847231" y="3173413"/>
            <a:ext cx="3816350" cy="1771650"/>
          </a:xfrm>
          <a:custGeom>
            <a:avLst/>
            <a:gdLst>
              <a:gd name="T0" fmla="*/ 584676211 w 2404"/>
              <a:gd name="T1" fmla="*/ 1733867535 h 1116"/>
              <a:gd name="T2" fmla="*/ 912296589 w 2404"/>
              <a:gd name="T3" fmla="*/ 1809472190 h 1116"/>
              <a:gd name="T4" fmla="*/ 1149191180 w 2404"/>
              <a:gd name="T5" fmla="*/ 1859875293 h 1116"/>
              <a:gd name="T6" fmla="*/ 1310481115 w 2404"/>
              <a:gd name="T7" fmla="*/ 1895157465 h 1116"/>
              <a:gd name="T8" fmla="*/ 1411287324 w 2404"/>
              <a:gd name="T9" fmla="*/ 1900197775 h 1116"/>
              <a:gd name="T10" fmla="*/ 1607859431 w 2404"/>
              <a:gd name="T11" fmla="*/ 1915318706 h 1116"/>
              <a:gd name="T12" fmla="*/ 1789311004 w 2404"/>
              <a:gd name="T13" fmla="*/ 1940520257 h 1116"/>
              <a:gd name="T14" fmla="*/ 2116931184 w 2404"/>
              <a:gd name="T15" fmla="*/ 1995963670 h 1116"/>
              <a:gd name="T16" fmla="*/ 2147483647 w 2404"/>
              <a:gd name="T17" fmla="*/ 2071568325 h 1116"/>
              <a:gd name="T18" fmla="*/ 2147483647 w 2404"/>
              <a:gd name="T19" fmla="*/ 2147483647 h 1116"/>
              <a:gd name="T20" fmla="*/ 2147483647 w 2404"/>
              <a:gd name="T21" fmla="*/ 2147483647 h 1116"/>
              <a:gd name="T22" fmla="*/ 2147483647 w 2404"/>
              <a:gd name="T23" fmla="*/ 2147483647 h 1116"/>
              <a:gd name="T24" fmla="*/ 2147483647 w 2404"/>
              <a:gd name="T25" fmla="*/ 2147483647 h 1116"/>
              <a:gd name="T26" fmla="*/ 2147483647 w 2404"/>
              <a:gd name="T27" fmla="*/ 2147483647 h 1116"/>
              <a:gd name="T28" fmla="*/ 2147483647 w 2404"/>
              <a:gd name="T29" fmla="*/ 2147483647 h 1116"/>
              <a:gd name="T30" fmla="*/ 2147483647 w 2404"/>
              <a:gd name="T31" fmla="*/ 2147483647 h 1116"/>
              <a:gd name="T32" fmla="*/ 2147483647 w 2404"/>
              <a:gd name="T33" fmla="*/ 2147483647 h 1116"/>
              <a:gd name="T34" fmla="*/ 2147483647 w 2404"/>
              <a:gd name="T35" fmla="*/ 2147483647 h 1116"/>
              <a:gd name="T36" fmla="*/ 2147483647 w 2404"/>
              <a:gd name="T37" fmla="*/ 2147483647 h 1116"/>
              <a:gd name="T38" fmla="*/ 2147483647 w 2404"/>
              <a:gd name="T39" fmla="*/ 2147483647 h 1116"/>
              <a:gd name="T40" fmla="*/ 2147483647 w 2404"/>
              <a:gd name="T41" fmla="*/ 2147483647 h 1116"/>
              <a:gd name="T42" fmla="*/ 2147483647 w 2404"/>
              <a:gd name="T43" fmla="*/ 0 h 1116"/>
              <a:gd name="T44" fmla="*/ 2147483647 w 2404"/>
              <a:gd name="T45" fmla="*/ 10080624 h 1116"/>
              <a:gd name="T46" fmla="*/ 2147483647 w 2404"/>
              <a:gd name="T47" fmla="*/ 70564369 h 1116"/>
              <a:gd name="T48" fmla="*/ 2147483647 w 2404"/>
              <a:gd name="T49" fmla="*/ 146169048 h 1116"/>
              <a:gd name="T50" fmla="*/ 2147483647 w 2404"/>
              <a:gd name="T51" fmla="*/ 226814062 h 1116"/>
              <a:gd name="T52" fmla="*/ 2147483647 w 2404"/>
              <a:gd name="T53" fmla="*/ 297378407 h 1116"/>
              <a:gd name="T54" fmla="*/ 2147483647 w 2404"/>
              <a:gd name="T55" fmla="*/ 393144302 h 1116"/>
              <a:gd name="T56" fmla="*/ 2147483647 w 2404"/>
              <a:gd name="T57" fmla="*/ 468749056 h 1116"/>
              <a:gd name="T58" fmla="*/ 2147483647 w 2404"/>
              <a:gd name="T59" fmla="*/ 569555262 h 1116"/>
              <a:gd name="T60" fmla="*/ 2147483647 w 2404"/>
              <a:gd name="T61" fmla="*/ 650200226 h 1116"/>
              <a:gd name="T62" fmla="*/ 2142132736 w 2404"/>
              <a:gd name="T63" fmla="*/ 751006432 h 1116"/>
              <a:gd name="T64" fmla="*/ 1885076903 w 2404"/>
              <a:gd name="T65" fmla="*/ 816530466 h 1116"/>
              <a:gd name="T66" fmla="*/ 1587698189 w 2404"/>
              <a:gd name="T67" fmla="*/ 871974078 h 1116"/>
              <a:gd name="T68" fmla="*/ 1320561735 w 2404"/>
              <a:gd name="T69" fmla="*/ 897175629 h 1116"/>
              <a:gd name="T70" fmla="*/ 1103828386 w 2404"/>
              <a:gd name="T71" fmla="*/ 887095009 h 1116"/>
              <a:gd name="T72" fmla="*/ 1008062487 w 2404"/>
              <a:gd name="T73" fmla="*/ 866933768 h 1116"/>
              <a:gd name="T74" fmla="*/ 957659383 w 2404"/>
              <a:gd name="T75" fmla="*/ 861893457 h 1116"/>
              <a:gd name="T76" fmla="*/ 882054726 w 2404"/>
              <a:gd name="T77" fmla="*/ 882054698 h 1116"/>
              <a:gd name="T78" fmla="*/ 735885525 w 2404"/>
              <a:gd name="T79" fmla="*/ 887095009 h 1116"/>
              <a:gd name="T80" fmla="*/ 362902452 w 2404"/>
              <a:gd name="T81" fmla="*/ 882054698 h 1116"/>
              <a:gd name="T82" fmla="*/ 221773759 w 2404"/>
              <a:gd name="T83" fmla="*/ 871974078 h 1116"/>
              <a:gd name="T84" fmla="*/ 100806234 w 2404"/>
              <a:gd name="T85" fmla="*/ 851812837 h 1116"/>
              <a:gd name="T86" fmla="*/ 0 w 2404"/>
              <a:gd name="T87" fmla="*/ 841732216 h 1116"/>
              <a:gd name="T88" fmla="*/ 584676211 w 2404"/>
              <a:gd name="T89" fmla="*/ 1733867535 h 111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2404"/>
              <a:gd name="T136" fmla="*/ 0 h 1116"/>
              <a:gd name="T137" fmla="*/ 2404 w 2404"/>
              <a:gd name="T138" fmla="*/ 1116 h 1116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2404" h="1116">
                <a:moveTo>
                  <a:pt x="232" y="688"/>
                </a:moveTo>
                <a:lnTo>
                  <a:pt x="362" y="718"/>
                </a:lnTo>
                <a:lnTo>
                  <a:pt x="456" y="738"/>
                </a:lnTo>
                <a:lnTo>
                  <a:pt x="520" y="752"/>
                </a:lnTo>
                <a:lnTo>
                  <a:pt x="560" y="754"/>
                </a:lnTo>
                <a:lnTo>
                  <a:pt x="638" y="760"/>
                </a:lnTo>
                <a:lnTo>
                  <a:pt x="710" y="770"/>
                </a:lnTo>
                <a:lnTo>
                  <a:pt x="840" y="792"/>
                </a:lnTo>
                <a:lnTo>
                  <a:pt x="982" y="822"/>
                </a:lnTo>
                <a:lnTo>
                  <a:pt x="1098" y="860"/>
                </a:lnTo>
                <a:lnTo>
                  <a:pt x="1178" y="892"/>
                </a:lnTo>
                <a:lnTo>
                  <a:pt x="1312" y="938"/>
                </a:lnTo>
                <a:lnTo>
                  <a:pt x="1384" y="964"/>
                </a:lnTo>
                <a:lnTo>
                  <a:pt x="1426" y="988"/>
                </a:lnTo>
                <a:lnTo>
                  <a:pt x="1486" y="1012"/>
                </a:lnTo>
                <a:lnTo>
                  <a:pt x="1566" y="1038"/>
                </a:lnTo>
                <a:lnTo>
                  <a:pt x="1660" y="1062"/>
                </a:lnTo>
                <a:lnTo>
                  <a:pt x="1742" y="1082"/>
                </a:lnTo>
                <a:lnTo>
                  <a:pt x="1834" y="1098"/>
                </a:lnTo>
                <a:lnTo>
                  <a:pt x="1920" y="1116"/>
                </a:lnTo>
                <a:lnTo>
                  <a:pt x="2404" y="1116"/>
                </a:lnTo>
                <a:lnTo>
                  <a:pt x="2404" y="0"/>
                </a:lnTo>
                <a:lnTo>
                  <a:pt x="1850" y="4"/>
                </a:lnTo>
                <a:lnTo>
                  <a:pt x="1754" y="28"/>
                </a:lnTo>
                <a:lnTo>
                  <a:pt x="1632" y="58"/>
                </a:lnTo>
                <a:lnTo>
                  <a:pt x="1516" y="90"/>
                </a:lnTo>
                <a:lnTo>
                  <a:pt x="1432" y="118"/>
                </a:lnTo>
                <a:lnTo>
                  <a:pt x="1330" y="156"/>
                </a:lnTo>
                <a:lnTo>
                  <a:pt x="1238" y="186"/>
                </a:lnTo>
                <a:lnTo>
                  <a:pt x="1094" y="226"/>
                </a:lnTo>
                <a:lnTo>
                  <a:pt x="978" y="258"/>
                </a:lnTo>
                <a:lnTo>
                  <a:pt x="850" y="298"/>
                </a:lnTo>
                <a:lnTo>
                  <a:pt x="748" y="324"/>
                </a:lnTo>
                <a:lnTo>
                  <a:pt x="630" y="346"/>
                </a:lnTo>
                <a:lnTo>
                  <a:pt x="524" y="356"/>
                </a:lnTo>
                <a:lnTo>
                  <a:pt x="438" y="352"/>
                </a:lnTo>
                <a:lnTo>
                  <a:pt x="400" y="344"/>
                </a:lnTo>
                <a:lnTo>
                  <a:pt x="380" y="342"/>
                </a:lnTo>
                <a:lnTo>
                  <a:pt x="350" y="350"/>
                </a:lnTo>
                <a:cubicBezTo>
                  <a:pt x="295" y="354"/>
                  <a:pt x="327" y="351"/>
                  <a:pt x="292" y="352"/>
                </a:cubicBezTo>
                <a:lnTo>
                  <a:pt x="144" y="350"/>
                </a:lnTo>
                <a:lnTo>
                  <a:pt x="88" y="346"/>
                </a:lnTo>
                <a:lnTo>
                  <a:pt x="40" y="338"/>
                </a:lnTo>
                <a:lnTo>
                  <a:pt x="0" y="334"/>
                </a:lnTo>
                <a:lnTo>
                  <a:pt x="232" y="688"/>
                </a:lnTo>
                <a:close/>
              </a:path>
            </a:pathLst>
          </a:custGeom>
          <a:solidFill>
            <a:schemeClr val="bg1">
              <a:alpha val="34117"/>
            </a:schemeClr>
          </a:solidFill>
          <a:ln w="2857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>
              <a:solidFill>
                <a:srgbClr val="0072BC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3374156" y="5468938"/>
            <a:ext cx="2216150" cy="369887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2BC"/>
                </a:solidFill>
              </a:rPr>
              <a:t>Heart Attack</a:t>
            </a:r>
          </a:p>
        </p:txBody>
      </p:sp>
      <p:pic>
        <p:nvPicPr>
          <p:cNvPr id="8" name="Picture 9" descr="Heart attack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70794" y="4064000"/>
            <a:ext cx="5138737" cy="1065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Freeform 10"/>
          <p:cNvSpPr>
            <a:spLocks/>
          </p:cNvSpPr>
          <p:nvPr/>
        </p:nvSpPr>
        <p:spPr bwMode="auto">
          <a:xfrm>
            <a:off x="3856756" y="4152900"/>
            <a:ext cx="331788" cy="257175"/>
          </a:xfrm>
          <a:custGeom>
            <a:avLst/>
            <a:gdLst>
              <a:gd name="T0" fmla="*/ 105064540 w 736"/>
              <a:gd name="T1" fmla="*/ 116033278 h 570"/>
              <a:gd name="T2" fmla="*/ 130060458 w 736"/>
              <a:gd name="T3" fmla="*/ 111758309 h 570"/>
              <a:gd name="T4" fmla="*/ 142456974 w 736"/>
              <a:gd name="T5" fmla="*/ 103615791 h 570"/>
              <a:gd name="T6" fmla="*/ 148553576 w 736"/>
              <a:gd name="T7" fmla="*/ 85091078 h 570"/>
              <a:gd name="T8" fmla="*/ 147944096 w 736"/>
              <a:gd name="T9" fmla="*/ 56998993 h 570"/>
              <a:gd name="T10" fmla="*/ 138799192 w 736"/>
              <a:gd name="T11" fmla="*/ 37456409 h 570"/>
              <a:gd name="T12" fmla="*/ 122947756 w 736"/>
              <a:gd name="T13" fmla="*/ 23206657 h 570"/>
              <a:gd name="T14" fmla="*/ 106283951 w 736"/>
              <a:gd name="T15" fmla="*/ 13435361 h 570"/>
              <a:gd name="T16" fmla="*/ 77020349 w 736"/>
              <a:gd name="T17" fmla="*/ 5903293 h 570"/>
              <a:gd name="T18" fmla="*/ 29263609 w 736"/>
              <a:gd name="T19" fmla="*/ 1628324 h 570"/>
              <a:gd name="T20" fmla="*/ 9144907 w 736"/>
              <a:gd name="T21" fmla="*/ 9771296 h 570"/>
              <a:gd name="T22" fmla="*/ 1016101 w 736"/>
              <a:gd name="T23" fmla="*/ 30942214 h 570"/>
              <a:gd name="T24" fmla="*/ 2641682 w 736"/>
              <a:gd name="T25" fmla="*/ 57405961 h 570"/>
              <a:gd name="T26" fmla="*/ 16867094 w 736"/>
              <a:gd name="T27" fmla="*/ 80816109 h 570"/>
              <a:gd name="T28" fmla="*/ 38001899 w 736"/>
              <a:gd name="T29" fmla="*/ 92826628 h 570"/>
              <a:gd name="T30" fmla="*/ 60152812 w 736"/>
              <a:gd name="T31" fmla="*/ 101376565 h 570"/>
              <a:gd name="T32" fmla="*/ 79052550 w 736"/>
              <a:gd name="T33" fmla="*/ 107483341 h 570"/>
              <a:gd name="T34" fmla="*/ 105064540 w 736"/>
              <a:gd name="T35" fmla="*/ 116033278 h 57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736"/>
              <a:gd name="T55" fmla="*/ 0 h 570"/>
              <a:gd name="T56" fmla="*/ 736 w 736"/>
              <a:gd name="T57" fmla="*/ 570 h 570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736" h="570">
                <a:moveTo>
                  <a:pt x="517" y="570"/>
                </a:moveTo>
                <a:cubicBezTo>
                  <a:pt x="561" y="568"/>
                  <a:pt x="598" y="564"/>
                  <a:pt x="640" y="549"/>
                </a:cubicBezTo>
                <a:cubicBezTo>
                  <a:pt x="671" y="539"/>
                  <a:pt x="686" y="531"/>
                  <a:pt x="701" y="509"/>
                </a:cubicBezTo>
                <a:cubicBezTo>
                  <a:pt x="709" y="491"/>
                  <a:pt x="730" y="461"/>
                  <a:pt x="731" y="418"/>
                </a:cubicBezTo>
                <a:cubicBezTo>
                  <a:pt x="729" y="364"/>
                  <a:pt x="736" y="338"/>
                  <a:pt x="728" y="280"/>
                </a:cubicBezTo>
                <a:cubicBezTo>
                  <a:pt x="718" y="243"/>
                  <a:pt x="704" y="212"/>
                  <a:pt x="683" y="184"/>
                </a:cubicBezTo>
                <a:cubicBezTo>
                  <a:pt x="666" y="161"/>
                  <a:pt x="629" y="135"/>
                  <a:pt x="605" y="114"/>
                </a:cubicBezTo>
                <a:cubicBezTo>
                  <a:pt x="589" y="101"/>
                  <a:pt x="541" y="70"/>
                  <a:pt x="523" y="66"/>
                </a:cubicBezTo>
                <a:cubicBezTo>
                  <a:pt x="488" y="58"/>
                  <a:pt x="451" y="42"/>
                  <a:pt x="379" y="29"/>
                </a:cubicBezTo>
                <a:cubicBezTo>
                  <a:pt x="289" y="6"/>
                  <a:pt x="221" y="0"/>
                  <a:pt x="144" y="8"/>
                </a:cubicBezTo>
                <a:cubicBezTo>
                  <a:pt x="106" y="9"/>
                  <a:pt x="80" y="26"/>
                  <a:pt x="45" y="48"/>
                </a:cubicBezTo>
                <a:cubicBezTo>
                  <a:pt x="13" y="86"/>
                  <a:pt x="14" y="102"/>
                  <a:pt x="5" y="152"/>
                </a:cubicBezTo>
                <a:cubicBezTo>
                  <a:pt x="5" y="199"/>
                  <a:pt x="0" y="226"/>
                  <a:pt x="13" y="282"/>
                </a:cubicBezTo>
                <a:cubicBezTo>
                  <a:pt x="29" y="341"/>
                  <a:pt x="67" y="385"/>
                  <a:pt x="83" y="397"/>
                </a:cubicBezTo>
                <a:cubicBezTo>
                  <a:pt x="108" y="416"/>
                  <a:pt x="148" y="441"/>
                  <a:pt x="187" y="456"/>
                </a:cubicBezTo>
                <a:cubicBezTo>
                  <a:pt x="228" y="473"/>
                  <a:pt x="251" y="482"/>
                  <a:pt x="296" y="498"/>
                </a:cubicBezTo>
                <a:cubicBezTo>
                  <a:pt x="319" y="510"/>
                  <a:pt x="362" y="524"/>
                  <a:pt x="389" y="528"/>
                </a:cubicBezTo>
                <a:cubicBezTo>
                  <a:pt x="420" y="541"/>
                  <a:pt x="478" y="564"/>
                  <a:pt x="517" y="570"/>
                </a:cubicBezTo>
                <a:close/>
              </a:path>
            </a:pathLst>
          </a:custGeom>
          <a:solidFill>
            <a:srgbClr val="500204"/>
          </a:solidFill>
          <a:ln w="2857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>
              <a:solidFill>
                <a:srgbClr val="0072BC"/>
              </a:solidFill>
            </a:endParaRPr>
          </a:p>
        </p:txBody>
      </p:sp>
      <p:sp>
        <p:nvSpPr>
          <p:cNvPr id="10" name="Freeform 11"/>
          <p:cNvSpPr>
            <a:spLocks/>
          </p:cNvSpPr>
          <p:nvPr/>
        </p:nvSpPr>
        <p:spPr bwMode="auto">
          <a:xfrm>
            <a:off x="3497981" y="3879850"/>
            <a:ext cx="730250" cy="566738"/>
          </a:xfrm>
          <a:custGeom>
            <a:avLst/>
            <a:gdLst>
              <a:gd name="T0" fmla="*/ 508953447 w 736"/>
              <a:gd name="T1" fmla="*/ 563493681 h 570"/>
              <a:gd name="T2" fmla="*/ 630039102 w 736"/>
              <a:gd name="T3" fmla="*/ 542733182 h 570"/>
              <a:gd name="T4" fmla="*/ 690089246 w 736"/>
              <a:gd name="T5" fmla="*/ 503189676 h 570"/>
              <a:gd name="T6" fmla="*/ 719622689 w 736"/>
              <a:gd name="T7" fmla="*/ 413228509 h 570"/>
              <a:gd name="T8" fmla="*/ 716669940 w 736"/>
              <a:gd name="T9" fmla="*/ 276803793 h 570"/>
              <a:gd name="T10" fmla="*/ 672369775 w 736"/>
              <a:gd name="T11" fmla="*/ 181900014 h 570"/>
              <a:gd name="T12" fmla="*/ 595583418 w 736"/>
              <a:gd name="T13" fmla="*/ 112698320 h 570"/>
              <a:gd name="T14" fmla="*/ 514859938 w 736"/>
              <a:gd name="T15" fmla="*/ 65246461 h 570"/>
              <a:gd name="T16" fmla="*/ 373101196 w 736"/>
              <a:gd name="T17" fmla="*/ 28668984 h 570"/>
              <a:gd name="T18" fmla="*/ 141758804 w 736"/>
              <a:gd name="T19" fmla="*/ 7908479 h 570"/>
              <a:gd name="T20" fmla="*/ 44299188 w 736"/>
              <a:gd name="T21" fmla="*/ 47451874 h 570"/>
              <a:gd name="T22" fmla="*/ 4922242 w 736"/>
              <a:gd name="T23" fmla="*/ 150265110 h 570"/>
              <a:gd name="T24" fmla="*/ 12797234 w 736"/>
              <a:gd name="T25" fmla="*/ 278781410 h 570"/>
              <a:gd name="T26" fmla="*/ 81708629 w 736"/>
              <a:gd name="T27" fmla="*/ 392468010 h 570"/>
              <a:gd name="T28" fmla="*/ 184089478 w 736"/>
              <a:gd name="T29" fmla="*/ 450795268 h 570"/>
              <a:gd name="T30" fmla="*/ 291393590 w 736"/>
              <a:gd name="T31" fmla="*/ 492315271 h 570"/>
              <a:gd name="T32" fmla="*/ 382945677 w 736"/>
              <a:gd name="T33" fmla="*/ 521972683 h 570"/>
              <a:gd name="T34" fmla="*/ 508953447 w 736"/>
              <a:gd name="T35" fmla="*/ 563493681 h 57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736"/>
              <a:gd name="T55" fmla="*/ 0 h 570"/>
              <a:gd name="T56" fmla="*/ 736 w 736"/>
              <a:gd name="T57" fmla="*/ 570 h 570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736" h="570">
                <a:moveTo>
                  <a:pt x="517" y="570"/>
                </a:moveTo>
                <a:cubicBezTo>
                  <a:pt x="561" y="568"/>
                  <a:pt x="598" y="564"/>
                  <a:pt x="640" y="549"/>
                </a:cubicBezTo>
                <a:cubicBezTo>
                  <a:pt x="671" y="539"/>
                  <a:pt x="686" y="531"/>
                  <a:pt x="701" y="509"/>
                </a:cubicBezTo>
                <a:cubicBezTo>
                  <a:pt x="709" y="491"/>
                  <a:pt x="730" y="461"/>
                  <a:pt x="731" y="418"/>
                </a:cubicBezTo>
                <a:cubicBezTo>
                  <a:pt x="729" y="364"/>
                  <a:pt x="736" y="338"/>
                  <a:pt x="728" y="280"/>
                </a:cubicBezTo>
                <a:cubicBezTo>
                  <a:pt x="718" y="243"/>
                  <a:pt x="704" y="212"/>
                  <a:pt x="683" y="184"/>
                </a:cubicBezTo>
                <a:cubicBezTo>
                  <a:pt x="666" y="161"/>
                  <a:pt x="629" y="135"/>
                  <a:pt x="605" y="114"/>
                </a:cubicBezTo>
                <a:cubicBezTo>
                  <a:pt x="589" y="101"/>
                  <a:pt x="541" y="70"/>
                  <a:pt x="523" y="66"/>
                </a:cubicBezTo>
                <a:cubicBezTo>
                  <a:pt x="488" y="58"/>
                  <a:pt x="451" y="42"/>
                  <a:pt x="379" y="29"/>
                </a:cubicBezTo>
                <a:cubicBezTo>
                  <a:pt x="289" y="6"/>
                  <a:pt x="221" y="0"/>
                  <a:pt x="144" y="8"/>
                </a:cubicBezTo>
                <a:cubicBezTo>
                  <a:pt x="106" y="9"/>
                  <a:pt x="80" y="26"/>
                  <a:pt x="45" y="48"/>
                </a:cubicBezTo>
                <a:cubicBezTo>
                  <a:pt x="13" y="86"/>
                  <a:pt x="14" y="102"/>
                  <a:pt x="5" y="152"/>
                </a:cubicBezTo>
                <a:cubicBezTo>
                  <a:pt x="5" y="199"/>
                  <a:pt x="0" y="226"/>
                  <a:pt x="13" y="282"/>
                </a:cubicBezTo>
                <a:cubicBezTo>
                  <a:pt x="29" y="341"/>
                  <a:pt x="67" y="385"/>
                  <a:pt x="83" y="397"/>
                </a:cubicBezTo>
                <a:cubicBezTo>
                  <a:pt x="108" y="416"/>
                  <a:pt x="148" y="441"/>
                  <a:pt x="187" y="456"/>
                </a:cubicBezTo>
                <a:cubicBezTo>
                  <a:pt x="228" y="473"/>
                  <a:pt x="251" y="482"/>
                  <a:pt x="296" y="498"/>
                </a:cubicBezTo>
                <a:cubicBezTo>
                  <a:pt x="319" y="510"/>
                  <a:pt x="362" y="524"/>
                  <a:pt x="389" y="528"/>
                </a:cubicBezTo>
                <a:cubicBezTo>
                  <a:pt x="420" y="541"/>
                  <a:pt x="478" y="564"/>
                  <a:pt x="517" y="570"/>
                </a:cubicBezTo>
                <a:close/>
              </a:path>
            </a:pathLst>
          </a:custGeom>
          <a:solidFill>
            <a:srgbClr val="500204"/>
          </a:solidFill>
          <a:ln w="2857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>
              <a:solidFill>
                <a:srgbClr val="0072BC"/>
              </a:solidFill>
            </a:endParaRPr>
          </a:p>
        </p:txBody>
      </p:sp>
      <p:sp>
        <p:nvSpPr>
          <p:cNvPr id="11" name="Freeform 12"/>
          <p:cNvSpPr>
            <a:spLocks/>
          </p:cNvSpPr>
          <p:nvPr/>
        </p:nvSpPr>
        <p:spPr bwMode="auto">
          <a:xfrm>
            <a:off x="3293194" y="3635375"/>
            <a:ext cx="1039812" cy="806450"/>
          </a:xfrm>
          <a:custGeom>
            <a:avLst/>
            <a:gdLst>
              <a:gd name="T0" fmla="*/ 1031917351 w 736"/>
              <a:gd name="T1" fmla="*/ 1140985133 h 570"/>
              <a:gd name="T2" fmla="*/ 1277420274 w 736"/>
              <a:gd name="T3" fmla="*/ 1098949298 h 570"/>
              <a:gd name="T4" fmla="*/ 1399174307 w 736"/>
              <a:gd name="T5" fmla="*/ 1018880166 h 570"/>
              <a:gd name="T6" fmla="*/ 1459053896 w 736"/>
              <a:gd name="T7" fmla="*/ 836722996 h 570"/>
              <a:gd name="T8" fmla="*/ 1453066502 w 736"/>
              <a:gd name="T9" fmla="*/ 560484102 h 570"/>
              <a:gd name="T10" fmla="*/ 1363247119 w 736"/>
              <a:gd name="T11" fmla="*/ 368318379 h 570"/>
              <a:gd name="T12" fmla="*/ 1207562167 w 736"/>
              <a:gd name="T13" fmla="*/ 228197044 h 570"/>
              <a:gd name="T14" fmla="*/ 1043892139 w 736"/>
              <a:gd name="T15" fmla="*/ 132113476 h 570"/>
              <a:gd name="T16" fmla="*/ 756473222 w 736"/>
              <a:gd name="T17" fmla="*/ 58050249 h 570"/>
              <a:gd name="T18" fmla="*/ 287419005 w 736"/>
              <a:gd name="T19" fmla="*/ 16014398 h 570"/>
              <a:gd name="T20" fmla="*/ 89817992 w 736"/>
              <a:gd name="T21" fmla="*/ 96083569 h 570"/>
              <a:gd name="T22" fmla="*/ 9979934 w 736"/>
              <a:gd name="T23" fmla="*/ 304262225 h 570"/>
              <a:gd name="T24" fmla="*/ 25947268 w 736"/>
              <a:gd name="T25" fmla="*/ 564488053 h 570"/>
              <a:gd name="T26" fmla="*/ 165664928 w 736"/>
              <a:gd name="T27" fmla="*/ 794685747 h 570"/>
              <a:gd name="T28" fmla="*/ 373245939 w 736"/>
              <a:gd name="T29" fmla="*/ 912788177 h 570"/>
              <a:gd name="T30" fmla="*/ 590806749 w 736"/>
              <a:gd name="T31" fmla="*/ 996861261 h 570"/>
              <a:gd name="T32" fmla="*/ 776433085 w 736"/>
              <a:gd name="T33" fmla="*/ 1056912049 h 570"/>
              <a:gd name="T34" fmla="*/ 1031917351 w 736"/>
              <a:gd name="T35" fmla="*/ 1140985133 h 57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736"/>
              <a:gd name="T55" fmla="*/ 0 h 570"/>
              <a:gd name="T56" fmla="*/ 736 w 736"/>
              <a:gd name="T57" fmla="*/ 570 h 570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736" h="570">
                <a:moveTo>
                  <a:pt x="517" y="570"/>
                </a:moveTo>
                <a:cubicBezTo>
                  <a:pt x="561" y="568"/>
                  <a:pt x="598" y="564"/>
                  <a:pt x="640" y="549"/>
                </a:cubicBezTo>
                <a:cubicBezTo>
                  <a:pt x="671" y="539"/>
                  <a:pt x="686" y="531"/>
                  <a:pt x="701" y="509"/>
                </a:cubicBezTo>
                <a:cubicBezTo>
                  <a:pt x="709" y="491"/>
                  <a:pt x="730" y="461"/>
                  <a:pt x="731" y="418"/>
                </a:cubicBezTo>
                <a:cubicBezTo>
                  <a:pt x="729" y="364"/>
                  <a:pt x="736" y="338"/>
                  <a:pt x="728" y="280"/>
                </a:cubicBezTo>
                <a:cubicBezTo>
                  <a:pt x="718" y="243"/>
                  <a:pt x="704" y="212"/>
                  <a:pt x="683" y="184"/>
                </a:cubicBezTo>
                <a:cubicBezTo>
                  <a:pt x="666" y="161"/>
                  <a:pt x="629" y="135"/>
                  <a:pt x="605" y="114"/>
                </a:cubicBezTo>
                <a:cubicBezTo>
                  <a:pt x="589" y="101"/>
                  <a:pt x="541" y="70"/>
                  <a:pt x="523" y="66"/>
                </a:cubicBezTo>
                <a:cubicBezTo>
                  <a:pt x="488" y="58"/>
                  <a:pt x="451" y="42"/>
                  <a:pt x="379" y="29"/>
                </a:cubicBezTo>
                <a:cubicBezTo>
                  <a:pt x="289" y="6"/>
                  <a:pt x="221" y="0"/>
                  <a:pt x="144" y="8"/>
                </a:cubicBezTo>
                <a:cubicBezTo>
                  <a:pt x="106" y="9"/>
                  <a:pt x="80" y="26"/>
                  <a:pt x="45" y="48"/>
                </a:cubicBezTo>
                <a:cubicBezTo>
                  <a:pt x="13" y="86"/>
                  <a:pt x="14" y="102"/>
                  <a:pt x="5" y="152"/>
                </a:cubicBezTo>
                <a:cubicBezTo>
                  <a:pt x="5" y="199"/>
                  <a:pt x="0" y="226"/>
                  <a:pt x="13" y="282"/>
                </a:cubicBezTo>
                <a:cubicBezTo>
                  <a:pt x="29" y="341"/>
                  <a:pt x="67" y="385"/>
                  <a:pt x="83" y="397"/>
                </a:cubicBezTo>
                <a:cubicBezTo>
                  <a:pt x="108" y="416"/>
                  <a:pt x="148" y="441"/>
                  <a:pt x="187" y="456"/>
                </a:cubicBezTo>
                <a:cubicBezTo>
                  <a:pt x="228" y="473"/>
                  <a:pt x="251" y="482"/>
                  <a:pt x="296" y="498"/>
                </a:cubicBezTo>
                <a:cubicBezTo>
                  <a:pt x="319" y="510"/>
                  <a:pt x="362" y="524"/>
                  <a:pt x="389" y="528"/>
                </a:cubicBezTo>
                <a:cubicBezTo>
                  <a:pt x="420" y="541"/>
                  <a:pt x="478" y="564"/>
                  <a:pt x="517" y="570"/>
                </a:cubicBezTo>
                <a:close/>
              </a:path>
            </a:pathLst>
          </a:custGeom>
          <a:solidFill>
            <a:srgbClr val="500204"/>
          </a:solidFill>
          <a:ln w="2857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>
              <a:solidFill>
                <a:srgbClr val="0072BC"/>
              </a:solidFill>
            </a:endParaRPr>
          </a:p>
        </p:txBody>
      </p:sp>
      <p:grpSp>
        <p:nvGrpSpPr>
          <p:cNvPr id="12" name="Group 13"/>
          <p:cNvGrpSpPr>
            <a:grpSpLocks/>
          </p:cNvGrpSpPr>
          <p:nvPr/>
        </p:nvGrpSpPr>
        <p:grpSpPr bwMode="auto">
          <a:xfrm>
            <a:off x="900831" y="1970088"/>
            <a:ext cx="2751138" cy="1960562"/>
            <a:chOff x="598" y="856"/>
            <a:chExt cx="1733" cy="1235"/>
          </a:xfrm>
        </p:grpSpPr>
        <p:sp>
          <p:nvSpPr>
            <p:cNvPr id="13" name="Line 14"/>
            <p:cNvSpPr>
              <a:spLocks noChangeShapeType="1"/>
            </p:cNvSpPr>
            <p:nvPr/>
          </p:nvSpPr>
          <p:spPr bwMode="auto">
            <a:xfrm>
              <a:off x="1311" y="1053"/>
              <a:ext cx="1020" cy="1038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  <p:sp>
          <p:nvSpPr>
            <p:cNvPr id="14" name="Text Box 15"/>
            <p:cNvSpPr txBox="1">
              <a:spLocks noChangeArrowheads="1"/>
            </p:cNvSpPr>
            <p:nvPr/>
          </p:nvSpPr>
          <p:spPr bwMode="auto">
            <a:xfrm>
              <a:off x="598" y="856"/>
              <a:ext cx="860" cy="233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>
                  <a:solidFill>
                    <a:srgbClr val="0072BC"/>
                  </a:solidFill>
                </a:rPr>
                <a:t>Blood Clot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5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Heart Attack</a:t>
            </a:r>
          </a:p>
        </p:txBody>
      </p:sp>
      <p:pic>
        <p:nvPicPr>
          <p:cNvPr id="5" name="Picture 2" descr="Heart attack diagra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7716" y="1517799"/>
            <a:ext cx="3727450" cy="493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Group 3"/>
          <p:cNvGrpSpPr>
            <a:grpSpLocks/>
          </p:cNvGrpSpPr>
          <p:nvPr/>
        </p:nvGrpSpPr>
        <p:grpSpPr bwMode="auto">
          <a:xfrm>
            <a:off x="3441154" y="4607074"/>
            <a:ext cx="3867150" cy="790575"/>
            <a:chOff x="2883" y="2661"/>
            <a:chExt cx="2436" cy="498"/>
          </a:xfrm>
        </p:grpSpPr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4107" y="2661"/>
              <a:ext cx="1212" cy="44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>
                  <a:solidFill>
                    <a:srgbClr val="0072BC"/>
                  </a:solidFill>
                </a:rPr>
                <a:t>Area of dying</a:t>
              </a:r>
              <a:br>
                <a:rPr lang="en-GB" sz="2000">
                  <a:solidFill>
                    <a:srgbClr val="0072BC"/>
                  </a:solidFill>
                </a:rPr>
              </a:br>
              <a:r>
                <a:rPr lang="en-GB" sz="2000">
                  <a:solidFill>
                    <a:srgbClr val="0072BC"/>
                  </a:solidFill>
                </a:rPr>
                <a:t>heart muscle</a:t>
              </a:r>
            </a:p>
          </p:txBody>
        </p:sp>
        <p:sp>
          <p:nvSpPr>
            <p:cNvPr id="8" name="Line 5"/>
            <p:cNvSpPr>
              <a:spLocks noChangeShapeType="1"/>
            </p:cNvSpPr>
            <p:nvPr/>
          </p:nvSpPr>
          <p:spPr bwMode="auto">
            <a:xfrm flipH="1">
              <a:off x="2883" y="2783"/>
              <a:ext cx="1218" cy="376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</p:grpSp>
      <p:grpSp>
        <p:nvGrpSpPr>
          <p:cNvPr id="9" name="Group 10"/>
          <p:cNvGrpSpPr>
            <a:grpSpLocks/>
          </p:cNvGrpSpPr>
          <p:nvPr/>
        </p:nvGrpSpPr>
        <p:grpSpPr bwMode="auto">
          <a:xfrm>
            <a:off x="3542754" y="4060974"/>
            <a:ext cx="3752850" cy="828675"/>
            <a:chOff x="2947" y="2317"/>
            <a:chExt cx="2364" cy="522"/>
          </a:xfrm>
        </p:grpSpPr>
        <p:sp>
          <p:nvSpPr>
            <p:cNvPr id="10" name="Text Box 11"/>
            <p:cNvSpPr txBox="1">
              <a:spLocks noChangeArrowheads="1"/>
            </p:cNvSpPr>
            <p:nvPr/>
          </p:nvSpPr>
          <p:spPr bwMode="auto">
            <a:xfrm>
              <a:off x="4099" y="2317"/>
              <a:ext cx="1212" cy="250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>
                  <a:solidFill>
                    <a:srgbClr val="0072BC"/>
                  </a:solidFill>
                </a:rPr>
                <a:t>Blood clot</a:t>
              </a:r>
            </a:p>
          </p:txBody>
        </p:sp>
        <p:sp>
          <p:nvSpPr>
            <p:cNvPr id="11" name="Line 12"/>
            <p:cNvSpPr>
              <a:spLocks noChangeShapeType="1"/>
            </p:cNvSpPr>
            <p:nvPr/>
          </p:nvSpPr>
          <p:spPr bwMode="auto">
            <a:xfrm flipH="1">
              <a:off x="2947" y="2439"/>
              <a:ext cx="1146" cy="400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</p:grpSp>
      <p:sp>
        <p:nvSpPr>
          <p:cNvPr id="12" name="Oval 13"/>
          <p:cNvSpPr>
            <a:spLocks noChangeArrowheads="1"/>
          </p:cNvSpPr>
          <p:nvPr/>
        </p:nvSpPr>
        <p:spPr bwMode="auto">
          <a:xfrm>
            <a:off x="3461791" y="4919811"/>
            <a:ext cx="76200" cy="76200"/>
          </a:xfrm>
          <a:prstGeom prst="ellipse">
            <a:avLst/>
          </a:prstGeom>
          <a:solidFill>
            <a:schemeClr val="tx1"/>
          </a:solidFill>
          <a:ln w="2857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>
              <a:solidFill>
                <a:srgbClr val="0072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6286152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Angina and Heart Attack – Signs and Symptoms</a:t>
            </a:r>
          </a:p>
        </p:txBody>
      </p:sp>
      <p:sp>
        <p:nvSpPr>
          <p:cNvPr id="5" name="AutoShape 166"/>
          <p:cNvSpPr>
            <a:spLocks noChangeArrowheads="1"/>
          </p:cNvSpPr>
          <p:nvPr/>
        </p:nvSpPr>
        <p:spPr bwMode="auto">
          <a:xfrm>
            <a:off x="2041525" y="1600720"/>
            <a:ext cx="3214688" cy="373063"/>
          </a:xfrm>
          <a:prstGeom prst="roundRect">
            <a:avLst>
              <a:gd name="adj" fmla="val 14287"/>
            </a:avLst>
          </a:prstGeom>
          <a:solidFill>
            <a:srgbClr val="000066"/>
          </a:solidFill>
          <a:ln w="2857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>
              <a:solidFill>
                <a:srgbClr val="00529B"/>
              </a:solidFill>
            </a:endParaRPr>
          </a:p>
        </p:txBody>
      </p:sp>
      <p:sp>
        <p:nvSpPr>
          <p:cNvPr id="6" name="AutoShape 167"/>
          <p:cNvSpPr>
            <a:spLocks noChangeArrowheads="1"/>
          </p:cNvSpPr>
          <p:nvPr/>
        </p:nvSpPr>
        <p:spPr bwMode="auto">
          <a:xfrm>
            <a:off x="5565775" y="1600720"/>
            <a:ext cx="3198813" cy="374650"/>
          </a:xfrm>
          <a:prstGeom prst="roundRect">
            <a:avLst>
              <a:gd name="adj" fmla="val 14287"/>
            </a:avLst>
          </a:prstGeom>
          <a:solidFill>
            <a:srgbClr val="C1003D"/>
          </a:solidFill>
          <a:ln w="2857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>
              <a:solidFill>
                <a:srgbClr val="00529B"/>
              </a:solidFill>
            </a:endParaRPr>
          </a:p>
        </p:txBody>
      </p:sp>
      <p:sp>
        <p:nvSpPr>
          <p:cNvPr id="7" name="Rectangle 168"/>
          <p:cNvSpPr>
            <a:spLocks noChangeArrowheads="1"/>
          </p:cNvSpPr>
          <p:nvPr/>
        </p:nvSpPr>
        <p:spPr bwMode="auto">
          <a:xfrm>
            <a:off x="312738" y="6203776"/>
            <a:ext cx="1435100" cy="6096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spcBef>
                <a:spcPct val="20000"/>
              </a:spcBef>
            </a:pPr>
            <a:r>
              <a:rPr lang="en-GB" sz="1600" b="1">
                <a:solidFill>
                  <a:srgbClr val="0072BC"/>
                </a:solidFill>
              </a:rPr>
              <a:t>Factors giving relief</a:t>
            </a:r>
          </a:p>
        </p:txBody>
      </p:sp>
      <p:sp>
        <p:nvSpPr>
          <p:cNvPr id="8" name="Rectangle 169"/>
          <p:cNvSpPr>
            <a:spLocks noChangeArrowheads="1"/>
          </p:cNvSpPr>
          <p:nvPr/>
        </p:nvSpPr>
        <p:spPr bwMode="auto">
          <a:xfrm>
            <a:off x="312738" y="5537870"/>
            <a:ext cx="1692275" cy="61436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spcBef>
                <a:spcPct val="20000"/>
              </a:spcBef>
            </a:pPr>
            <a:r>
              <a:rPr lang="en-GB" sz="1600" b="1" dirty="0">
                <a:solidFill>
                  <a:srgbClr val="0072BC"/>
                </a:solidFill>
              </a:rPr>
              <a:t>Other signs and symptoms</a:t>
            </a:r>
            <a:endParaRPr lang="en-GB" sz="1600" b="1" dirty="0">
              <a:solidFill>
                <a:srgbClr val="0072BC"/>
              </a:solidFill>
              <a:latin typeface="Arial Narrow" pitchFamily="34" charset="0"/>
            </a:endParaRPr>
          </a:p>
        </p:txBody>
      </p:sp>
      <p:sp>
        <p:nvSpPr>
          <p:cNvPr id="9" name="Rectangle 170"/>
          <p:cNvSpPr>
            <a:spLocks noChangeArrowheads="1"/>
          </p:cNvSpPr>
          <p:nvPr/>
        </p:nvSpPr>
        <p:spPr bwMode="auto">
          <a:xfrm>
            <a:off x="312738" y="4941168"/>
            <a:ext cx="1435100" cy="6080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spcBef>
                <a:spcPct val="20000"/>
              </a:spcBef>
            </a:pPr>
            <a:r>
              <a:rPr lang="en-GB" sz="1600" b="1">
                <a:solidFill>
                  <a:srgbClr val="0072BC"/>
                </a:solidFill>
              </a:rPr>
              <a:t>Pulse</a:t>
            </a:r>
          </a:p>
        </p:txBody>
      </p:sp>
      <p:sp>
        <p:nvSpPr>
          <p:cNvPr id="10" name="Rectangle 171"/>
          <p:cNvSpPr>
            <a:spLocks noChangeArrowheads="1"/>
          </p:cNvSpPr>
          <p:nvPr/>
        </p:nvSpPr>
        <p:spPr bwMode="auto">
          <a:xfrm>
            <a:off x="312738" y="4509120"/>
            <a:ext cx="1435100" cy="4445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spcBef>
                <a:spcPct val="20000"/>
              </a:spcBef>
            </a:pPr>
            <a:r>
              <a:rPr lang="en-GB" sz="1600" b="1">
                <a:solidFill>
                  <a:srgbClr val="0072BC"/>
                </a:solidFill>
              </a:rPr>
              <a:t>Skin</a:t>
            </a:r>
          </a:p>
        </p:txBody>
      </p:sp>
      <p:sp>
        <p:nvSpPr>
          <p:cNvPr id="11" name="Rectangle 172"/>
          <p:cNvSpPr>
            <a:spLocks noChangeArrowheads="1"/>
          </p:cNvSpPr>
          <p:nvPr/>
        </p:nvSpPr>
        <p:spPr bwMode="auto">
          <a:xfrm>
            <a:off x="312738" y="4005064"/>
            <a:ext cx="1435100" cy="50482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spcBef>
                <a:spcPct val="20000"/>
              </a:spcBef>
            </a:pPr>
            <a:r>
              <a:rPr lang="en-GB" sz="1600" b="1">
                <a:solidFill>
                  <a:srgbClr val="0072BC"/>
                </a:solidFill>
              </a:rPr>
              <a:t>Duration</a:t>
            </a:r>
          </a:p>
        </p:txBody>
      </p:sp>
      <p:sp>
        <p:nvSpPr>
          <p:cNvPr id="12" name="Rectangle 173"/>
          <p:cNvSpPr>
            <a:spLocks noChangeArrowheads="1"/>
          </p:cNvSpPr>
          <p:nvPr/>
        </p:nvSpPr>
        <p:spPr bwMode="auto">
          <a:xfrm>
            <a:off x="312738" y="3429520"/>
            <a:ext cx="1435100" cy="6635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spcBef>
                <a:spcPct val="20000"/>
              </a:spcBef>
            </a:pPr>
            <a:r>
              <a:rPr lang="en-GB" sz="1600" b="1">
                <a:solidFill>
                  <a:srgbClr val="0072BC"/>
                </a:solidFill>
              </a:rPr>
              <a:t>Location of Pain</a:t>
            </a:r>
          </a:p>
        </p:txBody>
      </p:sp>
      <p:sp>
        <p:nvSpPr>
          <p:cNvPr id="13" name="Rectangle 174"/>
          <p:cNvSpPr>
            <a:spLocks noChangeArrowheads="1"/>
          </p:cNvSpPr>
          <p:nvPr/>
        </p:nvSpPr>
        <p:spPr bwMode="auto">
          <a:xfrm>
            <a:off x="312738" y="2616720"/>
            <a:ext cx="1435100" cy="8128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spcBef>
                <a:spcPct val="20000"/>
              </a:spcBef>
            </a:pPr>
            <a:r>
              <a:rPr lang="en-GB" sz="1600" b="1">
                <a:solidFill>
                  <a:srgbClr val="0072BC"/>
                </a:solidFill>
              </a:rPr>
              <a:t>Pain</a:t>
            </a:r>
          </a:p>
        </p:txBody>
      </p:sp>
      <p:sp>
        <p:nvSpPr>
          <p:cNvPr id="14" name="Rectangle 175"/>
          <p:cNvSpPr>
            <a:spLocks noChangeArrowheads="1"/>
          </p:cNvSpPr>
          <p:nvPr/>
        </p:nvSpPr>
        <p:spPr bwMode="auto">
          <a:xfrm>
            <a:off x="312738" y="2078558"/>
            <a:ext cx="1435100" cy="53816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spcBef>
                <a:spcPct val="20000"/>
              </a:spcBef>
            </a:pPr>
            <a:r>
              <a:rPr lang="en-GB" sz="1600" b="1">
                <a:solidFill>
                  <a:srgbClr val="0072BC"/>
                </a:solidFill>
              </a:rPr>
              <a:t>Onset</a:t>
            </a:r>
          </a:p>
        </p:txBody>
      </p:sp>
      <p:sp>
        <p:nvSpPr>
          <p:cNvPr id="15" name="Line 176"/>
          <p:cNvSpPr>
            <a:spLocks noChangeShapeType="1"/>
          </p:cNvSpPr>
          <p:nvPr/>
        </p:nvSpPr>
        <p:spPr bwMode="auto">
          <a:xfrm>
            <a:off x="304800" y="2616720"/>
            <a:ext cx="8521700" cy="0"/>
          </a:xfrm>
          <a:prstGeom prst="line">
            <a:avLst/>
          </a:prstGeom>
          <a:noFill/>
          <a:ln w="6350">
            <a:solidFill>
              <a:srgbClr val="626464"/>
            </a:solidFill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72BC"/>
              </a:solidFill>
            </a:endParaRPr>
          </a:p>
        </p:txBody>
      </p:sp>
      <p:sp>
        <p:nvSpPr>
          <p:cNvPr id="16" name="Line 177"/>
          <p:cNvSpPr>
            <a:spLocks noChangeShapeType="1"/>
          </p:cNvSpPr>
          <p:nvPr/>
        </p:nvSpPr>
        <p:spPr bwMode="auto">
          <a:xfrm>
            <a:off x="304800" y="3429520"/>
            <a:ext cx="8521700" cy="0"/>
          </a:xfrm>
          <a:prstGeom prst="line">
            <a:avLst/>
          </a:prstGeom>
          <a:noFill/>
          <a:ln w="6350">
            <a:solidFill>
              <a:srgbClr val="626464"/>
            </a:solidFill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72BC"/>
              </a:solidFill>
            </a:endParaRPr>
          </a:p>
        </p:txBody>
      </p:sp>
      <p:sp>
        <p:nvSpPr>
          <p:cNvPr id="17" name="Line 178"/>
          <p:cNvSpPr>
            <a:spLocks noChangeShapeType="1"/>
          </p:cNvSpPr>
          <p:nvPr/>
        </p:nvSpPr>
        <p:spPr bwMode="auto">
          <a:xfrm>
            <a:off x="304800" y="4093095"/>
            <a:ext cx="8521700" cy="0"/>
          </a:xfrm>
          <a:prstGeom prst="line">
            <a:avLst/>
          </a:prstGeom>
          <a:noFill/>
          <a:ln w="6350">
            <a:solidFill>
              <a:srgbClr val="626464"/>
            </a:solidFill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72BC"/>
              </a:solidFill>
            </a:endParaRPr>
          </a:p>
        </p:txBody>
      </p:sp>
      <p:sp>
        <p:nvSpPr>
          <p:cNvPr id="18" name="Line 179"/>
          <p:cNvSpPr>
            <a:spLocks noChangeShapeType="1"/>
          </p:cNvSpPr>
          <p:nvPr/>
        </p:nvSpPr>
        <p:spPr bwMode="auto">
          <a:xfrm>
            <a:off x="304800" y="4509120"/>
            <a:ext cx="8521700" cy="0"/>
          </a:xfrm>
          <a:prstGeom prst="line">
            <a:avLst/>
          </a:prstGeom>
          <a:noFill/>
          <a:ln w="6350">
            <a:solidFill>
              <a:srgbClr val="626464"/>
            </a:solidFill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72BC"/>
              </a:solidFill>
            </a:endParaRPr>
          </a:p>
        </p:txBody>
      </p:sp>
      <p:sp>
        <p:nvSpPr>
          <p:cNvPr id="19" name="Line 180"/>
          <p:cNvSpPr>
            <a:spLocks noChangeShapeType="1"/>
          </p:cNvSpPr>
          <p:nvPr/>
        </p:nvSpPr>
        <p:spPr bwMode="auto">
          <a:xfrm>
            <a:off x="304800" y="4951983"/>
            <a:ext cx="8521700" cy="0"/>
          </a:xfrm>
          <a:prstGeom prst="line">
            <a:avLst/>
          </a:prstGeom>
          <a:noFill/>
          <a:ln w="6350">
            <a:solidFill>
              <a:srgbClr val="626464"/>
            </a:solidFill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72BC"/>
              </a:solidFill>
            </a:endParaRPr>
          </a:p>
        </p:txBody>
      </p:sp>
      <p:sp>
        <p:nvSpPr>
          <p:cNvPr id="20" name="Line 181"/>
          <p:cNvSpPr>
            <a:spLocks noChangeShapeType="1"/>
          </p:cNvSpPr>
          <p:nvPr/>
        </p:nvSpPr>
        <p:spPr bwMode="auto">
          <a:xfrm>
            <a:off x="304800" y="5517232"/>
            <a:ext cx="8521700" cy="0"/>
          </a:xfrm>
          <a:prstGeom prst="line">
            <a:avLst/>
          </a:prstGeom>
          <a:noFill/>
          <a:ln w="6350">
            <a:solidFill>
              <a:srgbClr val="626464"/>
            </a:solidFill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72BC"/>
              </a:solidFill>
            </a:endParaRPr>
          </a:p>
        </p:txBody>
      </p:sp>
      <p:sp>
        <p:nvSpPr>
          <p:cNvPr id="21" name="Line 182"/>
          <p:cNvSpPr>
            <a:spLocks noChangeShapeType="1"/>
          </p:cNvSpPr>
          <p:nvPr/>
        </p:nvSpPr>
        <p:spPr bwMode="auto">
          <a:xfrm>
            <a:off x="304800" y="6237312"/>
            <a:ext cx="8521700" cy="0"/>
          </a:xfrm>
          <a:prstGeom prst="line">
            <a:avLst/>
          </a:prstGeom>
          <a:noFill/>
          <a:ln w="6350">
            <a:solidFill>
              <a:srgbClr val="626464"/>
            </a:solidFill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72BC"/>
              </a:solidFill>
            </a:endParaRPr>
          </a:p>
        </p:txBody>
      </p:sp>
      <p:sp>
        <p:nvSpPr>
          <p:cNvPr id="22" name="Text Box 183"/>
          <p:cNvSpPr txBox="1">
            <a:spLocks noChangeArrowheads="1"/>
          </p:cNvSpPr>
          <p:nvPr/>
        </p:nvSpPr>
        <p:spPr bwMode="auto">
          <a:xfrm>
            <a:off x="2057400" y="2091258"/>
            <a:ext cx="2994025" cy="523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solidFill>
                  <a:srgbClr val="0072BC"/>
                </a:solidFill>
              </a:rPr>
              <a:t>Sudden, usually during exertion, stress or extreme weather.</a:t>
            </a:r>
          </a:p>
        </p:txBody>
      </p:sp>
      <p:sp>
        <p:nvSpPr>
          <p:cNvPr id="23" name="Text Box 184"/>
          <p:cNvSpPr txBox="1">
            <a:spLocks noChangeArrowheads="1"/>
          </p:cNvSpPr>
          <p:nvPr/>
        </p:nvSpPr>
        <p:spPr bwMode="auto">
          <a:xfrm>
            <a:off x="5611813" y="2167458"/>
            <a:ext cx="3203575" cy="3048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solidFill>
                  <a:srgbClr val="0072BC"/>
                </a:solidFill>
              </a:rPr>
              <a:t>Sudden, can occur at rest.</a:t>
            </a:r>
          </a:p>
        </p:txBody>
      </p:sp>
      <p:sp>
        <p:nvSpPr>
          <p:cNvPr id="24" name="Text Box 185"/>
          <p:cNvSpPr txBox="1">
            <a:spLocks noChangeArrowheads="1"/>
          </p:cNvSpPr>
          <p:nvPr/>
        </p:nvSpPr>
        <p:spPr bwMode="auto">
          <a:xfrm>
            <a:off x="2041525" y="2624658"/>
            <a:ext cx="3390900" cy="738187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>
                <a:solidFill>
                  <a:srgbClr val="0072BC"/>
                </a:solidFill>
              </a:rPr>
              <a:t>Vice-like squashing pain.</a:t>
            </a:r>
            <a:br>
              <a:rPr lang="en-GB" sz="1400" dirty="0">
                <a:solidFill>
                  <a:srgbClr val="0072BC"/>
                </a:solidFill>
              </a:rPr>
            </a:br>
            <a:r>
              <a:rPr lang="en-GB" sz="1400" dirty="0">
                <a:solidFill>
                  <a:srgbClr val="0072BC"/>
                </a:solidFill>
              </a:rPr>
              <a:t>‘Dull’, ‘tightness’ or ‘pressure’.</a:t>
            </a:r>
            <a:br>
              <a:rPr lang="en-GB" sz="1400" dirty="0">
                <a:solidFill>
                  <a:srgbClr val="0072BC"/>
                </a:solidFill>
              </a:rPr>
            </a:br>
            <a:r>
              <a:rPr lang="en-GB" sz="1400" dirty="0">
                <a:solidFill>
                  <a:srgbClr val="0072BC"/>
                </a:solidFill>
              </a:rPr>
              <a:t>Can be mistaken for indigestion.</a:t>
            </a:r>
          </a:p>
        </p:txBody>
      </p:sp>
      <p:sp>
        <p:nvSpPr>
          <p:cNvPr id="25" name="Text Box 186"/>
          <p:cNvSpPr txBox="1">
            <a:spLocks noChangeArrowheads="1"/>
          </p:cNvSpPr>
          <p:nvPr/>
        </p:nvSpPr>
        <p:spPr bwMode="auto">
          <a:xfrm>
            <a:off x="2058988" y="3513658"/>
            <a:ext cx="3327400" cy="523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solidFill>
                  <a:srgbClr val="0072BC"/>
                </a:solidFill>
              </a:rPr>
              <a:t>Central chest. Can radiate into</a:t>
            </a:r>
            <a:br>
              <a:rPr lang="en-GB" sz="1400">
                <a:solidFill>
                  <a:srgbClr val="0072BC"/>
                </a:solidFill>
              </a:rPr>
            </a:br>
            <a:r>
              <a:rPr lang="en-GB" sz="1400">
                <a:solidFill>
                  <a:srgbClr val="0072BC"/>
                </a:solidFill>
              </a:rPr>
              <a:t>arms, neck, jaw, back, shoulders.</a:t>
            </a:r>
          </a:p>
        </p:txBody>
      </p:sp>
      <p:sp>
        <p:nvSpPr>
          <p:cNvPr id="26" name="Text Box 187"/>
          <p:cNvSpPr txBox="1">
            <a:spLocks noChangeArrowheads="1"/>
          </p:cNvSpPr>
          <p:nvPr/>
        </p:nvSpPr>
        <p:spPr bwMode="auto">
          <a:xfrm>
            <a:off x="5611812" y="2624658"/>
            <a:ext cx="3208659" cy="738187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>
                <a:solidFill>
                  <a:srgbClr val="0072BC"/>
                </a:solidFill>
              </a:rPr>
              <a:t>Vice-like squashing pain.</a:t>
            </a:r>
            <a:br>
              <a:rPr lang="en-GB" sz="1400" dirty="0">
                <a:solidFill>
                  <a:srgbClr val="0072BC"/>
                </a:solidFill>
              </a:rPr>
            </a:br>
            <a:r>
              <a:rPr lang="en-GB" sz="1400" dirty="0">
                <a:solidFill>
                  <a:srgbClr val="0072BC"/>
                </a:solidFill>
              </a:rPr>
              <a:t>‘Dull’, ‘tightness’ or ‘pressure’.</a:t>
            </a:r>
            <a:br>
              <a:rPr lang="en-GB" sz="1400" dirty="0">
                <a:solidFill>
                  <a:srgbClr val="0072BC"/>
                </a:solidFill>
              </a:rPr>
            </a:br>
            <a:r>
              <a:rPr lang="en-GB" sz="1400" dirty="0">
                <a:solidFill>
                  <a:srgbClr val="0072BC"/>
                </a:solidFill>
              </a:rPr>
              <a:t>Can be mistaken for indigestion.</a:t>
            </a:r>
          </a:p>
        </p:txBody>
      </p:sp>
      <p:sp>
        <p:nvSpPr>
          <p:cNvPr id="27" name="Text Box 188"/>
          <p:cNvSpPr txBox="1">
            <a:spLocks noChangeArrowheads="1"/>
          </p:cNvSpPr>
          <p:nvPr/>
        </p:nvSpPr>
        <p:spPr bwMode="auto">
          <a:xfrm>
            <a:off x="5635625" y="3513658"/>
            <a:ext cx="3122613" cy="523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>
                <a:solidFill>
                  <a:srgbClr val="0072BC"/>
                </a:solidFill>
              </a:rPr>
              <a:t>Central chest. Can radiate into arms, neck, jaw, back, shoulders.</a:t>
            </a:r>
          </a:p>
        </p:txBody>
      </p:sp>
      <p:sp>
        <p:nvSpPr>
          <p:cNvPr id="28" name="Text Box 189"/>
          <p:cNvSpPr txBox="1">
            <a:spLocks noChangeArrowheads="1"/>
          </p:cNvSpPr>
          <p:nvPr/>
        </p:nvSpPr>
        <p:spPr bwMode="auto">
          <a:xfrm>
            <a:off x="2076450" y="4136827"/>
            <a:ext cx="3327400" cy="3048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>
                <a:solidFill>
                  <a:srgbClr val="0072BC"/>
                </a:solidFill>
              </a:rPr>
              <a:t>3 – 8 Minutes, rarely longer.</a:t>
            </a:r>
          </a:p>
        </p:txBody>
      </p:sp>
      <p:sp>
        <p:nvSpPr>
          <p:cNvPr id="29" name="Text Box 190"/>
          <p:cNvSpPr txBox="1">
            <a:spLocks noChangeArrowheads="1"/>
          </p:cNvSpPr>
          <p:nvPr/>
        </p:nvSpPr>
        <p:spPr bwMode="auto">
          <a:xfrm>
            <a:off x="5637213" y="4136827"/>
            <a:ext cx="2876550" cy="3048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solidFill>
                  <a:srgbClr val="0072BC"/>
                </a:solidFill>
              </a:rPr>
              <a:t>Usually longer than 30 minutes.</a:t>
            </a:r>
          </a:p>
        </p:txBody>
      </p:sp>
      <p:sp>
        <p:nvSpPr>
          <p:cNvPr id="30" name="Text Box 191"/>
          <p:cNvSpPr txBox="1">
            <a:spLocks noChangeArrowheads="1"/>
          </p:cNvSpPr>
          <p:nvPr/>
        </p:nvSpPr>
        <p:spPr bwMode="auto">
          <a:xfrm>
            <a:off x="2079625" y="4567858"/>
            <a:ext cx="3327400" cy="3048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solidFill>
                  <a:srgbClr val="0072BC"/>
                </a:solidFill>
              </a:rPr>
              <a:t>Pale, may be sweaty.</a:t>
            </a:r>
          </a:p>
        </p:txBody>
      </p:sp>
      <p:sp>
        <p:nvSpPr>
          <p:cNvPr id="31" name="Text Box 192"/>
          <p:cNvSpPr txBox="1">
            <a:spLocks noChangeArrowheads="1"/>
          </p:cNvSpPr>
          <p:nvPr/>
        </p:nvSpPr>
        <p:spPr bwMode="auto">
          <a:xfrm>
            <a:off x="5626100" y="4580558"/>
            <a:ext cx="3348038" cy="307777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solidFill>
                  <a:srgbClr val="0072BC"/>
                </a:solidFill>
              </a:rPr>
              <a:t>Pale, grey colour. May sweat profusely.</a:t>
            </a:r>
          </a:p>
        </p:txBody>
      </p:sp>
      <p:sp>
        <p:nvSpPr>
          <p:cNvPr id="32" name="Text Box 193"/>
          <p:cNvSpPr txBox="1">
            <a:spLocks noChangeArrowheads="1"/>
          </p:cNvSpPr>
          <p:nvPr/>
        </p:nvSpPr>
        <p:spPr bwMode="auto">
          <a:xfrm>
            <a:off x="2079625" y="4974506"/>
            <a:ext cx="3327400" cy="523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solidFill>
                  <a:srgbClr val="0072BC"/>
                </a:solidFill>
              </a:rPr>
              <a:t>Variable. Often becomes</a:t>
            </a:r>
            <a:br>
              <a:rPr lang="en-GB" sz="1400">
                <a:solidFill>
                  <a:srgbClr val="0072BC"/>
                </a:solidFill>
              </a:rPr>
            </a:br>
            <a:r>
              <a:rPr lang="en-GB" sz="1400">
                <a:solidFill>
                  <a:srgbClr val="0072BC"/>
                </a:solidFill>
              </a:rPr>
              <a:t>irregular, missing beats.</a:t>
            </a:r>
          </a:p>
        </p:txBody>
      </p:sp>
      <p:sp>
        <p:nvSpPr>
          <p:cNvPr id="33" name="Text Box 194"/>
          <p:cNvSpPr txBox="1">
            <a:spLocks noChangeArrowheads="1"/>
          </p:cNvSpPr>
          <p:nvPr/>
        </p:nvSpPr>
        <p:spPr bwMode="auto">
          <a:xfrm>
            <a:off x="5634038" y="4987206"/>
            <a:ext cx="2593975" cy="523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solidFill>
                  <a:srgbClr val="0072BC"/>
                </a:solidFill>
              </a:rPr>
              <a:t>Variable. Often becomes</a:t>
            </a:r>
            <a:br>
              <a:rPr lang="en-GB" sz="1400">
                <a:solidFill>
                  <a:srgbClr val="0072BC"/>
                </a:solidFill>
              </a:rPr>
            </a:br>
            <a:r>
              <a:rPr lang="en-GB" sz="1400">
                <a:solidFill>
                  <a:srgbClr val="0072BC"/>
                </a:solidFill>
              </a:rPr>
              <a:t>irregular, missing beats.</a:t>
            </a:r>
          </a:p>
        </p:txBody>
      </p:sp>
      <p:sp>
        <p:nvSpPr>
          <p:cNvPr id="34" name="Text Box 195"/>
          <p:cNvSpPr txBox="1">
            <a:spLocks noChangeArrowheads="1"/>
          </p:cNvSpPr>
          <p:nvPr/>
        </p:nvSpPr>
        <p:spPr bwMode="auto">
          <a:xfrm>
            <a:off x="2084388" y="5521995"/>
            <a:ext cx="3327400" cy="523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>
                <a:solidFill>
                  <a:srgbClr val="0072BC"/>
                </a:solidFill>
              </a:rPr>
              <a:t>Shortness of breath,</a:t>
            </a:r>
            <a:br>
              <a:rPr lang="en-GB" sz="1400" dirty="0">
                <a:solidFill>
                  <a:srgbClr val="0072BC"/>
                </a:solidFill>
              </a:rPr>
            </a:br>
            <a:r>
              <a:rPr lang="en-GB" sz="1400" dirty="0">
                <a:solidFill>
                  <a:srgbClr val="0072BC"/>
                </a:solidFill>
              </a:rPr>
              <a:t>weakness, anxiety.</a:t>
            </a:r>
          </a:p>
        </p:txBody>
      </p:sp>
      <p:sp>
        <p:nvSpPr>
          <p:cNvPr id="35" name="Text Box 196"/>
          <p:cNvSpPr txBox="1">
            <a:spLocks noChangeArrowheads="1"/>
          </p:cNvSpPr>
          <p:nvPr/>
        </p:nvSpPr>
        <p:spPr bwMode="auto">
          <a:xfrm>
            <a:off x="5616575" y="5517232"/>
            <a:ext cx="2699841" cy="73866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>
                <a:solidFill>
                  <a:srgbClr val="0072BC"/>
                </a:solidFill>
              </a:rPr>
              <a:t>Shortness of breath, dizziness, nausea, vomiting, sense of ‘impending doom’.</a:t>
            </a:r>
          </a:p>
        </p:txBody>
      </p:sp>
      <p:sp>
        <p:nvSpPr>
          <p:cNvPr id="36" name="Text Box 197"/>
          <p:cNvSpPr txBox="1">
            <a:spLocks noChangeArrowheads="1"/>
          </p:cNvSpPr>
          <p:nvPr/>
        </p:nvSpPr>
        <p:spPr bwMode="auto">
          <a:xfrm>
            <a:off x="2122488" y="6224413"/>
            <a:ext cx="3327400" cy="523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solidFill>
                  <a:srgbClr val="0072BC"/>
                </a:solidFill>
              </a:rPr>
              <a:t>Resting, reducing stress,</a:t>
            </a:r>
            <a:br>
              <a:rPr lang="en-GB" sz="1400">
                <a:solidFill>
                  <a:srgbClr val="0072BC"/>
                </a:solidFill>
              </a:rPr>
            </a:br>
            <a:r>
              <a:rPr lang="en-GB" sz="1400">
                <a:solidFill>
                  <a:srgbClr val="0072BC"/>
                </a:solidFill>
              </a:rPr>
              <a:t>taking ‘GTN’ medication.</a:t>
            </a:r>
          </a:p>
        </p:txBody>
      </p:sp>
      <p:sp>
        <p:nvSpPr>
          <p:cNvPr id="37" name="Text Box 198"/>
          <p:cNvSpPr txBox="1">
            <a:spLocks noChangeArrowheads="1"/>
          </p:cNvSpPr>
          <p:nvPr/>
        </p:nvSpPr>
        <p:spPr bwMode="auto">
          <a:xfrm>
            <a:off x="5643563" y="6237113"/>
            <a:ext cx="2501900" cy="523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solidFill>
                  <a:srgbClr val="0072BC"/>
                </a:solidFill>
              </a:rPr>
              <a:t>GTN medication may give </a:t>
            </a:r>
            <a:br>
              <a:rPr lang="en-GB" sz="1400">
                <a:solidFill>
                  <a:srgbClr val="0072BC"/>
                </a:solidFill>
              </a:rPr>
            </a:br>
            <a:r>
              <a:rPr lang="en-GB" sz="1400">
                <a:solidFill>
                  <a:srgbClr val="0072BC"/>
                </a:solidFill>
              </a:rPr>
              <a:t>partial or no relief.</a:t>
            </a:r>
          </a:p>
        </p:txBody>
      </p:sp>
      <p:sp>
        <p:nvSpPr>
          <p:cNvPr id="38" name="Text Box 199"/>
          <p:cNvSpPr txBox="1">
            <a:spLocks noChangeArrowheads="1"/>
          </p:cNvSpPr>
          <p:nvPr/>
        </p:nvSpPr>
        <p:spPr bwMode="auto">
          <a:xfrm>
            <a:off x="2124075" y="1556792"/>
            <a:ext cx="3071813" cy="40005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>
                <a:solidFill>
                  <a:schemeClr val="bg1"/>
                </a:solidFill>
              </a:rPr>
              <a:t>Angina</a:t>
            </a:r>
          </a:p>
        </p:txBody>
      </p:sp>
      <p:sp>
        <p:nvSpPr>
          <p:cNvPr id="39" name="Text Box 200"/>
          <p:cNvSpPr txBox="1">
            <a:spLocks noChangeArrowheads="1"/>
          </p:cNvSpPr>
          <p:nvPr/>
        </p:nvSpPr>
        <p:spPr bwMode="auto">
          <a:xfrm>
            <a:off x="5580063" y="1556792"/>
            <a:ext cx="3327400" cy="396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>
                <a:solidFill>
                  <a:schemeClr val="bg1"/>
                </a:solidFill>
              </a:rPr>
              <a:t>Heart Attack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utoUpdateAnimBg="0"/>
      <p:bldP spid="23" grpId="0" autoUpdateAnimBg="0"/>
      <p:bldP spid="24" grpId="0" autoUpdateAnimBg="0"/>
      <p:bldP spid="25" grpId="0" autoUpdateAnimBg="0"/>
      <p:bldP spid="26" grpId="0" autoUpdateAnimBg="0"/>
      <p:bldP spid="27" grpId="0" autoUpdateAnimBg="0"/>
      <p:bldP spid="28" grpId="0" autoUpdateAnimBg="0"/>
      <p:bldP spid="29" grpId="0" autoUpdateAnimBg="0"/>
      <p:bldP spid="30" grpId="0" autoUpdateAnimBg="0"/>
      <p:bldP spid="31" grpId="0" autoUpdateAnimBg="0"/>
      <p:bldP spid="32" grpId="0" autoUpdateAnimBg="0"/>
      <p:bldP spid="33" grpId="0" autoUpdateAnimBg="0"/>
      <p:bldP spid="34" grpId="0" autoUpdateAnimBg="0"/>
      <p:bldP spid="35" grpId="0" autoUpdateAnimBg="0"/>
      <p:bldP spid="36" grpId="0" autoUpdateAnimBg="0"/>
      <p:bldP spid="37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The Heart’s Electrical System</a:t>
            </a:r>
          </a:p>
        </p:txBody>
      </p:sp>
      <p:pic>
        <p:nvPicPr>
          <p:cNvPr id="5" name="Picture 34" descr="Heart Impulses no arrow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4181" y="1355427"/>
            <a:ext cx="5735638" cy="524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Group 41"/>
          <p:cNvGrpSpPr>
            <a:grpSpLocks/>
          </p:cNvGrpSpPr>
          <p:nvPr/>
        </p:nvGrpSpPr>
        <p:grpSpPr bwMode="auto">
          <a:xfrm>
            <a:off x="401886" y="1700808"/>
            <a:ext cx="2425700" cy="1082675"/>
            <a:chOff x="477" y="901"/>
            <a:chExt cx="1528" cy="682"/>
          </a:xfrm>
        </p:grpSpPr>
        <p:sp>
          <p:nvSpPr>
            <p:cNvPr id="7" name="Line 10"/>
            <p:cNvSpPr>
              <a:spLocks noChangeShapeType="1"/>
            </p:cNvSpPr>
            <p:nvPr/>
          </p:nvSpPr>
          <p:spPr bwMode="auto">
            <a:xfrm>
              <a:off x="1479" y="1111"/>
              <a:ext cx="526" cy="472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  <p:sp>
          <p:nvSpPr>
            <p:cNvPr id="8" name="Text Box 11"/>
            <p:cNvSpPr txBox="1">
              <a:spLocks noChangeArrowheads="1"/>
            </p:cNvSpPr>
            <p:nvPr/>
          </p:nvSpPr>
          <p:spPr bwMode="auto">
            <a:xfrm>
              <a:off x="477" y="901"/>
              <a:ext cx="1460" cy="346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Primary Pacemaker</a:t>
              </a:r>
              <a:br>
                <a:rPr lang="en-GB" sz="1600">
                  <a:solidFill>
                    <a:srgbClr val="0072BC"/>
                  </a:solidFill>
                </a:rPr>
              </a:br>
              <a:r>
                <a:rPr lang="en-GB" sz="1400" i="1">
                  <a:solidFill>
                    <a:srgbClr val="0072BC"/>
                  </a:solidFill>
                </a:rPr>
                <a:t>(sinoatrial node)</a:t>
              </a:r>
            </a:p>
          </p:txBody>
        </p:sp>
      </p:grpSp>
      <p:grpSp>
        <p:nvGrpSpPr>
          <p:cNvPr id="9" name="Group 40"/>
          <p:cNvGrpSpPr>
            <a:grpSpLocks/>
          </p:cNvGrpSpPr>
          <p:nvPr/>
        </p:nvGrpSpPr>
        <p:grpSpPr bwMode="auto">
          <a:xfrm>
            <a:off x="395536" y="3127969"/>
            <a:ext cx="3957637" cy="2346325"/>
            <a:chOff x="473" y="1800"/>
            <a:chExt cx="2493" cy="1478"/>
          </a:xfrm>
        </p:grpSpPr>
        <p:sp>
          <p:nvSpPr>
            <p:cNvPr id="10" name="Text Box 13"/>
            <p:cNvSpPr txBox="1">
              <a:spLocks noChangeArrowheads="1"/>
            </p:cNvSpPr>
            <p:nvPr/>
          </p:nvSpPr>
          <p:spPr bwMode="auto">
            <a:xfrm>
              <a:off x="473" y="2929"/>
              <a:ext cx="1460" cy="349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dirty="0">
                  <a:solidFill>
                    <a:srgbClr val="0072BC"/>
                  </a:solidFill>
                </a:rPr>
                <a:t>Secondary Pacemaker</a:t>
              </a:r>
              <a:br>
                <a:rPr lang="en-GB" sz="1600" dirty="0">
                  <a:solidFill>
                    <a:srgbClr val="0072BC"/>
                  </a:solidFill>
                </a:rPr>
              </a:br>
              <a:r>
                <a:rPr lang="en-GB" sz="1400" i="1" dirty="0">
                  <a:solidFill>
                    <a:srgbClr val="0072BC"/>
                  </a:solidFill>
                </a:rPr>
                <a:t>(</a:t>
              </a:r>
              <a:r>
                <a:rPr lang="en-GB" sz="1400" i="1" dirty="0" err="1">
                  <a:solidFill>
                    <a:srgbClr val="0072BC"/>
                  </a:solidFill>
                </a:rPr>
                <a:t>atrioventricular</a:t>
              </a:r>
              <a:r>
                <a:rPr lang="en-GB" sz="1400" i="1" dirty="0">
                  <a:solidFill>
                    <a:srgbClr val="0072BC"/>
                  </a:solidFill>
                </a:rPr>
                <a:t> node)</a:t>
              </a:r>
            </a:p>
          </p:txBody>
        </p:sp>
        <p:sp>
          <p:nvSpPr>
            <p:cNvPr id="11" name="Line 14"/>
            <p:cNvSpPr>
              <a:spLocks noChangeShapeType="1"/>
            </p:cNvSpPr>
            <p:nvPr/>
          </p:nvSpPr>
          <p:spPr bwMode="auto">
            <a:xfrm flipV="1">
              <a:off x="1329" y="1800"/>
              <a:ext cx="1637" cy="1240"/>
            </a:xfrm>
            <a:prstGeom prst="line">
              <a:avLst/>
            </a:prstGeom>
            <a:noFill/>
            <a:ln w="28575">
              <a:solidFill>
                <a:srgbClr val="179A39"/>
              </a:solidFill>
              <a:round/>
              <a:headEnd/>
              <a:tailEnd type="oval" w="med" len="med"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</p:grpSp>
      <p:pic>
        <p:nvPicPr>
          <p:cNvPr id="12" name="Picture 37" descr="Heart Impulses top arrow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7350" y="2188864"/>
            <a:ext cx="2300288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38" descr="Heart Impulses bottom arrows 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25838" y="3436639"/>
            <a:ext cx="3209925" cy="204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39" descr="Heart Impulses bottom arrows B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84575" y="3382664"/>
            <a:ext cx="3059113" cy="223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Normal Impulses</a:t>
            </a:r>
          </a:p>
        </p:txBody>
      </p:sp>
      <p:pic>
        <p:nvPicPr>
          <p:cNvPr id="5" name="Picture 52" descr="normal-impuls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81225" y="1701364"/>
            <a:ext cx="4551015" cy="4751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Ventricular Fibrillation</a:t>
            </a:r>
          </a:p>
        </p:txBody>
      </p:sp>
      <p:pic>
        <p:nvPicPr>
          <p:cNvPr id="5" name="Picture 21" descr="ventricular-fibrillatio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15319" y="1504652"/>
            <a:ext cx="5313363" cy="509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Heart Rhythms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900" dirty="0" smtClean="0"/>
              <a:t>Normal </a:t>
            </a:r>
            <a:r>
              <a:rPr lang="en-GB" sz="2900" dirty="0"/>
              <a:t>S</a:t>
            </a:r>
            <a:r>
              <a:rPr lang="en-GB" sz="2900" dirty="0" smtClean="0"/>
              <a:t>inus Rhythm.</a:t>
            </a:r>
          </a:p>
          <a:p>
            <a:r>
              <a:rPr lang="en-GB" sz="2900" dirty="0" smtClean="0"/>
              <a:t>Ventricular Fibrillation – requires defibrillator.</a:t>
            </a:r>
          </a:p>
          <a:p>
            <a:r>
              <a:rPr lang="en-GB" sz="2900" dirty="0" smtClean="0"/>
              <a:t>Ventricular Tachycardia – requires defibrillator.</a:t>
            </a:r>
          </a:p>
          <a:p>
            <a:r>
              <a:rPr lang="en-GB" sz="2900" dirty="0" smtClean="0"/>
              <a:t>Asystole – no defibrillator.</a:t>
            </a:r>
          </a:p>
          <a:p>
            <a:r>
              <a:rPr lang="en-GB" sz="2900" dirty="0" smtClean="0"/>
              <a:t>Atrial Fibrillation – requires defibrillator.</a:t>
            </a:r>
          </a:p>
          <a:p>
            <a:r>
              <a:rPr lang="en-GB" sz="2900" dirty="0" smtClean="0"/>
              <a:t>PEA – Pulseless Electrical activity (no pulse detected) – no </a:t>
            </a:r>
            <a:r>
              <a:rPr lang="en-GB" sz="2900" dirty="0" err="1" smtClean="0"/>
              <a:t>defirillator</a:t>
            </a:r>
            <a:r>
              <a:rPr lang="en-GB" sz="2900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634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Normal Sinus Rhythm</a:t>
            </a:r>
          </a:p>
        </p:txBody>
      </p:sp>
      <p:pic>
        <p:nvPicPr>
          <p:cNvPr id="5" name="Picture 10" descr="Heart rhythms B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094" y="2444030"/>
            <a:ext cx="7497762" cy="205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1" descr="Normal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A2E2F"/>
              </a:clrFrom>
              <a:clrTo>
                <a:srgbClr val="FA2E2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2780928"/>
            <a:ext cx="7848872" cy="205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Ventricular Fibrillation (VF)</a:t>
            </a:r>
          </a:p>
        </p:txBody>
      </p:sp>
      <p:pic>
        <p:nvPicPr>
          <p:cNvPr id="5" name="Picture 8" descr="Heart rhythms B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5840" y="2565400"/>
            <a:ext cx="7497763" cy="205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0" descr="V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A2E2F"/>
              </a:clrFrom>
              <a:clrTo>
                <a:srgbClr val="FA2E2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2512615"/>
            <a:ext cx="7848872" cy="206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Ventricular Tachycardia (VT)</a:t>
            </a:r>
          </a:p>
        </p:txBody>
      </p:sp>
      <p:pic>
        <p:nvPicPr>
          <p:cNvPr id="5" name="Picture 8" descr="Heart rhythms B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8675" y="2738164"/>
            <a:ext cx="7497763" cy="205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0" descr="VT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A2E2F"/>
              </a:clrFrom>
              <a:clrTo>
                <a:srgbClr val="FA2E2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2738164"/>
            <a:ext cx="7848872" cy="204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No activity (</a:t>
            </a:r>
            <a:r>
              <a:rPr lang="en-GB" sz="3600" dirty="0" err="1" smtClean="0">
                <a:solidFill>
                  <a:srgbClr val="0072BC"/>
                </a:solidFill>
              </a:rPr>
              <a:t>Asystole</a:t>
            </a:r>
            <a:r>
              <a:rPr lang="en-GB" sz="3600" dirty="0" smtClean="0">
                <a:solidFill>
                  <a:srgbClr val="0072BC"/>
                </a:solidFill>
              </a:rPr>
              <a:t>)</a:t>
            </a:r>
          </a:p>
        </p:txBody>
      </p:sp>
      <p:pic>
        <p:nvPicPr>
          <p:cNvPr id="5" name="Picture 8" descr="Heart rhythms B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8675" y="2940843"/>
            <a:ext cx="7497763" cy="205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0" descr="No rhythm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A2E2F"/>
              </a:clrFrom>
              <a:clrTo>
                <a:srgbClr val="FA2E2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2924944"/>
            <a:ext cx="7704856" cy="205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medmovie.com/_uploads/cvml_0005a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59" y="1124744"/>
            <a:ext cx="6362888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023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s://medmovie.com/_uploads/cvml_0005a_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1386943"/>
            <a:ext cx="6120680" cy="505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5164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medmovie.com/_uploads/cvml_0005a_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3"/>
            <a:ext cx="6267968" cy="5174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827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AED </a:t>
            </a:r>
            <a:br>
              <a:rPr lang="en-GB" sz="3600" dirty="0" smtClean="0">
                <a:solidFill>
                  <a:srgbClr val="0072BC"/>
                </a:solidFill>
              </a:rPr>
            </a:br>
            <a:r>
              <a:rPr lang="en-GB" sz="3600" dirty="0" smtClean="0">
                <a:solidFill>
                  <a:srgbClr val="0072BC"/>
                </a:solidFill>
              </a:rPr>
              <a:t>Flowchart</a:t>
            </a:r>
          </a:p>
        </p:txBody>
      </p:sp>
      <p:pic>
        <p:nvPicPr>
          <p:cNvPr id="5" name="Picture 33" descr="flow chart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9468" y="980728"/>
            <a:ext cx="3533775" cy="69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4" descr="flow chart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55343" y="1715741"/>
            <a:ext cx="3533775" cy="88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5" descr="flow chart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58518" y="2599978"/>
            <a:ext cx="2017712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36" descr="flow chart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07630" y="3111153"/>
            <a:ext cx="3609975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7" descr="flow chart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91755" y="4790728"/>
            <a:ext cx="1354138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8" descr="flow chart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83768" y="3731866"/>
            <a:ext cx="442912" cy="249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40" descr="flow chart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64768" y="5481291"/>
            <a:ext cx="1471612" cy="862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41" descr="flow chart 8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842543" y="3714403"/>
            <a:ext cx="1439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42" descr="flow chart 1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33480" y="3801716"/>
            <a:ext cx="457200" cy="2325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5" descr="flow chart 9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033293" y="4806603"/>
            <a:ext cx="1503362" cy="152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46" descr="flow chart 1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130130" y="3762028"/>
            <a:ext cx="1406525" cy="19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47" descr="flow chart 1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341018" y="6343303"/>
            <a:ext cx="2678112" cy="48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Safety Considerations</a:t>
            </a:r>
          </a:p>
        </p:txBody>
      </p:sp>
      <p:grpSp>
        <p:nvGrpSpPr>
          <p:cNvPr id="5" name="Group 3"/>
          <p:cNvGrpSpPr>
            <a:grpSpLocks/>
          </p:cNvGrpSpPr>
          <p:nvPr/>
        </p:nvGrpSpPr>
        <p:grpSpPr bwMode="auto">
          <a:xfrm>
            <a:off x="5496174" y="4201244"/>
            <a:ext cx="2527300" cy="2324100"/>
            <a:chOff x="3545" y="2389"/>
            <a:chExt cx="1592" cy="1464"/>
          </a:xfrm>
        </p:grpSpPr>
        <p:pic>
          <p:nvPicPr>
            <p:cNvPr id="6" name="Picture 4" descr="j0399397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614" y="2389"/>
              <a:ext cx="1459" cy="11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Text Box 5"/>
            <p:cNvSpPr txBox="1">
              <a:spLocks noChangeArrowheads="1"/>
            </p:cNvSpPr>
            <p:nvPr/>
          </p:nvSpPr>
          <p:spPr bwMode="auto">
            <a:xfrm>
              <a:off x="3545" y="3641"/>
              <a:ext cx="1592" cy="21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Flammable Atmosphere</a:t>
              </a:r>
            </a:p>
          </p:txBody>
        </p:sp>
      </p:grpSp>
      <p:pic>
        <p:nvPicPr>
          <p:cNvPr id="8" name="Picture 12" descr="dd00945_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5099" y="4071069"/>
            <a:ext cx="2133600" cy="207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9" name="Group 16"/>
          <p:cNvGrpSpPr>
            <a:grpSpLocks/>
          </p:cNvGrpSpPr>
          <p:nvPr/>
        </p:nvGrpSpPr>
        <p:grpSpPr bwMode="auto">
          <a:xfrm>
            <a:off x="2972049" y="1475507"/>
            <a:ext cx="2387600" cy="2287587"/>
            <a:chOff x="2033" y="865"/>
            <a:chExt cx="1504" cy="1441"/>
          </a:xfrm>
        </p:grpSpPr>
        <p:pic>
          <p:nvPicPr>
            <p:cNvPr id="10" name="Picture 17" descr="Capture-000055_small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098" y="1123"/>
              <a:ext cx="1422" cy="1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Text Box 18"/>
            <p:cNvSpPr txBox="1">
              <a:spLocks noChangeArrowheads="1"/>
            </p:cNvSpPr>
            <p:nvPr/>
          </p:nvSpPr>
          <p:spPr bwMode="auto">
            <a:xfrm>
              <a:off x="2033" y="865"/>
              <a:ext cx="1504" cy="21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Jewellery</a:t>
              </a:r>
            </a:p>
          </p:txBody>
        </p:sp>
      </p:grpSp>
      <p:grpSp>
        <p:nvGrpSpPr>
          <p:cNvPr id="12" name="Group 19"/>
          <p:cNvGrpSpPr>
            <a:grpSpLocks/>
          </p:cNvGrpSpPr>
          <p:nvPr/>
        </p:nvGrpSpPr>
        <p:grpSpPr bwMode="auto">
          <a:xfrm>
            <a:off x="447924" y="4182194"/>
            <a:ext cx="2387600" cy="2309813"/>
            <a:chOff x="537" y="2382"/>
            <a:chExt cx="1504" cy="1455"/>
          </a:xfrm>
        </p:grpSpPr>
        <p:pic>
          <p:nvPicPr>
            <p:cNvPr id="13" name="Picture 20" descr="implanted pacemaker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76" y="2382"/>
              <a:ext cx="1434" cy="1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" name="Text Box 21"/>
            <p:cNvSpPr txBox="1">
              <a:spLocks noChangeArrowheads="1"/>
            </p:cNvSpPr>
            <p:nvPr/>
          </p:nvSpPr>
          <p:spPr bwMode="auto">
            <a:xfrm>
              <a:off x="537" y="3625"/>
              <a:ext cx="1504" cy="21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Implanted Devices</a:t>
              </a:r>
            </a:p>
          </p:txBody>
        </p:sp>
      </p:grpSp>
      <p:grpSp>
        <p:nvGrpSpPr>
          <p:cNvPr id="15" name="Group 22"/>
          <p:cNvGrpSpPr>
            <a:grpSpLocks/>
          </p:cNvGrpSpPr>
          <p:nvPr/>
        </p:nvGrpSpPr>
        <p:grpSpPr bwMode="auto">
          <a:xfrm>
            <a:off x="3010149" y="4193307"/>
            <a:ext cx="2387600" cy="2298700"/>
            <a:chOff x="2057" y="2389"/>
            <a:chExt cx="1504" cy="1448"/>
          </a:xfrm>
        </p:grpSpPr>
        <p:pic>
          <p:nvPicPr>
            <p:cNvPr id="16" name="Picture 23" descr="GTN patch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2101" y="2389"/>
              <a:ext cx="1417" cy="11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" name="Text Box 24"/>
            <p:cNvSpPr txBox="1">
              <a:spLocks noChangeArrowheads="1"/>
            </p:cNvSpPr>
            <p:nvPr/>
          </p:nvSpPr>
          <p:spPr bwMode="auto">
            <a:xfrm>
              <a:off x="2057" y="3625"/>
              <a:ext cx="1504" cy="21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Medication Patches</a:t>
              </a:r>
            </a:p>
          </p:txBody>
        </p:sp>
      </p:grpSp>
      <p:grpSp>
        <p:nvGrpSpPr>
          <p:cNvPr id="18" name="Group 25"/>
          <p:cNvGrpSpPr>
            <a:grpSpLocks/>
          </p:cNvGrpSpPr>
          <p:nvPr/>
        </p:nvGrpSpPr>
        <p:grpSpPr bwMode="auto">
          <a:xfrm>
            <a:off x="5534274" y="1477094"/>
            <a:ext cx="2387600" cy="2281238"/>
            <a:chOff x="3569" y="873"/>
            <a:chExt cx="1504" cy="1437"/>
          </a:xfrm>
        </p:grpSpPr>
        <p:pic>
          <p:nvPicPr>
            <p:cNvPr id="19" name="Picture 26" descr="fitti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3627" y="1128"/>
              <a:ext cx="1431" cy="1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0" name="Group 27"/>
            <p:cNvGrpSpPr>
              <a:grpSpLocks/>
            </p:cNvGrpSpPr>
            <p:nvPr/>
          </p:nvGrpSpPr>
          <p:grpSpPr bwMode="auto">
            <a:xfrm>
              <a:off x="3642" y="1315"/>
              <a:ext cx="1276" cy="927"/>
              <a:chOff x="3642" y="1315"/>
              <a:chExt cx="1276" cy="927"/>
            </a:xfrm>
          </p:grpSpPr>
          <p:sp>
            <p:nvSpPr>
              <p:cNvPr id="22" name="Freeform 28"/>
              <p:cNvSpPr>
                <a:spLocks/>
              </p:cNvSpPr>
              <p:nvPr/>
            </p:nvSpPr>
            <p:spPr bwMode="auto">
              <a:xfrm>
                <a:off x="3642" y="1430"/>
                <a:ext cx="558" cy="62"/>
              </a:xfrm>
              <a:custGeom>
                <a:avLst/>
                <a:gdLst>
                  <a:gd name="T0" fmla="*/ 0 w 558"/>
                  <a:gd name="T1" fmla="*/ 38 h 62"/>
                  <a:gd name="T2" fmla="*/ 20 w 558"/>
                  <a:gd name="T3" fmla="*/ 4 h 62"/>
                  <a:gd name="T4" fmla="*/ 46 w 558"/>
                  <a:gd name="T5" fmla="*/ 30 h 62"/>
                  <a:gd name="T6" fmla="*/ 76 w 558"/>
                  <a:gd name="T7" fmla="*/ 0 h 62"/>
                  <a:gd name="T8" fmla="*/ 100 w 558"/>
                  <a:gd name="T9" fmla="*/ 24 h 62"/>
                  <a:gd name="T10" fmla="*/ 124 w 558"/>
                  <a:gd name="T11" fmla="*/ 0 h 62"/>
                  <a:gd name="T12" fmla="*/ 145 w 558"/>
                  <a:gd name="T13" fmla="*/ 36 h 62"/>
                  <a:gd name="T14" fmla="*/ 175 w 558"/>
                  <a:gd name="T15" fmla="*/ 6 h 62"/>
                  <a:gd name="T16" fmla="*/ 202 w 558"/>
                  <a:gd name="T17" fmla="*/ 33 h 62"/>
                  <a:gd name="T18" fmla="*/ 225 w 558"/>
                  <a:gd name="T19" fmla="*/ 10 h 62"/>
                  <a:gd name="T20" fmla="*/ 253 w 558"/>
                  <a:gd name="T21" fmla="*/ 38 h 62"/>
                  <a:gd name="T22" fmla="*/ 290 w 558"/>
                  <a:gd name="T23" fmla="*/ 17 h 62"/>
                  <a:gd name="T24" fmla="*/ 312 w 558"/>
                  <a:gd name="T25" fmla="*/ 39 h 62"/>
                  <a:gd name="T26" fmla="*/ 344 w 558"/>
                  <a:gd name="T27" fmla="*/ 21 h 62"/>
                  <a:gd name="T28" fmla="*/ 371 w 558"/>
                  <a:gd name="T29" fmla="*/ 48 h 62"/>
                  <a:gd name="T30" fmla="*/ 412 w 558"/>
                  <a:gd name="T31" fmla="*/ 24 h 62"/>
                  <a:gd name="T32" fmla="*/ 438 w 558"/>
                  <a:gd name="T33" fmla="*/ 50 h 62"/>
                  <a:gd name="T34" fmla="*/ 476 w 558"/>
                  <a:gd name="T35" fmla="*/ 28 h 62"/>
                  <a:gd name="T36" fmla="*/ 496 w 558"/>
                  <a:gd name="T37" fmla="*/ 62 h 62"/>
                  <a:gd name="T38" fmla="*/ 510 w 558"/>
                  <a:gd name="T39" fmla="*/ 37 h 62"/>
                  <a:gd name="T40" fmla="*/ 550 w 558"/>
                  <a:gd name="T41" fmla="*/ 48 h 62"/>
                  <a:gd name="T42" fmla="*/ 558 w 558"/>
                  <a:gd name="T43" fmla="*/ 20 h 62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558"/>
                  <a:gd name="T67" fmla="*/ 0 h 62"/>
                  <a:gd name="T68" fmla="*/ 558 w 558"/>
                  <a:gd name="T69" fmla="*/ 62 h 62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558" h="62">
                    <a:moveTo>
                      <a:pt x="0" y="38"/>
                    </a:moveTo>
                    <a:lnTo>
                      <a:pt x="20" y="4"/>
                    </a:lnTo>
                    <a:lnTo>
                      <a:pt x="46" y="30"/>
                    </a:lnTo>
                    <a:lnTo>
                      <a:pt x="76" y="0"/>
                    </a:lnTo>
                    <a:lnTo>
                      <a:pt x="100" y="24"/>
                    </a:lnTo>
                    <a:lnTo>
                      <a:pt x="124" y="0"/>
                    </a:lnTo>
                    <a:lnTo>
                      <a:pt x="145" y="36"/>
                    </a:lnTo>
                    <a:lnTo>
                      <a:pt x="175" y="6"/>
                    </a:lnTo>
                    <a:lnTo>
                      <a:pt x="202" y="33"/>
                    </a:lnTo>
                    <a:lnTo>
                      <a:pt x="225" y="10"/>
                    </a:lnTo>
                    <a:lnTo>
                      <a:pt x="253" y="38"/>
                    </a:lnTo>
                    <a:lnTo>
                      <a:pt x="290" y="17"/>
                    </a:lnTo>
                    <a:lnTo>
                      <a:pt x="312" y="39"/>
                    </a:lnTo>
                    <a:lnTo>
                      <a:pt x="344" y="21"/>
                    </a:lnTo>
                    <a:lnTo>
                      <a:pt x="371" y="48"/>
                    </a:lnTo>
                    <a:lnTo>
                      <a:pt x="412" y="24"/>
                    </a:lnTo>
                    <a:lnTo>
                      <a:pt x="438" y="50"/>
                    </a:lnTo>
                    <a:lnTo>
                      <a:pt x="476" y="28"/>
                    </a:lnTo>
                    <a:lnTo>
                      <a:pt x="496" y="62"/>
                    </a:lnTo>
                    <a:lnTo>
                      <a:pt x="510" y="37"/>
                    </a:lnTo>
                    <a:lnTo>
                      <a:pt x="550" y="48"/>
                    </a:lnTo>
                    <a:lnTo>
                      <a:pt x="558" y="20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23" name="Freeform 29"/>
              <p:cNvSpPr>
                <a:spLocks/>
              </p:cNvSpPr>
              <p:nvPr/>
            </p:nvSpPr>
            <p:spPr bwMode="auto">
              <a:xfrm>
                <a:off x="4228" y="1394"/>
                <a:ext cx="150" cy="78"/>
              </a:xfrm>
              <a:custGeom>
                <a:avLst/>
                <a:gdLst>
                  <a:gd name="T0" fmla="*/ 0 w 150"/>
                  <a:gd name="T1" fmla="*/ 78 h 78"/>
                  <a:gd name="T2" fmla="*/ 6 w 150"/>
                  <a:gd name="T3" fmla="*/ 56 h 78"/>
                  <a:gd name="T4" fmla="*/ 28 w 150"/>
                  <a:gd name="T5" fmla="*/ 62 h 78"/>
                  <a:gd name="T6" fmla="*/ 44 w 150"/>
                  <a:gd name="T7" fmla="*/ 35 h 78"/>
                  <a:gd name="T8" fmla="*/ 63 w 150"/>
                  <a:gd name="T9" fmla="*/ 46 h 78"/>
                  <a:gd name="T10" fmla="*/ 80 w 150"/>
                  <a:gd name="T11" fmla="*/ 17 h 78"/>
                  <a:gd name="T12" fmla="*/ 112 w 150"/>
                  <a:gd name="T13" fmla="*/ 35 h 78"/>
                  <a:gd name="T14" fmla="*/ 132 w 150"/>
                  <a:gd name="T15" fmla="*/ 0 h 78"/>
                  <a:gd name="T16" fmla="*/ 150 w 150"/>
                  <a:gd name="T17" fmla="*/ 31 h 78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50"/>
                  <a:gd name="T28" fmla="*/ 0 h 78"/>
                  <a:gd name="T29" fmla="*/ 150 w 150"/>
                  <a:gd name="T30" fmla="*/ 78 h 78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50" h="78">
                    <a:moveTo>
                      <a:pt x="0" y="78"/>
                    </a:moveTo>
                    <a:lnTo>
                      <a:pt x="6" y="56"/>
                    </a:lnTo>
                    <a:lnTo>
                      <a:pt x="28" y="62"/>
                    </a:lnTo>
                    <a:lnTo>
                      <a:pt x="44" y="35"/>
                    </a:lnTo>
                    <a:lnTo>
                      <a:pt x="63" y="46"/>
                    </a:lnTo>
                    <a:lnTo>
                      <a:pt x="80" y="17"/>
                    </a:lnTo>
                    <a:lnTo>
                      <a:pt x="112" y="35"/>
                    </a:lnTo>
                    <a:lnTo>
                      <a:pt x="132" y="0"/>
                    </a:lnTo>
                    <a:lnTo>
                      <a:pt x="150" y="31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24" name="Freeform 30"/>
              <p:cNvSpPr>
                <a:spLocks/>
              </p:cNvSpPr>
              <p:nvPr/>
            </p:nvSpPr>
            <p:spPr bwMode="auto">
              <a:xfrm>
                <a:off x="4396" y="1426"/>
                <a:ext cx="192" cy="196"/>
              </a:xfrm>
              <a:custGeom>
                <a:avLst/>
                <a:gdLst>
                  <a:gd name="T0" fmla="*/ 0 w 192"/>
                  <a:gd name="T1" fmla="*/ 8 h 196"/>
                  <a:gd name="T2" fmla="*/ 31 w 192"/>
                  <a:gd name="T3" fmla="*/ 0 h 196"/>
                  <a:gd name="T4" fmla="*/ 31 w 192"/>
                  <a:gd name="T5" fmla="*/ 34 h 196"/>
                  <a:gd name="T6" fmla="*/ 68 w 192"/>
                  <a:gd name="T7" fmla="*/ 24 h 196"/>
                  <a:gd name="T8" fmla="*/ 68 w 192"/>
                  <a:gd name="T9" fmla="*/ 62 h 196"/>
                  <a:gd name="T10" fmla="*/ 105 w 192"/>
                  <a:gd name="T11" fmla="*/ 52 h 196"/>
                  <a:gd name="T12" fmla="*/ 105 w 192"/>
                  <a:gd name="T13" fmla="*/ 84 h 196"/>
                  <a:gd name="T14" fmla="*/ 138 w 192"/>
                  <a:gd name="T15" fmla="*/ 84 h 196"/>
                  <a:gd name="T16" fmla="*/ 130 w 192"/>
                  <a:gd name="T17" fmla="*/ 114 h 196"/>
                  <a:gd name="T18" fmla="*/ 166 w 192"/>
                  <a:gd name="T19" fmla="*/ 114 h 196"/>
                  <a:gd name="T20" fmla="*/ 150 w 192"/>
                  <a:gd name="T21" fmla="*/ 142 h 196"/>
                  <a:gd name="T22" fmla="*/ 181 w 192"/>
                  <a:gd name="T23" fmla="*/ 150 h 196"/>
                  <a:gd name="T24" fmla="*/ 172 w 192"/>
                  <a:gd name="T25" fmla="*/ 166 h 196"/>
                  <a:gd name="T26" fmla="*/ 168 w 192"/>
                  <a:gd name="T27" fmla="*/ 182 h 196"/>
                  <a:gd name="T28" fmla="*/ 192 w 192"/>
                  <a:gd name="T29" fmla="*/ 196 h 19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92"/>
                  <a:gd name="T46" fmla="*/ 0 h 196"/>
                  <a:gd name="T47" fmla="*/ 192 w 192"/>
                  <a:gd name="T48" fmla="*/ 196 h 19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92" h="196">
                    <a:moveTo>
                      <a:pt x="0" y="8"/>
                    </a:moveTo>
                    <a:lnTo>
                      <a:pt x="31" y="0"/>
                    </a:lnTo>
                    <a:lnTo>
                      <a:pt x="31" y="34"/>
                    </a:lnTo>
                    <a:lnTo>
                      <a:pt x="68" y="24"/>
                    </a:lnTo>
                    <a:lnTo>
                      <a:pt x="68" y="62"/>
                    </a:lnTo>
                    <a:lnTo>
                      <a:pt x="105" y="52"/>
                    </a:lnTo>
                    <a:lnTo>
                      <a:pt x="105" y="84"/>
                    </a:lnTo>
                    <a:lnTo>
                      <a:pt x="138" y="84"/>
                    </a:lnTo>
                    <a:lnTo>
                      <a:pt x="130" y="114"/>
                    </a:lnTo>
                    <a:lnTo>
                      <a:pt x="166" y="114"/>
                    </a:lnTo>
                    <a:lnTo>
                      <a:pt x="150" y="142"/>
                    </a:lnTo>
                    <a:lnTo>
                      <a:pt x="181" y="150"/>
                    </a:lnTo>
                    <a:lnTo>
                      <a:pt x="172" y="166"/>
                    </a:lnTo>
                    <a:lnTo>
                      <a:pt x="168" y="182"/>
                    </a:lnTo>
                    <a:lnTo>
                      <a:pt x="192" y="196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25" name="Freeform 31"/>
              <p:cNvSpPr>
                <a:spLocks/>
              </p:cNvSpPr>
              <p:nvPr/>
            </p:nvSpPr>
            <p:spPr bwMode="auto">
              <a:xfrm rot="-220796">
                <a:off x="3649" y="2085"/>
                <a:ext cx="558" cy="62"/>
              </a:xfrm>
              <a:custGeom>
                <a:avLst/>
                <a:gdLst>
                  <a:gd name="T0" fmla="*/ 0 w 558"/>
                  <a:gd name="T1" fmla="*/ 38 h 62"/>
                  <a:gd name="T2" fmla="*/ 20 w 558"/>
                  <a:gd name="T3" fmla="*/ 4 h 62"/>
                  <a:gd name="T4" fmla="*/ 46 w 558"/>
                  <a:gd name="T5" fmla="*/ 30 h 62"/>
                  <a:gd name="T6" fmla="*/ 76 w 558"/>
                  <a:gd name="T7" fmla="*/ 0 h 62"/>
                  <a:gd name="T8" fmla="*/ 100 w 558"/>
                  <a:gd name="T9" fmla="*/ 24 h 62"/>
                  <a:gd name="T10" fmla="*/ 124 w 558"/>
                  <a:gd name="T11" fmla="*/ 0 h 62"/>
                  <a:gd name="T12" fmla="*/ 145 w 558"/>
                  <a:gd name="T13" fmla="*/ 36 h 62"/>
                  <a:gd name="T14" fmla="*/ 175 w 558"/>
                  <a:gd name="T15" fmla="*/ 6 h 62"/>
                  <a:gd name="T16" fmla="*/ 202 w 558"/>
                  <a:gd name="T17" fmla="*/ 33 h 62"/>
                  <a:gd name="T18" fmla="*/ 225 w 558"/>
                  <a:gd name="T19" fmla="*/ 10 h 62"/>
                  <a:gd name="T20" fmla="*/ 253 w 558"/>
                  <a:gd name="T21" fmla="*/ 38 h 62"/>
                  <a:gd name="T22" fmla="*/ 290 w 558"/>
                  <a:gd name="T23" fmla="*/ 17 h 62"/>
                  <a:gd name="T24" fmla="*/ 312 w 558"/>
                  <a:gd name="T25" fmla="*/ 39 h 62"/>
                  <a:gd name="T26" fmla="*/ 344 w 558"/>
                  <a:gd name="T27" fmla="*/ 21 h 62"/>
                  <a:gd name="T28" fmla="*/ 371 w 558"/>
                  <a:gd name="T29" fmla="*/ 48 h 62"/>
                  <a:gd name="T30" fmla="*/ 412 w 558"/>
                  <a:gd name="T31" fmla="*/ 24 h 62"/>
                  <a:gd name="T32" fmla="*/ 438 w 558"/>
                  <a:gd name="T33" fmla="*/ 50 h 62"/>
                  <a:gd name="T34" fmla="*/ 476 w 558"/>
                  <a:gd name="T35" fmla="*/ 28 h 62"/>
                  <a:gd name="T36" fmla="*/ 496 w 558"/>
                  <a:gd name="T37" fmla="*/ 62 h 62"/>
                  <a:gd name="T38" fmla="*/ 510 w 558"/>
                  <a:gd name="T39" fmla="*/ 37 h 62"/>
                  <a:gd name="T40" fmla="*/ 550 w 558"/>
                  <a:gd name="T41" fmla="*/ 48 h 62"/>
                  <a:gd name="T42" fmla="*/ 558 w 558"/>
                  <a:gd name="T43" fmla="*/ 20 h 62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558"/>
                  <a:gd name="T67" fmla="*/ 0 h 62"/>
                  <a:gd name="T68" fmla="*/ 558 w 558"/>
                  <a:gd name="T69" fmla="*/ 62 h 62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558" h="62">
                    <a:moveTo>
                      <a:pt x="0" y="38"/>
                    </a:moveTo>
                    <a:lnTo>
                      <a:pt x="20" y="4"/>
                    </a:lnTo>
                    <a:lnTo>
                      <a:pt x="46" y="30"/>
                    </a:lnTo>
                    <a:lnTo>
                      <a:pt x="76" y="0"/>
                    </a:lnTo>
                    <a:lnTo>
                      <a:pt x="100" y="24"/>
                    </a:lnTo>
                    <a:lnTo>
                      <a:pt x="124" y="0"/>
                    </a:lnTo>
                    <a:lnTo>
                      <a:pt x="145" y="36"/>
                    </a:lnTo>
                    <a:lnTo>
                      <a:pt x="175" y="6"/>
                    </a:lnTo>
                    <a:lnTo>
                      <a:pt x="202" y="33"/>
                    </a:lnTo>
                    <a:lnTo>
                      <a:pt x="225" y="10"/>
                    </a:lnTo>
                    <a:lnTo>
                      <a:pt x="253" y="38"/>
                    </a:lnTo>
                    <a:lnTo>
                      <a:pt x="290" y="17"/>
                    </a:lnTo>
                    <a:lnTo>
                      <a:pt x="312" y="39"/>
                    </a:lnTo>
                    <a:lnTo>
                      <a:pt x="344" y="21"/>
                    </a:lnTo>
                    <a:lnTo>
                      <a:pt x="371" y="48"/>
                    </a:lnTo>
                    <a:lnTo>
                      <a:pt x="412" y="24"/>
                    </a:lnTo>
                    <a:lnTo>
                      <a:pt x="438" y="50"/>
                    </a:lnTo>
                    <a:lnTo>
                      <a:pt x="476" y="28"/>
                    </a:lnTo>
                    <a:lnTo>
                      <a:pt x="496" y="62"/>
                    </a:lnTo>
                    <a:lnTo>
                      <a:pt x="510" y="37"/>
                    </a:lnTo>
                    <a:lnTo>
                      <a:pt x="550" y="48"/>
                    </a:lnTo>
                    <a:lnTo>
                      <a:pt x="558" y="20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26" name="Freeform 32"/>
              <p:cNvSpPr>
                <a:spLocks/>
              </p:cNvSpPr>
              <p:nvPr/>
            </p:nvSpPr>
            <p:spPr bwMode="auto">
              <a:xfrm>
                <a:off x="4628" y="1512"/>
                <a:ext cx="290" cy="92"/>
              </a:xfrm>
              <a:custGeom>
                <a:avLst/>
                <a:gdLst>
                  <a:gd name="T0" fmla="*/ 0 w 290"/>
                  <a:gd name="T1" fmla="*/ 92 h 92"/>
                  <a:gd name="T2" fmla="*/ 0 w 290"/>
                  <a:gd name="T3" fmla="*/ 50 h 92"/>
                  <a:gd name="T4" fmla="*/ 30 w 290"/>
                  <a:gd name="T5" fmla="*/ 67 h 92"/>
                  <a:gd name="T6" fmla="*/ 52 w 290"/>
                  <a:gd name="T7" fmla="*/ 29 h 92"/>
                  <a:gd name="T8" fmla="*/ 74 w 290"/>
                  <a:gd name="T9" fmla="*/ 42 h 92"/>
                  <a:gd name="T10" fmla="*/ 96 w 290"/>
                  <a:gd name="T11" fmla="*/ 4 h 92"/>
                  <a:gd name="T12" fmla="*/ 130 w 290"/>
                  <a:gd name="T13" fmla="*/ 24 h 92"/>
                  <a:gd name="T14" fmla="*/ 171 w 290"/>
                  <a:gd name="T15" fmla="*/ 0 h 92"/>
                  <a:gd name="T16" fmla="*/ 195 w 290"/>
                  <a:gd name="T17" fmla="*/ 42 h 92"/>
                  <a:gd name="T18" fmla="*/ 240 w 290"/>
                  <a:gd name="T19" fmla="*/ 16 h 92"/>
                  <a:gd name="T20" fmla="*/ 248 w 290"/>
                  <a:gd name="T21" fmla="*/ 47 h 92"/>
                  <a:gd name="T22" fmla="*/ 248 w 290"/>
                  <a:gd name="T23" fmla="*/ 66 h 92"/>
                  <a:gd name="T24" fmla="*/ 290 w 290"/>
                  <a:gd name="T25" fmla="*/ 42 h 92"/>
                  <a:gd name="T26" fmla="*/ 290 w 290"/>
                  <a:gd name="T27" fmla="*/ 88 h 92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290"/>
                  <a:gd name="T43" fmla="*/ 0 h 92"/>
                  <a:gd name="T44" fmla="*/ 290 w 290"/>
                  <a:gd name="T45" fmla="*/ 92 h 92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290" h="92">
                    <a:moveTo>
                      <a:pt x="0" y="92"/>
                    </a:moveTo>
                    <a:lnTo>
                      <a:pt x="0" y="50"/>
                    </a:lnTo>
                    <a:lnTo>
                      <a:pt x="30" y="67"/>
                    </a:lnTo>
                    <a:lnTo>
                      <a:pt x="52" y="29"/>
                    </a:lnTo>
                    <a:lnTo>
                      <a:pt x="74" y="42"/>
                    </a:lnTo>
                    <a:lnTo>
                      <a:pt x="96" y="4"/>
                    </a:lnTo>
                    <a:lnTo>
                      <a:pt x="130" y="24"/>
                    </a:lnTo>
                    <a:lnTo>
                      <a:pt x="171" y="0"/>
                    </a:lnTo>
                    <a:lnTo>
                      <a:pt x="195" y="42"/>
                    </a:lnTo>
                    <a:lnTo>
                      <a:pt x="240" y="16"/>
                    </a:lnTo>
                    <a:lnTo>
                      <a:pt x="248" y="47"/>
                    </a:lnTo>
                    <a:lnTo>
                      <a:pt x="248" y="66"/>
                    </a:lnTo>
                    <a:lnTo>
                      <a:pt x="290" y="42"/>
                    </a:lnTo>
                    <a:lnTo>
                      <a:pt x="290" y="88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27" name="Freeform 33"/>
              <p:cNvSpPr>
                <a:spLocks/>
              </p:cNvSpPr>
              <p:nvPr/>
            </p:nvSpPr>
            <p:spPr bwMode="auto">
              <a:xfrm rot="-2094307">
                <a:off x="4295" y="2060"/>
                <a:ext cx="211" cy="182"/>
              </a:xfrm>
              <a:custGeom>
                <a:avLst/>
                <a:gdLst>
                  <a:gd name="T0" fmla="*/ 0 w 192"/>
                  <a:gd name="T1" fmla="*/ 6 h 196"/>
                  <a:gd name="T2" fmla="*/ 37 w 192"/>
                  <a:gd name="T3" fmla="*/ 0 h 196"/>
                  <a:gd name="T4" fmla="*/ 37 w 192"/>
                  <a:gd name="T5" fmla="*/ 30 h 196"/>
                  <a:gd name="T6" fmla="*/ 82 w 192"/>
                  <a:gd name="T7" fmla="*/ 20 h 196"/>
                  <a:gd name="T8" fmla="*/ 82 w 192"/>
                  <a:gd name="T9" fmla="*/ 54 h 196"/>
                  <a:gd name="T10" fmla="*/ 126 w 192"/>
                  <a:gd name="T11" fmla="*/ 45 h 196"/>
                  <a:gd name="T12" fmla="*/ 126 w 192"/>
                  <a:gd name="T13" fmla="*/ 72 h 196"/>
                  <a:gd name="T14" fmla="*/ 167 w 192"/>
                  <a:gd name="T15" fmla="*/ 72 h 196"/>
                  <a:gd name="T16" fmla="*/ 157 w 192"/>
                  <a:gd name="T17" fmla="*/ 98 h 196"/>
                  <a:gd name="T18" fmla="*/ 200 w 192"/>
                  <a:gd name="T19" fmla="*/ 98 h 196"/>
                  <a:gd name="T20" fmla="*/ 181 w 192"/>
                  <a:gd name="T21" fmla="*/ 123 h 196"/>
                  <a:gd name="T22" fmla="*/ 219 w 192"/>
                  <a:gd name="T23" fmla="*/ 129 h 196"/>
                  <a:gd name="T24" fmla="*/ 208 w 192"/>
                  <a:gd name="T25" fmla="*/ 143 h 196"/>
                  <a:gd name="T26" fmla="*/ 203 w 192"/>
                  <a:gd name="T27" fmla="*/ 157 h 196"/>
                  <a:gd name="T28" fmla="*/ 232 w 192"/>
                  <a:gd name="T29" fmla="*/ 169 h 19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92"/>
                  <a:gd name="T46" fmla="*/ 0 h 196"/>
                  <a:gd name="T47" fmla="*/ 192 w 192"/>
                  <a:gd name="T48" fmla="*/ 196 h 19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92" h="196">
                    <a:moveTo>
                      <a:pt x="0" y="8"/>
                    </a:moveTo>
                    <a:lnTo>
                      <a:pt x="31" y="0"/>
                    </a:lnTo>
                    <a:lnTo>
                      <a:pt x="31" y="34"/>
                    </a:lnTo>
                    <a:lnTo>
                      <a:pt x="68" y="24"/>
                    </a:lnTo>
                    <a:lnTo>
                      <a:pt x="68" y="62"/>
                    </a:lnTo>
                    <a:lnTo>
                      <a:pt x="105" y="52"/>
                    </a:lnTo>
                    <a:lnTo>
                      <a:pt x="105" y="84"/>
                    </a:lnTo>
                    <a:lnTo>
                      <a:pt x="138" y="84"/>
                    </a:lnTo>
                    <a:lnTo>
                      <a:pt x="130" y="114"/>
                    </a:lnTo>
                    <a:lnTo>
                      <a:pt x="166" y="114"/>
                    </a:lnTo>
                    <a:lnTo>
                      <a:pt x="150" y="142"/>
                    </a:lnTo>
                    <a:lnTo>
                      <a:pt x="181" y="150"/>
                    </a:lnTo>
                    <a:lnTo>
                      <a:pt x="172" y="166"/>
                    </a:lnTo>
                    <a:lnTo>
                      <a:pt x="168" y="182"/>
                    </a:lnTo>
                    <a:lnTo>
                      <a:pt x="192" y="196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28" name="Freeform 34"/>
              <p:cNvSpPr>
                <a:spLocks/>
              </p:cNvSpPr>
              <p:nvPr/>
            </p:nvSpPr>
            <p:spPr bwMode="auto">
              <a:xfrm>
                <a:off x="3645" y="1357"/>
                <a:ext cx="558" cy="62"/>
              </a:xfrm>
              <a:custGeom>
                <a:avLst/>
                <a:gdLst>
                  <a:gd name="T0" fmla="*/ 0 w 558"/>
                  <a:gd name="T1" fmla="*/ 38 h 62"/>
                  <a:gd name="T2" fmla="*/ 20 w 558"/>
                  <a:gd name="T3" fmla="*/ 4 h 62"/>
                  <a:gd name="T4" fmla="*/ 46 w 558"/>
                  <a:gd name="T5" fmla="*/ 30 h 62"/>
                  <a:gd name="T6" fmla="*/ 76 w 558"/>
                  <a:gd name="T7" fmla="*/ 0 h 62"/>
                  <a:gd name="T8" fmla="*/ 100 w 558"/>
                  <a:gd name="T9" fmla="*/ 24 h 62"/>
                  <a:gd name="T10" fmla="*/ 124 w 558"/>
                  <a:gd name="T11" fmla="*/ 0 h 62"/>
                  <a:gd name="T12" fmla="*/ 145 w 558"/>
                  <a:gd name="T13" fmla="*/ 36 h 62"/>
                  <a:gd name="T14" fmla="*/ 175 w 558"/>
                  <a:gd name="T15" fmla="*/ 6 h 62"/>
                  <a:gd name="T16" fmla="*/ 202 w 558"/>
                  <a:gd name="T17" fmla="*/ 33 h 62"/>
                  <a:gd name="T18" fmla="*/ 225 w 558"/>
                  <a:gd name="T19" fmla="*/ 10 h 62"/>
                  <a:gd name="T20" fmla="*/ 253 w 558"/>
                  <a:gd name="T21" fmla="*/ 38 h 62"/>
                  <a:gd name="T22" fmla="*/ 290 w 558"/>
                  <a:gd name="T23" fmla="*/ 17 h 62"/>
                  <a:gd name="T24" fmla="*/ 312 w 558"/>
                  <a:gd name="T25" fmla="*/ 39 h 62"/>
                  <a:gd name="T26" fmla="*/ 344 w 558"/>
                  <a:gd name="T27" fmla="*/ 21 h 62"/>
                  <a:gd name="T28" fmla="*/ 371 w 558"/>
                  <a:gd name="T29" fmla="*/ 48 h 62"/>
                  <a:gd name="T30" fmla="*/ 412 w 558"/>
                  <a:gd name="T31" fmla="*/ 24 h 62"/>
                  <a:gd name="T32" fmla="*/ 438 w 558"/>
                  <a:gd name="T33" fmla="*/ 50 h 62"/>
                  <a:gd name="T34" fmla="*/ 476 w 558"/>
                  <a:gd name="T35" fmla="*/ 28 h 62"/>
                  <a:gd name="T36" fmla="*/ 496 w 558"/>
                  <a:gd name="T37" fmla="*/ 62 h 62"/>
                  <a:gd name="T38" fmla="*/ 510 w 558"/>
                  <a:gd name="T39" fmla="*/ 37 h 62"/>
                  <a:gd name="T40" fmla="*/ 550 w 558"/>
                  <a:gd name="T41" fmla="*/ 48 h 62"/>
                  <a:gd name="T42" fmla="*/ 558 w 558"/>
                  <a:gd name="T43" fmla="*/ 20 h 62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558"/>
                  <a:gd name="T67" fmla="*/ 0 h 62"/>
                  <a:gd name="T68" fmla="*/ 558 w 558"/>
                  <a:gd name="T69" fmla="*/ 62 h 62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558" h="62">
                    <a:moveTo>
                      <a:pt x="0" y="38"/>
                    </a:moveTo>
                    <a:lnTo>
                      <a:pt x="20" y="4"/>
                    </a:lnTo>
                    <a:lnTo>
                      <a:pt x="46" y="30"/>
                    </a:lnTo>
                    <a:lnTo>
                      <a:pt x="76" y="0"/>
                    </a:lnTo>
                    <a:lnTo>
                      <a:pt x="100" y="24"/>
                    </a:lnTo>
                    <a:lnTo>
                      <a:pt x="124" y="0"/>
                    </a:lnTo>
                    <a:lnTo>
                      <a:pt x="145" y="36"/>
                    </a:lnTo>
                    <a:lnTo>
                      <a:pt x="175" y="6"/>
                    </a:lnTo>
                    <a:lnTo>
                      <a:pt x="202" y="33"/>
                    </a:lnTo>
                    <a:lnTo>
                      <a:pt x="225" y="10"/>
                    </a:lnTo>
                    <a:lnTo>
                      <a:pt x="253" y="38"/>
                    </a:lnTo>
                    <a:lnTo>
                      <a:pt x="290" y="17"/>
                    </a:lnTo>
                    <a:lnTo>
                      <a:pt x="312" y="39"/>
                    </a:lnTo>
                    <a:lnTo>
                      <a:pt x="344" y="21"/>
                    </a:lnTo>
                    <a:lnTo>
                      <a:pt x="371" y="48"/>
                    </a:lnTo>
                    <a:lnTo>
                      <a:pt x="412" y="24"/>
                    </a:lnTo>
                    <a:lnTo>
                      <a:pt x="438" y="50"/>
                    </a:lnTo>
                    <a:lnTo>
                      <a:pt x="476" y="28"/>
                    </a:lnTo>
                    <a:lnTo>
                      <a:pt x="496" y="62"/>
                    </a:lnTo>
                    <a:lnTo>
                      <a:pt x="510" y="37"/>
                    </a:lnTo>
                    <a:lnTo>
                      <a:pt x="550" y="48"/>
                    </a:lnTo>
                    <a:lnTo>
                      <a:pt x="558" y="20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  <p:sp>
            <p:nvSpPr>
              <p:cNvPr id="29" name="Freeform 35"/>
              <p:cNvSpPr>
                <a:spLocks/>
              </p:cNvSpPr>
              <p:nvPr/>
            </p:nvSpPr>
            <p:spPr bwMode="auto">
              <a:xfrm rot="-527433">
                <a:off x="4371" y="1315"/>
                <a:ext cx="192" cy="196"/>
              </a:xfrm>
              <a:custGeom>
                <a:avLst/>
                <a:gdLst>
                  <a:gd name="T0" fmla="*/ 0 w 192"/>
                  <a:gd name="T1" fmla="*/ 8 h 196"/>
                  <a:gd name="T2" fmla="*/ 31 w 192"/>
                  <a:gd name="T3" fmla="*/ 0 h 196"/>
                  <a:gd name="T4" fmla="*/ 31 w 192"/>
                  <a:gd name="T5" fmla="*/ 34 h 196"/>
                  <a:gd name="T6" fmla="*/ 68 w 192"/>
                  <a:gd name="T7" fmla="*/ 24 h 196"/>
                  <a:gd name="T8" fmla="*/ 68 w 192"/>
                  <a:gd name="T9" fmla="*/ 62 h 196"/>
                  <a:gd name="T10" fmla="*/ 105 w 192"/>
                  <a:gd name="T11" fmla="*/ 52 h 196"/>
                  <a:gd name="T12" fmla="*/ 105 w 192"/>
                  <a:gd name="T13" fmla="*/ 84 h 196"/>
                  <a:gd name="T14" fmla="*/ 138 w 192"/>
                  <a:gd name="T15" fmla="*/ 84 h 196"/>
                  <a:gd name="T16" fmla="*/ 130 w 192"/>
                  <a:gd name="T17" fmla="*/ 114 h 196"/>
                  <a:gd name="T18" fmla="*/ 166 w 192"/>
                  <a:gd name="T19" fmla="*/ 114 h 196"/>
                  <a:gd name="T20" fmla="*/ 150 w 192"/>
                  <a:gd name="T21" fmla="*/ 142 h 196"/>
                  <a:gd name="T22" fmla="*/ 181 w 192"/>
                  <a:gd name="T23" fmla="*/ 150 h 196"/>
                  <a:gd name="T24" fmla="*/ 172 w 192"/>
                  <a:gd name="T25" fmla="*/ 166 h 196"/>
                  <a:gd name="T26" fmla="*/ 168 w 192"/>
                  <a:gd name="T27" fmla="*/ 182 h 196"/>
                  <a:gd name="T28" fmla="*/ 192 w 192"/>
                  <a:gd name="T29" fmla="*/ 196 h 19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92"/>
                  <a:gd name="T46" fmla="*/ 0 h 196"/>
                  <a:gd name="T47" fmla="*/ 192 w 192"/>
                  <a:gd name="T48" fmla="*/ 196 h 19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92" h="196">
                    <a:moveTo>
                      <a:pt x="0" y="8"/>
                    </a:moveTo>
                    <a:lnTo>
                      <a:pt x="31" y="0"/>
                    </a:lnTo>
                    <a:lnTo>
                      <a:pt x="31" y="34"/>
                    </a:lnTo>
                    <a:lnTo>
                      <a:pt x="68" y="24"/>
                    </a:lnTo>
                    <a:lnTo>
                      <a:pt x="68" y="62"/>
                    </a:lnTo>
                    <a:lnTo>
                      <a:pt x="105" y="52"/>
                    </a:lnTo>
                    <a:lnTo>
                      <a:pt x="105" y="84"/>
                    </a:lnTo>
                    <a:lnTo>
                      <a:pt x="138" y="84"/>
                    </a:lnTo>
                    <a:lnTo>
                      <a:pt x="130" y="114"/>
                    </a:lnTo>
                    <a:lnTo>
                      <a:pt x="166" y="114"/>
                    </a:lnTo>
                    <a:lnTo>
                      <a:pt x="150" y="142"/>
                    </a:lnTo>
                    <a:lnTo>
                      <a:pt x="181" y="150"/>
                    </a:lnTo>
                    <a:lnTo>
                      <a:pt x="172" y="166"/>
                    </a:lnTo>
                    <a:lnTo>
                      <a:pt x="168" y="182"/>
                    </a:lnTo>
                    <a:lnTo>
                      <a:pt x="192" y="196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>
                  <a:solidFill>
                    <a:srgbClr val="0072BC"/>
                  </a:solidFill>
                </a:endParaRPr>
              </a:p>
            </p:txBody>
          </p:sp>
        </p:grpSp>
        <p:sp>
          <p:nvSpPr>
            <p:cNvPr id="21" name="Text Box 36"/>
            <p:cNvSpPr txBox="1">
              <a:spLocks noChangeArrowheads="1"/>
            </p:cNvSpPr>
            <p:nvPr/>
          </p:nvSpPr>
          <p:spPr bwMode="auto">
            <a:xfrm>
              <a:off x="3569" y="873"/>
              <a:ext cx="1504" cy="21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Inappropriate Shock</a:t>
              </a:r>
            </a:p>
          </p:txBody>
        </p:sp>
      </p:grpSp>
      <p:grpSp>
        <p:nvGrpSpPr>
          <p:cNvPr id="30" name="Group 45"/>
          <p:cNvGrpSpPr>
            <a:grpSpLocks/>
          </p:cNvGrpSpPr>
          <p:nvPr/>
        </p:nvGrpSpPr>
        <p:grpSpPr bwMode="auto">
          <a:xfrm>
            <a:off x="395536" y="1499319"/>
            <a:ext cx="2413000" cy="2078038"/>
            <a:chOff x="504" y="880"/>
            <a:chExt cx="1520" cy="1309"/>
          </a:xfrm>
        </p:grpSpPr>
        <p:sp>
          <p:nvSpPr>
            <p:cNvPr id="31" name="Text Box 15"/>
            <p:cNvSpPr txBox="1">
              <a:spLocks noChangeArrowheads="1"/>
            </p:cNvSpPr>
            <p:nvPr/>
          </p:nvSpPr>
          <p:spPr bwMode="auto">
            <a:xfrm>
              <a:off x="520" y="880"/>
              <a:ext cx="1504" cy="21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>
                  <a:solidFill>
                    <a:srgbClr val="0072BC"/>
                  </a:solidFill>
                </a:rPr>
                <a:t>Electrical Shock?</a:t>
              </a:r>
            </a:p>
          </p:txBody>
        </p:sp>
        <p:pic>
          <p:nvPicPr>
            <p:cNvPr id="32" name="Picture 43" descr="MPj04392440000[1]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504" y="1192"/>
              <a:ext cx="1496" cy="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Pad Placement</a:t>
            </a:r>
          </a:p>
        </p:txBody>
      </p:sp>
      <p:pic>
        <p:nvPicPr>
          <p:cNvPr id="5" name="Picture 27" descr="pad placement correc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81563" y="1709886"/>
            <a:ext cx="3178175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5" descr="pad placement wro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8263" y="1740049"/>
            <a:ext cx="2970212" cy="227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2" descr="j043253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113" y="2967186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3" descr="tick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712075" y="2852886"/>
            <a:ext cx="11811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4" descr="IMG_3773_vertical_pad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1838" y="4329261"/>
            <a:ext cx="2695575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5" descr="tick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92825" y="5272236"/>
            <a:ext cx="11811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Accessories</a:t>
            </a:r>
          </a:p>
        </p:txBody>
      </p:sp>
      <p:pic>
        <p:nvPicPr>
          <p:cNvPr id="5" name="Picture 10" descr="Capture-000004_smal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49354" y="3648794"/>
            <a:ext cx="2220913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4" descr="glove_smal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19304" y="4817194"/>
            <a:ext cx="2387600" cy="170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1" descr="Capture-000007_smal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76004" y="3788494"/>
            <a:ext cx="163830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2" descr="Capture-000015_small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93604" y="5099769"/>
            <a:ext cx="1911350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3" descr="Capture-000018_small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7504" y="4725144"/>
            <a:ext cx="1965325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5" descr="paediatric pads DEFIBTECH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2454" y="1597744"/>
            <a:ext cx="1228725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6" descr="PAEDIATRIC PAD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49004" y="1500907"/>
            <a:ext cx="3149600" cy="205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8" descr="paediatric pads cardiac science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165279" y="1594569"/>
            <a:ext cx="2381250" cy="167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AED Signage</a:t>
            </a:r>
          </a:p>
        </p:txBody>
      </p:sp>
      <p:pic>
        <p:nvPicPr>
          <p:cNvPr id="5" name="Picture 10" descr="AEDsig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9213" y="1557338"/>
            <a:ext cx="3965575" cy="477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Reporting AED Use</a:t>
            </a:r>
          </a:p>
        </p:txBody>
      </p:sp>
      <p:grpSp>
        <p:nvGrpSpPr>
          <p:cNvPr id="5" name="Group 17"/>
          <p:cNvGrpSpPr>
            <a:grpSpLocks/>
          </p:cNvGrpSpPr>
          <p:nvPr/>
        </p:nvGrpSpPr>
        <p:grpSpPr bwMode="auto">
          <a:xfrm>
            <a:off x="418208" y="1570955"/>
            <a:ext cx="7853362" cy="4938713"/>
            <a:chOff x="409" y="816"/>
            <a:chExt cx="4947" cy="3111"/>
          </a:xfrm>
        </p:grpSpPr>
        <p:pic>
          <p:nvPicPr>
            <p:cNvPr id="6" name="Picture 13" descr="j040976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09" y="816"/>
              <a:ext cx="2069" cy="31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Text Box 15"/>
            <p:cNvSpPr txBox="1">
              <a:spLocks noChangeArrowheads="1"/>
            </p:cNvSpPr>
            <p:nvPr/>
          </p:nvSpPr>
          <p:spPr bwMode="auto">
            <a:xfrm>
              <a:off x="2738" y="1425"/>
              <a:ext cx="2618" cy="756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buClr>
                  <a:srgbClr val="179A39"/>
                </a:buClr>
                <a:buFont typeface="Times"/>
                <a:buChar char="•"/>
              </a:pPr>
              <a:r>
                <a:rPr lang="en-GB">
                  <a:solidFill>
                    <a:srgbClr val="0072BC"/>
                  </a:solidFill>
                </a:rPr>
                <a:t> Ensure data is downloaded and</a:t>
              </a:r>
              <a:br>
                <a:rPr lang="en-GB">
                  <a:solidFill>
                    <a:srgbClr val="0072BC"/>
                  </a:solidFill>
                </a:rPr>
              </a:br>
              <a:r>
                <a:rPr lang="en-GB">
                  <a:solidFill>
                    <a:srgbClr val="0072BC"/>
                  </a:solidFill>
                </a:rPr>
                <a:t>  forwarded to the hospital as soon</a:t>
              </a:r>
              <a:br>
                <a:rPr lang="en-GB">
                  <a:solidFill>
                    <a:srgbClr val="0072BC"/>
                  </a:solidFill>
                </a:rPr>
              </a:br>
              <a:r>
                <a:rPr lang="en-GB">
                  <a:solidFill>
                    <a:srgbClr val="0072BC"/>
                  </a:solidFill>
                </a:rPr>
                <a:t>  as possible.</a:t>
              </a:r>
              <a:endParaRPr lang="en-GB" sz="3600">
                <a:solidFill>
                  <a:srgbClr val="0072BC"/>
                </a:solidFill>
              </a:endParaRPr>
            </a:p>
          </p:txBody>
        </p:sp>
      </p:grpSp>
      <p:grpSp>
        <p:nvGrpSpPr>
          <p:cNvPr id="8" name="Group 18"/>
          <p:cNvGrpSpPr>
            <a:grpSpLocks/>
          </p:cNvGrpSpPr>
          <p:nvPr/>
        </p:nvGrpSpPr>
        <p:grpSpPr bwMode="auto">
          <a:xfrm>
            <a:off x="251520" y="1340768"/>
            <a:ext cx="8010525" cy="5422900"/>
            <a:chOff x="304" y="671"/>
            <a:chExt cx="5046" cy="3416"/>
          </a:xfrm>
        </p:grpSpPr>
        <p:grpSp>
          <p:nvGrpSpPr>
            <p:cNvPr id="9" name="Group 14"/>
            <p:cNvGrpSpPr>
              <a:grpSpLocks/>
            </p:cNvGrpSpPr>
            <p:nvPr/>
          </p:nvGrpSpPr>
          <p:grpSpPr bwMode="auto">
            <a:xfrm>
              <a:off x="304" y="671"/>
              <a:ext cx="2329" cy="3416"/>
              <a:chOff x="304" y="671"/>
              <a:chExt cx="2329" cy="3416"/>
            </a:xfrm>
          </p:grpSpPr>
          <p:pic>
            <p:nvPicPr>
              <p:cNvPr id="11" name="Picture 10" descr="resus council form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04" y="671"/>
                <a:ext cx="2329" cy="339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2" name="Text Box 11"/>
              <p:cNvSpPr txBox="1">
                <a:spLocks noChangeArrowheads="1"/>
              </p:cNvSpPr>
              <p:nvPr/>
            </p:nvSpPr>
            <p:spPr bwMode="auto">
              <a:xfrm>
                <a:off x="388" y="3952"/>
                <a:ext cx="2076" cy="135"/>
              </a:xfrm>
              <a:prstGeom prst="rect">
                <a:avLst/>
              </a:prstGeom>
              <a:noFill/>
              <a:ln w="2857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800" i="1">
                    <a:solidFill>
                      <a:srgbClr val="0072BC"/>
                    </a:solidFill>
                  </a:rPr>
                  <a:t>Reproduced with permission of Resuscitation Council (UK)</a:t>
                </a:r>
              </a:p>
            </p:txBody>
          </p:sp>
        </p:grpSp>
        <p:sp>
          <p:nvSpPr>
            <p:cNvPr id="10" name="Text Box 12"/>
            <p:cNvSpPr txBox="1">
              <a:spLocks noChangeArrowheads="1"/>
            </p:cNvSpPr>
            <p:nvPr/>
          </p:nvSpPr>
          <p:spPr bwMode="auto">
            <a:xfrm>
              <a:off x="2732" y="2277"/>
              <a:ext cx="2618" cy="404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buClr>
                  <a:srgbClr val="179A39"/>
                </a:buClr>
                <a:buFont typeface="Times"/>
                <a:buChar char="•"/>
              </a:pPr>
              <a:r>
                <a:rPr lang="en-GB">
                  <a:solidFill>
                    <a:srgbClr val="0072BC"/>
                  </a:solidFill>
                </a:rPr>
                <a:t> Report the use of the AED</a:t>
              </a:r>
              <a:br>
                <a:rPr lang="en-GB">
                  <a:solidFill>
                    <a:srgbClr val="0072BC"/>
                  </a:solidFill>
                </a:rPr>
              </a:br>
              <a:r>
                <a:rPr lang="en-GB">
                  <a:solidFill>
                    <a:srgbClr val="0072BC"/>
                  </a:solidFill>
                </a:rPr>
                <a:t>  as soon as possible.</a:t>
              </a:r>
            </a:p>
          </p:txBody>
        </p:sp>
      </p:grpSp>
      <p:sp>
        <p:nvSpPr>
          <p:cNvPr id="13" name="Text Box 16"/>
          <p:cNvSpPr txBox="1">
            <a:spLocks noChangeArrowheads="1"/>
          </p:cNvSpPr>
          <p:nvPr/>
        </p:nvSpPr>
        <p:spPr bwMode="auto">
          <a:xfrm>
            <a:off x="4147245" y="5204743"/>
            <a:ext cx="4156075" cy="579437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>
                <a:solidFill>
                  <a:srgbClr val="0072BC"/>
                </a:solidFill>
              </a:rPr>
              <a:t>www.resus.org.uk</a:t>
            </a:r>
            <a:endParaRPr lang="en-GB" sz="3600">
              <a:solidFill>
                <a:srgbClr val="0072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Post Traumatic Stress</a:t>
            </a:r>
          </a:p>
        </p:txBody>
      </p:sp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3928046" y="1501477"/>
            <a:ext cx="2678112" cy="954087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1400">
                <a:solidFill>
                  <a:srgbClr val="0072BC"/>
                </a:solidFill>
              </a:rPr>
              <a:t>  Flashbacks and Nightmares.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400">
                <a:solidFill>
                  <a:srgbClr val="0072BC"/>
                </a:solidFill>
              </a:rPr>
              <a:t>  Numbing and avoidance.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400">
                <a:solidFill>
                  <a:srgbClr val="0072BC"/>
                </a:solidFill>
              </a:rPr>
              <a:t>  Being ‘on guard’.</a:t>
            </a:r>
          </a:p>
        </p:txBody>
      </p:sp>
      <p:pic>
        <p:nvPicPr>
          <p:cNvPr id="6" name="Picture 13" descr="post traumatic stress_smal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496" y="1788814"/>
            <a:ext cx="2547937" cy="400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 Box 14"/>
          <p:cNvSpPr txBox="1">
            <a:spLocks noChangeArrowheads="1"/>
          </p:cNvSpPr>
          <p:nvPr/>
        </p:nvSpPr>
        <p:spPr bwMode="auto">
          <a:xfrm>
            <a:off x="3781996" y="2807989"/>
            <a:ext cx="4981575" cy="202723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r>
              <a:rPr lang="en-GB" sz="1600" dirty="0">
                <a:solidFill>
                  <a:srgbClr val="0072BC"/>
                </a:solidFill>
              </a:rPr>
              <a:t>  Keep life as normal as possible – go back to work.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r>
              <a:rPr lang="en-GB" sz="1600" dirty="0">
                <a:solidFill>
                  <a:srgbClr val="0072BC"/>
                </a:solidFill>
              </a:rPr>
              <a:t>  Talk about what happened.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r>
              <a:rPr lang="en-GB" sz="1600" dirty="0">
                <a:solidFill>
                  <a:srgbClr val="0072BC"/>
                </a:solidFill>
              </a:rPr>
              <a:t>  Try relaxation techniques.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r>
              <a:rPr lang="en-GB" sz="1600" dirty="0">
                <a:solidFill>
                  <a:srgbClr val="0072BC"/>
                </a:solidFill>
              </a:rPr>
              <a:t>  Go back to where it happened.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r>
              <a:rPr lang="en-GB" sz="1600" dirty="0">
                <a:solidFill>
                  <a:srgbClr val="0072BC"/>
                </a:solidFill>
              </a:rPr>
              <a:t>  Be careful and drive with care.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r>
              <a:rPr lang="en-GB" sz="1600" dirty="0">
                <a:solidFill>
                  <a:srgbClr val="0072BC"/>
                </a:solidFill>
              </a:rPr>
              <a:t>  Speak to a doctor.</a:t>
            </a:r>
          </a:p>
        </p:txBody>
      </p:sp>
      <p:sp>
        <p:nvSpPr>
          <p:cNvPr id="8" name="Text Box 16"/>
          <p:cNvSpPr txBox="1">
            <a:spLocks noChangeArrowheads="1"/>
          </p:cNvSpPr>
          <p:nvPr/>
        </p:nvSpPr>
        <p:spPr bwMode="auto">
          <a:xfrm>
            <a:off x="3788346" y="5357514"/>
            <a:ext cx="4741862" cy="123983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sz="1600" dirty="0">
                <a:solidFill>
                  <a:srgbClr val="0072BC"/>
                </a:solidFill>
              </a:rPr>
              <a:t>  Beat yourself up about it.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sz="1600" dirty="0">
                <a:solidFill>
                  <a:srgbClr val="0072BC"/>
                </a:solidFill>
              </a:rPr>
              <a:t>  Bottle things up.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sz="1600" dirty="0">
                <a:solidFill>
                  <a:srgbClr val="0072BC"/>
                </a:solidFill>
              </a:rPr>
              <a:t>  Stay away from others or holiday on your own.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sz="1600" dirty="0">
                <a:solidFill>
                  <a:srgbClr val="0072BC"/>
                </a:solidFill>
              </a:rPr>
              <a:t>  drink lots of alcohol, coffee or smoke more.</a:t>
            </a:r>
          </a:p>
        </p:txBody>
      </p:sp>
      <p:grpSp>
        <p:nvGrpSpPr>
          <p:cNvPr id="9" name="Group 37"/>
          <p:cNvGrpSpPr>
            <a:grpSpLocks/>
          </p:cNvGrpSpPr>
          <p:nvPr/>
        </p:nvGrpSpPr>
        <p:grpSpPr bwMode="auto">
          <a:xfrm>
            <a:off x="2746946" y="5081289"/>
            <a:ext cx="5767387" cy="1155700"/>
            <a:chOff x="1909" y="2964"/>
            <a:chExt cx="3633" cy="728"/>
          </a:xfrm>
        </p:grpSpPr>
        <p:sp>
          <p:nvSpPr>
            <p:cNvPr id="10" name="Line 17"/>
            <p:cNvSpPr>
              <a:spLocks noChangeShapeType="1"/>
            </p:cNvSpPr>
            <p:nvPr/>
          </p:nvSpPr>
          <p:spPr bwMode="auto">
            <a:xfrm>
              <a:off x="1909" y="2964"/>
              <a:ext cx="3633" cy="0"/>
            </a:xfrm>
            <a:prstGeom prst="line">
              <a:avLst/>
            </a:prstGeom>
            <a:noFill/>
            <a:ln w="6350">
              <a:solidFill>
                <a:srgbClr val="626464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  <p:pic>
          <p:nvPicPr>
            <p:cNvPr id="11" name="Picture 18" descr="j0432537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986" y="3193"/>
              <a:ext cx="499" cy="4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2" name="Group 36"/>
          <p:cNvGrpSpPr>
            <a:grpSpLocks/>
          </p:cNvGrpSpPr>
          <p:nvPr/>
        </p:nvGrpSpPr>
        <p:grpSpPr bwMode="auto">
          <a:xfrm>
            <a:off x="2746946" y="2576214"/>
            <a:ext cx="5826125" cy="1349375"/>
            <a:chOff x="1909" y="1386"/>
            <a:chExt cx="3670" cy="850"/>
          </a:xfrm>
        </p:grpSpPr>
        <p:pic>
          <p:nvPicPr>
            <p:cNvPr id="13" name="Picture 15" descr="tick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2002" y="1612"/>
              <a:ext cx="476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" name="Line 19"/>
            <p:cNvSpPr>
              <a:spLocks noChangeShapeType="1"/>
            </p:cNvSpPr>
            <p:nvPr/>
          </p:nvSpPr>
          <p:spPr bwMode="auto">
            <a:xfrm>
              <a:off x="1909" y="1386"/>
              <a:ext cx="3670" cy="0"/>
            </a:xfrm>
            <a:prstGeom prst="line">
              <a:avLst/>
            </a:prstGeom>
            <a:noFill/>
            <a:ln w="6350">
              <a:solidFill>
                <a:srgbClr val="626464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>
                <a:solidFill>
                  <a:srgbClr val="0072BC"/>
                </a:solidFill>
              </a:endParaRPr>
            </a:p>
          </p:txBody>
        </p:sp>
      </p:grpSp>
      <p:sp>
        <p:nvSpPr>
          <p:cNvPr id="15" name="Text Box 22"/>
          <p:cNvSpPr txBox="1">
            <a:spLocks noChangeArrowheads="1"/>
          </p:cNvSpPr>
          <p:nvPr/>
        </p:nvSpPr>
        <p:spPr bwMode="auto">
          <a:xfrm>
            <a:off x="194246" y="5903614"/>
            <a:ext cx="2411412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i="1">
                <a:solidFill>
                  <a:srgbClr val="0072BC"/>
                </a:solidFill>
              </a:rPr>
              <a:t>www.rcpsych.ac.uk</a:t>
            </a:r>
          </a:p>
        </p:txBody>
      </p:sp>
      <p:grpSp>
        <p:nvGrpSpPr>
          <p:cNvPr id="16" name="Group 35"/>
          <p:cNvGrpSpPr>
            <a:grpSpLocks/>
          </p:cNvGrpSpPr>
          <p:nvPr/>
        </p:nvGrpSpPr>
        <p:grpSpPr bwMode="auto">
          <a:xfrm>
            <a:off x="6448996" y="1357014"/>
            <a:ext cx="1646237" cy="1073150"/>
            <a:chOff x="4228" y="545"/>
            <a:chExt cx="1037" cy="676"/>
          </a:xfrm>
        </p:grpSpPr>
        <p:sp>
          <p:nvSpPr>
            <p:cNvPr id="17" name="AutoShape 23"/>
            <p:cNvSpPr>
              <a:spLocks/>
            </p:cNvSpPr>
            <p:nvPr/>
          </p:nvSpPr>
          <p:spPr bwMode="auto">
            <a:xfrm>
              <a:off x="4228" y="545"/>
              <a:ext cx="121" cy="676"/>
            </a:xfrm>
            <a:prstGeom prst="rightBrace">
              <a:avLst>
                <a:gd name="adj1" fmla="val 46556"/>
                <a:gd name="adj2" fmla="val 50000"/>
              </a:avLst>
            </a:prstGeom>
            <a:noFill/>
            <a:ln w="6350">
              <a:solidFill>
                <a:srgbClr val="626464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>
                <a:solidFill>
                  <a:srgbClr val="0072BC"/>
                </a:solidFill>
              </a:endParaRPr>
            </a:p>
          </p:txBody>
        </p:sp>
        <p:sp>
          <p:nvSpPr>
            <p:cNvPr id="18" name="Text Box 24"/>
            <p:cNvSpPr txBox="1">
              <a:spLocks noChangeArrowheads="1"/>
            </p:cNvSpPr>
            <p:nvPr/>
          </p:nvSpPr>
          <p:spPr bwMode="auto">
            <a:xfrm>
              <a:off x="4409" y="645"/>
              <a:ext cx="856" cy="465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400">
                  <a:solidFill>
                    <a:srgbClr val="0072BC"/>
                  </a:solidFill>
                </a:rPr>
                <a:t>Should fade</a:t>
              </a:r>
              <a:br>
                <a:rPr lang="en-GB" sz="1400">
                  <a:solidFill>
                    <a:srgbClr val="0072BC"/>
                  </a:solidFill>
                </a:rPr>
              </a:br>
              <a:r>
                <a:rPr lang="en-GB" sz="1400">
                  <a:solidFill>
                    <a:srgbClr val="0072BC"/>
                  </a:solidFill>
                </a:rPr>
                <a:t>over a</a:t>
              </a:r>
              <a:br>
                <a:rPr lang="en-GB" sz="1400">
                  <a:solidFill>
                    <a:srgbClr val="0072BC"/>
                  </a:solidFill>
                </a:rPr>
              </a:br>
              <a:r>
                <a:rPr lang="en-GB" sz="1400">
                  <a:solidFill>
                    <a:srgbClr val="0072BC"/>
                  </a:solidFill>
                </a:rPr>
                <a:t>few weeks.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8" grpId="0" build="p"/>
      <p:bldP spid="15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/>
          <p:cNvSpPr>
            <a:spLocks noGrp="1"/>
          </p:cNvSpPr>
          <p:nvPr>
            <p:ph type="title"/>
          </p:nvPr>
        </p:nvSpPr>
        <p:spPr>
          <a:xfrm>
            <a:off x="446088" y="620713"/>
            <a:ext cx="8229600" cy="936625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sz="3600" dirty="0" smtClean="0">
                <a:solidFill>
                  <a:srgbClr val="0072BC"/>
                </a:solidFill>
              </a:rPr>
              <a:t>And Finally…</a:t>
            </a:r>
          </a:p>
        </p:txBody>
      </p:sp>
      <p:pic>
        <p:nvPicPr>
          <p:cNvPr id="5" name="Picture 10" descr="Capture-0000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23294" y="1914550"/>
            <a:ext cx="4697413" cy="432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11"/>
          <p:cNvSpPr txBox="1">
            <a:spLocks noChangeArrowheads="1"/>
          </p:cNvSpPr>
          <p:nvPr/>
        </p:nvSpPr>
        <p:spPr bwMode="auto">
          <a:xfrm>
            <a:off x="3145805" y="1555775"/>
            <a:ext cx="2866355" cy="3683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>
                <a:solidFill>
                  <a:srgbClr val="0072BC"/>
                </a:solidFill>
              </a:rPr>
              <a:t>Successful Resuscitation?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2732</TotalTime>
  <Words>1020</Words>
  <Application>Microsoft Office PowerPoint</Application>
  <PresentationFormat>On-screen Show (4:3)</PresentationFormat>
  <Paragraphs>241</Paragraphs>
  <Slides>40</Slides>
  <Notes>29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3_Office Theme</vt:lpstr>
      <vt:lpstr>The Heart</vt:lpstr>
      <vt:lpstr>What is an AED?</vt:lpstr>
      <vt:lpstr>Automated External Defibrillators</vt:lpstr>
      <vt:lpstr>The Chain of Survival</vt:lpstr>
      <vt:lpstr>Cardiac Arrest Survival Rates</vt:lpstr>
      <vt:lpstr>Resuscitation Flow Chart</vt:lpstr>
      <vt:lpstr>Resuscitation</vt:lpstr>
      <vt:lpstr>Resuscitation</vt:lpstr>
      <vt:lpstr>Child and Infant CPR</vt:lpstr>
      <vt:lpstr>Vomiting</vt:lpstr>
      <vt:lpstr>Structure of the Heart</vt:lpstr>
      <vt:lpstr>Arteries</vt:lpstr>
      <vt:lpstr>Veins</vt:lpstr>
      <vt:lpstr>Capillaries </vt:lpstr>
      <vt:lpstr>PowerPoint Presentation</vt:lpstr>
      <vt:lpstr>The Heart</vt:lpstr>
      <vt:lpstr>Coronary Circulation</vt:lpstr>
      <vt:lpstr>Angina</vt:lpstr>
      <vt:lpstr>Heart Attack</vt:lpstr>
      <vt:lpstr>Heart Attack</vt:lpstr>
      <vt:lpstr>Angina and Heart Attack – Signs and Symptoms</vt:lpstr>
      <vt:lpstr>The Heart’s Electrical System</vt:lpstr>
      <vt:lpstr>Normal Impulses</vt:lpstr>
      <vt:lpstr>Ventricular Fibrillation</vt:lpstr>
      <vt:lpstr>Heart Rhythms</vt:lpstr>
      <vt:lpstr>Normal Sinus Rhythm</vt:lpstr>
      <vt:lpstr>Ventricular Fibrillation (VF)</vt:lpstr>
      <vt:lpstr>Ventricular Tachycardia (VT)</vt:lpstr>
      <vt:lpstr>No activity (Asystole)</vt:lpstr>
      <vt:lpstr>PowerPoint Presentation</vt:lpstr>
      <vt:lpstr>PowerPoint Presentation</vt:lpstr>
      <vt:lpstr>PowerPoint Presentation</vt:lpstr>
      <vt:lpstr>AED  Flowchart</vt:lpstr>
      <vt:lpstr>Safety Considerations</vt:lpstr>
      <vt:lpstr>Pad Placement</vt:lpstr>
      <vt:lpstr>Accessories</vt:lpstr>
      <vt:lpstr>AED Signage</vt:lpstr>
      <vt:lpstr>Reporting AED Use</vt:lpstr>
      <vt:lpstr>Post Traumatic Stress</vt:lpstr>
      <vt:lpstr>And Finally…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Mr Stewart</dc:creator>
  <cp:lastModifiedBy>Administrator</cp:lastModifiedBy>
  <cp:revision>249</cp:revision>
  <cp:lastPrinted>2018-11-01T11:23:30Z</cp:lastPrinted>
  <dcterms:created xsi:type="dcterms:W3CDTF">2010-10-21T15:50:32Z</dcterms:created>
  <dcterms:modified xsi:type="dcterms:W3CDTF">2018-11-01T11:38:46Z</dcterms:modified>
</cp:coreProperties>
</file>