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3"/>
  </p:notesMasterIdLst>
  <p:handoutMasterIdLst>
    <p:handoutMasterId r:id="rId4"/>
  </p:handoutMasterIdLst>
  <p:sldIdLst>
    <p:sldId id="263" r:id="rId2"/>
  </p:sldIdLst>
  <p:sldSz cx="32918400" cy="21945600"/>
  <p:notesSz cx="31954788" cy="50149125"/>
  <p:embeddedFontLst>
    <p:embeddedFont>
      <p:font typeface="Libre Baskerville" panose="02000000000000000000" pitchFamily="2" charset="0"/>
      <p:regular r:id="rId5"/>
      <p:bold r:id="rId6"/>
      <p:italic r:id="rId7"/>
    </p:embeddedFont>
    <p:embeddedFont>
      <p:font typeface="Montserrat Light" panose="00000400000000000000" pitchFamily="2" charset="77"/>
      <p:regular r:id="rId8"/>
    </p:embeddedFont>
  </p:embeddedFontLst>
  <p:custDataLst>
    <p:tags r:id="rId9"/>
  </p:custDataLst>
  <p:defaultTextStyle>
    <a:defPPr>
      <a:defRPr lang="en-US"/>
    </a:defPPr>
    <a:lvl1pPr algn="l" rtl="0" eaLnBrk="0" fontAlgn="base" hangingPunct="0">
      <a:spcBef>
        <a:spcPct val="0"/>
      </a:spcBef>
      <a:spcAft>
        <a:spcPct val="0"/>
      </a:spcAft>
      <a:defRPr sz="1714" kern="1200">
        <a:solidFill>
          <a:schemeClr val="tx1"/>
        </a:solidFill>
        <a:latin typeface="Times New Roman" pitchFamily="18" charset="0"/>
        <a:ea typeface="+mn-ea"/>
        <a:cs typeface="+mn-cs"/>
      </a:defRPr>
    </a:lvl1pPr>
    <a:lvl2pPr marL="326532" algn="l" rtl="0" eaLnBrk="0" fontAlgn="base" hangingPunct="0">
      <a:spcBef>
        <a:spcPct val="0"/>
      </a:spcBef>
      <a:spcAft>
        <a:spcPct val="0"/>
      </a:spcAft>
      <a:defRPr sz="1714" kern="1200">
        <a:solidFill>
          <a:schemeClr val="tx1"/>
        </a:solidFill>
        <a:latin typeface="Times New Roman" pitchFamily="18" charset="0"/>
        <a:ea typeface="+mn-ea"/>
        <a:cs typeface="+mn-cs"/>
      </a:defRPr>
    </a:lvl2pPr>
    <a:lvl3pPr marL="653064" algn="l" rtl="0" eaLnBrk="0" fontAlgn="base" hangingPunct="0">
      <a:spcBef>
        <a:spcPct val="0"/>
      </a:spcBef>
      <a:spcAft>
        <a:spcPct val="0"/>
      </a:spcAft>
      <a:defRPr sz="1714" kern="1200">
        <a:solidFill>
          <a:schemeClr val="tx1"/>
        </a:solidFill>
        <a:latin typeface="Times New Roman" pitchFamily="18" charset="0"/>
        <a:ea typeface="+mn-ea"/>
        <a:cs typeface="+mn-cs"/>
      </a:defRPr>
    </a:lvl3pPr>
    <a:lvl4pPr marL="979597" algn="l" rtl="0" eaLnBrk="0" fontAlgn="base" hangingPunct="0">
      <a:spcBef>
        <a:spcPct val="0"/>
      </a:spcBef>
      <a:spcAft>
        <a:spcPct val="0"/>
      </a:spcAft>
      <a:defRPr sz="1714" kern="1200">
        <a:solidFill>
          <a:schemeClr val="tx1"/>
        </a:solidFill>
        <a:latin typeface="Times New Roman" pitchFamily="18" charset="0"/>
        <a:ea typeface="+mn-ea"/>
        <a:cs typeface="+mn-cs"/>
      </a:defRPr>
    </a:lvl4pPr>
    <a:lvl5pPr marL="1306129" algn="l" rtl="0" eaLnBrk="0" fontAlgn="base" hangingPunct="0">
      <a:spcBef>
        <a:spcPct val="0"/>
      </a:spcBef>
      <a:spcAft>
        <a:spcPct val="0"/>
      </a:spcAft>
      <a:defRPr sz="1714" kern="1200">
        <a:solidFill>
          <a:schemeClr val="tx1"/>
        </a:solidFill>
        <a:latin typeface="Times New Roman" pitchFamily="18" charset="0"/>
        <a:ea typeface="+mn-ea"/>
        <a:cs typeface="+mn-cs"/>
      </a:defRPr>
    </a:lvl5pPr>
    <a:lvl6pPr marL="1632661" algn="l" defTabSz="653064" rtl="0" eaLnBrk="1" latinLnBrk="0" hangingPunct="1">
      <a:defRPr sz="1714" kern="1200">
        <a:solidFill>
          <a:schemeClr val="tx1"/>
        </a:solidFill>
        <a:latin typeface="Times New Roman" pitchFamily="18" charset="0"/>
        <a:ea typeface="+mn-ea"/>
        <a:cs typeface="+mn-cs"/>
      </a:defRPr>
    </a:lvl6pPr>
    <a:lvl7pPr marL="1959193" algn="l" defTabSz="653064" rtl="0" eaLnBrk="1" latinLnBrk="0" hangingPunct="1">
      <a:defRPr sz="1714" kern="1200">
        <a:solidFill>
          <a:schemeClr val="tx1"/>
        </a:solidFill>
        <a:latin typeface="Times New Roman" pitchFamily="18" charset="0"/>
        <a:ea typeface="+mn-ea"/>
        <a:cs typeface="+mn-cs"/>
      </a:defRPr>
    </a:lvl7pPr>
    <a:lvl8pPr marL="2285726" algn="l" defTabSz="653064" rtl="0" eaLnBrk="1" latinLnBrk="0" hangingPunct="1">
      <a:defRPr sz="1714" kern="1200">
        <a:solidFill>
          <a:schemeClr val="tx1"/>
        </a:solidFill>
        <a:latin typeface="Times New Roman" pitchFamily="18" charset="0"/>
        <a:ea typeface="+mn-ea"/>
        <a:cs typeface="+mn-cs"/>
      </a:defRPr>
    </a:lvl8pPr>
    <a:lvl9pPr marL="2612258" algn="l" defTabSz="653064" rtl="0" eaLnBrk="1" latinLnBrk="0" hangingPunct="1">
      <a:defRPr sz="1714"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13312" userDrawn="1">
          <p15:clr>
            <a:srgbClr val="A4A3A4"/>
          </p15:clr>
        </p15:guide>
        <p15:guide id="2" orient="horz" pos="3755" userDrawn="1">
          <p15:clr>
            <a:srgbClr val="A4A3A4"/>
          </p15:clr>
        </p15:guide>
        <p15:guide id="3" orient="horz" pos="2355" userDrawn="1">
          <p15:clr>
            <a:srgbClr val="A4A3A4"/>
          </p15:clr>
        </p15:guide>
        <p15:guide id="4" orient="horz" pos="4164" userDrawn="1">
          <p15:clr>
            <a:srgbClr val="A4A3A4"/>
          </p15:clr>
        </p15:guide>
        <p15:guide id="5" pos="540" userDrawn="1">
          <p15:clr>
            <a:srgbClr val="A4A3A4"/>
          </p15:clr>
        </p15:guide>
        <p15:guide id="6" pos="5184" userDrawn="1">
          <p15:clr>
            <a:srgbClr val="A4A3A4"/>
          </p15:clr>
        </p15:guide>
        <p15:guide id="7" pos="5544" userDrawn="1">
          <p15:clr>
            <a:srgbClr val="A4A3A4"/>
          </p15:clr>
        </p15:guide>
        <p15:guide id="8" pos="10188" userDrawn="1">
          <p15:clr>
            <a:srgbClr val="A4A3A4"/>
          </p15:clr>
        </p15:guide>
        <p15:guide id="9" pos="10548" userDrawn="1">
          <p15:clr>
            <a:srgbClr val="A4A3A4"/>
          </p15:clr>
        </p15:guide>
        <p15:guide id="10" pos="15192" userDrawn="1">
          <p15:clr>
            <a:srgbClr val="A4A3A4"/>
          </p15:clr>
        </p15:guide>
        <p15:guide id="11" pos="15552" userDrawn="1">
          <p15:clr>
            <a:srgbClr val="A4A3A4"/>
          </p15:clr>
        </p15:guide>
        <p15:guide id="12" pos="20196" userDrawn="1">
          <p15:clr>
            <a:srgbClr val="A4A3A4"/>
          </p15:clr>
        </p15:guide>
      </p15:sldGuideLst>
    </p:ext>
    <p:ext uri="{2D200454-40CA-4A62-9FC3-DE9A4176ACB9}">
      <p15:notesGuideLst xmlns:p15="http://schemas.microsoft.com/office/powerpoint/2012/main">
        <p15:guide id="1" orient="horz" pos="15795">
          <p15:clr>
            <a:srgbClr val="A4A3A4"/>
          </p15:clr>
        </p15:guide>
        <p15:guide id="2" pos="1006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78562" autoAdjust="0"/>
  </p:normalViewPr>
  <p:slideViewPr>
    <p:cSldViewPr>
      <p:cViewPr>
        <p:scale>
          <a:sx n="50" d="100"/>
          <a:sy n="50" d="100"/>
        </p:scale>
        <p:origin x="1640" y="128"/>
      </p:cViewPr>
      <p:guideLst>
        <p:guide orient="horz" pos="13312"/>
        <p:guide orient="horz" pos="3755"/>
        <p:guide orient="horz" pos="2355"/>
        <p:guide orient="horz" pos="4164"/>
        <p:guide pos="540"/>
        <p:guide pos="5184"/>
        <p:guide pos="5544"/>
        <p:guide pos="10188"/>
        <p:guide pos="10548"/>
        <p:guide pos="15192"/>
        <p:guide pos="15552"/>
        <p:guide pos="2019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3" d="100"/>
        <a:sy n="33" d="100"/>
      </p:scale>
      <p:origin x="0" y="0"/>
    </p:cViewPr>
  </p:sorterViewPr>
  <p:notesViewPr>
    <p:cSldViewPr>
      <p:cViewPr varScale="1">
        <p:scale>
          <a:sx n="17" d="100"/>
          <a:sy n="17" d="100"/>
        </p:scale>
        <p:origin x="4416" y="178"/>
      </p:cViewPr>
      <p:guideLst>
        <p:guide orient="horz" pos="15795"/>
        <p:guide pos="1006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font" Target="fonts/font3.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viewProps" Target="viewProps.xml"/><Relationship Id="rId5" Type="http://schemas.openxmlformats.org/officeDocument/2006/relationships/font" Target="fonts/font1.fntdata"/><Relationship Id="rId10" Type="http://schemas.openxmlformats.org/officeDocument/2006/relationships/presProps" Target="presProps.xml"/><Relationship Id="rId4" Type="http://schemas.openxmlformats.org/officeDocument/2006/relationships/handoutMaster" Target="handoutMasters/handoutMaster1.xml"/><Relationship Id="rId9" Type="http://schemas.openxmlformats.org/officeDocument/2006/relationships/tags" Target="tags/tag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4099" name="Rectangle 3"/>
          <p:cNvSpPr>
            <a:spLocks noGrp="1" noChangeArrowheads="1"/>
          </p:cNvSpPr>
          <p:nvPr>
            <p:ph type="dt" sz="quarter"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4100" name="Rectangle 4"/>
          <p:cNvSpPr>
            <a:spLocks noGrp="1" noChangeArrowheads="1"/>
          </p:cNvSpPr>
          <p:nvPr>
            <p:ph type="ftr" sz="quarter" idx="2"/>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4101" name="Rectangle 5"/>
          <p:cNvSpPr>
            <a:spLocks noGrp="1" noChangeArrowheads="1"/>
          </p:cNvSpPr>
          <p:nvPr>
            <p:ph type="sldNum" sz="quarter" idx="3"/>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40C443C-8022-4F5D-8F2E-5133654FC91D}" type="slidenum">
              <a:rPr lang="en-AU"/>
              <a:pPr>
                <a:defRPr/>
              </a:pPr>
              <a:t>‹#›</a:t>
            </a:fld>
            <a:endParaRPr lang="en-AU"/>
          </a:p>
        </p:txBody>
      </p:sp>
    </p:spTree>
    <p:extLst>
      <p:ext uri="{BB962C8B-B14F-4D97-AF65-F5344CB8AC3E}">
        <p14:creationId xmlns:p14="http://schemas.microsoft.com/office/powerpoint/2010/main" val="399792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3075" name="Rectangle 3"/>
          <p:cNvSpPr>
            <a:spLocks noGrp="1" noChangeArrowheads="1"/>
          </p:cNvSpPr>
          <p:nvPr>
            <p:ph type="dt"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3076" name="Rectangle 4"/>
          <p:cNvSpPr>
            <a:spLocks noGrp="1" noRot="1" noChangeAspect="1" noChangeArrowheads="1" noTextEdit="1"/>
          </p:cNvSpPr>
          <p:nvPr>
            <p:ph type="sldImg" idx="2"/>
          </p:nvPr>
        </p:nvSpPr>
        <p:spPr bwMode="auto">
          <a:xfrm>
            <a:off x="1816100" y="3757613"/>
            <a:ext cx="28120975" cy="1874837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4137025" y="24004588"/>
            <a:ext cx="23456900" cy="22512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stStyle>
          <a:p>
            <a:pPr lvl="0"/>
            <a:r>
              <a:rPr lang="en-AU" noProof="0"/>
              <a:t>Click to edit Master text styles</a:t>
            </a:r>
          </a:p>
          <a:p>
            <a:pPr lvl="1"/>
            <a:r>
              <a:rPr lang="en-AU" noProof="0"/>
              <a:t>Second level</a:t>
            </a:r>
          </a:p>
          <a:p>
            <a:pPr lvl="2"/>
            <a:r>
              <a:rPr lang="en-AU" noProof="0"/>
              <a:t>Third level</a:t>
            </a:r>
          </a:p>
          <a:p>
            <a:pPr lvl="3"/>
            <a:r>
              <a:rPr lang="en-AU" noProof="0"/>
              <a:t>Fourth level</a:t>
            </a:r>
          </a:p>
          <a:p>
            <a:pPr lvl="4"/>
            <a:r>
              <a:rPr lang="en-AU" noProof="0"/>
              <a:t>Fifth level</a:t>
            </a:r>
          </a:p>
        </p:txBody>
      </p:sp>
      <p:sp>
        <p:nvSpPr>
          <p:cNvPr id="3078" name="Rectangle 6"/>
          <p:cNvSpPr>
            <a:spLocks noGrp="1" noChangeArrowheads="1"/>
          </p:cNvSpPr>
          <p:nvPr>
            <p:ph type="ftr" sz="quarter" idx="4"/>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3079" name="Rectangle 7"/>
          <p:cNvSpPr>
            <a:spLocks noGrp="1" noChangeArrowheads="1"/>
          </p:cNvSpPr>
          <p:nvPr>
            <p:ph type="sldNum" sz="quarter" idx="5"/>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2207482-9F38-4AF6-9B91-768DCEDA59AC}" type="slidenum">
              <a:rPr lang="en-AU"/>
              <a:pPr>
                <a:defRPr/>
              </a:pPr>
              <a:t>‹#›</a:t>
            </a:fld>
            <a:endParaRPr lang="en-AU"/>
          </a:p>
        </p:txBody>
      </p:sp>
    </p:spTree>
    <p:extLst>
      <p:ext uri="{BB962C8B-B14F-4D97-AF65-F5344CB8AC3E}">
        <p14:creationId xmlns:p14="http://schemas.microsoft.com/office/powerpoint/2010/main" val="40907993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57" kern="1200">
        <a:solidFill>
          <a:schemeClr val="tx1"/>
        </a:solidFill>
        <a:latin typeface="Times New Roman" pitchFamily="18" charset="0"/>
        <a:ea typeface="+mn-ea"/>
        <a:cs typeface="+mn-cs"/>
      </a:defRPr>
    </a:lvl1pPr>
    <a:lvl2pPr marL="326532" algn="l" rtl="0" eaLnBrk="0" fontAlgn="base" hangingPunct="0">
      <a:spcBef>
        <a:spcPct val="30000"/>
      </a:spcBef>
      <a:spcAft>
        <a:spcPct val="0"/>
      </a:spcAft>
      <a:defRPr sz="857" kern="1200">
        <a:solidFill>
          <a:schemeClr val="tx1"/>
        </a:solidFill>
        <a:latin typeface="Times New Roman" pitchFamily="18" charset="0"/>
        <a:ea typeface="+mn-ea"/>
        <a:cs typeface="+mn-cs"/>
      </a:defRPr>
    </a:lvl2pPr>
    <a:lvl3pPr marL="653064" algn="l" rtl="0" eaLnBrk="0" fontAlgn="base" hangingPunct="0">
      <a:spcBef>
        <a:spcPct val="30000"/>
      </a:spcBef>
      <a:spcAft>
        <a:spcPct val="0"/>
      </a:spcAft>
      <a:defRPr sz="857" kern="1200">
        <a:solidFill>
          <a:schemeClr val="tx1"/>
        </a:solidFill>
        <a:latin typeface="Times New Roman" pitchFamily="18" charset="0"/>
        <a:ea typeface="+mn-ea"/>
        <a:cs typeface="+mn-cs"/>
      </a:defRPr>
    </a:lvl3pPr>
    <a:lvl4pPr marL="979597" algn="l" rtl="0" eaLnBrk="0" fontAlgn="base" hangingPunct="0">
      <a:spcBef>
        <a:spcPct val="30000"/>
      </a:spcBef>
      <a:spcAft>
        <a:spcPct val="0"/>
      </a:spcAft>
      <a:defRPr sz="857" kern="1200">
        <a:solidFill>
          <a:schemeClr val="tx1"/>
        </a:solidFill>
        <a:latin typeface="Times New Roman" pitchFamily="18" charset="0"/>
        <a:ea typeface="+mn-ea"/>
        <a:cs typeface="+mn-cs"/>
      </a:defRPr>
    </a:lvl4pPr>
    <a:lvl5pPr marL="1306129" algn="l" rtl="0" eaLnBrk="0" fontAlgn="base" hangingPunct="0">
      <a:spcBef>
        <a:spcPct val="30000"/>
      </a:spcBef>
      <a:spcAft>
        <a:spcPct val="0"/>
      </a:spcAft>
      <a:defRPr sz="857" kern="1200">
        <a:solidFill>
          <a:schemeClr val="tx1"/>
        </a:solidFill>
        <a:latin typeface="Times New Roman" pitchFamily="18" charset="0"/>
        <a:ea typeface="+mn-ea"/>
        <a:cs typeface="+mn-cs"/>
      </a:defRPr>
    </a:lvl5pPr>
    <a:lvl6pPr marL="1632661" algn="l" defTabSz="653064" rtl="0" eaLnBrk="1" latinLnBrk="0" hangingPunct="1">
      <a:defRPr sz="857" kern="1200">
        <a:solidFill>
          <a:schemeClr val="tx1"/>
        </a:solidFill>
        <a:latin typeface="+mn-lt"/>
        <a:ea typeface="+mn-ea"/>
        <a:cs typeface="+mn-cs"/>
      </a:defRPr>
    </a:lvl6pPr>
    <a:lvl7pPr marL="1959193" algn="l" defTabSz="653064" rtl="0" eaLnBrk="1" latinLnBrk="0" hangingPunct="1">
      <a:defRPr sz="857" kern="1200">
        <a:solidFill>
          <a:schemeClr val="tx1"/>
        </a:solidFill>
        <a:latin typeface="+mn-lt"/>
        <a:ea typeface="+mn-ea"/>
        <a:cs typeface="+mn-cs"/>
      </a:defRPr>
    </a:lvl7pPr>
    <a:lvl8pPr marL="2285726" algn="l" defTabSz="653064" rtl="0" eaLnBrk="1" latinLnBrk="0" hangingPunct="1">
      <a:defRPr sz="857" kern="1200">
        <a:solidFill>
          <a:schemeClr val="tx1"/>
        </a:solidFill>
        <a:latin typeface="+mn-lt"/>
        <a:ea typeface="+mn-ea"/>
        <a:cs typeface="+mn-cs"/>
      </a:defRPr>
    </a:lvl8pPr>
    <a:lvl9pPr marL="2612258" algn="l" defTabSz="653064" rtl="0" eaLnBrk="1" latinLnBrk="0" hangingPunct="1">
      <a:defRPr sz="85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defTabSz="4508500">
              <a:defRPr sz="2400">
                <a:solidFill>
                  <a:schemeClr val="tx1"/>
                </a:solidFill>
                <a:latin typeface="Times New Roman" pitchFamily="18" charset="0"/>
              </a:defRPr>
            </a:lvl1pPr>
            <a:lvl2pPr marL="742950" indent="-285750" defTabSz="4508500">
              <a:defRPr sz="2400">
                <a:solidFill>
                  <a:schemeClr val="tx1"/>
                </a:solidFill>
                <a:latin typeface="Times New Roman" pitchFamily="18" charset="0"/>
              </a:defRPr>
            </a:lvl2pPr>
            <a:lvl3pPr marL="1143000" indent="-228600" defTabSz="4508500">
              <a:defRPr sz="2400">
                <a:solidFill>
                  <a:schemeClr val="tx1"/>
                </a:solidFill>
                <a:latin typeface="Times New Roman" pitchFamily="18" charset="0"/>
              </a:defRPr>
            </a:lvl3pPr>
            <a:lvl4pPr marL="1600200" indent="-228600" defTabSz="4508500">
              <a:defRPr sz="2400">
                <a:solidFill>
                  <a:schemeClr val="tx1"/>
                </a:solidFill>
                <a:latin typeface="Times New Roman" pitchFamily="18" charset="0"/>
              </a:defRPr>
            </a:lvl4pPr>
            <a:lvl5pPr marL="2057400" indent="-228600" defTabSz="4508500">
              <a:defRPr sz="2400">
                <a:solidFill>
                  <a:schemeClr val="tx1"/>
                </a:solidFill>
                <a:latin typeface="Times New Roman" pitchFamily="18" charset="0"/>
              </a:defRPr>
            </a:lvl5pPr>
            <a:lvl6pPr marL="2514600" indent="-228600" defTabSz="4508500" eaLnBrk="0" fontAlgn="base" hangingPunct="0">
              <a:spcBef>
                <a:spcPct val="0"/>
              </a:spcBef>
              <a:spcAft>
                <a:spcPct val="0"/>
              </a:spcAft>
              <a:defRPr sz="2400">
                <a:solidFill>
                  <a:schemeClr val="tx1"/>
                </a:solidFill>
                <a:latin typeface="Times New Roman" pitchFamily="18" charset="0"/>
              </a:defRPr>
            </a:lvl6pPr>
            <a:lvl7pPr marL="2971800" indent="-228600" defTabSz="4508500" eaLnBrk="0" fontAlgn="base" hangingPunct="0">
              <a:spcBef>
                <a:spcPct val="0"/>
              </a:spcBef>
              <a:spcAft>
                <a:spcPct val="0"/>
              </a:spcAft>
              <a:defRPr sz="2400">
                <a:solidFill>
                  <a:schemeClr val="tx1"/>
                </a:solidFill>
                <a:latin typeface="Times New Roman" pitchFamily="18" charset="0"/>
              </a:defRPr>
            </a:lvl7pPr>
            <a:lvl8pPr marL="3429000" indent="-228600" defTabSz="4508500" eaLnBrk="0" fontAlgn="base" hangingPunct="0">
              <a:spcBef>
                <a:spcPct val="0"/>
              </a:spcBef>
              <a:spcAft>
                <a:spcPct val="0"/>
              </a:spcAft>
              <a:defRPr sz="2400">
                <a:solidFill>
                  <a:schemeClr val="tx1"/>
                </a:solidFill>
                <a:latin typeface="Times New Roman" pitchFamily="18" charset="0"/>
              </a:defRPr>
            </a:lvl8pPr>
            <a:lvl9pPr marL="3886200" indent="-228600" defTabSz="4508500" eaLnBrk="0" fontAlgn="base" hangingPunct="0">
              <a:spcBef>
                <a:spcPct val="0"/>
              </a:spcBef>
              <a:spcAft>
                <a:spcPct val="0"/>
              </a:spcAft>
              <a:defRPr sz="2400">
                <a:solidFill>
                  <a:schemeClr val="tx1"/>
                </a:solidFill>
                <a:latin typeface="Times New Roman" pitchFamily="18" charset="0"/>
              </a:defRPr>
            </a:lvl9pPr>
          </a:lstStyle>
          <a:p>
            <a:fld id="{842B0325-ACC9-488E-8876-C4E9E3B68AD8}" type="slidenum">
              <a:rPr lang="en-AU" sz="6000" smtClean="0"/>
              <a:t>1</a:t>
            </a:fld>
            <a:endParaRPr lang="en-AU" sz="6000"/>
          </a:p>
        </p:txBody>
      </p:sp>
      <p:sp>
        <p:nvSpPr>
          <p:cNvPr id="4099" name="Rectangle 2"/>
          <p:cNvSpPr>
            <a:spLocks noGrp="1" noRot="1" noChangeAspect="1" noChangeArrowheads="1" noTextEdit="1"/>
          </p:cNvSpPr>
          <p:nvPr>
            <p:ph type="sldImg"/>
          </p:nvPr>
        </p:nvSpPr>
        <p:spPr>
          <a:xfrm>
            <a:off x="1816100" y="3757613"/>
            <a:ext cx="28120975" cy="18748375"/>
          </a:xfrm>
        </p:spPr>
      </p:sp>
      <p:sp>
        <p:nvSpPr>
          <p:cNvPr id="4100" name="Rectangle 3"/>
          <p:cNvSpPr>
            <a:spLocks noGrp="1" noChangeArrowheads="1"/>
          </p:cNvSpPr>
          <p:nvPr>
            <p:ph type="body" idx="1"/>
          </p:nvPr>
        </p:nvSpPr>
        <p:spPr>
          <a:noFill/>
        </p:spPr>
        <p:txBody>
          <a:bodyPr/>
          <a:lstStyle>
            <a:defPPr>
              <a:defRPr kern="1200"/>
            </a:defP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093" y="6817784"/>
            <a:ext cx="27980218"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8184" y="12435417"/>
            <a:ext cx="23042032"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DA66E67-F948-4693-96A5-27BC239C04A3}" type="slidenum">
              <a:rPr lang="en-US"/>
              <a:pPr>
                <a:defRPr/>
              </a:pPr>
              <a:t>‹#›</a:t>
            </a:fld>
            <a:endParaRPr lang="en-US"/>
          </a:p>
        </p:txBody>
      </p:sp>
    </p:spTree>
    <p:extLst>
      <p:ext uri="{BB962C8B-B14F-4D97-AF65-F5344CB8AC3E}">
        <p14:creationId xmlns:p14="http://schemas.microsoft.com/office/powerpoint/2010/main" val="3648922583"/>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EC1B4D6-BEE2-4AF6-A92E-38CD68913D5A}" type="slidenum">
              <a:rPr lang="en-US"/>
              <a:pPr>
                <a:defRPr/>
              </a:pPr>
              <a:t>‹#›</a:t>
            </a:fld>
            <a:endParaRPr lang="en-US"/>
          </a:p>
        </p:txBody>
      </p:sp>
    </p:spTree>
    <p:extLst>
      <p:ext uri="{BB962C8B-B14F-4D97-AF65-F5344CB8AC3E}">
        <p14:creationId xmlns:p14="http://schemas.microsoft.com/office/powerpoint/2010/main" val="3177762665"/>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6" y="14102293"/>
            <a:ext cx="2798021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6" y="9301692"/>
            <a:ext cx="2798021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8650354-6837-43DB-843B-C6021BD2EF37}" type="slidenum">
              <a:rPr lang="en-US"/>
              <a:pPr>
                <a:defRPr/>
              </a:pPr>
              <a:t>‹#›</a:t>
            </a:fld>
            <a:endParaRPr lang="en-US"/>
          </a:p>
        </p:txBody>
      </p:sp>
    </p:spTree>
    <p:extLst>
      <p:ext uri="{BB962C8B-B14F-4D97-AF65-F5344CB8AC3E}">
        <p14:creationId xmlns:p14="http://schemas.microsoft.com/office/powerpoint/2010/main" val="2568638210"/>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470151" y="6339418"/>
            <a:ext cx="13938248" cy="13167782"/>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0002" y="6339418"/>
            <a:ext cx="13938248" cy="13167782"/>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296FF25-ADB1-4315-9622-9852994CD1E5}" type="slidenum">
              <a:rPr lang="en-US"/>
              <a:pPr>
                <a:defRPr/>
              </a:pPr>
              <a:t>‹#›</a:t>
            </a:fld>
            <a:endParaRPr lang="en-US"/>
          </a:p>
        </p:txBody>
      </p:sp>
    </p:spTree>
    <p:extLst>
      <p:ext uri="{BB962C8B-B14F-4D97-AF65-F5344CB8AC3E}">
        <p14:creationId xmlns:p14="http://schemas.microsoft.com/office/powerpoint/2010/main" val="261830916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709" y="4912784"/>
            <a:ext cx="14544675"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709" y="6959600"/>
            <a:ext cx="14544675"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1666" y="4912784"/>
            <a:ext cx="14551027"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1666" y="6959600"/>
            <a:ext cx="14551027"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72EF82B1-171C-4CAC-B9C4-22062286C8C4}" type="slidenum">
              <a:rPr lang="en-US"/>
              <a:pPr>
                <a:defRPr/>
              </a:pPr>
              <a:t>‹#›</a:t>
            </a:fld>
            <a:endParaRPr lang="en-US"/>
          </a:p>
        </p:txBody>
      </p:sp>
    </p:spTree>
    <p:extLst>
      <p:ext uri="{BB962C8B-B14F-4D97-AF65-F5344CB8AC3E}">
        <p14:creationId xmlns:p14="http://schemas.microsoft.com/office/powerpoint/2010/main" val="360122392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678F620B-8934-45A0-BE2C-EF6C76032C45}" type="slidenum">
              <a:rPr lang="en-US"/>
              <a:pPr>
                <a:defRPr/>
              </a:pPr>
              <a:t>‹#›</a:t>
            </a:fld>
            <a:endParaRPr lang="en-US"/>
          </a:p>
        </p:txBody>
      </p:sp>
    </p:spTree>
    <p:extLst>
      <p:ext uri="{BB962C8B-B14F-4D97-AF65-F5344CB8AC3E}">
        <p14:creationId xmlns:p14="http://schemas.microsoft.com/office/powerpoint/2010/main" val="352938633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A3ECE3F5-A3DD-46D3-8112-19EE7FD1DDFA}" type="slidenum">
              <a:rPr lang="en-US"/>
              <a:pPr>
                <a:defRPr/>
              </a:pPr>
              <a:t>‹#›</a:t>
            </a:fld>
            <a:endParaRPr lang="en-US"/>
          </a:p>
        </p:txBody>
      </p:sp>
    </p:spTree>
    <p:extLst>
      <p:ext uri="{BB962C8B-B14F-4D97-AF65-F5344CB8AC3E}">
        <p14:creationId xmlns:p14="http://schemas.microsoft.com/office/powerpoint/2010/main" val="233742527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709" y="874184"/>
            <a:ext cx="10829925"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392" y="874184"/>
            <a:ext cx="184023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709" y="4592109"/>
            <a:ext cx="10829925"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96691E56-DA67-4BF5-BA67-706F30B37046}" type="slidenum">
              <a:rPr lang="en-US"/>
              <a:pPr>
                <a:defRPr/>
              </a:pPr>
              <a:t>‹#›</a:t>
            </a:fld>
            <a:endParaRPr lang="en-US"/>
          </a:p>
        </p:txBody>
      </p:sp>
    </p:spTree>
    <p:extLst>
      <p:ext uri="{BB962C8B-B14F-4D97-AF65-F5344CB8AC3E}">
        <p14:creationId xmlns:p14="http://schemas.microsoft.com/office/powerpoint/2010/main" val="3982895616"/>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659" y="15361710"/>
            <a:ext cx="19750618"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2659" y="1961092"/>
            <a:ext cx="19750618"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2659" y="17175693"/>
            <a:ext cx="19750618"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87F51DAE-E528-43E1-8BE0-91521416EFB0}" type="slidenum">
              <a:rPr lang="en-US"/>
              <a:pPr>
                <a:defRPr/>
              </a:pPr>
              <a:t>‹#›</a:t>
            </a:fld>
            <a:endParaRPr lang="en-US"/>
          </a:p>
        </p:txBody>
      </p:sp>
    </p:spTree>
    <p:extLst>
      <p:ext uri="{BB962C8B-B14F-4D97-AF65-F5344CB8AC3E}">
        <p14:creationId xmlns:p14="http://schemas.microsoft.com/office/powerpoint/2010/main" val="21542948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2DA27A25-0059-41B6-A6E5-54D93C10805F}" type="slidenum">
              <a:rPr lang="en-US"/>
              <a:pPr>
                <a:defRPr/>
              </a:pPr>
              <a:t>‹#›</a:t>
            </a:fld>
            <a:endParaRPr lang="en-US"/>
          </a:p>
        </p:txBody>
      </p:sp>
    </p:spTree>
    <p:extLst>
      <p:ext uri="{BB962C8B-B14F-4D97-AF65-F5344CB8AC3E}">
        <p14:creationId xmlns:p14="http://schemas.microsoft.com/office/powerpoint/2010/main" val="418118746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453727" y="1950509"/>
            <a:ext cx="6994525" cy="17556693"/>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470151" y="1950509"/>
            <a:ext cx="20881977" cy="17556693"/>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43B26BC-A2E6-4CDA-9F76-12293F26600A}" type="slidenum">
              <a:rPr lang="en-US"/>
              <a:pPr>
                <a:defRPr/>
              </a:pPr>
              <a:t>‹#›</a:t>
            </a:fld>
            <a:endParaRPr lang="en-US"/>
          </a:p>
        </p:txBody>
      </p:sp>
    </p:spTree>
    <p:extLst>
      <p:ext uri="{BB962C8B-B14F-4D97-AF65-F5344CB8AC3E}">
        <p14:creationId xmlns:p14="http://schemas.microsoft.com/office/powerpoint/2010/main" val="349418540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0094B3"/>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470548" y="1950509"/>
            <a:ext cx="27977306"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470548" y="6339417"/>
            <a:ext cx="27977306" cy="13167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470547" y="19995093"/>
            <a:ext cx="685800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defTabSz="2844942">
              <a:defRPr sz="4334"/>
            </a:lvl1pPr>
          </a:lstStyle>
          <a:p>
            <a:pPr>
              <a:defRPr/>
            </a:pPr>
            <a:endParaRPr lang="en-US"/>
          </a:p>
        </p:txBody>
      </p:sp>
      <p:sp>
        <p:nvSpPr>
          <p:cNvPr id="1029" name="Rectangle 5"/>
          <p:cNvSpPr>
            <a:spLocks noGrp="1" noChangeArrowheads="1"/>
          </p:cNvSpPr>
          <p:nvPr>
            <p:ph type="ftr" sz="quarter" idx="3"/>
          </p:nvPr>
        </p:nvSpPr>
        <p:spPr bwMode="auto">
          <a:xfrm>
            <a:off x="11245454" y="19995093"/>
            <a:ext cx="10427494"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ctr" defTabSz="2844942">
              <a:defRPr sz="4334"/>
            </a:lvl1pPr>
          </a:lstStyle>
          <a:p>
            <a:pPr>
              <a:defRPr/>
            </a:pPr>
            <a:endParaRPr lang="en-US"/>
          </a:p>
        </p:txBody>
      </p:sp>
      <p:sp>
        <p:nvSpPr>
          <p:cNvPr id="1030" name="Rectangle 6"/>
          <p:cNvSpPr>
            <a:spLocks noGrp="1" noChangeArrowheads="1"/>
          </p:cNvSpPr>
          <p:nvPr>
            <p:ph type="sldNum" sz="quarter" idx="4"/>
          </p:nvPr>
        </p:nvSpPr>
        <p:spPr bwMode="auto">
          <a:xfrm>
            <a:off x="23589855" y="19995093"/>
            <a:ext cx="685800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r" defTabSz="2844942">
              <a:defRPr sz="4334"/>
            </a:lvl1pPr>
          </a:lstStyle>
          <a:p>
            <a:pPr>
              <a:defRPr/>
            </a:pPr>
            <a:fld id="{469A0CB4-D18D-4AEF-B324-9EDF067D136D}" type="slidenum">
              <a:rPr lang="en-US"/>
              <a:pPr>
                <a:defRPr/>
              </a:pPr>
              <a:t>‹#›</a:t>
            </a:fld>
            <a:endParaRPr lang="en-US"/>
          </a:p>
        </p:txBody>
      </p:sp>
      <p:pic>
        <p:nvPicPr>
          <p:cNvPr id="1031" name="New picture"/>
          <p:cNvPicPr/>
          <p:nvPr/>
        </p:nvPicPr>
        <p:blipFill>
          <a:blip r:embed="rId13"/>
          <a:stretch>
            <a:fillRect/>
          </a:stretch>
        </p:blipFill>
        <p:spPr>
          <a:xfrm rot="16200000">
            <a:off x="-11074400" y="10972800"/>
            <a:ext cx="14274800" cy="3937000"/>
          </a:xfrm>
          <a:prstGeom prst="rect">
            <a:avLst/>
          </a:prstGeom>
        </p:spPr>
      </p:pic>
      <p:pic>
        <p:nvPicPr>
          <p:cNvPr id="1032" name="New picture"/>
          <p:cNvPicPr/>
          <p:nvPr/>
        </p:nvPicPr>
        <p:blipFill>
          <a:blip r:embed="rId13"/>
          <a:stretch>
            <a:fillRect/>
          </a:stretch>
        </p:blipFill>
        <p:spPr>
          <a:xfrm rot="5400000">
            <a:off x="29718000" y="10972800"/>
            <a:ext cx="14274800" cy="3937000"/>
          </a:xfrm>
          <a:prstGeom prst="rect">
            <a:avLst/>
          </a:prstGeom>
        </p:spPr>
      </p:pic>
      <p:pic>
        <p:nvPicPr>
          <p:cNvPr id="1033" name="New picture"/>
          <p:cNvPicPr/>
          <p:nvPr/>
        </p:nvPicPr>
        <p:blipFill>
          <a:blip r:embed="rId14"/>
          <a:stretch>
            <a:fillRect/>
          </a:stretch>
        </p:blipFill>
        <p:spPr>
          <a:xfrm>
            <a:off x="1460500" y="22453600"/>
            <a:ext cx="29997400" cy="1447800"/>
          </a:xfrm>
          <a:prstGeom prst="rect">
            <a:avLst/>
          </a:prstGeom>
        </p:spPr>
      </p:pic>
      <p:sp>
        <p:nvSpPr>
          <p:cNvPr id="1034"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persuadingsapphire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2844942" rtl="0" eaLnBrk="0" fontAlgn="base" hangingPunct="0">
        <a:spcBef>
          <a:spcPct val="0"/>
        </a:spcBef>
        <a:spcAft>
          <a:spcPct val="0"/>
        </a:spcAft>
        <a:defRPr sz="13667">
          <a:solidFill>
            <a:schemeClr val="tx2"/>
          </a:solidFill>
          <a:latin typeface="+mj-lt"/>
          <a:ea typeface="+mj-ea"/>
          <a:cs typeface="+mj-cs"/>
        </a:defRPr>
      </a:lvl1pPr>
      <a:lvl2pPr algn="ctr" defTabSz="2844942" rtl="0" eaLnBrk="0" fontAlgn="base" hangingPunct="0">
        <a:spcBef>
          <a:spcPct val="0"/>
        </a:spcBef>
        <a:spcAft>
          <a:spcPct val="0"/>
        </a:spcAft>
        <a:defRPr sz="13667">
          <a:solidFill>
            <a:schemeClr val="tx2"/>
          </a:solidFill>
          <a:latin typeface="Times New Roman" pitchFamily="18" charset="0"/>
        </a:defRPr>
      </a:lvl2pPr>
      <a:lvl3pPr algn="ctr" defTabSz="2844942" rtl="0" eaLnBrk="0" fontAlgn="base" hangingPunct="0">
        <a:spcBef>
          <a:spcPct val="0"/>
        </a:spcBef>
        <a:spcAft>
          <a:spcPct val="0"/>
        </a:spcAft>
        <a:defRPr sz="13667">
          <a:solidFill>
            <a:schemeClr val="tx2"/>
          </a:solidFill>
          <a:latin typeface="Times New Roman" pitchFamily="18" charset="0"/>
        </a:defRPr>
      </a:lvl3pPr>
      <a:lvl4pPr algn="ctr" defTabSz="2844942" rtl="0" eaLnBrk="0" fontAlgn="base" hangingPunct="0">
        <a:spcBef>
          <a:spcPct val="0"/>
        </a:spcBef>
        <a:spcAft>
          <a:spcPct val="0"/>
        </a:spcAft>
        <a:defRPr sz="13667">
          <a:solidFill>
            <a:schemeClr val="tx2"/>
          </a:solidFill>
          <a:latin typeface="Times New Roman" pitchFamily="18" charset="0"/>
        </a:defRPr>
      </a:lvl4pPr>
      <a:lvl5pPr algn="ctr" defTabSz="2844942" rtl="0" eaLnBrk="0" fontAlgn="base" hangingPunct="0">
        <a:spcBef>
          <a:spcPct val="0"/>
        </a:spcBef>
        <a:spcAft>
          <a:spcPct val="0"/>
        </a:spcAft>
        <a:defRPr sz="13667">
          <a:solidFill>
            <a:schemeClr val="tx2"/>
          </a:solidFill>
          <a:latin typeface="Times New Roman" pitchFamily="18" charset="0"/>
        </a:defRPr>
      </a:lvl5pPr>
      <a:lvl6pPr marL="304815" algn="ctr" defTabSz="2844942" rtl="0" eaLnBrk="0" fontAlgn="base" hangingPunct="0">
        <a:spcBef>
          <a:spcPct val="0"/>
        </a:spcBef>
        <a:spcAft>
          <a:spcPct val="0"/>
        </a:spcAft>
        <a:defRPr sz="13667">
          <a:solidFill>
            <a:schemeClr val="tx2"/>
          </a:solidFill>
          <a:latin typeface="Times New Roman" pitchFamily="18" charset="0"/>
        </a:defRPr>
      </a:lvl6pPr>
      <a:lvl7pPr marL="609630" algn="ctr" defTabSz="2844942" rtl="0" eaLnBrk="0" fontAlgn="base" hangingPunct="0">
        <a:spcBef>
          <a:spcPct val="0"/>
        </a:spcBef>
        <a:spcAft>
          <a:spcPct val="0"/>
        </a:spcAft>
        <a:defRPr sz="13667">
          <a:solidFill>
            <a:schemeClr val="tx2"/>
          </a:solidFill>
          <a:latin typeface="Times New Roman" pitchFamily="18" charset="0"/>
        </a:defRPr>
      </a:lvl7pPr>
      <a:lvl8pPr marL="914446" algn="ctr" defTabSz="2844942" rtl="0" eaLnBrk="0" fontAlgn="base" hangingPunct="0">
        <a:spcBef>
          <a:spcPct val="0"/>
        </a:spcBef>
        <a:spcAft>
          <a:spcPct val="0"/>
        </a:spcAft>
        <a:defRPr sz="13667">
          <a:solidFill>
            <a:schemeClr val="tx2"/>
          </a:solidFill>
          <a:latin typeface="Times New Roman" pitchFamily="18" charset="0"/>
        </a:defRPr>
      </a:lvl8pPr>
      <a:lvl9pPr marL="1219261" algn="ctr" defTabSz="2844942" rtl="0" eaLnBrk="0" fontAlgn="base" hangingPunct="0">
        <a:spcBef>
          <a:spcPct val="0"/>
        </a:spcBef>
        <a:spcAft>
          <a:spcPct val="0"/>
        </a:spcAft>
        <a:defRPr sz="13667">
          <a:solidFill>
            <a:schemeClr val="tx2"/>
          </a:solidFill>
          <a:latin typeface="Times New Roman" pitchFamily="18" charset="0"/>
        </a:defRPr>
      </a:lvl9pPr>
    </p:titleStyle>
    <p:bodyStyle>
      <a:defPPr>
        <a:defRPr kern="1200"/>
      </a:defPPr>
      <a:lvl1pPr marL="1066853" indent="-1066853" algn="l" defTabSz="2844942" rtl="0" eaLnBrk="0" fontAlgn="base" hangingPunct="0">
        <a:spcBef>
          <a:spcPct val="20000"/>
        </a:spcBef>
        <a:spcAft>
          <a:spcPct val="0"/>
        </a:spcAft>
        <a:buChar char="•"/>
        <a:defRPr sz="9934">
          <a:solidFill>
            <a:schemeClr val="tx1"/>
          </a:solidFill>
          <a:latin typeface="+mn-lt"/>
          <a:ea typeface="+mn-ea"/>
          <a:cs typeface="+mn-cs"/>
        </a:defRPr>
      </a:lvl1pPr>
      <a:lvl2pPr marL="2311516" indent="-889044" algn="l" defTabSz="2844942" rtl="0" eaLnBrk="0" fontAlgn="base" hangingPunct="0">
        <a:spcBef>
          <a:spcPct val="20000"/>
        </a:spcBef>
        <a:spcAft>
          <a:spcPct val="0"/>
        </a:spcAft>
        <a:buChar char="–"/>
        <a:defRPr sz="8734">
          <a:solidFill>
            <a:schemeClr val="tx1"/>
          </a:solidFill>
          <a:latin typeface="+mn-lt"/>
        </a:defRPr>
      </a:lvl2pPr>
      <a:lvl3pPr marL="3556178" indent="-711236" algn="l" defTabSz="2844942" rtl="0" eaLnBrk="0" fontAlgn="base" hangingPunct="0">
        <a:spcBef>
          <a:spcPct val="20000"/>
        </a:spcBef>
        <a:spcAft>
          <a:spcPct val="0"/>
        </a:spcAft>
        <a:buChar char="•"/>
        <a:defRPr sz="7467">
          <a:solidFill>
            <a:schemeClr val="tx1"/>
          </a:solidFill>
          <a:latin typeface="+mn-lt"/>
        </a:defRPr>
      </a:lvl3pPr>
      <a:lvl4pPr marL="4978649" indent="-711236" algn="l" defTabSz="2844942" rtl="0" eaLnBrk="0" fontAlgn="base" hangingPunct="0">
        <a:spcBef>
          <a:spcPct val="20000"/>
        </a:spcBef>
        <a:spcAft>
          <a:spcPct val="0"/>
        </a:spcAft>
        <a:buChar char="–"/>
        <a:defRPr sz="6200">
          <a:solidFill>
            <a:schemeClr val="tx1"/>
          </a:solidFill>
          <a:latin typeface="+mn-lt"/>
        </a:defRPr>
      </a:lvl4pPr>
      <a:lvl5pPr marL="6401120" indent="-711236" algn="l" defTabSz="2844942" rtl="0" eaLnBrk="0" fontAlgn="base" hangingPunct="0">
        <a:spcBef>
          <a:spcPct val="20000"/>
        </a:spcBef>
        <a:spcAft>
          <a:spcPct val="0"/>
        </a:spcAft>
        <a:buChar char="»"/>
        <a:defRPr sz="6200">
          <a:solidFill>
            <a:schemeClr val="tx1"/>
          </a:solidFill>
          <a:latin typeface="+mn-lt"/>
        </a:defRPr>
      </a:lvl5pPr>
      <a:lvl6pPr marL="6705935" indent="-711236" algn="l" defTabSz="2844942" rtl="0" eaLnBrk="0" fontAlgn="base" hangingPunct="0">
        <a:spcBef>
          <a:spcPct val="20000"/>
        </a:spcBef>
        <a:spcAft>
          <a:spcPct val="0"/>
        </a:spcAft>
        <a:buChar char="»"/>
        <a:defRPr sz="6200">
          <a:solidFill>
            <a:schemeClr val="tx1"/>
          </a:solidFill>
          <a:latin typeface="+mn-lt"/>
        </a:defRPr>
      </a:lvl6pPr>
      <a:lvl7pPr marL="7010751" indent="-711236" algn="l" defTabSz="2844942" rtl="0" eaLnBrk="0" fontAlgn="base" hangingPunct="0">
        <a:spcBef>
          <a:spcPct val="20000"/>
        </a:spcBef>
        <a:spcAft>
          <a:spcPct val="0"/>
        </a:spcAft>
        <a:buChar char="»"/>
        <a:defRPr sz="6200">
          <a:solidFill>
            <a:schemeClr val="tx1"/>
          </a:solidFill>
          <a:latin typeface="+mn-lt"/>
        </a:defRPr>
      </a:lvl7pPr>
      <a:lvl8pPr marL="7315566" indent="-711236" algn="l" defTabSz="2844942" rtl="0" eaLnBrk="0" fontAlgn="base" hangingPunct="0">
        <a:spcBef>
          <a:spcPct val="20000"/>
        </a:spcBef>
        <a:spcAft>
          <a:spcPct val="0"/>
        </a:spcAft>
        <a:buChar char="»"/>
        <a:defRPr sz="6200">
          <a:solidFill>
            <a:schemeClr val="tx1"/>
          </a:solidFill>
          <a:latin typeface="+mn-lt"/>
        </a:defRPr>
      </a:lvl8pPr>
      <a:lvl9pPr marL="7620381" indent="-711236" algn="l" defTabSz="2844942" rtl="0" eaLnBrk="0" fontAlgn="base" hangingPunct="0">
        <a:spcBef>
          <a:spcPct val="20000"/>
        </a:spcBef>
        <a:spcAft>
          <a:spcPct val="0"/>
        </a:spcAft>
        <a:buChar char="»"/>
        <a:defRPr sz="6200">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1482A5"/>
            </a:gs>
          </a:gsLst>
          <a:lin ang="5400000" scaled="1"/>
        </a:gradFill>
        <a:effectLst/>
      </p:bgPr>
    </p:bg>
    <p:spTree>
      <p:nvGrpSpPr>
        <p:cNvPr id="1" name=""/>
        <p:cNvGrpSpPr/>
        <p:nvPr/>
      </p:nvGrpSpPr>
      <p:grpSpPr>
        <a:xfrm>
          <a:off x="0" y="0"/>
          <a:ext cx="0" cy="0"/>
          <a:chOff x="0" y="0"/>
          <a:chExt cx="0" cy="0"/>
        </a:xfrm>
      </p:grpSpPr>
      <p:sp>
        <p:nvSpPr>
          <p:cNvPr id="41" name="Title 11">
            <a:extLst>
              <a:ext uri="{FF2B5EF4-FFF2-40B4-BE49-F238E27FC236}">
                <a16:creationId xmlns:a16="http://schemas.microsoft.com/office/drawing/2014/main" id="{8785E597-B0C8-4CA8-9A56-A0F3996D088D}"/>
              </a:ext>
            </a:extLst>
          </p:cNvPr>
          <p:cNvSpPr txBox="1"/>
          <p:nvPr/>
        </p:nvSpPr>
        <p:spPr>
          <a:xfrm>
            <a:off x="4267200" y="923679"/>
            <a:ext cx="24384000" cy="1831290"/>
          </a:xfrm>
          <a:prstGeom prst="rect">
            <a:avLst/>
          </a:prstGeom>
        </p:spPr>
        <p:txBody>
          <a:bodyPr lIns="85344" tIns="42672" rIns="85344" bIns="42672"/>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US" sz="5700" dirty="0">
                <a:solidFill>
                  <a:srgbClr val="235078"/>
                </a:solidFill>
                <a:latin typeface="Libre Baskerville" panose="02000000000000000000" pitchFamily="2" charset="0"/>
              </a:rPr>
              <a:t>OPERATIONAL CHALLENGES OF FOOD TRUCKS: BALANCING MOBILITY, QUALITY, AND FOOD SAFETY</a:t>
            </a:r>
          </a:p>
        </p:txBody>
      </p:sp>
      <p:sp>
        <p:nvSpPr>
          <p:cNvPr id="42" name="Text Placeholder 16">
            <a:extLst>
              <a:ext uri="{FF2B5EF4-FFF2-40B4-BE49-F238E27FC236}">
                <a16:creationId xmlns:a16="http://schemas.microsoft.com/office/drawing/2014/main" id="{EBC3B70E-A392-4069-A147-C1FCF37051AF}"/>
              </a:ext>
            </a:extLst>
          </p:cNvPr>
          <p:cNvSpPr txBox="1"/>
          <p:nvPr/>
        </p:nvSpPr>
        <p:spPr>
          <a:xfrm>
            <a:off x="4267200" y="3018671"/>
            <a:ext cx="24384000" cy="1350370"/>
          </a:xfrm>
          <a:prstGeom prst="rect">
            <a:avLst/>
          </a:prstGeom>
        </p:spPr>
        <p:txBody>
          <a:bodyPr lIns="85344" tIns="42672" rIns="85344" bIns="42672">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nl-NL" sz="3700" dirty="0">
                <a:solidFill>
                  <a:srgbClr val="1482A5"/>
                </a:solidFill>
                <a:latin typeface="Montserrat Light" panose="00000400000000000000" pitchFamily="50" charset="0"/>
              </a:rPr>
              <a:t>STUDENT NAME: Nicolae Mihai</a:t>
            </a:r>
          </a:p>
          <a:p>
            <a:pPr algn="ctr"/>
            <a:r>
              <a:rPr lang="nl-NL" sz="3700" dirty="0">
                <a:solidFill>
                  <a:srgbClr val="1482A5"/>
                </a:solidFill>
                <a:latin typeface="Montserrat Light" panose="00000400000000000000" pitchFamily="50" charset="0"/>
              </a:rPr>
              <a:t>STUDENT ID: 2124103</a:t>
            </a:r>
          </a:p>
        </p:txBody>
      </p:sp>
      <p:sp>
        <p:nvSpPr>
          <p:cNvPr id="47" name="Rectangle 46">
            <a:extLst>
              <a:ext uri="{FF2B5EF4-FFF2-40B4-BE49-F238E27FC236}">
                <a16:creationId xmlns:a16="http://schemas.microsoft.com/office/drawing/2014/main" id="{B9C39BF6-8B9A-45D3-A730-4CDDF5EAA7F1}"/>
              </a:ext>
            </a:extLst>
          </p:cNvPr>
          <p:cNvSpPr/>
          <p:nvPr/>
        </p:nvSpPr>
        <p:spPr>
          <a:xfrm>
            <a:off x="16744609" y="5163445"/>
            <a:ext cx="7534787" cy="163248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8" name="Rectangle 47">
            <a:extLst>
              <a:ext uri="{FF2B5EF4-FFF2-40B4-BE49-F238E27FC236}">
                <a16:creationId xmlns:a16="http://schemas.microsoft.com/office/drawing/2014/main" id="{3E6D1C9C-2516-4738-BC80-673A19ECE5BD}"/>
              </a:ext>
            </a:extLst>
          </p:cNvPr>
          <p:cNvSpPr/>
          <p:nvPr/>
        </p:nvSpPr>
        <p:spPr>
          <a:xfrm>
            <a:off x="24850213" y="5163444"/>
            <a:ext cx="7534787" cy="63558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9" name="Rectangle 48">
            <a:extLst>
              <a:ext uri="{FF2B5EF4-FFF2-40B4-BE49-F238E27FC236}">
                <a16:creationId xmlns:a16="http://schemas.microsoft.com/office/drawing/2014/main" id="{8F25EFAD-7AAF-4CAF-BA69-869B3D423F7F}"/>
              </a:ext>
            </a:extLst>
          </p:cNvPr>
          <p:cNvSpPr/>
          <p:nvPr/>
        </p:nvSpPr>
        <p:spPr>
          <a:xfrm>
            <a:off x="518160" y="5163444"/>
            <a:ext cx="7534787" cy="164359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r>
              <a:rPr lang="en-US" sz="6400" dirty="0"/>
              <a:t>t</a:t>
            </a:r>
          </a:p>
        </p:txBody>
      </p:sp>
      <p:sp>
        <p:nvSpPr>
          <p:cNvPr id="50" name="Rectangle 49">
            <a:extLst>
              <a:ext uri="{FF2B5EF4-FFF2-40B4-BE49-F238E27FC236}">
                <a16:creationId xmlns:a16="http://schemas.microsoft.com/office/drawing/2014/main" id="{2EC9A64B-144F-4668-B416-097C0312FF96}"/>
              </a:ext>
            </a:extLst>
          </p:cNvPr>
          <p:cNvSpPr/>
          <p:nvPr/>
        </p:nvSpPr>
        <p:spPr>
          <a:xfrm>
            <a:off x="8543413" y="5138571"/>
            <a:ext cx="7534787" cy="7644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dirty="0"/>
          </a:p>
        </p:txBody>
      </p:sp>
      <p:sp>
        <p:nvSpPr>
          <p:cNvPr id="52" name="Rectangle 51">
            <a:extLst>
              <a:ext uri="{FF2B5EF4-FFF2-40B4-BE49-F238E27FC236}">
                <a16:creationId xmlns:a16="http://schemas.microsoft.com/office/drawing/2014/main" id="{F6D8A1CF-B987-4F36-8586-4BEDACCCAB04}"/>
              </a:ext>
            </a:extLst>
          </p:cNvPr>
          <p:cNvSpPr/>
          <p:nvPr/>
        </p:nvSpPr>
        <p:spPr>
          <a:xfrm>
            <a:off x="24850213" y="12117693"/>
            <a:ext cx="7534787" cy="93706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58" name="TextBox 57">
            <a:extLst>
              <a:ext uri="{FF2B5EF4-FFF2-40B4-BE49-F238E27FC236}">
                <a16:creationId xmlns:a16="http://schemas.microsoft.com/office/drawing/2014/main" id="{E3DA8D0E-1298-4193-913A-0FE766B77D13}"/>
              </a:ext>
            </a:extLst>
          </p:cNvPr>
          <p:cNvSpPr txBox="1"/>
          <p:nvPr/>
        </p:nvSpPr>
        <p:spPr>
          <a:xfrm>
            <a:off x="25021459" y="5830075"/>
            <a:ext cx="7192297" cy="2424959"/>
          </a:xfrm>
          <a:prstGeom prst="rect">
            <a:avLst/>
          </a:prstGeom>
          <a:noFill/>
        </p:spPr>
        <p:txBody>
          <a:bodyPr wrap="square" rtlCol="0">
            <a:spAutoFit/>
          </a:bodyPr>
          <a:lstStyle>
            <a:defPPr>
              <a:defRPr kern="1200"/>
            </a:defPPr>
          </a:lstStyle>
          <a:p>
            <a:pPr>
              <a:lnSpc>
                <a:spcPct val="150000"/>
              </a:lnSpc>
            </a:pPr>
            <a:r>
              <a:rPr lang="en-GB" dirty="0">
                <a:latin typeface="Libre Baskerville" panose="02000000000000000000" pitchFamily="2" charset="0"/>
              </a:rPr>
              <a:t>This research found that innovation, training, and policy harmonisation are all essential to sustainability and compliance in the food truck industry. The UK can contribute to a safer and more efficient food truck ecosystem by moving towards digital solutions, building stronger training, and standardising hygiene to reinforce solutions.</a:t>
            </a:r>
            <a:endParaRPr lang="en-IN" dirty="0">
              <a:latin typeface="Libre Baskerville" panose="02000000000000000000" pitchFamily="2" charset="0"/>
            </a:endParaRPr>
          </a:p>
        </p:txBody>
      </p:sp>
      <p:sp>
        <p:nvSpPr>
          <p:cNvPr id="59" name="TextBox 58">
            <a:extLst>
              <a:ext uri="{FF2B5EF4-FFF2-40B4-BE49-F238E27FC236}">
                <a16:creationId xmlns:a16="http://schemas.microsoft.com/office/drawing/2014/main" id="{D07EEF88-ACF9-4467-B180-074FC642245A}"/>
              </a:ext>
            </a:extLst>
          </p:cNvPr>
          <p:cNvSpPr txBox="1"/>
          <p:nvPr/>
        </p:nvSpPr>
        <p:spPr>
          <a:xfrm>
            <a:off x="25021459" y="5384800"/>
            <a:ext cx="7192297" cy="461665"/>
          </a:xfrm>
          <a:prstGeom prst="rect">
            <a:avLst/>
          </a:prstGeom>
          <a:noFill/>
        </p:spPr>
        <p:txBody>
          <a:bodyPr wrap="square" rtlCol="0">
            <a:spAutoFit/>
          </a:bodyPr>
          <a:lstStyle>
            <a:defPPr>
              <a:defRPr kern="1200"/>
            </a:defPPr>
          </a:lstStyle>
          <a:p>
            <a:r>
              <a:rPr lang="en-US" sz="2400">
                <a:solidFill>
                  <a:srgbClr val="235078"/>
                </a:solidFill>
                <a:latin typeface="Libre Baskerville" panose="02000000000000000000" pitchFamily="2" charset="0"/>
              </a:rPr>
              <a:t>Conclusion</a:t>
            </a:r>
          </a:p>
        </p:txBody>
      </p:sp>
      <p:sp>
        <p:nvSpPr>
          <p:cNvPr id="60" name="TextBox 59">
            <a:extLst>
              <a:ext uri="{FF2B5EF4-FFF2-40B4-BE49-F238E27FC236}">
                <a16:creationId xmlns:a16="http://schemas.microsoft.com/office/drawing/2014/main" id="{22B0201C-B275-4172-AE5F-42B6EA405F41}"/>
              </a:ext>
            </a:extLst>
          </p:cNvPr>
          <p:cNvSpPr txBox="1"/>
          <p:nvPr/>
        </p:nvSpPr>
        <p:spPr>
          <a:xfrm>
            <a:off x="25021459" y="12767014"/>
            <a:ext cx="7192297" cy="7673511"/>
          </a:xfrm>
          <a:prstGeom prst="rect">
            <a:avLst/>
          </a:prstGeom>
          <a:noFill/>
        </p:spPr>
        <p:txBody>
          <a:bodyPr wrap="square" rtlCol="0">
            <a:spAutoFit/>
          </a:bodyPr>
          <a:lstStyle>
            <a:defPPr>
              <a:defRPr kern="1200"/>
            </a:defPPr>
          </a:lstStyle>
          <a:p>
            <a:pPr>
              <a:lnSpc>
                <a:spcPct val="150000"/>
              </a:lnSpc>
            </a:pPr>
            <a:r>
              <a:rPr lang="en-GB" sz="1500" dirty="0" err="1">
                <a:latin typeface="Libre Baskerville" panose="02000000000000000000" pitchFamily="2" charset="0"/>
              </a:rPr>
              <a:t>Awuchi</a:t>
            </a:r>
            <a:r>
              <a:rPr lang="en-GB" sz="1500" dirty="0">
                <a:latin typeface="Libre Baskerville" panose="02000000000000000000" pitchFamily="2" charset="0"/>
              </a:rPr>
              <a:t>, C.G., (2023). HACCP, quality, and food safety management in food and agricultural systems. Cogent Food &amp; Agriculture, 9(1), p.2176280.</a:t>
            </a:r>
            <a:endParaRPr lang="en-IN" sz="1500" dirty="0">
              <a:latin typeface="Libre Baskerville" panose="02000000000000000000" pitchFamily="2" charset="0"/>
            </a:endParaRPr>
          </a:p>
          <a:p>
            <a:pPr>
              <a:lnSpc>
                <a:spcPct val="150000"/>
              </a:lnSpc>
            </a:pPr>
            <a:r>
              <a:rPr lang="en-GB" sz="1500" dirty="0">
                <a:latin typeface="Libre Baskerville" panose="02000000000000000000" pitchFamily="2" charset="0"/>
              </a:rPr>
              <a:t>Fleetwood, J., Rahman, S., Holland, D., Millson, D., Thomson, L. and Poppy, G., (2019). As clean as they look? Food hygiene inspection scores, microbiological contamination, and foodborne illness. Food Control, 96, pp.76-86.</a:t>
            </a:r>
            <a:endParaRPr lang="en-IN" sz="1500" dirty="0">
              <a:latin typeface="Libre Baskerville" panose="02000000000000000000" pitchFamily="2" charset="0"/>
            </a:endParaRPr>
          </a:p>
          <a:p>
            <a:pPr>
              <a:lnSpc>
                <a:spcPct val="150000"/>
              </a:lnSpc>
            </a:pPr>
            <a:r>
              <a:rPr lang="en-GB" sz="1500" dirty="0">
                <a:latin typeface="Libre Baskerville" panose="02000000000000000000" pitchFamily="2" charset="0"/>
              </a:rPr>
              <a:t>Koay, K.Y., Cheah, C.W. and Ganesan, N., (2023). The rise of the food truck phenomenon: an integrated model of consumers' intentions to visit food trucks. British Food Journal, 125(9), pp.3288-3303.</a:t>
            </a:r>
            <a:endParaRPr lang="en-IN" sz="1500" dirty="0">
              <a:latin typeface="Libre Baskerville" panose="02000000000000000000" pitchFamily="2" charset="0"/>
            </a:endParaRPr>
          </a:p>
          <a:p>
            <a:pPr>
              <a:lnSpc>
                <a:spcPct val="150000"/>
              </a:lnSpc>
            </a:pPr>
            <a:r>
              <a:rPr lang="en-GB" sz="1500" dirty="0">
                <a:latin typeface="Libre Baskerville" panose="02000000000000000000" pitchFamily="2" charset="0"/>
              </a:rPr>
              <a:t>Lemon, R., (2017). The spatial practices of food trucks. </a:t>
            </a:r>
            <a:r>
              <a:rPr lang="en-GB" sz="1500" i="1" dirty="0">
                <a:latin typeface="Libre Baskerville" panose="02000000000000000000" pitchFamily="2" charset="0"/>
              </a:rPr>
              <a:t>Food trucks, cultural identity, and social justice: From </a:t>
            </a:r>
            <a:r>
              <a:rPr lang="en-GB" sz="1500" i="1" dirty="0" err="1">
                <a:latin typeface="Libre Baskerville" panose="02000000000000000000" pitchFamily="2" charset="0"/>
              </a:rPr>
              <a:t>loncheras</a:t>
            </a:r>
            <a:r>
              <a:rPr lang="en-GB" sz="1500" i="1" dirty="0">
                <a:latin typeface="Libre Baskerville" panose="02000000000000000000" pitchFamily="2" charset="0"/>
              </a:rPr>
              <a:t> to </a:t>
            </a:r>
            <a:r>
              <a:rPr lang="en-GB" sz="1500" i="1" dirty="0" err="1">
                <a:latin typeface="Libre Baskerville" panose="02000000000000000000" pitchFamily="2" charset="0"/>
              </a:rPr>
              <a:t>lobsta</a:t>
            </a:r>
            <a:r>
              <a:rPr lang="en-GB" sz="1500" i="1" dirty="0">
                <a:latin typeface="Libre Baskerville" panose="02000000000000000000" pitchFamily="2" charset="0"/>
              </a:rPr>
              <a:t> love. Cambridge</a:t>
            </a:r>
            <a:r>
              <a:rPr lang="en-GB" sz="1500" dirty="0">
                <a:latin typeface="Libre Baskerville" panose="02000000000000000000" pitchFamily="2" charset="0"/>
              </a:rPr>
              <a:t>, pp.169-188.</a:t>
            </a:r>
            <a:endParaRPr lang="en-IN" sz="1500" dirty="0">
              <a:latin typeface="Libre Baskerville" panose="02000000000000000000" pitchFamily="2" charset="0"/>
            </a:endParaRPr>
          </a:p>
          <a:p>
            <a:pPr>
              <a:lnSpc>
                <a:spcPct val="150000"/>
              </a:lnSpc>
            </a:pPr>
            <a:r>
              <a:rPr lang="en-GB" sz="1500" dirty="0">
                <a:latin typeface="Libre Baskerville" panose="02000000000000000000" pitchFamily="2" charset="0"/>
              </a:rPr>
              <a:t>Lichy, J., </a:t>
            </a:r>
            <a:r>
              <a:rPr lang="en-GB" sz="1500" dirty="0" err="1">
                <a:latin typeface="Libre Baskerville" panose="02000000000000000000" pitchFamily="2" charset="0"/>
              </a:rPr>
              <a:t>Dutot</a:t>
            </a:r>
            <a:r>
              <a:rPr lang="en-GB" sz="1500" dirty="0">
                <a:latin typeface="Libre Baskerville" panose="02000000000000000000" pitchFamily="2" charset="0"/>
              </a:rPr>
              <a:t>, V. and </a:t>
            </a:r>
            <a:r>
              <a:rPr lang="en-GB" sz="1500" dirty="0" err="1">
                <a:latin typeface="Libre Baskerville" panose="02000000000000000000" pitchFamily="2" charset="0"/>
              </a:rPr>
              <a:t>Kachour</a:t>
            </a:r>
            <a:r>
              <a:rPr lang="en-GB" sz="1500" dirty="0">
                <a:latin typeface="Libre Baskerville" panose="02000000000000000000" pitchFamily="2" charset="0"/>
              </a:rPr>
              <a:t>, M., (2022). When technology leads social business: Food truck innovation. </a:t>
            </a:r>
            <a:r>
              <a:rPr lang="en-GB" sz="1500" i="1" dirty="0">
                <a:latin typeface="Libre Baskerville" panose="02000000000000000000" pitchFamily="2" charset="0"/>
              </a:rPr>
              <a:t>Technological Forecasting and Social Change</a:t>
            </a:r>
            <a:r>
              <a:rPr lang="en-GB" sz="1500" dirty="0">
                <a:latin typeface="Libre Baskerville" panose="02000000000000000000" pitchFamily="2" charset="0"/>
              </a:rPr>
              <a:t>, </a:t>
            </a:r>
            <a:r>
              <a:rPr lang="en-GB" sz="1500" i="1" dirty="0">
                <a:latin typeface="Libre Baskerville" panose="02000000000000000000" pitchFamily="2" charset="0"/>
              </a:rPr>
              <a:t>181</a:t>
            </a:r>
            <a:r>
              <a:rPr lang="en-GB" sz="1500" dirty="0">
                <a:latin typeface="Libre Baskerville" panose="02000000000000000000" pitchFamily="2" charset="0"/>
              </a:rPr>
              <a:t>, p.121775.</a:t>
            </a:r>
            <a:endParaRPr lang="en-IN" sz="1500" dirty="0">
              <a:latin typeface="Libre Baskerville" panose="02000000000000000000" pitchFamily="2" charset="0"/>
            </a:endParaRPr>
          </a:p>
          <a:p>
            <a:pPr>
              <a:lnSpc>
                <a:spcPct val="150000"/>
              </a:lnSpc>
            </a:pPr>
            <a:r>
              <a:rPr lang="en-GB" sz="1500" dirty="0" err="1">
                <a:latin typeface="Libre Baskerville" panose="02000000000000000000" pitchFamily="2" charset="0"/>
              </a:rPr>
              <a:t>Okumus</a:t>
            </a:r>
            <a:r>
              <a:rPr lang="en-GB" sz="1500" dirty="0">
                <a:latin typeface="Libre Baskerville" panose="02000000000000000000" pitchFamily="2" charset="0"/>
              </a:rPr>
              <a:t>, B., Sönmez, S., Moore, S., Auvil, D.P. and Parks, G.D., (2019). Exploring the safety of food truck products in a developed country. International Journal of Hospitality Management, 81, pp.150-158.</a:t>
            </a:r>
            <a:endParaRPr lang="en-IN" sz="1500" dirty="0">
              <a:latin typeface="Libre Baskerville" panose="02000000000000000000" pitchFamily="2" charset="0"/>
            </a:endParaRPr>
          </a:p>
          <a:p>
            <a:pPr>
              <a:lnSpc>
                <a:spcPct val="150000"/>
              </a:lnSpc>
            </a:pPr>
            <a:r>
              <a:rPr lang="en-GB" sz="1500" dirty="0">
                <a:latin typeface="Libre Baskerville" panose="02000000000000000000" pitchFamily="2" charset="0"/>
              </a:rPr>
              <a:t>Oldroyd, R.A., Morris, M.A. and Birkin, M., (2020). Food safety vulnerability: Neighbourhood determinants of non-compliant establishments in England and Wales. </a:t>
            </a:r>
            <a:r>
              <a:rPr lang="en-GB" sz="1500" i="1" dirty="0">
                <a:latin typeface="Libre Baskerville" panose="02000000000000000000" pitchFamily="2" charset="0"/>
              </a:rPr>
              <a:t>Health &amp; Place</a:t>
            </a:r>
            <a:r>
              <a:rPr lang="en-GB" sz="1500" dirty="0">
                <a:latin typeface="Libre Baskerville" panose="02000000000000000000" pitchFamily="2" charset="0"/>
              </a:rPr>
              <a:t>, </a:t>
            </a:r>
            <a:r>
              <a:rPr lang="en-GB" sz="1500" i="1" dirty="0">
                <a:latin typeface="Libre Baskerville" panose="02000000000000000000" pitchFamily="2" charset="0"/>
              </a:rPr>
              <a:t>63</a:t>
            </a:r>
            <a:r>
              <a:rPr lang="en-GB" sz="1500" dirty="0">
                <a:latin typeface="Libre Baskerville" panose="02000000000000000000" pitchFamily="2" charset="0"/>
              </a:rPr>
              <a:t>, p.102325.</a:t>
            </a:r>
            <a:endParaRPr lang="en-IN" sz="1500" dirty="0">
              <a:latin typeface="Libre Baskerville" panose="02000000000000000000" pitchFamily="2" charset="0"/>
            </a:endParaRPr>
          </a:p>
        </p:txBody>
      </p:sp>
      <p:sp>
        <p:nvSpPr>
          <p:cNvPr id="61" name="TextBox 60">
            <a:extLst>
              <a:ext uri="{FF2B5EF4-FFF2-40B4-BE49-F238E27FC236}">
                <a16:creationId xmlns:a16="http://schemas.microsoft.com/office/drawing/2014/main" id="{A6E6C31F-098B-45F7-BEE5-8A51FA70D59F}"/>
              </a:ext>
            </a:extLst>
          </p:cNvPr>
          <p:cNvSpPr txBox="1"/>
          <p:nvPr/>
        </p:nvSpPr>
        <p:spPr>
          <a:xfrm>
            <a:off x="25021459" y="12321739"/>
            <a:ext cx="7192297" cy="461665"/>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Reference List</a:t>
            </a:r>
          </a:p>
        </p:txBody>
      </p:sp>
      <p:sp>
        <p:nvSpPr>
          <p:cNvPr id="62" name="TextBox 61">
            <a:extLst>
              <a:ext uri="{FF2B5EF4-FFF2-40B4-BE49-F238E27FC236}">
                <a16:creationId xmlns:a16="http://schemas.microsoft.com/office/drawing/2014/main" id="{A067F8A1-EE95-4354-8E2F-952A6BBDBFFC}"/>
              </a:ext>
            </a:extLst>
          </p:cNvPr>
          <p:cNvSpPr txBox="1"/>
          <p:nvPr/>
        </p:nvSpPr>
        <p:spPr>
          <a:xfrm>
            <a:off x="735125" y="6213796"/>
            <a:ext cx="7192297" cy="2424959"/>
          </a:xfrm>
          <a:prstGeom prst="rect">
            <a:avLst/>
          </a:prstGeom>
          <a:noFill/>
        </p:spPr>
        <p:txBody>
          <a:bodyPr wrap="square" rtlCol="0">
            <a:spAutoFit/>
          </a:bodyPr>
          <a:lstStyle>
            <a:defPPr>
              <a:defRPr kern="1200"/>
            </a:defPPr>
          </a:lstStyle>
          <a:p>
            <a:pPr>
              <a:lnSpc>
                <a:spcPct val="150000"/>
              </a:lnSpc>
            </a:pPr>
            <a:r>
              <a:rPr lang="en-GB" dirty="0">
                <a:latin typeface="Libre Baskerville" panose="02000000000000000000" pitchFamily="2" charset="0"/>
              </a:rPr>
              <a:t>The study was to examine operational difficulties encountered by food truck companies in the UK in striking a balance between mobility and food quality, and food safety. It also attempted to pinpoint measures and legal structures that can raise the efficiency of its operations and guarantee it a sustainable development in the mobile food industry.</a:t>
            </a:r>
            <a:endParaRPr lang="en-IN" dirty="0">
              <a:latin typeface="Libre Baskerville" panose="02000000000000000000" pitchFamily="2" charset="0"/>
            </a:endParaRPr>
          </a:p>
        </p:txBody>
      </p:sp>
      <p:sp>
        <p:nvSpPr>
          <p:cNvPr id="63" name="TextBox 62">
            <a:extLst>
              <a:ext uri="{FF2B5EF4-FFF2-40B4-BE49-F238E27FC236}">
                <a16:creationId xmlns:a16="http://schemas.microsoft.com/office/drawing/2014/main" id="{92D5F59B-F8CA-463C-871F-D1042309DE00}"/>
              </a:ext>
            </a:extLst>
          </p:cNvPr>
          <p:cNvSpPr txBox="1"/>
          <p:nvPr/>
        </p:nvSpPr>
        <p:spPr>
          <a:xfrm>
            <a:off x="671051" y="5384800"/>
            <a:ext cx="7192297" cy="461665"/>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Introduction</a:t>
            </a:r>
          </a:p>
        </p:txBody>
      </p:sp>
      <p:sp>
        <p:nvSpPr>
          <p:cNvPr id="66" name="TextBox 65">
            <a:extLst>
              <a:ext uri="{FF2B5EF4-FFF2-40B4-BE49-F238E27FC236}">
                <a16:creationId xmlns:a16="http://schemas.microsoft.com/office/drawing/2014/main" id="{223EAA92-7B93-4F15-A4CA-18552CBA76AE}"/>
              </a:ext>
            </a:extLst>
          </p:cNvPr>
          <p:cNvSpPr txBox="1"/>
          <p:nvPr/>
        </p:nvSpPr>
        <p:spPr>
          <a:xfrm>
            <a:off x="8714657" y="5967567"/>
            <a:ext cx="7192297" cy="5942268"/>
          </a:xfrm>
          <a:prstGeom prst="rect">
            <a:avLst/>
          </a:prstGeom>
          <a:noFill/>
        </p:spPr>
        <p:txBody>
          <a:bodyPr wrap="square" rtlCol="0">
            <a:spAutoFit/>
          </a:bodyPr>
          <a:lstStyle>
            <a:defPPr>
              <a:defRPr kern="1200"/>
            </a:defPPr>
          </a:lstStyle>
          <a:p>
            <a:pPr>
              <a:lnSpc>
                <a:spcPct val="150000"/>
              </a:lnSpc>
            </a:pPr>
            <a:r>
              <a:rPr lang="en-GB" sz="1500" dirty="0">
                <a:latin typeface="Libre Baskerville" panose="02000000000000000000" pitchFamily="2" charset="0"/>
              </a:rPr>
              <a:t>The food truck businesses have special operational issues especially in balancing mobility and constant quality and safety of the food. Lichy et al. (2022) believe that the technological ability to handle logistics and customer interaction, which are also crucial in sustaining competitive edge in a mobile setting, poses a challenge to food truck operators in that setting. Weather inconsistency, space constraints, and decreasing consumer demand also create additional challenges in operations (Koay et al., 2023). Food safety is another significant factor, and most of the food trucks do not have the proper facilities such as refrigeration and water supply to meet the requirements of hygienic factors (</a:t>
            </a:r>
            <a:r>
              <a:rPr lang="en-GB" sz="1500" dirty="0" err="1">
                <a:latin typeface="Libre Baskerville" panose="02000000000000000000" pitchFamily="2" charset="0"/>
              </a:rPr>
              <a:t>Okumus</a:t>
            </a:r>
            <a:r>
              <a:rPr lang="en-GB" sz="1500" dirty="0">
                <a:latin typeface="Libre Baskerville" panose="02000000000000000000" pitchFamily="2" charset="0"/>
              </a:rPr>
              <a:t> et al., 2019). According to research by Fleetwood et al. (2019), there are microbiological risks out of improper temperature regulation, even in establishments with a high level of food hygiene rating. Such problems are compounded by regulatory discrepancies, especially when local licensing and inspection are involved (Oldroyd et al., 2020). Safety and operational efficiency in the industry require effective training, innovation and harmonization of policies.</a:t>
            </a:r>
            <a:endParaRPr lang="en-IN" sz="1500" dirty="0">
              <a:latin typeface="Libre Baskerville" panose="02000000000000000000" pitchFamily="2" charset="0"/>
            </a:endParaRPr>
          </a:p>
        </p:txBody>
      </p:sp>
      <p:sp>
        <p:nvSpPr>
          <p:cNvPr id="68" name="TextBox 67">
            <a:extLst>
              <a:ext uri="{FF2B5EF4-FFF2-40B4-BE49-F238E27FC236}">
                <a16:creationId xmlns:a16="http://schemas.microsoft.com/office/drawing/2014/main" id="{47F717BC-0897-4243-A282-98EF911708EA}"/>
              </a:ext>
            </a:extLst>
          </p:cNvPr>
          <p:cNvSpPr txBox="1"/>
          <p:nvPr/>
        </p:nvSpPr>
        <p:spPr>
          <a:xfrm>
            <a:off x="16915854" y="5830076"/>
            <a:ext cx="7192297" cy="9151608"/>
          </a:xfrm>
          <a:prstGeom prst="rect">
            <a:avLst/>
          </a:prstGeom>
          <a:noFill/>
        </p:spPr>
        <p:txBody>
          <a:bodyPr wrap="square" rtlCol="0">
            <a:spAutoFit/>
          </a:bodyPr>
          <a:lstStyle>
            <a:defPPr>
              <a:defRPr kern="1200"/>
            </a:defPPr>
          </a:lstStyle>
          <a:p>
            <a:pPr>
              <a:lnSpc>
                <a:spcPct val="150000"/>
              </a:lnSpc>
            </a:pPr>
            <a:r>
              <a:rPr lang="en-GB" dirty="0">
                <a:latin typeface="Libre Baskerville" panose="02000000000000000000" pitchFamily="2" charset="0"/>
              </a:rPr>
              <a:t>The results showed that the operators of food trucks encounter a number of obstacles, such as space constraints, logistical challenges associated with mobility, and adherence to high standards of hygiene (Lemon, 2017). These directly influence uniformity in food quality and satisfaction amongst customers.</a:t>
            </a:r>
            <a:endParaRPr lang="en-IN" dirty="0">
              <a:latin typeface="Libre Baskerville" panose="02000000000000000000" pitchFamily="2" charset="0"/>
            </a:endParaRPr>
          </a:p>
          <a:p>
            <a:pPr>
              <a:lnSpc>
                <a:spcPct val="150000"/>
              </a:lnSpc>
            </a:pPr>
            <a:r>
              <a:rPr lang="en-GB" dirty="0">
                <a:latin typeface="Libre Baskerville" panose="02000000000000000000" pitchFamily="2" charset="0"/>
              </a:rPr>
              <a:t>The major problem related to food safety because of the inaccessibility of water, electricity, and waste sites, which limits the successful application of the HACCP (Hazard Analysis and Critical Control Point) system (</a:t>
            </a:r>
            <a:r>
              <a:rPr lang="en-GB" dirty="0" err="1">
                <a:latin typeface="Libre Baskerville" panose="02000000000000000000" pitchFamily="2" charset="0"/>
              </a:rPr>
              <a:t>Awuchi</a:t>
            </a:r>
            <a:r>
              <a:rPr lang="en-GB" dirty="0">
                <a:latin typeface="Libre Baskerville" panose="02000000000000000000" pitchFamily="2" charset="0"/>
              </a:rPr>
              <a:t>, 2023). Additionally, deployment of unequal regulatory environments exists because of the inconsistent implementation of hygiene standards across the local authorities (Oldroyd, Morris and Birkin, 2020).</a:t>
            </a:r>
            <a:endParaRPr lang="en-IN" dirty="0">
              <a:latin typeface="Libre Baskerville" panose="02000000000000000000" pitchFamily="2" charset="0"/>
            </a:endParaRPr>
          </a:p>
          <a:p>
            <a:pPr>
              <a:lnSpc>
                <a:spcPct val="150000"/>
              </a:lnSpc>
            </a:pPr>
            <a:r>
              <a:rPr lang="en-GB" dirty="0">
                <a:latin typeface="Libre Baskerville" panose="02000000000000000000" pitchFamily="2" charset="0"/>
              </a:rPr>
              <a:t>The study also established that the introduction of technology, including sensors that control temperatures, mobile ordering applications, and geographical positioning, improves operational effectiveness and compliance levels with food safety regulations (Lichy, </a:t>
            </a:r>
            <a:r>
              <a:rPr lang="en-GB" dirty="0" err="1">
                <a:latin typeface="Libre Baskerville" panose="02000000000000000000" pitchFamily="2" charset="0"/>
              </a:rPr>
              <a:t>Dutot</a:t>
            </a:r>
            <a:r>
              <a:rPr lang="en-GB" dirty="0">
                <a:latin typeface="Libre Baskerville" panose="02000000000000000000" pitchFamily="2" charset="0"/>
              </a:rPr>
              <a:t> and </a:t>
            </a:r>
            <a:r>
              <a:rPr lang="en-GB" dirty="0" err="1">
                <a:latin typeface="Libre Baskerville" panose="02000000000000000000" pitchFamily="2" charset="0"/>
              </a:rPr>
              <a:t>Kachour</a:t>
            </a:r>
            <a:r>
              <a:rPr lang="en-GB" dirty="0">
                <a:latin typeface="Libre Baskerville" panose="02000000000000000000" pitchFamily="2" charset="0"/>
              </a:rPr>
              <a:t>, 2022). Moreover, the training of hygiene as an ongoing practice, infrastructural facilities, and a uniform national provision were reported as some of the essential tools towards ensuring sustainability in the mobile food industry in the UK.</a:t>
            </a:r>
            <a:endParaRPr lang="en-IN" dirty="0">
              <a:latin typeface="Libre Baskerville" panose="02000000000000000000" pitchFamily="2" charset="0"/>
            </a:endParaRPr>
          </a:p>
        </p:txBody>
      </p:sp>
      <p:sp>
        <p:nvSpPr>
          <p:cNvPr id="69" name="TextBox 68">
            <a:extLst>
              <a:ext uri="{FF2B5EF4-FFF2-40B4-BE49-F238E27FC236}">
                <a16:creationId xmlns:a16="http://schemas.microsoft.com/office/drawing/2014/main" id="{27A0BB3C-427E-42CA-963C-DA612C8F2B9C}"/>
              </a:ext>
            </a:extLst>
          </p:cNvPr>
          <p:cNvSpPr txBox="1"/>
          <p:nvPr/>
        </p:nvSpPr>
        <p:spPr>
          <a:xfrm>
            <a:off x="16915854" y="5384801"/>
            <a:ext cx="7192297" cy="461665"/>
          </a:xfrm>
          <a:prstGeom prst="rect">
            <a:avLst/>
          </a:prstGeom>
          <a:noFill/>
        </p:spPr>
        <p:txBody>
          <a:bodyPr wrap="square" rtlCol="0">
            <a:spAutoFit/>
          </a:bodyPr>
          <a:lstStyle>
            <a:defPPr>
              <a:defRPr kern="1200"/>
            </a:defPPr>
          </a:lstStyle>
          <a:p>
            <a:r>
              <a:rPr lang="en-US" sz="2400">
                <a:solidFill>
                  <a:srgbClr val="235078"/>
                </a:solidFill>
                <a:latin typeface="Libre Baskerville" panose="02000000000000000000" pitchFamily="2" charset="0"/>
              </a:rPr>
              <a:t>Results</a:t>
            </a:r>
          </a:p>
        </p:txBody>
      </p:sp>
      <p:sp>
        <p:nvSpPr>
          <p:cNvPr id="2" name="TextBox 1">
            <a:extLst>
              <a:ext uri="{FF2B5EF4-FFF2-40B4-BE49-F238E27FC236}">
                <a16:creationId xmlns:a16="http://schemas.microsoft.com/office/drawing/2014/main" id="{542A2DE8-F288-2CC1-EAAD-C68C00E90BB1}"/>
              </a:ext>
            </a:extLst>
          </p:cNvPr>
          <p:cNvSpPr txBox="1"/>
          <p:nvPr/>
        </p:nvSpPr>
        <p:spPr>
          <a:xfrm>
            <a:off x="8767998" y="5322237"/>
            <a:ext cx="7192297" cy="461665"/>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Literature Review </a:t>
            </a:r>
          </a:p>
        </p:txBody>
      </p:sp>
      <p:sp>
        <p:nvSpPr>
          <p:cNvPr id="3" name="Rectangle 2">
            <a:extLst>
              <a:ext uri="{FF2B5EF4-FFF2-40B4-BE49-F238E27FC236}">
                <a16:creationId xmlns:a16="http://schemas.microsoft.com/office/drawing/2014/main" id="{5747BD8C-50A7-62ED-0A15-CE14DFA04EDF}"/>
              </a:ext>
            </a:extLst>
          </p:cNvPr>
          <p:cNvSpPr/>
          <p:nvPr/>
        </p:nvSpPr>
        <p:spPr>
          <a:xfrm>
            <a:off x="8458200" y="13182600"/>
            <a:ext cx="7534787" cy="830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dirty="0"/>
          </a:p>
        </p:txBody>
      </p:sp>
      <p:sp>
        <p:nvSpPr>
          <p:cNvPr id="4" name="TextBox 3">
            <a:extLst>
              <a:ext uri="{FF2B5EF4-FFF2-40B4-BE49-F238E27FC236}">
                <a16:creationId xmlns:a16="http://schemas.microsoft.com/office/drawing/2014/main" id="{4E231FE7-4F3A-2DAE-1B78-09638D28F65C}"/>
              </a:ext>
            </a:extLst>
          </p:cNvPr>
          <p:cNvSpPr txBox="1"/>
          <p:nvPr/>
        </p:nvSpPr>
        <p:spPr>
          <a:xfrm>
            <a:off x="8629444" y="14011596"/>
            <a:ext cx="7192297" cy="6662658"/>
          </a:xfrm>
          <a:prstGeom prst="rect">
            <a:avLst/>
          </a:prstGeom>
          <a:noFill/>
        </p:spPr>
        <p:txBody>
          <a:bodyPr wrap="square" rtlCol="0">
            <a:spAutoFit/>
          </a:bodyPr>
          <a:lstStyle>
            <a:defPPr>
              <a:defRPr kern="1200"/>
            </a:defPPr>
          </a:lstStyle>
          <a:p>
            <a:pPr>
              <a:lnSpc>
                <a:spcPct val="150000"/>
              </a:lnSpc>
            </a:pPr>
            <a:r>
              <a:rPr lang="en-GB" sz="1300" dirty="0">
                <a:latin typeface="Libre Baskerville" panose="02000000000000000000" pitchFamily="2" charset="0"/>
              </a:rPr>
              <a:t>This research utilised a Systematic Literature Review (SLR) methodology offering a precise and repeatable way to find, assess and synthesise literature. It was qualitative and secondary in design, thus enabling the researcher to gather the opinions of academic publications published between 2014 and 2024.</a:t>
            </a:r>
            <a:endParaRPr lang="en-IN" sz="1300" dirty="0">
              <a:latin typeface="Libre Baskerville" panose="02000000000000000000" pitchFamily="2" charset="0"/>
            </a:endParaRPr>
          </a:p>
          <a:p>
            <a:pPr>
              <a:lnSpc>
                <a:spcPct val="150000"/>
              </a:lnSpc>
            </a:pPr>
            <a:r>
              <a:rPr lang="en-GB" sz="1300" dirty="0">
                <a:latin typeface="Libre Baskerville" panose="02000000000000000000" pitchFamily="2" charset="0"/>
              </a:rPr>
              <a:t>A well-pleased searching plan was applied with references to such credible academic databases as Google Scholar, ScienceDirect and others. The search results were refined in terms of the application of Booleans operators (AND, OR) and keywords, such as food trucks, mobile catering, food hygiene, operational management, and UK food safety regulations.</a:t>
            </a:r>
            <a:endParaRPr lang="en-IN" sz="1300" dirty="0">
              <a:latin typeface="Libre Baskerville" panose="02000000000000000000" pitchFamily="2" charset="0"/>
            </a:endParaRPr>
          </a:p>
          <a:p>
            <a:pPr>
              <a:lnSpc>
                <a:spcPct val="150000"/>
              </a:lnSpc>
            </a:pPr>
            <a:r>
              <a:rPr lang="en-GB" sz="1300" dirty="0">
                <a:latin typeface="Libre Baskerville" panose="02000000000000000000" pitchFamily="2" charset="0"/>
              </a:rPr>
              <a:t>The inclusion criteria were peer-reviewed journal articles, books, and official reports written in English and published between 2014 and 2024 that dealt with either operational, regulatory, or other characteristics of food trucks. Non-academic sources, old research and irrelevant studies of the food business were filtered out under the exclusion criteria.</a:t>
            </a:r>
            <a:endParaRPr lang="en-IN" sz="1300" dirty="0">
              <a:latin typeface="Libre Baskerville" panose="02000000000000000000" pitchFamily="2" charset="0"/>
            </a:endParaRPr>
          </a:p>
          <a:p>
            <a:pPr>
              <a:lnSpc>
                <a:spcPct val="150000"/>
              </a:lnSpc>
            </a:pPr>
            <a:r>
              <a:rPr lang="en-GB" sz="1300" dirty="0">
                <a:latin typeface="Libre Baskerville" panose="02000000000000000000" pitchFamily="2" charset="0"/>
              </a:rPr>
              <a:t>The thematic approach was used to determine the major patterns and recurrent concepts used in the reviewed literature. Themes based on this analysis used were:</a:t>
            </a:r>
            <a:endParaRPr lang="en-IN" sz="1300" dirty="0">
              <a:latin typeface="Libre Baskerville" panose="02000000000000000000" pitchFamily="2" charset="0"/>
            </a:endParaRPr>
          </a:p>
          <a:p>
            <a:pPr lvl="0">
              <a:lnSpc>
                <a:spcPct val="150000"/>
              </a:lnSpc>
            </a:pPr>
            <a:r>
              <a:rPr lang="en-GB" sz="1300" dirty="0">
                <a:latin typeface="Libre Baskerville" panose="02000000000000000000" pitchFamily="2" charset="0"/>
              </a:rPr>
              <a:t>Operational challenges of food truck businesses.</a:t>
            </a:r>
            <a:endParaRPr lang="en-IN" sz="1300" dirty="0">
              <a:latin typeface="Libre Baskerville" panose="02000000000000000000" pitchFamily="2" charset="0"/>
            </a:endParaRPr>
          </a:p>
          <a:p>
            <a:pPr lvl="0">
              <a:lnSpc>
                <a:spcPct val="150000"/>
              </a:lnSpc>
            </a:pPr>
            <a:r>
              <a:rPr lang="en-GB" sz="1300" dirty="0">
                <a:latin typeface="Libre Baskerville" panose="02000000000000000000" pitchFamily="2" charset="0"/>
              </a:rPr>
              <a:t>Food safety and hygiene measures for quality maintenance.</a:t>
            </a:r>
            <a:endParaRPr lang="en-IN" sz="1300" dirty="0">
              <a:latin typeface="Libre Baskerville" panose="02000000000000000000" pitchFamily="2" charset="0"/>
            </a:endParaRPr>
          </a:p>
          <a:p>
            <a:pPr lvl="0">
              <a:lnSpc>
                <a:spcPct val="150000"/>
              </a:lnSpc>
            </a:pPr>
            <a:r>
              <a:rPr lang="en-GB" sz="1300" dirty="0">
                <a:latin typeface="Libre Baskerville" panose="02000000000000000000" pitchFamily="2" charset="0"/>
              </a:rPr>
              <a:t>Influence of regulatory and environmental factors on operations.</a:t>
            </a:r>
            <a:endParaRPr lang="en-IN" sz="1300" dirty="0">
              <a:latin typeface="Libre Baskerville" panose="02000000000000000000" pitchFamily="2" charset="0"/>
            </a:endParaRPr>
          </a:p>
          <a:p>
            <a:pPr lvl="0">
              <a:lnSpc>
                <a:spcPct val="150000"/>
              </a:lnSpc>
            </a:pPr>
            <a:r>
              <a:rPr lang="en-GB" sz="1300" dirty="0">
                <a:latin typeface="Libre Baskerville" panose="02000000000000000000" pitchFamily="2" charset="0"/>
              </a:rPr>
              <a:t>Recommendations for efficiency, compliance, and sustainability.</a:t>
            </a:r>
            <a:endParaRPr lang="en-IN" sz="1300" dirty="0">
              <a:latin typeface="Libre Baskerville" panose="02000000000000000000" pitchFamily="2" charset="0"/>
            </a:endParaRPr>
          </a:p>
          <a:p>
            <a:pPr>
              <a:lnSpc>
                <a:spcPct val="150000"/>
              </a:lnSpc>
            </a:pPr>
            <a:r>
              <a:rPr lang="en-GB" sz="1300" dirty="0">
                <a:latin typeface="Libre Baskerville" panose="02000000000000000000" pitchFamily="2" charset="0"/>
              </a:rPr>
              <a:t>In order to preserve academic integrity, only proven sources were utilised, and all sources were ethically interpreted.</a:t>
            </a:r>
            <a:endParaRPr lang="en-IN" sz="1300" dirty="0">
              <a:latin typeface="Libre Baskerville" panose="02000000000000000000" pitchFamily="2" charset="0"/>
            </a:endParaRPr>
          </a:p>
        </p:txBody>
      </p:sp>
      <p:sp>
        <p:nvSpPr>
          <p:cNvPr id="5" name="TextBox 4">
            <a:extLst>
              <a:ext uri="{FF2B5EF4-FFF2-40B4-BE49-F238E27FC236}">
                <a16:creationId xmlns:a16="http://schemas.microsoft.com/office/drawing/2014/main" id="{308EDB04-4933-E970-3684-900CB7CC5320}"/>
              </a:ext>
            </a:extLst>
          </p:cNvPr>
          <p:cNvSpPr txBox="1"/>
          <p:nvPr/>
        </p:nvSpPr>
        <p:spPr>
          <a:xfrm>
            <a:off x="8682785" y="13366266"/>
            <a:ext cx="7192297" cy="461665"/>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Methodology</a:t>
            </a:r>
          </a:p>
        </p:txBody>
      </p:sp>
      <p:pic>
        <p:nvPicPr>
          <p:cNvPr id="1028" name="Picture 4" descr="Food Truck Market Size, Trends, Industry Overview, 2032">
            <a:extLst>
              <a:ext uri="{FF2B5EF4-FFF2-40B4-BE49-F238E27FC236}">
                <a16:creationId xmlns:a16="http://schemas.microsoft.com/office/drawing/2014/main" id="{5828F714-EE27-4027-7A2C-C14272832F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227" y="8893496"/>
            <a:ext cx="6894531" cy="588930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ood Truck Business in India: Meaning, Benefits and Challenges">
            <a:extLst>
              <a:ext uri="{FF2B5EF4-FFF2-40B4-BE49-F238E27FC236}">
                <a16:creationId xmlns:a16="http://schemas.microsoft.com/office/drawing/2014/main" id="{55B8AE0A-121A-E7F6-61CD-BF168915F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343" y="15037541"/>
            <a:ext cx="7192297" cy="630606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ow To Start a Food Truck Business? A Step-by-Step Guide">
            <a:extLst>
              <a:ext uri="{FF2B5EF4-FFF2-40B4-BE49-F238E27FC236}">
                <a16:creationId xmlns:a16="http://schemas.microsoft.com/office/drawing/2014/main" id="{CDF75BE4-CC98-5CB9-B285-7F8EF26EF3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830800" y="15240000"/>
            <a:ext cx="5422610" cy="594453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ow better food truck hygiene revs up revenue – Better Business Center">
            <a:extLst>
              <a:ext uri="{FF2B5EF4-FFF2-40B4-BE49-F238E27FC236}">
                <a16:creationId xmlns:a16="http://schemas.microsoft.com/office/drawing/2014/main" id="{8B06488A-F297-AE9A-AA36-1B0B5A1626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25526" y="8372495"/>
            <a:ext cx="6184160" cy="31468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ersuadingsapphire|08-2022"/>
</p:tagLst>
</file>

<file path=ppt/theme/theme1.xml><?xml version="1.0" encoding="utf-8"?>
<a:theme xmlns:a="http://schemas.openxmlformats.org/drawingml/2006/main" name="Blank Presentatio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Blank Presentatio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Office\Templates\Blank Presentation.pot</Template>
  <TotalTime>3685</TotalTime>
  <Words>1106</Words>
  <PresentationFormat>Custom</PresentationFormat>
  <Paragraphs>33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Libre Baskerville</vt:lpstr>
      <vt:lpstr>Times New Roman</vt:lpstr>
      <vt:lpstr>Montserrat Light</vt:lpstr>
      <vt:lpstr>Arial</vt:lpstr>
      <vt:lpstr>Blank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Poster Presentation Example</dc:subject>
  <cp:keywords>scientific, research, template, custom, poster, presentation, symposium, printing, PowerPoint, create, design, example, sample, download</cp:keywords>
  <dc:description>This is a free template from MakeSigns.com to help you create the perfect scientific poster.</dc:description>
  <cp:lastPrinted>2006-11-15T16:04:57Z</cp:lastPrinted>
  <dcterms:modified xsi:type="dcterms:W3CDTF">2025-11-10T18:33:36Z</dcterms:modified>
  <cp:category>templates for scientific poster</cp:category>
</cp:coreProperties>
</file>