
<file path=[Content_Types].xml><?xml version="1.0" encoding="utf-8"?>
<Types xmlns="http://schemas.openxmlformats.org/package/2006/content-types">
  <Default Extension="png" ContentType="image/png"/>
  <Default Extension="jpeg" ContentType="image/jpeg"/>
  <Default Extension="emf" ContentType="image/x-emf"/>
  <Default Extension="glb" ContentType="model/gltf.binary"/>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3.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4.xml" ContentType="application/vnd.openxmlformats-officedocument.theme+xml"/>
  <Override PartName="/ppt/media/image40.jpg" ContentType="image/gif"/>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 id="2147483681" r:id="rId2"/>
    <p:sldMasterId id="2147483717" r:id="rId3"/>
    <p:sldMasterId id="2147483729" r:id="rId4"/>
  </p:sldMasterIdLst>
  <p:sldIdLst>
    <p:sldId id="256" r:id="rId5"/>
    <p:sldId id="257" r:id="rId6"/>
    <p:sldId id="268" r:id="rId7"/>
    <p:sldId id="259" r:id="rId8"/>
    <p:sldId id="270" r:id="rId9"/>
    <p:sldId id="260" r:id="rId10"/>
    <p:sldId id="265" r:id="rId11"/>
    <p:sldId id="261" r:id="rId12"/>
    <p:sldId id="274" r:id="rId13"/>
    <p:sldId id="266" r:id="rId14"/>
    <p:sldId id="262" r:id="rId15"/>
    <p:sldId id="275" r:id="rId16"/>
    <p:sldId id="264" r:id="rId17"/>
    <p:sldId id="267" r:id="rId18"/>
    <p:sldId id="276" r:id="rId19"/>
    <p:sldId id="277" r:id="rId20"/>
    <p:sldId id="273" r:id="rId21"/>
    <p:sldId id="278" r:id="rId22"/>
    <p:sldId id="279" r:id="rId23"/>
    <p:sldId id="280" r:id="rId24"/>
    <p:sldId id="281" r:id="rId25"/>
    <p:sldId id="289" r:id="rId26"/>
    <p:sldId id="290" r:id="rId27"/>
    <p:sldId id="282" r:id="rId28"/>
    <p:sldId id="283" r:id="rId29"/>
    <p:sldId id="284" r:id="rId30"/>
    <p:sldId id="285" r:id="rId31"/>
    <p:sldId id="286" r:id="rId32"/>
    <p:sldId id="287" r:id="rId33"/>
    <p:sldId id="288"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6507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8" d="100"/>
          <a:sy n="68" d="100"/>
        </p:scale>
        <p:origin x="616"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slideMaster" Target="slideMasters/slideMaster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F7AFFB9B-9FB8-469E-96F9-4D32314110B6}" type="datetimeFigureOut">
              <a:rPr lang="en-US" dirty="0"/>
              <a:t>6/11/2018</a:t>
            </a:fld>
            <a:endParaRPr lang="en-US" dirty="0"/>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US" dirty="0"/>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6D22F896-40B5-4ADD-8801-0D06FADFA095}" type="slidenum">
              <a:rPr lang="en-US" dirty="0"/>
              <a:pPr/>
              <a:t>‹#›</a:t>
            </a:fld>
            <a:endParaRPr lang="en-US" dirty="0"/>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dirty="0"/>
              <a:t>6/11/2018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F7F47CF-67C9-420C-80A5-E2069FF0C2DF}" type="datetimeFigureOut">
              <a:rPr lang="en-US" dirty="0"/>
              <a:t>6/11/2018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E22DC73-F065-42F5-A9F2-D90B2E42A0B3}" type="datetimeFigureOut">
              <a:rPr lang="en-US" dirty="0"/>
              <a:t>6/11/2018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BEA702-9B29-41CC-9BCC-3DF8A0D379FE}" type="datetimeFigureOut">
              <a:rPr lang="en-US" dirty="0"/>
              <a:t>6/11/2018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97649AC-CB8F-4FF1-9A34-5861C74DD0A7}" type="datetimeFigureOut">
              <a:rPr lang="en-US" dirty="0"/>
              <a:t>6/11/2018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C5CECA-2D3A-4680-9B49-752200DE467C}" type="datetimeFigureOut">
              <a:rPr lang="en-US" dirty="0"/>
              <a:t>6/11/2018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0C3BFE2-83B7-4B0A-B9D3-AB28331082B3}" type="datetimeFigureOut">
              <a:rPr lang="en-US" dirty="0"/>
              <a:t>6/11/2018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2EF78E3-FDA3-4D28-AAA2-0B81F349A39D}" type="datetimeFigureOut">
              <a:rPr lang="en-US" dirty="0"/>
              <a:t>6/11/2018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41D2AC3-6A0B-4169-B1EA-E3AE8B351BDD}" type="datetimeFigureOut">
              <a:rPr lang="en-US" dirty="0"/>
              <a:t>6/11/2018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D4B9363-8B87-41B7-9F8E-64519CBB8F34}" type="datetimeFigureOut">
              <a:rPr lang="en-US" dirty="0"/>
              <a:t>6/11/2018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AEF5746-5284-4951-9F37-7AE924EDBCB7}" type="datetimeFigureOut">
              <a:rPr lang="en-US" dirty="0"/>
              <a:t>6/11/2018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2398B29-7265-4A65-A2A4-6703C057B7C1}" type="datetimeFigureOut">
              <a:rPr lang="en-US" dirty="0"/>
              <a:t>6/11/2018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28FBA082-94DF-4C4B-A041-6624924AB0A8}" type="datetimeFigureOut">
              <a:rPr lang="en-US" dirty="0"/>
              <a:t>6/11/2018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27686C4-3AB5-4E0C-86CA-FB108C350AA9}" type="datetimeFigureOut">
              <a:rPr lang="en-US" dirty="0"/>
              <a:t>6/11/2018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FF1211-4E0C-4AB3-B04F-585959BDAFE8}" type="datetimeFigureOut">
              <a:rPr lang="en-US" dirty="0"/>
              <a:t>6/11/2018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BDECAF-D3BE-4069-9C78-642ECCD01477}" type="datetimeFigureOut">
              <a:rPr lang="en-US" dirty="0"/>
              <a:t>6/11/2018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74423" y="802298"/>
            <a:ext cx="8637073" cy="2920713"/>
          </a:xfrm>
        </p:spPr>
        <p:txBody>
          <a:bodyPr bIns="0" anchor="b">
            <a:normAutofit/>
          </a:bodyPr>
          <a:lstStyle>
            <a:lvl1pPr algn="ctr">
              <a:defRPr sz="6600"/>
            </a:lvl1pPr>
          </a:lstStyle>
          <a:p>
            <a:r>
              <a:rPr lang="en-US"/>
              <a:t>Click to edit Master title style</a:t>
            </a:r>
            <a:endParaRPr lang="en-US" dirty="0"/>
          </a:p>
        </p:txBody>
      </p:sp>
      <p:sp>
        <p:nvSpPr>
          <p:cNvPr id="3" name="Subtitle 2"/>
          <p:cNvSpPr>
            <a:spLocks noGrp="1"/>
          </p:cNvSpPr>
          <p:nvPr>
            <p:ph type="subTitle" idx="1"/>
          </p:nvPr>
        </p:nvSpPr>
        <p:spPr>
          <a:xfrm>
            <a:off x="1774424" y="3724074"/>
            <a:ext cx="8637072" cy="977621"/>
          </a:xfrm>
        </p:spPr>
        <p:txBody>
          <a:bodyPr tIns="91440" bIns="91440">
            <a:normAutofit/>
          </a:bodyPr>
          <a:lstStyle>
            <a:lvl1pPr marL="0" indent="0" algn="ctr">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7AFFB9B-9FB8-469E-96F9-4D32314110B6}" type="datetimeFigureOut">
              <a:rPr lang="en-US" smtClean="0"/>
              <a:t>6/11/2018</a:t>
            </a:fld>
            <a:endParaRPr lang="en-US" dirty="0"/>
          </a:p>
        </p:txBody>
      </p:sp>
      <p:sp>
        <p:nvSpPr>
          <p:cNvPr id="5" name="Footer Placeholder 4"/>
          <p:cNvSpPr>
            <a:spLocks noGrp="1"/>
          </p:cNvSpPr>
          <p:nvPr>
            <p:ph type="ftr" sz="quarter" idx="11"/>
          </p:nvPr>
        </p:nvSpPr>
        <p:spPr>
          <a:xfrm>
            <a:off x="1451579" y="329307"/>
            <a:ext cx="5626774" cy="309201"/>
          </a:xfrm>
        </p:spPr>
        <p:txBody>
          <a:bodyPr/>
          <a:lstStyle/>
          <a:p>
            <a:endParaRPr lang="en-US" dirty="0"/>
          </a:p>
        </p:txBody>
      </p:sp>
      <p:sp>
        <p:nvSpPr>
          <p:cNvPr id="6" name="Slide Number Placeholder 5"/>
          <p:cNvSpPr>
            <a:spLocks noGrp="1"/>
          </p:cNvSpPr>
          <p:nvPr>
            <p:ph type="sldNum" sz="quarter" idx="12"/>
          </p:nvPr>
        </p:nvSpPr>
        <p:spPr>
          <a:xfrm>
            <a:off x="476834" y="798973"/>
            <a:ext cx="811019" cy="503578"/>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4326090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smtClean="0"/>
              <a:t>6/11/2018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4073790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74423" y="1756130"/>
            <a:ext cx="8643154" cy="1969007"/>
          </a:xfrm>
        </p:spPr>
        <p:txBody>
          <a:bodyPr anchor="b">
            <a:normAutofit/>
          </a:bodyPr>
          <a:lstStyle>
            <a:lvl1pPr algn="ctr">
              <a:defRPr sz="3600"/>
            </a:lvl1pPr>
          </a:lstStyle>
          <a:p>
            <a:r>
              <a:rPr lang="en-US"/>
              <a:t>Click to edit Master title style</a:t>
            </a:r>
            <a:endParaRPr lang="en-US" dirty="0"/>
          </a:p>
        </p:txBody>
      </p:sp>
      <p:sp>
        <p:nvSpPr>
          <p:cNvPr id="3" name="Text Placeholder 2"/>
          <p:cNvSpPr>
            <a:spLocks noGrp="1"/>
          </p:cNvSpPr>
          <p:nvPr>
            <p:ph type="body" idx="1"/>
          </p:nvPr>
        </p:nvSpPr>
        <p:spPr>
          <a:xfrm>
            <a:off x="1774423" y="3725137"/>
            <a:ext cx="8643154" cy="1093987"/>
          </a:xfrm>
        </p:spPr>
        <p:txBody>
          <a:bodyPr tIns="91440">
            <a:normAutofit/>
          </a:bodyPr>
          <a:lstStyle>
            <a:lvl1pPr marL="0" indent="0" algn="ct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F7F47CF-67C9-420C-80A5-E2069FF0C2DF}" type="datetimeFigureOut">
              <a:rPr lang="en-US" smtClean="0"/>
              <a:t>6/11/2018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1585631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293577"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488654"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54140" y="2017343"/>
            <a:ext cx="4488654"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E22DC73-F065-42F5-A9F2-D90B2E42A0B3}" type="datetimeFigureOut">
              <a:rPr lang="en-US" smtClean="0"/>
              <a:t>6/11/2018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6701987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295603"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488794"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488794"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56025" y="2023003"/>
            <a:ext cx="4488794"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6025" y="2821491"/>
            <a:ext cx="4488794"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BEA702-9B29-41CC-9BCC-3DF8A0D379FE}" type="datetimeFigureOut">
              <a:rPr lang="en-US" smtClean="0"/>
              <a:t>6/11/2018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1539198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97649AC-CB8F-4FF1-9A34-5861C74DD0A7}" type="datetimeFigureOut">
              <a:rPr lang="en-US" smtClean="0"/>
              <a:t>6/11/2018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0088551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C5CECA-2D3A-4680-9B49-752200DE467C}" type="datetimeFigureOut">
              <a:rPr lang="en-US" smtClean="0"/>
              <a:t>6/11/2018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9585389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2961967" cy="2406518"/>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73032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2961967"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0C3BFE2-83B7-4B0A-B9D3-AB28331082B3}" type="datetimeFigureOut">
              <a:rPr lang="en-US" smtClean="0"/>
              <a:t>6/11/2018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569096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blipFill dpi="0" rotWithShape="1">
              <a:blip r:embed="rId2">
                <a:alphaModFix amt="30000"/>
              </a:blip>
              <a:srcRect/>
              <a:tile tx="0" ty="0" sx="100000" sy="100000" flip="none" algn="ctr"/>
            </a:blip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extrusionH="76200" contourW="12700" prstMaterial="matte">
              <a:bevelT w="152400" h="50800" prst="softRound"/>
              <a:extrusionClr>
                <a:schemeClr val="tx2"/>
              </a:extrusionClr>
              <a:contourClr>
                <a:schemeClr val="bg2"/>
              </a:contourClr>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38100" cmpd="sng">
              <a:solidFill>
                <a:schemeClr val="tx2">
                  <a:lumMod val="25000"/>
                </a:schemeClr>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2"/>
            <a:ext cx="5532328" cy="1922299"/>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50000"/>
              <a:lumOff val="50000"/>
              <a:alpha val="80000"/>
            </a:schemeClr>
          </a:solidFill>
          <a:ln w="9525" cap="sq">
            <a:noFill/>
            <a:miter lim="800000"/>
          </a:ln>
          <a:effectLst/>
        </p:spPr>
        <p:txBody>
          <a:bodyPr vert="horz" lIns="91440" tIns="45720" rIns="91440" bIns="45720" rtlCol="0" anchor="t">
            <a:normAutofit/>
          </a:bodyPr>
          <a:lstStyle>
            <a:lvl1pPr>
              <a:defRPr lang="en-US" sz="3200" dirty="0"/>
            </a:lvl1pPr>
          </a:lstStyle>
          <a:p>
            <a:pPr lvl="0" algn="ctr"/>
            <a:r>
              <a:rPr lang="en-US"/>
              <a:t>Click icon to add picture</a:t>
            </a:r>
            <a:endParaRPr lang="en-US" dirty="0"/>
          </a:p>
        </p:txBody>
      </p:sp>
      <p:sp>
        <p:nvSpPr>
          <p:cNvPr id="4" name="Text Placeholder 3"/>
          <p:cNvSpPr>
            <a:spLocks noGrp="1"/>
          </p:cNvSpPr>
          <p:nvPr>
            <p:ph type="body" sz="half" idx="2"/>
          </p:nvPr>
        </p:nvSpPr>
        <p:spPr>
          <a:xfrm>
            <a:off x="1450329" y="3059600"/>
            <a:ext cx="5524404" cy="2090134"/>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12EF78E3-FDA3-4D28-AAA2-0B81F349A39D}" type="datetimeFigureOut">
              <a:rPr lang="en-US" smtClean="0"/>
              <a:t>6/11/2018</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2608999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FF1211-4E0C-4AB3-B04F-585959BDAFE8}" type="datetimeFigureOut">
              <a:rPr lang="en-US" smtClean="0"/>
              <a:t>6/11/2018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0049682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7052"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518654"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BDECAF-D3BE-4069-9C78-642ECCD01477}" type="datetimeFigureOut">
              <a:rPr lang="en-US" smtClean="0"/>
              <a:t>6/11/2018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6946860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28403" y="945913"/>
            <a:ext cx="8637073" cy="2618554"/>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1128404" y="3564467"/>
            <a:ext cx="8637072" cy="1071095"/>
          </a:xfrm>
        </p:spPr>
        <p:txBody>
          <a:bodyPr tIns="91440" bIns="91440">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7AFFB9B-9FB8-469E-96F9-4D32314110B6}" type="datetimeFigureOut">
              <a:rPr lang="en-US" smtClean="0"/>
              <a:t>6/11/2018</a:t>
            </a:fld>
            <a:endParaRPr lang="en-US" dirty="0"/>
          </a:p>
        </p:txBody>
      </p:sp>
      <p:sp>
        <p:nvSpPr>
          <p:cNvPr id="5" name="Footer Placeholder 4"/>
          <p:cNvSpPr>
            <a:spLocks noGrp="1"/>
          </p:cNvSpPr>
          <p:nvPr>
            <p:ph type="ftr" sz="quarter" idx="11"/>
          </p:nvPr>
        </p:nvSpPr>
        <p:spPr>
          <a:xfrm>
            <a:off x="1127124" y="329307"/>
            <a:ext cx="5943668" cy="309201"/>
          </a:xfrm>
        </p:spPr>
        <p:txBody>
          <a:bodyPr/>
          <a:lstStyle/>
          <a:p>
            <a:endParaRPr lang="en-US" dirty="0"/>
          </a:p>
        </p:txBody>
      </p:sp>
      <p:sp>
        <p:nvSpPr>
          <p:cNvPr id="6" name="Slide Number Placeholder 5"/>
          <p:cNvSpPr>
            <a:spLocks noGrp="1"/>
          </p:cNvSpPr>
          <p:nvPr>
            <p:ph type="sldNum" sz="quarter" idx="12"/>
          </p:nvPr>
        </p:nvSpPr>
        <p:spPr>
          <a:xfrm>
            <a:off x="9924392" y="134930"/>
            <a:ext cx="811019" cy="503578"/>
          </a:xfrm>
        </p:spPr>
        <p:txBody>
          <a:bodyPr/>
          <a:lstStyle/>
          <a:p>
            <a:fld id="{6D22F896-40B5-4ADD-8801-0D06FADFA095}" type="slidenum">
              <a:rPr lang="en-US" smtClean="0"/>
              <a:pPr/>
              <a:t>‹#›</a:t>
            </a:fld>
            <a:endParaRPr lang="en-US" dirty="0"/>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261533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sz="1200"/>
            </a:lvl1pPr>
          </a:lstStyle>
          <a:p>
            <a:fld id="{8EFBDC27-E420-4878-9EE6-7B9656D6442A}" type="datetimeFigureOut">
              <a:rPr lang="en-US" smtClean="0"/>
              <a:t>6/11/2018</a:t>
            </a:fld>
            <a:endParaRPr lang="en-US" dirty="0"/>
          </a:p>
        </p:txBody>
      </p:sp>
      <p:sp>
        <p:nvSpPr>
          <p:cNvPr id="5" name="Footer Placeholder 4"/>
          <p:cNvSpPr>
            <a:spLocks noGrp="1"/>
          </p:cNvSpPr>
          <p:nvPr>
            <p:ph type="ftr" sz="quarter" idx="11"/>
          </p:nvPr>
        </p:nvSpPr>
        <p:spPr/>
        <p:txBody>
          <a:bodyPr/>
          <a:lstStyle>
            <a:lvl1pPr>
              <a:defRPr sz="1200"/>
            </a:lvl1p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pic>
        <p:nvPicPr>
          <p:cNvPr id="24" name="Picture 2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2848571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29167" y="1756129"/>
            <a:ext cx="8619060" cy="2050065"/>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hasCustomPrompt="1"/>
          </p:nvPr>
        </p:nvSpPr>
        <p:spPr>
          <a:xfrm>
            <a:off x="1129166" y="3806195"/>
            <a:ext cx="861906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0F7F47CF-67C9-420C-80A5-E2069FF0C2DF}" type="datetimeFigureOut">
              <a:rPr lang="en-US" smtClean="0"/>
              <a:t>6/11/2018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95537815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31052" y="958037"/>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129166" y="2165621"/>
            <a:ext cx="4645152" cy="329385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95606" y="2171769"/>
            <a:ext cx="4645152" cy="328709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E22DC73-F065-42F5-A9F2-D90B2E42A0B3}" type="datetimeFigureOut">
              <a:rPr lang="en-US" smtClean="0"/>
              <a:t>6/11/2018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23307682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29166" y="953336"/>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9166" y="2169727"/>
            <a:ext cx="4645152" cy="801943"/>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29166" y="2974448"/>
            <a:ext cx="4645152" cy="24938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4337" y="2173181"/>
            <a:ext cx="4645152" cy="802237"/>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094337" y="2971669"/>
            <a:ext cx="4645152" cy="248719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BEA702-9B29-41CC-9BCC-3DF8A0D379FE}" type="datetimeFigureOut">
              <a:rPr lang="en-US" smtClean="0"/>
              <a:t>6/11/2018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pic>
        <p:nvPicPr>
          <p:cNvPr id="18" name="Picture 17"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6549468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97649AC-CB8F-4FF1-9A34-5861C74DD0A7}" type="datetimeFigureOut">
              <a:rPr lang="en-US" smtClean="0"/>
              <a:t>6/11/2018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pic>
        <p:nvPicPr>
          <p:cNvPr id="14" name="Picture 1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25114674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C5CECA-2D3A-4680-9B49-752200DE467C}" type="datetimeFigureOut">
              <a:rPr lang="en-US" smtClean="0"/>
              <a:t>6/11/2018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6919938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4291" y="952578"/>
            <a:ext cx="3275013" cy="2322176"/>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723334" y="952578"/>
            <a:ext cx="6012470" cy="4505221"/>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4291" y="3274754"/>
            <a:ext cx="3275013" cy="2178918"/>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0C3BFE2-83B7-4B0A-B9D3-AB28331082B3}" type="datetimeFigureOut">
              <a:rPr lang="en-US" smtClean="0"/>
              <a:t>6/11/2018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60369829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129124" y="1129513"/>
            <a:ext cx="5854872" cy="1924208"/>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8247" y="3053721"/>
            <a:ext cx="5846486" cy="2096013"/>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125300" y="5469856"/>
            <a:ext cx="5849605" cy="320123"/>
          </a:xfrm>
        </p:spPr>
        <p:txBody>
          <a:bodyPr/>
          <a:lstStyle>
            <a:lvl1pPr algn="l">
              <a:defRPr/>
            </a:lvl1pPr>
          </a:lstStyle>
          <a:p>
            <a:fld id="{12EF78E3-FDA3-4D28-AAA2-0B81F349A39D}" type="datetimeFigureOut">
              <a:rPr lang="en-US" smtClean="0"/>
              <a:t>6/11/2018</a:t>
            </a:fld>
            <a:endParaRPr lang="en-US" dirty="0"/>
          </a:p>
        </p:txBody>
      </p:sp>
      <p:sp>
        <p:nvSpPr>
          <p:cNvPr id="6" name="Footer Placeholder 5"/>
          <p:cNvSpPr>
            <a:spLocks noGrp="1"/>
          </p:cNvSpPr>
          <p:nvPr>
            <p:ph type="ftr" sz="quarter" idx="11"/>
          </p:nvPr>
        </p:nvSpPr>
        <p:spPr>
          <a:xfrm>
            <a:off x="1125300" y="318640"/>
            <a:ext cx="4877818" cy="320931"/>
          </a:xfrm>
        </p:spPr>
        <p:txBody>
          <a:bodyPr/>
          <a:lstStyle/>
          <a:p>
            <a:endParaRPr lang="en-US" dirty="0"/>
          </a:p>
        </p:txBody>
      </p:sp>
      <p:sp>
        <p:nvSpPr>
          <p:cNvPr id="7" name="Slide Number Placeholder 6"/>
          <p:cNvSpPr>
            <a:spLocks noGrp="1"/>
          </p:cNvSpPr>
          <p:nvPr>
            <p:ph type="sldNum" sz="quarter" idx="12"/>
          </p:nvPr>
        </p:nvSpPr>
        <p:spPr>
          <a:xfrm>
            <a:off x="6176794" y="137408"/>
            <a:ext cx="811019" cy="503578"/>
          </a:xfrm>
        </p:spPr>
        <p:txBody>
          <a:bodyPr/>
          <a:lstStyle/>
          <a:p>
            <a:fld id="{6D22F896-40B5-4ADD-8801-0D06FADFA095}" type="slidenum">
              <a:rPr lang="en-US" smtClean="0"/>
              <a:t>‹#›</a:t>
            </a:fld>
            <a:endParaRPr lang="en-US" dirty="0"/>
          </a:p>
        </p:txBody>
      </p:sp>
      <p:pic>
        <p:nvPicPr>
          <p:cNvPr id="22" name="Picture 21"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48549" b="36564"/>
          <a:stretch/>
        </p:blipFill>
        <p:spPr>
          <a:xfrm>
            <a:off x="1125460" y="643464"/>
            <a:ext cx="5879592" cy="155448"/>
          </a:xfrm>
          <a:prstGeom prst="rect">
            <a:avLst/>
          </a:prstGeom>
          <a:noFill/>
          <a:ln>
            <a:noFill/>
          </a:ln>
        </p:spPr>
      </p:pic>
    </p:spTree>
    <p:extLst>
      <p:ext uri="{BB962C8B-B14F-4D97-AF65-F5344CB8AC3E}">
        <p14:creationId xmlns:p14="http://schemas.microsoft.com/office/powerpoint/2010/main" val="429025927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FF1211-4E0C-4AB3-B04F-585959BDAFE8}" type="datetimeFigureOut">
              <a:rPr lang="en-US" smtClean="0"/>
              <a:t>6/11/2018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pic>
        <p:nvPicPr>
          <p:cNvPr id="15" name="Picture 14"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412415910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4709"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130270"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BDECAF-D3BE-4069-9C78-642ECCD01477}" type="datetimeFigureOut">
              <a:rPr lang="en-US" smtClean="0"/>
              <a:t>6/11/2018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pic>
        <p:nvPicPr>
          <p:cNvPr id="17" name="Picture 16"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59215" b="36435"/>
          <a:stretch/>
        </p:blipFill>
        <p:spPr>
          <a:xfrm rot="5400000">
            <a:off x="8642279" y="3046916"/>
            <a:ext cx="4663440" cy="155448"/>
          </a:xfrm>
          <a:prstGeom prst="rect">
            <a:avLst/>
          </a:prstGeom>
          <a:noFill/>
          <a:ln>
            <a:noFill/>
          </a:ln>
        </p:spPr>
      </p:pic>
    </p:spTree>
    <p:extLst>
      <p:ext uri="{BB962C8B-B14F-4D97-AF65-F5344CB8AC3E}">
        <p14:creationId xmlns:p14="http://schemas.microsoft.com/office/powerpoint/2010/main" val="4691186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27686C4-3AB5-4E0C-86CA-FB108C350AA9}" type="datetimeFigureOut">
              <a:rPr lang="en-US" dirty="0"/>
              <a:t>6/11/2018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24999126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7AFFB9B-9FB8-469E-96F9-4D32314110B6}" type="datetimeFigureOut">
              <a:rPr lang="en-US" smtClean="0"/>
              <a:t>6/11/2018</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smtClean="0"/>
              <a:pPr/>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8705547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smtClean="0"/>
              <a:t>6/11/2018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9261600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F7F47CF-67C9-420C-80A5-E2069FF0C2DF}" type="datetimeFigureOut">
              <a:rPr lang="en-US" smtClean="0"/>
              <a:t>6/11/2018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295603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E22DC73-F065-42F5-A9F2-D90B2E42A0B3}" type="datetimeFigureOut">
              <a:rPr lang="en-US" smtClean="0"/>
              <a:t>6/11/2018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4094658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BEA702-9B29-41CC-9BCC-3DF8A0D379FE}" type="datetimeFigureOut">
              <a:rPr lang="en-US" smtClean="0"/>
              <a:t>6/11/2018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1154339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97649AC-CB8F-4FF1-9A34-5861C74DD0A7}" type="datetimeFigureOut">
              <a:rPr lang="en-US" smtClean="0"/>
              <a:t>6/11/2018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5803488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C5CECA-2D3A-4680-9B49-752200DE467C}" type="datetimeFigureOut">
              <a:rPr lang="en-US" smtClean="0"/>
              <a:t>6/11/2018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7977204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0C3BFE2-83B7-4B0A-B9D3-AB28331082B3}" type="datetimeFigureOut">
              <a:rPr lang="en-US" smtClean="0"/>
              <a:t>6/11/2018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1772580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12EF78E3-FDA3-4D28-AAA2-0B81F349A39D}" type="datetimeFigureOut">
              <a:rPr lang="en-US" smtClean="0"/>
              <a:t>6/11/2018</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0976927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FF1211-4E0C-4AB3-B04F-585959BDAFE8}" type="datetimeFigureOut">
              <a:rPr lang="en-US" smtClean="0"/>
              <a:t>6/11/2018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1407740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BDECAF-D3BE-4069-9C78-642ECCD01477}" type="datetimeFigureOut">
              <a:rPr lang="en-US" smtClean="0"/>
              <a:t>6/11/2018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9725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image" Target="../media/image4.jpg"/><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theme" Target="../theme/theme3.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slideLayout" Target="../slideLayouts/slideLayout40.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 Id="rId14" Type="http://schemas.openxmlformats.org/officeDocument/2006/relationships/image" Target="../media/image6.jp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8.xml"/><Relationship Id="rId13" Type="http://schemas.openxmlformats.org/officeDocument/2006/relationships/image" Target="../media/image8.jpg"/><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theme" Target="../theme/theme4.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C35BB1C6-BF8F-4481-8AB2-603A1C8A906A}" type="datetimeFigureOut">
              <a:rPr lang="en-US" dirty="0"/>
              <a:t>6/11/2018</a:t>
            </a:fld>
            <a:endParaRPr lang="en-US" dirty="0"/>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US" dirty="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51579" y="804519"/>
            <a:ext cx="9291215" cy="104923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29121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42079"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C35BB1C6-BF8F-4481-8AB2-603A1C8A906A}" type="datetimeFigureOut">
              <a:rPr lang="en-US" smtClean="0"/>
              <a:t>6/11/2018</a:t>
            </a:fld>
            <a:endParaRPr lang="en-US" dirty="0"/>
          </a:p>
        </p:txBody>
      </p:sp>
      <p:sp>
        <p:nvSpPr>
          <p:cNvPr id="5" name="Footer Placeholder 4"/>
          <p:cNvSpPr>
            <a:spLocks noGrp="1"/>
          </p:cNvSpPr>
          <p:nvPr>
            <p:ph type="ftr" sz="quarter" idx="3"/>
          </p:nvPr>
        </p:nvSpPr>
        <p:spPr>
          <a:xfrm>
            <a:off x="1451579" y="329307"/>
            <a:ext cx="562677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smtClean="0"/>
              <a:pPr/>
              <a:t>‹#›</a:t>
            </a:fld>
            <a:endParaRPr lang="en-US" dirty="0"/>
          </a:p>
        </p:txBody>
      </p:sp>
      <p:sp>
        <p:nvSpPr>
          <p:cNvPr id="9" name="Rectangle 8"/>
          <p:cNvSpPr/>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12" name="Straight Connector 11"/>
          <p:cNvCxnSpPr/>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6354619"/>
      </p:ext>
    </p:extLst>
  </p:cSld>
  <p:clrMap bg1="dk1" tx1="lt1" bg2="dk2" tx2="lt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Lst>
  <p:hf sldNum="0" hdr="0" ftr="0" dt="0"/>
  <p:txStyles>
    <p:titleStyle>
      <a:lvl1pPr algn="ctr" defTabSz="914400" rtl="0" eaLnBrk="1" latinLnBrk="0" hangingPunct="1">
        <a:lnSpc>
          <a:spcPct val="90000"/>
        </a:lnSpc>
        <a:spcBef>
          <a:spcPct val="0"/>
        </a:spcBef>
        <a:buNone/>
        <a:defRPr sz="3200" b="0" i="0" kern="1200" cap="all">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14">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13" name="Rectangle 12"/>
          <p:cNvSpPr/>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p:cNvCxnSpPr/>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130270" y="953324"/>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130270" y="2171769"/>
            <a:ext cx="9603275" cy="3294576"/>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32830" y="330370"/>
            <a:ext cx="2515396"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C35BB1C6-BF8F-4481-8AB2-603A1C8A906A}" type="datetimeFigureOut">
              <a:rPr lang="en-US" smtClean="0"/>
              <a:t>6/11/2018</a:t>
            </a:fld>
            <a:endParaRPr lang="en-US" dirty="0"/>
          </a:p>
        </p:txBody>
      </p:sp>
      <p:sp>
        <p:nvSpPr>
          <p:cNvPr id="5" name="Footer Placeholder 4"/>
          <p:cNvSpPr>
            <a:spLocks noGrp="1"/>
          </p:cNvSpPr>
          <p:nvPr>
            <p:ph type="ftr" sz="quarter" idx="3"/>
          </p:nvPr>
        </p:nvSpPr>
        <p:spPr>
          <a:xfrm>
            <a:off x="1130270"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9918076" y="137408"/>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852443306"/>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 id="2147483754" r:id="rId12"/>
  </p:sldLayoutIdLst>
  <p:hf sldNum="0" hdr="0" ftr="0" dt="0"/>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C35BB1C6-BF8F-4481-8AB2-603A1C8A906A}" type="datetimeFigureOut">
              <a:rPr lang="en-US" smtClean="0"/>
              <a:t>6/11/2018</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5613957"/>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35" r:id="rId6"/>
    <p:sldLayoutId id="2147483736" r:id="rId7"/>
    <p:sldLayoutId id="2147483737" r:id="rId8"/>
    <p:sldLayoutId id="2147483738" r:id="rId9"/>
    <p:sldLayoutId id="2147483739" r:id="rId10"/>
    <p:sldLayoutId id="2147483740"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3.jpg"/><Relationship Id="rId7" Type="http://schemas.openxmlformats.org/officeDocument/2006/relationships/hyperlink" Target="https://www.remix3d.com/details/0000000900000000004aef4f00000000" TargetMode="External"/><Relationship Id="rId2" Type="http://schemas.openxmlformats.org/officeDocument/2006/relationships/image" Target="../media/image2.jpeg"/><Relationship Id="rId1" Type="http://schemas.openxmlformats.org/officeDocument/2006/relationships/slideLayout" Target="../slideLayouts/slideLayout1.xml"/><Relationship Id="rId6" Type="http://schemas.microsoft.com/office/2017/06/relationships/model3d" Target="../media/model3d1.glb"/><Relationship Id="rId5" Type="http://schemas.openxmlformats.org/officeDocument/2006/relationships/hyperlink" Target="http://nuevagerencia.com/cual-puede-ser-mi-aporte-a-la-organizacion-como-profesional-del-area-de-gestion/" TargetMode="External"/><Relationship Id="rId4" Type="http://schemas.openxmlformats.org/officeDocument/2006/relationships/image" Target="../media/image9.jpg"/><Relationship Id="rId9" Type="http://schemas.openxmlformats.org/officeDocument/2006/relationships/image" Target="../media/image10.png"/></Relationships>
</file>

<file path=ppt/slides/_rels/slide2.xml.rels><?xml version="1.0" encoding="UTF-8" standalone="yes"?>
<Relationships xmlns="http://schemas.openxmlformats.org/package/2006/relationships"><Relationship Id="rId8" Type="http://schemas.openxmlformats.org/officeDocument/2006/relationships/hyperlink" Target="https://2012books.lardbucket.org/books/a-primer-on-communication-studies/s14-leadership-roles-and-problem-s.html" TargetMode="External"/><Relationship Id="rId3" Type="http://schemas.openxmlformats.org/officeDocument/2006/relationships/hyperlink" Target="http://www.carnegieknowledgenetwork.org/briefs/comparing-teaching/" TargetMode="External"/><Relationship Id="rId7" Type="http://schemas.openxmlformats.org/officeDocument/2006/relationships/image" Target="../media/image13.jpg"/><Relationship Id="rId2" Type="http://schemas.openxmlformats.org/officeDocument/2006/relationships/image" Target="../media/image11.jpg"/><Relationship Id="rId1" Type="http://schemas.openxmlformats.org/officeDocument/2006/relationships/slideLayout" Target="../slideLayouts/slideLayout19.xml"/><Relationship Id="rId6" Type="http://schemas.openxmlformats.org/officeDocument/2006/relationships/image" Target="../media/image12.jpg"/><Relationship Id="rId5" Type="http://schemas.openxmlformats.org/officeDocument/2006/relationships/hyperlink" Target="https://creativecommons.org/licenses/by-nc-nd/4.0/" TargetMode="External"/><Relationship Id="rId10" Type="http://schemas.openxmlformats.org/officeDocument/2006/relationships/hyperlink" Target="http://formacioncivicayeticaii.wikispaces.com/Tema+2.+Aprender+a+tomar+decisiones+de+manera+informada+y+apegada+a+principios+legales+y+eticos" TargetMode="External"/><Relationship Id="rId4" Type="http://schemas.openxmlformats.org/officeDocument/2006/relationships/hyperlink" Target="https://conservationbytes.com/2014/02/24/are-we-speaking-the-same-ecological-language/" TargetMode="External"/><Relationship Id="rId9" Type="http://schemas.openxmlformats.org/officeDocument/2006/relationships/image" Target="../media/image14.jpg"/></Relationships>
</file>

<file path=ppt/slides/_rels/slide3.xml.rels><?xml version="1.0" encoding="UTF-8" standalone="yes"?>
<Relationships xmlns="http://schemas.openxmlformats.org/package/2006/relationships"><Relationship Id="rId3" Type="http://schemas.openxmlformats.org/officeDocument/2006/relationships/hyperlink" Target="http://522etec.wikispaces.com/Introduction" TargetMode="External"/><Relationship Id="rId2" Type="http://schemas.openxmlformats.org/officeDocument/2006/relationships/image" Target="../media/image15.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hyperlink" Target="http://microrrelatososhortstories.wordpress.com/2014/03/25/being-40-ultrasound-results" TargetMode="External"/><Relationship Id="rId3" Type="http://schemas.openxmlformats.org/officeDocument/2006/relationships/image" Target="../media/image16.jpg"/><Relationship Id="rId7" Type="http://schemas.openxmlformats.org/officeDocument/2006/relationships/image" Target="../media/image18.jpg"/><Relationship Id="rId2" Type="http://schemas.openxmlformats.org/officeDocument/2006/relationships/image" Target="../media/image5.jpeg"/><Relationship Id="rId1" Type="http://schemas.openxmlformats.org/officeDocument/2006/relationships/slideLayout" Target="../slideLayouts/slideLayout19.xml"/><Relationship Id="rId6" Type="http://schemas.openxmlformats.org/officeDocument/2006/relationships/hyperlink" Target="https://whatdoiknowaboutplanning.wikispaces.com/Group+Work" TargetMode="External"/><Relationship Id="rId5" Type="http://schemas.openxmlformats.org/officeDocument/2006/relationships/image" Target="../media/image17.jpg"/><Relationship Id="rId4" Type="http://schemas.openxmlformats.org/officeDocument/2006/relationships/hyperlink" Target="http://thecollaboratory.wikidot.com/2013-spring-sociology" TargetMode="External"/><Relationship Id="rId9" Type="http://schemas.openxmlformats.org/officeDocument/2006/relationships/hyperlink" Target="https://creativecommons.org/licenses/by-nc-nd/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www.pngall.com/team-work-png" TargetMode="External"/><Relationship Id="rId2" Type="http://schemas.openxmlformats.org/officeDocument/2006/relationships/image" Target="../media/image19.png"/><Relationship Id="rId1" Type="http://schemas.openxmlformats.org/officeDocument/2006/relationships/slideLayout" Target="../slideLayouts/slideLayout30.xml"/><Relationship Id="rId5" Type="http://schemas.openxmlformats.org/officeDocument/2006/relationships/hyperlink" Target="https://roneringa.com/development-team-evolution/" TargetMode="External"/><Relationship Id="rId4" Type="http://schemas.openxmlformats.org/officeDocument/2006/relationships/image" Target="../media/image20.png"/></Relationships>
</file>

<file path=ppt/slides/_rels/slide6.xml.rels><?xml version="1.0" encoding="UTF-8" standalone="yes"?>
<Relationships xmlns="http://schemas.openxmlformats.org/package/2006/relationships"><Relationship Id="rId3" Type="http://schemas.openxmlformats.org/officeDocument/2006/relationships/hyperlink" Target="http://www.trac7.org/2013/12/13/5-reasons-why-your-co-worker-hates-you/" TargetMode="External"/><Relationship Id="rId2" Type="http://schemas.openxmlformats.org/officeDocument/2006/relationships/image" Target="../media/image21.jpg"/><Relationship Id="rId1" Type="http://schemas.openxmlformats.org/officeDocument/2006/relationships/slideLayout" Target="../slideLayouts/slideLayout30.xml"/><Relationship Id="rId5" Type="http://schemas.openxmlformats.org/officeDocument/2006/relationships/hyperlink" Target="https://www.peoplematters.in/article/leadership/the-end-of-autocratic-bossing-15338" TargetMode="External"/><Relationship Id="rId4" Type="http://schemas.openxmlformats.org/officeDocument/2006/relationships/image" Target="../media/image22.jpg"/></Relationships>
</file>

<file path=ppt/slides/_rels/slide7.xml.rels><?xml version="1.0" encoding="UTF-8" standalone="yes"?>
<Relationships xmlns="http://schemas.openxmlformats.org/package/2006/relationships"><Relationship Id="rId8" Type="http://schemas.openxmlformats.org/officeDocument/2006/relationships/hyperlink" Target="http://commons.wikimedia.org/wiki/File:1328101972_Arrow-Down.png" TargetMode="External"/><Relationship Id="rId3" Type="http://schemas.openxmlformats.org/officeDocument/2006/relationships/image" Target="../media/image24.png"/><Relationship Id="rId7" Type="http://schemas.openxmlformats.org/officeDocument/2006/relationships/image" Target="../media/image26.png"/><Relationship Id="rId2" Type="http://schemas.openxmlformats.org/officeDocument/2006/relationships/image" Target="../media/image23.jpg"/><Relationship Id="rId1" Type="http://schemas.openxmlformats.org/officeDocument/2006/relationships/slideLayout" Target="../slideLayouts/slideLayout30.xml"/><Relationship Id="rId6" Type="http://schemas.openxmlformats.org/officeDocument/2006/relationships/hyperlink" Target="http://elainefogel.net/2012/08/27/7-criteria-for-deciding-who-to-follow-back-in-social-media/" TargetMode="External"/><Relationship Id="rId5" Type="http://schemas.openxmlformats.org/officeDocument/2006/relationships/image" Target="../media/image25.jpg"/><Relationship Id="rId4" Type="http://schemas.openxmlformats.org/officeDocument/2006/relationships/hyperlink" Target="http://majayrick.deviantart.com/art/not-so-majestic-not-quite-moustache-560498061"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27.png"/><Relationship Id="rId5" Type="http://schemas.openxmlformats.org/officeDocument/2006/relationships/hyperlink" Target="http://2012books.lardbucket.org/books/a-primer-on-communication-studies/s14-leadership-roles-and-problem-s.html" TargetMode="External"/><Relationship Id="rId4" Type="http://schemas.openxmlformats.org/officeDocument/2006/relationships/image" Target="../media/image13.jpg"/></Relationships>
</file>

<file path=ppt/slides/_rels/slide9.xml.rels><?xml version="1.0" encoding="UTF-8" standalone="yes"?>
<Relationships xmlns="http://schemas.openxmlformats.org/package/2006/relationships"><Relationship Id="rId3" Type="http://schemas.openxmlformats.org/officeDocument/2006/relationships/hyperlink" Target="https://roneringa.com/development-team-evolution/" TargetMode="External"/><Relationship Id="rId2" Type="http://schemas.openxmlformats.org/officeDocument/2006/relationships/image" Target="../media/image28.png"/><Relationship Id="rId1" Type="http://schemas.openxmlformats.org/officeDocument/2006/relationships/slideLayout" Target="../slideLayouts/slideLayout30.xml"/><Relationship Id="rId5" Type="http://schemas.openxmlformats.org/officeDocument/2006/relationships/hyperlink" Target="https://apgovernmentchs.wikispaces.com/Criticisms+of+Interest+Groups" TargetMode="External"/><Relationship Id="rId4" Type="http://schemas.openxmlformats.org/officeDocument/2006/relationships/image" Target="../media/image29.jpg"/></Relationships>
</file>

<file path=ppt/slides/_rels/slide10.xml.rels><?xml version="1.0" encoding="UTF-8" standalone="yes"?>
<Relationships xmlns="http://schemas.openxmlformats.org/package/2006/relationships"><Relationship Id="rId3" Type="http://schemas.openxmlformats.org/officeDocument/2006/relationships/hyperlink" Target="https://leadershipfreak.wordpress.com/tag/new-hire/" TargetMode="External"/><Relationship Id="rId2" Type="http://schemas.openxmlformats.org/officeDocument/2006/relationships/image" Target="../media/image30.jpg"/><Relationship Id="rId1" Type="http://schemas.openxmlformats.org/officeDocument/2006/relationships/slideLayout" Target="../slideLayouts/slideLayout19.xml"/><Relationship Id="rId5" Type="http://schemas.openxmlformats.org/officeDocument/2006/relationships/hyperlink" Target="http://davidcockerton.com/2013/06/24/alternative-dispute-resolution-adr-mediation-part-i-the-mediation-process/" TargetMode="External"/><Relationship Id="rId4" Type="http://schemas.openxmlformats.org/officeDocument/2006/relationships/image" Target="../media/image31.jpeg"/></Relationships>
</file>

<file path=ppt/slides/_rels/slide11.xml.rels><?xml version="1.0" encoding="UTF-8" standalone="yes"?>
<Relationships xmlns="http://schemas.openxmlformats.org/package/2006/relationships"><Relationship Id="rId3" Type="http://schemas.openxmlformats.org/officeDocument/2006/relationships/hyperlink" Target="http://notenoughgood.com/2011/06/importance-of-tolerance/" TargetMode="External"/><Relationship Id="rId2" Type="http://schemas.openxmlformats.org/officeDocument/2006/relationships/image" Target="../media/image32.png"/><Relationship Id="rId1" Type="http://schemas.openxmlformats.org/officeDocument/2006/relationships/slideLayout" Target="../slideLayouts/slideLayout30.xml"/></Relationships>
</file>

<file path=ppt/slides/_rels/slide12.xml.rels><?xml version="1.0" encoding="UTF-8" standalone="yes"?>
<Relationships xmlns="http://schemas.openxmlformats.org/package/2006/relationships"><Relationship Id="rId3" Type="http://schemas.openxmlformats.org/officeDocument/2006/relationships/hyperlink" Target="http://mkleit.wordpress.com/category/between-quotations/" TargetMode="External"/><Relationship Id="rId2" Type="http://schemas.openxmlformats.org/officeDocument/2006/relationships/image" Target="../media/image33.jpg"/><Relationship Id="rId1" Type="http://schemas.openxmlformats.org/officeDocument/2006/relationships/slideLayout" Target="../slideLayouts/slideLayout19.xml"/><Relationship Id="rId5" Type="http://schemas.openxmlformats.org/officeDocument/2006/relationships/hyperlink" Target="http://www.iblognet.com/power-of-communication.html" TargetMode="External"/><Relationship Id="rId4" Type="http://schemas.openxmlformats.org/officeDocument/2006/relationships/image" Target="../media/image34.png"/></Relationships>
</file>

<file path=ppt/slides/_rels/slide13.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hyperlink" Target="https://en.wikipedia.org/wiki/File:Rubik%27s_cube.svg" TargetMode="External"/><Relationship Id="rId7" Type="http://schemas.openxmlformats.org/officeDocument/2006/relationships/hyperlink" Target="http://blogdelosmaestrosdeaudicionylenguaje.blogspot.mx/2013/09/jugamos-hacer-praxias-con-los-minions.html" TargetMode="External"/><Relationship Id="rId2" Type="http://schemas.openxmlformats.org/officeDocument/2006/relationships/image" Target="../media/image35.png"/><Relationship Id="rId1" Type="http://schemas.openxmlformats.org/officeDocument/2006/relationships/slideLayout" Target="../slideLayouts/slideLayout19.xml"/><Relationship Id="rId6" Type="http://schemas.openxmlformats.org/officeDocument/2006/relationships/image" Target="../media/image37.jpg"/><Relationship Id="rId5" Type="http://schemas.openxmlformats.org/officeDocument/2006/relationships/hyperlink" Target="http://www.freestockphotos.biz/stockphoto/9551" TargetMode="External"/><Relationship Id="rId4" Type="http://schemas.openxmlformats.org/officeDocument/2006/relationships/image" Target="../media/image36.jpg"/></Relationships>
</file>

<file path=ppt/slides/_rels/slide14.xml.rels><?xml version="1.0" encoding="UTF-8" standalone="yes"?>
<Relationships xmlns="http://schemas.openxmlformats.org/package/2006/relationships"><Relationship Id="rId3" Type="http://schemas.openxmlformats.org/officeDocument/2006/relationships/hyperlink" Target="http://inventosquecambiaronelmundo.wikispaces.com/Conclusiones" TargetMode="External"/><Relationship Id="rId2" Type="http://schemas.openxmlformats.org/officeDocument/2006/relationships/image" Target="../media/image38.gif"/><Relationship Id="rId1" Type="http://schemas.openxmlformats.org/officeDocument/2006/relationships/slideLayout" Target="../slideLayouts/slideLayout7.xml"/><Relationship Id="rId5" Type="http://schemas.openxmlformats.org/officeDocument/2006/relationships/hyperlink" Target="http://revistaarrobalibre.blogspot.com/2014/11/biblioteca-de-imagenes-para-scratch-gru.html" TargetMode="External"/><Relationship Id="rId4" Type="http://schemas.openxmlformats.org/officeDocument/2006/relationships/image" Target="../media/image39.png"/></Relationships>
</file>

<file path=ppt/slides/_rels/slide15.xml.rels><?xml version="1.0" encoding="UTF-8" standalone="yes"?>
<Relationships xmlns="http://schemas.openxmlformats.org/package/2006/relationships"><Relationship Id="rId8" Type="http://schemas.openxmlformats.org/officeDocument/2006/relationships/image" Target="../media/image41.jpg"/><Relationship Id="rId3" Type="http://schemas.openxmlformats.org/officeDocument/2006/relationships/hyperlink" Target="http://www.werkenmetteamrollen.nl/" TargetMode="External"/><Relationship Id="rId7" Type="http://schemas.openxmlformats.org/officeDocument/2006/relationships/hyperlink" Target="http://physics-t2project.wikispaces.com/References+and+Relted+Sites" TargetMode="External"/><Relationship Id="rId2" Type="http://schemas.openxmlformats.org/officeDocument/2006/relationships/hyperlink" Target="http://www.acas.org.uk/" TargetMode="External"/><Relationship Id="rId1" Type="http://schemas.openxmlformats.org/officeDocument/2006/relationships/slideLayout" Target="../slideLayouts/slideLayout42.xml"/><Relationship Id="rId6" Type="http://schemas.openxmlformats.org/officeDocument/2006/relationships/image" Target="../media/image40.jpg"/><Relationship Id="rId11" Type="http://schemas.openxmlformats.org/officeDocument/2006/relationships/image" Target="../media/image43.png"/><Relationship Id="rId5" Type="http://schemas.openxmlformats.org/officeDocument/2006/relationships/hyperlink" Target="https://www.pediaa.com/" TargetMode="External"/><Relationship Id="rId10" Type="http://schemas.openxmlformats.org/officeDocument/2006/relationships/hyperlink" Target="http://scifi.stackexchange.com/questions/43013/why-do-the-minions-always-wear-goggles" TargetMode="External"/><Relationship Id="rId4" Type="http://schemas.openxmlformats.org/officeDocument/2006/relationships/hyperlink" Target="http://www.belbin.com/" TargetMode="External"/><Relationship Id="rId9" Type="http://schemas.openxmlformats.org/officeDocument/2006/relationships/image" Target="../media/image42.jpg"/></Relationships>
</file>

<file path=ppt/slides/_rels/slide16.xml.rels><?xml version="1.0" encoding="UTF-8" standalone="yes"?>
<Relationships xmlns="http://schemas.openxmlformats.org/package/2006/relationships"><Relationship Id="rId8" Type="http://schemas.openxmlformats.org/officeDocument/2006/relationships/image" Target="../media/image46.jpg"/><Relationship Id="rId3" Type="http://schemas.openxmlformats.org/officeDocument/2006/relationships/hyperlink" Target="http://www.effective-training-development.co.uk/" TargetMode="External"/><Relationship Id="rId7" Type="http://schemas.openxmlformats.org/officeDocument/2006/relationships/image" Target="../media/image45.jpg"/><Relationship Id="rId12" Type="http://schemas.openxmlformats.org/officeDocument/2006/relationships/hyperlink" Target="http://stackoverflow.com/questions/5245662/drawing-arrows-with-different-width-on-an-html-page" TargetMode="External"/><Relationship Id="rId2" Type="http://schemas.openxmlformats.org/officeDocument/2006/relationships/hyperlink" Target="https://www.mindtools.com/" TargetMode="External"/><Relationship Id="rId1" Type="http://schemas.openxmlformats.org/officeDocument/2006/relationships/slideLayout" Target="../slideLayouts/slideLayout30.xml"/><Relationship Id="rId6" Type="http://schemas.openxmlformats.org/officeDocument/2006/relationships/image" Target="../media/image44.png"/><Relationship Id="rId11" Type="http://schemas.openxmlformats.org/officeDocument/2006/relationships/image" Target="../media/image48.gif"/><Relationship Id="rId5" Type="http://schemas.openxmlformats.org/officeDocument/2006/relationships/hyperlink" Target="http://www.edu.gov/" TargetMode="External"/><Relationship Id="rId10" Type="http://schemas.openxmlformats.org/officeDocument/2006/relationships/hyperlink" Target="http://www.wired.it/lifestyle/design/2015/04/20/colore-ispirato-fiction-giallo-minion/" TargetMode="External"/><Relationship Id="rId4" Type="http://schemas.openxmlformats.org/officeDocument/2006/relationships/hyperlink" Target="https://www.teambuilding.co.uk/" TargetMode="External"/><Relationship Id="rId9" Type="http://schemas.openxmlformats.org/officeDocument/2006/relationships/image" Target="../media/image47.jpg"/></Relationships>
</file>

<file path=ppt/slides/_rels/slide17.xml.rels><?xml version="1.0" encoding="UTF-8" standalone="yes"?>
<Relationships xmlns="http://schemas.openxmlformats.org/package/2006/relationships"><Relationship Id="rId3" Type="http://schemas.openxmlformats.org/officeDocument/2006/relationships/hyperlink" Target="http://www.mediafactory.org.au/natalie-herbstreit/2014/10/14/the-end/" TargetMode="External"/><Relationship Id="rId7" Type="http://schemas.openxmlformats.org/officeDocument/2006/relationships/hyperlink" Target="http://scienceisbeauty.tumblr.com/post/6075740694/i-know-that-this-defies-the-law-of-gravity-but" TargetMode="External"/><Relationship Id="rId2" Type="http://schemas.openxmlformats.org/officeDocument/2006/relationships/image" Target="../media/image49.jpg"/><Relationship Id="rId1" Type="http://schemas.openxmlformats.org/officeDocument/2006/relationships/slideLayout" Target="../slideLayouts/slideLayout6.xml"/><Relationship Id="rId6" Type="http://schemas.openxmlformats.org/officeDocument/2006/relationships/image" Target="../media/image51.jpg"/><Relationship Id="rId5" Type="http://schemas.openxmlformats.org/officeDocument/2006/relationships/hyperlink" Target="http://sangregorio5aguilardecampoo.blogspot.com/2013_01_01_archive.html" TargetMode="External"/><Relationship Id="rId4" Type="http://schemas.openxmlformats.org/officeDocument/2006/relationships/image" Target="../media/image50.jpg"/></Relationships>
</file>

<file path=ppt/slides/_rels/slide18.xml.rels><?xml version="1.0" encoding="UTF-8" standalone="yes"?>
<Relationships xmlns="http://schemas.openxmlformats.org/package/2006/relationships"><Relationship Id="rId3" Type="http://schemas.openxmlformats.org/officeDocument/2006/relationships/hyperlink" Target="http://iwalkthroughlife.blogspot.com/2011/05/nurses-day-celebration-making.html" TargetMode="External"/><Relationship Id="rId7" Type="http://schemas.openxmlformats.org/officeDocument/2006/relationships/hyperlink" Target="https://www.flickr.com/photos/huguesndelafleche/6496034483/in/photostream/" TargetMode="External"/><Relationship Id="rId2" Type="http://schemas.openxmlformats.org/officeDocument/2006/relationships/image" Target="../media/image52.jpg"/><Relationship Id="rId1" Type="http://schemas.openxmlformats.org/officeDocument/2006/relationships/slideLayout" Target="../slideLayouts/slideLayout40.xml"/><Relationship Id="rId6" Type="http://schemas.openxmlformats.org/officeDocument/2006/relationships/image" Target="../media/image54.jpg"/><Relationship Id="rId5" Type="http://schemas.openxmlformats.org/officeDocument/2006/relationships/hyperlink" Target="http://retrenders.com/tag/stuart/" TargetMode="External"/><Relationship Id="rId4" Type="http://schemas.openxmlformats.org/officeDocument/2006/relationships/image" Target="../media/image53.jpg"/></Relationships>
</file>

<file path=ppt/slides/_rels/slide19.xml.rels><?xml version="1.0" encoding="UTF-8" standalone="yes"?>
<Relationships xmlns="http://schemas.openxmlformats.org/package/2006/relationships"><Relationship Id="rId3" Type="http://schemas.openxmlformats.org/officeDocument/2006/relationships/hyperlink" Target="http://blog.cuvitt.com/empleado-implicado-o-comprometido/" TargetMode="External"/><Relationship Id="rId2" Type="http://schemas.openxmlformats.org/officeDocument/2006/relationships/image" Target="../media/image55.jpg"/><Relationship Id="rId1" Type="http://schemas.openxmlformats.org/officeDocument/2006/relationships/slideLayout" Target="../slideLayouts/slideLayout35.xml"/><Relationship Id="rId5" Type="http://schemas.openxmlformats.org/officeDocument/2006/relationships/hyperlink" Target="http://stateofmind13.com/2015/02/11/why-mtvs-banana-song-to-increase-culture-in-lebanon-is-a-big-failure/" TargetMode="External"/><Relationship Id="rId4" Type="http://schemas.openxmlformats.org/officeDocument/2006/relationships/image" Target="../media/image56.jpg"/></Relationships>
</file>

<file path=ppt/slides/_rels/slide20.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hyperlink" Target="http://cute-pictures.blogspot.com/2011/08/75-free-stock-images-3d-human-character.html" TargetMode="External"/><Relationship Id="rId7" Type="http://schemas.openxmlformats.org/officeDocument/2006/relationships/hyperlink" Target="http://www.pngall.com/team-work-png" TargetMode="External"/><Relationship Id="rId2" Type="http://schemas.openxmlformats.org/officeDocument/2006/relationships/image" Target="../media/image57.jpg"/><Relationship Id="rId1" Type="http://schemas.openxmlformats.org/officeDocument/2006/relationships/slideLayout" Target="../slideLayouts/slideLayout40.xml"/><Relationship Id="rId6" Type="http://schemas.openxmlformats.org/officeDocument/2006/relationships/image" Target="../media/image59.png"/><Relationship Id="rId5" Type="http://schemas.openxmlformats.org/officeDocument/2006/relationships/hyperlink" Target="http://afiftabsh.com/tag/project-based-structure/" TargetMode="External"/><Relationship Id="rId4" Type="http://schemas.openxmlformats.org/officeDocument/2006/relationships/image" Target="../media/image58.jpg"/><Relationship Id="rId9" Type="http://schemas.openxmlformats.org/officeDocument/2006/relationships/hyperlink" Target="http://www.designbolts.com/2013/07/14/despicable-me-2-minions-vector-ai-eps-cdr-high-res-pngs/"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2013.igem.org/Team:Tsinghua/Introduction-Our-Idea" TargetMode="External"/><Relationship Id="rId7" Type="http://schemas.openxmlformats.org/officeDocument/2006/relationships/hyperlink" Target="http://lifebushido-triangle.wikispaces.com/Seikou" TargetMode="External"/><Relationship Id="rId2" Type="http://schemas.openxmlformats.org/officeDocument/2006/relationships/image" Target="../media/image61.png"/><Relationship Id="rId1" Type="http://schemas.openxmlformats.org/officeDocument/2006/relationships/slideLayout" Target="../slideLayouts/slideLayout32.xml"/><Relationship Id="rId6" Type="http://schemas.openxmlformats.org/officeDocument/2006/relationships/image" Target="../media/image63.jpg"/><Relationship Id="rId5" Type="http://schemas.openxmlformats.org/officeDocument/2006/relationships/hyperlink" Target="http://arthistory2014.doingdh.org/category/parposts/page/3/" TargetMode="External"/><Relationship Id="rId4" Type="http://schemas.openxmlformats.org/officeDocument/2006/relationships/image" Target="../media/image62.jpg"/></Relationships>
</file>

<file path=ppt/slides/_rels/slide22.xml.rels><?xml version="1.0" encoding="UTF-8" standalone="yes"?>
<Relationships xmlns="http://schemas.openxmlformats.org/package/2006/relationships"><Relationship Id="rId8" Type="http://schemas.openxmlformats.org/officeDocument/2006/relationships/image" Target="../media/image65.jpg"/><Relationship Id="rId3" Type="http://schemas.openxmlformats.org/officeDocument/2006/relationships/hyperlink" Target="http://www.effective-training-development.co.uk/" TargetMode="External"/><Relationship Id="rId7" Type="http://schemas.openxmlformats.org/officeDocument/2006/relationships/image" Target="../media/image41.jpg"/><Relationship Id="rId2" Type="http://schemas.openxmlformats.org/officeDocument/2006/relationships/hyperlink" Target="http://www.werkenmetteamrollen.nl/" TargetMode="External"/><Relationship Id="rId1" Type="http://schemas.openxmlformats.org/officeDocument/2006/relationships/slideLayout" Target="../slideLayouts/slideLayout32.xml"/><Relationship Id="rId6" Type="http://schemas.openxmlformats.org/officeDocument/2006/relationships/hyperlink" Target="http://delinlea.deviantart.com/art/a-minion-is-ruining-my-drawing-3d-drawing-447896094" TargetMode="External"/><Relationship Id="rId5" Type="http://schemas.openxmlformats.org/officeDocument/2006/relationships/image" Target="../media/image64.jpg"/><Relationship Id="rId4" Type="http://schemas.openxmlformats.org/officeDocument/2006/relationships/hyperlink" Target="http://www.edu.gov/" TargetMode="External"/><Relationship Id="rId9" Type="http://schemas.openxmlformats.org/officeDocument/2006/relationships/hyperlink" Target="http://www.dealiciousmom.com/minions-bob-interacts-with-teddy-bear-29-at-amazon-41-off/"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retrenders.com/tag/stuart/" TargetMode="External"/><Relationship Id="rId2" Type="http://schemas.openxmlformats.org/officeDocument/2006/relationships/image" Target="../media/image53.jpg"/><Relationship Id="rId1" Type="http://schemas.openxmlformats.org/officeDocument/2006/relationships/slideLayout" Target="../slideLayouts/slideLayout32.xml"/><Relationship Id="rId5" Type="http://schemas.openxmlformats.org/officeDocument/2006/relationships/hyperlink" Target="http://ap2hyc.com/?p=10696" TargetMode="External"/><Relationship Id="rId4" Type="http://schemas.openxmlformats.org/officeDocument/2006/relationships/image" Target="../media/image66.jpg"/></Relationships>
</file>

<file path=ppt/slides/_rels/slide24.xml.rels><?xml version="1.0" encoding="UTF-8" standalone="yes"?>
<Relationships xmlns="http://schemas.openxmlformats.org/package/2006/relationships"><Relationship Id="rId3" Type="http://schemas.openxmlformats.org/officeDocument/2006/relationships/hyperlink" Target="http://retrenders.com/tag/stuart/" TargetMode="External"/><Relationship Id="rId2" Type="http://schemas.openxmlformats.org/officeDocument/2006/relationships/image" Target="../media/image53.jpg"/><Relationship Id="rId1" Type="http://schemas.openxmlformats.org/officeDocument/2006/relationships/slideLayout" Target="../slideLayouts/slideLayout21.xml"/><Relationship Id="rId5" Type="http://schemas.openxmlformats.org/officeDocument/2006/relationships/hyperlink" Target="https://primarysis.wikispaces.com/manual+art" TargetMode="External"/><Relationship Id="rId4" Type="http://schemas.openxmlformats.org/officeDocument/2006/relationships/image" Target="../media/image67.jpg"/></Relationships>
</file>

<file path=ppt/slides/_rels/slide25.xml.rels><?xml version="1.0" encoding="UTF-8" standalone="yes"?>
<Relationships xmlns="http://schemas.openxmlformats.org/package/2006/relationships"><Relationship Id="rId8" Type="http://schemas.openxmlformats.org/officeDocument/2006/relationships/image" Target="../media/image70.png"/><Relationship Id="rId3" Type="http://schemas.openxmlformats.org/officeDocument/2006/relationships/hyperlink" Target="http://scifi.stackexchange.com/questions/43013/why-do-the-minions-always-wear-goggles" TargetMode="External"/><Relationship Id="rId7" Type="http://schemas.openxmlformats.org/officeDocument/2006/relationships/hyperlink" Target="http://iesmarianobarbacidlibrary.blogspot.com/2013/03/welcome-to-our-library-blog-in-english.html" TargetMode="External"/><Relationship Id="rId2" Type="http://schemas.openxmlformats.org/officeDocument/2006/relationships/image" Target="../media/image42.jpg"/><Relationship Id="rId1" Type="http://schemas.openxmlformats.org/officeDocument/2006/relationships/slideLayout" Target="../slideLayouts/slideLayout21.xml"/><Relationship Id="rId6" Type="http://schemas.openxmlformats.org/officeDocument/2006/relationships/image" Target="../media/image69.jpg"/><Relationship Id="rId11" Type="http://schemas.openxmlformats.org/officeDocument/2006/relationships/hyperlink" Target="https://en.wikipedia.org/wiki/SpongeBob_SquarePants:_Employee_of_the_Month" TargetMode="External"/><Relationship Id="rId5" Type="http://schemas.openxmlformats.org/officeDocument/2006/relationships/hyperlink" Target="http://ejeda.deviantart.com/art/working-hard-306786975" TargetMode="External"/><Relationship Id="rId10" Type="http://schemas.openxmlformats.org/officeDocument/2006/relationships/image" Target="../media/image71.jpg"/><Relationship Id="rId4" Type="http://schemas.openxmlformats.org/officeDocument/2006/relationships/image" Target="../media/image68.jpg"/><Relationship Id="rId9" Type="http://schemas.openxmlformats.org/officeDocument/2006/relationships/hyperlink" Target="https://culverpaper.wikispaces.com/Cooking+With+Natalie"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primarysis.wikispaces.com/manual+art" TargetMode="External"/><Relationship Id="rId2" Type="http://schemas.openxmlformats.org/officeDocument/2006/relationships/image" Target="../media/image67.jpg"/><Relationship Id="rId1" Type="http://schemas.openxmlformats.org/officeDocument/2006/relationships/slideLayout" Target="../slideLayouts/slideLayout21.xml"/><Relationship Id="rId6" Type="http://schemas.openxmlformats.org/officeDocument/2006/relationships/hyperlink" Target="https://creativecommons.org/licenses/by-nc/3.0/" TargetMode="External"/><Relationship Id="rId5" Type="http://schemas.openxmlformats.org/officeDocument/2006/relationships/hyperlink" Target="http://www.carnegieknowledgenetwork.org/briefs/teacher_prep/" TargetMode="External"/><Relationship Id="rId4" Type="http://schemas.openxmlformats.org/officeDocument/2006/relationships/image" Target="../media/image72.jpg"/></Relationships>
</file>

<file path=ppt/slides/_rels/slide27.xml.rels><?xml version="1.0" encoding="UTF-8" standalone="yes"?>
<Relationships xmlns="http://schemas.openxmlformats.org/package/2006/relationships"><Relationship Id="rId3" Type="http://schemas.openxmlformats.org/officeDocument/2006/relationships/hyperlink" Target="http://refugio-dos-livros.blogspot.com/2011_07_01_archive.html" TargetMode="External"/><Relationship Id="rId2" Type="http://schemas.openxmlformats.org/officeDocument/2006/relationships/image" Target="../media/image73.jpg"/><Relationship Id="rId1" Type="http://schemas.openxmlformats.org/officeDocument/2006/relationships/slideLayout" Target="../slideLayouts/slideLayout21.xml"/><Relationship Id="rId5" Type="http://schemas.openxmlformats.org/officeDocument/2006/relationships/hyperlink" Target="http://suslikd.deviantart.com/art/my-little-army-of-minions-1-396716845" TargetMode="External"/><Relationship Id="rId4" Type="http://schemas.openxmlformats.org/officeDocument/2006/relationships/image" Target="../media/image74.jpg"/></Relationships>
</file>

<file path=ppt/slides/_rels/slide28.xml.rels><?xml version="1.0" encoding="UTF-8" standalone="yes"?>
<Relationships xmlns="http://schemas.openxmlformats.org/package/2006/relationships"><Relationship Id="rId3" Type="http://schemas.openxmlformats.org/officeDocument/2006/relationships/hyperlink" Target="http://retrenders.com/tag/stuart/" TargetMode="External"/><Relationship Id="rId2" Type="http://schemas.openxmlformats.org/officeDocument/2006/relationships/image" Target="../media/image53.jpg"/><Relationship Id="rId1" Type="http://schemas.openxmlformats.org/officeDocument/2006/relationships/slideLayout" Target="../slideLayouts/slideLayout21.xml"/><Relationship Id="rId5" Type="http://schemas.openxmlformats.org/officeDocument/2006/relationships/hyperlink" Target="http://www.esc-plus.com/watch-todays-second-individual-rehearsals-eurovision-semi-finals/" TargetMode="External"/><Relationship Id="rId4" Type="http://schemas.openxmlformats.org/officeDocument/2006/relationships/image" Target="../media/image75.jpg"/></Relationships>
</file>

<file path=ppt/slides/_rels/slide29.xml.rels><?xml version="1.0" encoding="UTF-8" standalone="yes"?>
<Relationships xmlns="http://schemas.openxmlformats.org/package/2006/relationships"><Relationship Id="rId3" Type="http://schemas.openxmlformats.org/officeDocument/2006/relationships/hyperlink" Target="https://cute-pictures.blogspot.in/2011/08/75-free-stock-images-3d-human-character.html" TargetMode="External"/><Relationship Id="rId7" Type="http://schemas.openxmlformats.org/officeDocument/2006/relationships/hyperlink" Target="http://lamunix.blogspot.com/2015/01/la-cuenta-de-la-vieja-minions-en-mi.html" TargetMode="External"/><Relationship Id="rId2" Type="http://schemas.openxmlformats.org/officeDocument/2006/relationships/image" Target="../media/image76.jpg"/><Relationship Id="rId1" Type="http://schemas.openxmlformats.org/officeDocument/2006/relationships/slideLayout" Target="../slideLayouts/slideLayout21.xml"/><Relationship Id="rId6" Type="http://schemas.openxmlformats.org/officeDocument/2006/relationships/image" Target="../media/image78.jpg"/><Relationship Id="rId5" Type="http://schemas.openxmlformats.org/officeDocument/2006/relationships/hyperlink" Target="http://www.eoi.es/blogs/lauraambros/2011/11/28/what-about-managerial-skills/" TargetMode="External"/><Relationship Id="rId4" Type="http://schemas.openxmlformats.org/officeDocument/2006/relationships/image" Target="../media/image77.jpg"/></Relationships>
</file>

<file path=ppt/slides/_rels/slide30.xml.rels><?xml version="1.0" encoding="UTF-8" standalone="yes"?>
<Relationships xmlns="http://schemas.openxmlformats.org/package/2006/relationships"><Relationship Id="rId8" Type="http://schemas.openxmlformats.org/officeDocument/2006/relationships/image" Target="../media/image53.jpg"/><Relationship Id="rId3" Type="http://schemas.openxmlformats.org/officeDocument/2006/relationships/hyperlink" Target="https://gamerauntsia.eus/bloga/game-erauntsia-komunitate-geroz-eta-irekiagoa/" TargetMode="External"/><Relationship Id="rId7" Type="http://schemas.openxmlformats.org/officeDocument/2006/relationships/hyperlink" Target="http://time4sports.wikispaces.com/References" TargetMode="External"/><Relationship Id="rId2" Type="http://schemas.openxmlformats.org/officeDocument/2006/relationships/image" Target="../media/image79.png"/><Relationship Id="rId1" Type="http://schemas.openxmlformats.org/officeDocument/2006/relationships/slideLayout" Target="../slideLayouts/slideLayout37.xml"/><Relationship Id="rId6" Type="http://schemas.openxmlformats.org/officeDocument/2006/relationships/image" Target="../media/image81.jpg"/><Relationship Id="rId5" Type="http://schemas.openxmlformats.org/officeDocument/2006/relationships/hyperlink" Target="https://pblteacher.wordpress.com/" TargetMode="External"/><Relationship Id="rId4" Type="http://schemas.openxmlformats.org/officeDocument/2006/relationships/image" Target="../media/image80.jpg"/><Relationship Id="rId9" Type="http://schemas.openxmlformats.org/officeDocument/2006/relationships/hyperlink" Target="http://retrenders.com/tag/stuar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37" name="Picture 31">
            <a:extLst>
              <a:ext uri="{FF2B5EF4-FFF2-40B4-BE49-F238E27FC236}">
                <a16:creationId xmlns:a16="http://schemas.microsoft.com/office/drawing/2014/main" id="{3AFFBB48-1F86-473A-A514-4659D25BE54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39" name="Rectangle 33">
            <a:extLst>
              <a:ext uri="{FF2B5EF4-FFF2-40B4-BE49-F238E27FC236}">
                <a16:creationId xmlns:a16="http://schemas.microsoft.com/office/drawing/2014/main" id="{B1DD25EF-FE77-45E4-AB94-ECE9C1521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56974"/>
            <a:ext cx="12188952" cy="2601025"/>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5-Point Star 31">
            <a:extLst>
              <a:ext uri="{FF2B5EF4-FFF2-40B4-BE49-F238E27FC236}">
                <a16:creationId xmlns:a16="http://schemas.microsoft.com/office/drawing/2014/main" id="{8753D3CD-4047-4AFA-990C-1F2C795BE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03408" y="6388943"/>
            <a:ext cx="373049" cy="373049"/>
          </a:xfrm>
          <a:prstGeom prst="star5">
            <a:avLst>
              <a:gd name="adj" fmla="val 26693"/>
              <a:gd name="hf" fmla="val 105146"/>
              <a:gd name="vf" fmla="val 110557"/>
            </a:avLst>
          </a:prstGeom>
          <a:solidFill>
            <a:schemeClr val="tx1">
              <a:lumMod val="65000"/>
              <a:lumOff val="35000"/>
              <a:alpha val="40000"/>
            </a:schemeClr>
          </a:solidFill>
          <a:ln>
            <a:noFill/>
          </a:ln>
        </p:spPr>
        <p:style>
          <a:lnRef idx="1">
            <a:schemeClr val="accent1"/>
          </a:lnRef>
          <a:fillRef idx="3">
            <a:schemeClr val="accent1"/>
          </a:fillRef>
          <a:effectRef idx="2">
            <a:schemeClr val="accent1"/>
          </a:effectRef>
          <a:fontRef idx="minor">
            <a:schemeClr val="lt1"/>
          </a:fontRef>
        </p:style>
      </p:sp>
      <p:sp>
        <p:nvSpPr>
          <p:cNvPr id="38" name="Rectangle 37">
            <a:extLst>
              <a:ext uri="{FF2B5EF4-FFF2-40B4-BE49-F238E27FC236}">
                <a16:creationId xmlns:a16="http://schemas.microsoft.com/office/drawing/2014/main" id="{C4F97F25-69E4-421A-95CF-5FB7B569A6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954" y="457201"/>
            <a:ext cx="11261749" cy="3343894"/>
          </a:xfrm>
          <a:prstGeom prst="rect">
            <a:avLst/>
          </a:prstGeom>
          <a:solidFill>
            <a:schemeClr val="bg1"/>
          </a:solidFill>
          <a:ln w="57150" cmpd="thinThick">
            <a:noFill/>
            <a:miter lim="800000"/>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6704225-D6D6-4F00-B28F-EF6EDC79E007}"/>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t="25965" r="-2" b="29882"/>
          <a:stretch/>
        </p:blipFill>
        <p:spPr>
          <a:xfrm rot="21600000">
            <a:off x="597279" y="672675"/>
            <a:ext cx="10805789" cy="2874505"/>
          </a:xfrm>
          <a:prstGeom prst="rect">
            <a:avLst/>
          </a:prstGeom>
        </p:spPr>
      </p:pic>
      <p:cxnSp>
        <p:nvCxnSpPr>
          <p:cNvPr id="40" name="Straight Connector 39">
            <a:extLst>
              <a:ext uri="{FF2B5EF4-FFF2-40B4-BE49-F238E27FC236}">
                <a16:creationId xmlns:a16="http://schemas.microsoft.com/office/drawing/2014/main" id="{03C5F395-E8FE-484E-AAF1-E009F4731F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4" y="4491323"/>
            <a:ext cx="12201086" cy="0"/>
          </a:xfrm>
          <a:prstGeom prst="line">
            <a:avLst/>
          </a:pr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E2E71C4D-12F9-494E-8DFC-81134A8F4E34}"/>
              </a:ext>
            </a:extLst>
          </p:cNvPr>
          <p:cNvSpPr>
            <a:spLocks noGrp="1"/>
          </p:cNvSpPr>
          <p:nvPr>
            <p:ph type="ctrTitle"/>
          </p:nvPr>
        </p:nvSpPr>
        <p:spPr>
          <a:xfrm>
            <a:off x="693105" y="4395890"/>
            <a:ext cx="10805790" cy="1073627"/>
          </a:xfrm>
        </p:spPr>
        <p:txBody>
          <a:bodyPr>
            <a:normAutofit/>
          </a:bodyPr>
          <a:lstStyle/>
          <a:p>
            <a:pPr algn="ctr"/>
            <a:r>
              <a:rPr lang="en-GB" sz="3800" dirty="0"/>
              <a:t>How to create and maintain </a:t>
            </a:r>
          </a:p>
        </p:txBody>
      </p:sp>
      <p:sp>
        <p:nvSpPr>
          <p:cNvPr id="3" name="Subtitle 2">
            <a:extLst>
              <a:ext uri="{FF2B5EF4-FFF2-40B4-BE49-F238E27FC236}">
                <a16:creationId xmlns:a16="http://schemas.microsoft.com/office/drawing/2014/main" id="{3F4A66DD-66D4-4B9A-8039-BDDA7DDEBA65}"/>
              </a:ext>
            </a:extLst>
          </p:cNvPr>
          <p:cNvSpPr>
            <a:spLocks noGrp="1"/>
          </p:cNvSpPr>
          <p:nvPr>
            <p:ph type="subTitle" idx="1"/>
          </p:nvPr>
        </p:nvSpPr>
        <p:spPr>
          <a:xfrm>
            <a:off x="116988" y="5469517"/>
            <a:ext cx="11879108" cy="562506"/>
          </a:xfrm>
        </p:spPr>
        <p:txBody>
          <a:bodyPr>
            <a:noAutofit/>
          </a:bodyPr>
          <a:lstStyle/>
          <a:p>
            <a:pPr algn="ctr"/>
            <a:r>
              <a:rPr lang="en-GB" sz="4800" dirty="0">
                <a:solidFill>
                  <a:schemeClr val="bg1"/>
                </a:solidFill>
                <a:highlight>
                  <a:srgbClr val="800000"/>
                </a:highlight>
              </a:rPr>
              <a:t>An effective team</a:t>
            </a:r>
          </a:p>
        </p:txBody>
      </p:sp>
      <mc:AlternateContent xmlns:mc="http://schemas.openxmlformats.org/markup-compatibility/2006" xmlns:am3d="http://schemas.microsoft.com/office/drawing/2017/model3d">
        <mc:Choice Requires="am3d">
          <p:graphicFrame>
            <p:nvGraphicFramePr>
              <p:cNvPr id="4" name="3D Model 3" descr="Team Research SAS">
                <a:extLst>
                  <a:ext uri="{FF2B5EF4-FFF2-40B4-BE49-F238E27FC236}">
                    <a16:creationId xmlns:a16="http://schemas.microsoft.com/office/drawing/2014/main" id="{D07E1024-05D1-4669-9669-807CD38D3C55}"/>
                  </a:ext>
                </a:extLst>
              </p:cNvPr>
              <p:cNvGraphicFramePr>
                <a:graphicFrameLocks noChangeAspect="1"/>
              </p:cNvGraphicFramePr>
              <p:nvPr>
                <p:extLst>
                  <p:ext uri="{D42A27DB-BD31-4B8C-83A1-F6EECF244321}">
                    <p14:modId xmlns:p14="http://schemas.microsoft.com/office/powerpoint/2010/main" val="2033596391"/>
                  </p:ext>
                </p:extLst>
              </p:nvPr>
            </p:nvGraphicFramePr>
            <p:xfrm>
              <a:off x="-15182" y="4256974"/>
              <a:ext cx="3225438" cy="2635536"/>
            </p:xfrm>
            <a:graphic>
              <a:graphicData uri="http://schemas.microsoft.com/office/drawing/2017/model3d">
                <am3d:model3d r:embed="rId6">
                  <am3d:spPr>
                    <a:xfrm>
                      <a:off x="0" y="0"/>
                      <a:ext cx="3225438" cy="2635536"/>
                    </a:xfrm>
                    <a:prstGeom prst="rect">
                      <a:avLst/>
                    </a:prstGeom>
                  </am3d:spPr>
                  <am3d:camera>
                    <am3d:pos x="0" y="0" z="63817163"/>
                    <am3d:up dx="0" dy="36000000" dz="0"/>
                    <am3d:lookAt x="0" y="0" z="0"/>
                    <am3d:perspective fov="2700000"/>
                  </am3d:camera>
                  <am3d:trans>
                    <am3d:meterPerModelUnit n="1367237" d="1000000"/>
                    <am3d:preTrans dx="195370" dy="-656181" dz="-11499629"/>
                    <am3d:scale>
                      <am3d:sx n="1000000" d="1000000"/>
                      <am3d:sy n="1000000" d="1000000"/>
                      <am3d:sz n="1000000" d="1000000"/>
                    </am3d:scale>
                    <am3d:rot ax="-2443160" ay="-464486" az="396790"/>
                    <am3d:postTrans dx="0" dy="0" dz="0"/>
                  </am3d:trans>
                  <am3d:attrSrcUrl r:id="rId7"/>
                  <am3d:raster rName="Office3DRenderer" rVer="16.0.8326">
                    <am3d:blip r:embed="rId8"/>
                  </am3d:raster>
                  <am3d:objViewport viewportSz="4938061"/>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xmlns="">
          <p:pic>
            <p:nvPicPr>
              <p:cNvPr id="4" name="3D Model 3" descr="Team Research SAS">
                <a:extLst>
                  <a:ext uri="{FF2B5EF4-FFF2-40B4-BE49-F238E27FC236}">
                    <a16:creationId xmlns:a16="http://schemas.microsoft.com/office/drawing/2014/main" id="{D07E1024-05D1-4669-9669-807CD38D3C55}"/>
                  </a:ext>
                </a:extLst>
              </p:cNvPr>
              <p:cNvPicPr>
                <a:picLocks noGrp="1" noRot="1" noChangeAspect="1" noMove="1" noResize="1" noEditPoints="1" noAdjustHandles="1" noChangeArrowheads="1" noChangeShapeType="1" noCrop="1"/>
              </p:cNvPicPr>
              <p:nvPr/>
            </p:nvPicPr>
            <p:blipFill>
              <a:blip r:embed="rId9"/>
              <a:stretch>
                <a:fillRect/>
              </a:stretch>
            </p:blipFill>
            <p:spPr>
              <a:xfrm>
                <a:off x="-15182" y="4256974"/>
                <a:ext cx="3225438" cy="2635536"/>
              </a:xfrm>
              <a:prstGeom prst="rect">
                <a:avLst/>
              </a:prstGeom>
            </p:spPr>
          </p:pic>
        </mc:Fallback>
      </mc:AlternateContent>
      <mc:AlternateContent xmlns:mc="http://schemas.openxmlformats.org/markup-compatibility/2006" xmlns:am3d="http://schemas.microsoft.com/office/drawing/2017/model3d">
        <mc:Choice Requires="am3d">
          <p:graphicFrame>
            <p:nvGraphicFramePr>
              <p:cNvPr id="11" name="3D Model 10" descr="Team Research SAS">
                <a:extLst>
                  <a:ext uri="{FF2B5EF4-FFF2-40B4-BE49-F238E27FC236}">
                    <a16:creationId xmlns:a16="http://schemas.microsoft.com/office/drawing/2014/main" id="{83036466-3977-431E-A715-2F1D9CF2D205}"/>
                  </a:ext>
                </a:extLst>
              </p:cNvPr>
              <p:cNvGraphicFramePr>
                <a:graphicFrameLocks noChangeAspect="1"/>
              </p:cNvGraphicFramePr>
              <p:nvPr>
                <p:extLst>
                  <p:ext uri="{D42A27DB-BD31-4B8C-83A1-F6EECF244321}">
                    <p14:modId xmlns:p14="http://schemas.microsoft.com/office/powerpoint/2010/main" val="2352752064"/>
                  </p:ext>
                </p:extLst>
              </p:nvPr>
            </p:nvGraphicFramePr>
            <p:xfrm>
              <a:off x="8902827" y="4256974"/>
              <a:ext cx="3225438" cy="2635536"/>
            </p:xfrm>
            <a:graphic>
              <a:graphicData uri="http://schemas.microsoft.com/office/drawing/2017/model3d">
                <am3d:model3d r:embed="rId6">
                  <am3d:spPr>
                    <a:xfrm>
                      <a:off x="0" y="0"/>
                      <a:ext cx="3225438" cy="2635536"/>
                    </a:xfrm>
                    <a:prstGeom prst="rect">
                      <a:avLst/>
                    </a:prstGeom>
                  </am3d:spPr>
                  <am3d:camera>
                    <am3d:pos x="0" y="0" z="63817163"/>
                    <am3d:up dx="0" dy="36000000" dz="0"/>
                    <am3d:lookAt x="0" y="0" z="0"/>
                    <am3d:perspective fov="2700000"/>
                  </am3d:camera>
                  <am3d:trans>
                    <am3d:meterPerModelUnit n="1367237" d="1000000"/>
                    <am3d:preTrans dx="195370" dy="-656181" dz="-11499629"/>
                    <am3d:scale>
                      <am3d:sx n="1000000" d="1000000"/>
                      <am3d:sy n="1000000" d="1000000"/>
                      <am3d:sz n="1000000" d="1000000"/>
                    </am3d:scale>
                    <am3d:rot ax="-2443160" ay="-464486" az="396790"/>
                    <am3d:postTrans dx="0" dy="0" dz="0"/>
                  </am3d:trans>
                  <am3d:attrSrcUrl r:id="rId7"/>
                  <am3d:raster rName="Office3DRenderer" rVer="16.0.8326">
                    <am3d:blip r:embed="rId9"/>
                  </am3d:raster>
                  <am3d:objViewport viewportSz="4938061"/>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xmlns="">
          <p:pic>
            <p:nvPicPr>
              <p:cNvPr id="11" name="3D Model 10" descr="Team Research SAS">
                <a:extLst>
                  <a:ext uri="{FF2B5EF4-FFF2-40B4-BE49-F238E27FC236}">
                    <a16:creationId xmlns:a16="http://schemas.microsoft.com/office/drawing/2014/main" id="{83036466-3977-431E-A715-2F1D9CF2D205}"/>
                  </a:ext>
                </a:extLst>
              </p:cNvPr>
              <p:cNvPicPr>
                <a:picLocks noGrp="1" noRot="1" noChangeAspect="1" noMove="1" noResize="1" noEditPoints="1" noAdjustHandles="1" noChangeArrowheads="1" noChangeShapeType="1" noCrop="1"/>
              </p:cNvPicPr>
              <p:nvPr/>
            </p:nvPicPr>
            <p:blipFill>
              <a:blip r:embed="rId9"/>
              <a:stretch>
                <a:fillRect/>
              </a:stretch>
            </p:blipFill>
            <p:spPr>
              <a:xfrm>
                <a:off x="8902827" y="4256974"/>
                <a:ext cx="3225438" cy="2635536"/>
              </a:xfrm>
              <a:prstGeom prst="rect">
                <a:avLst/>
              </a:prstGeom>
            </p:spPr>
          </p:pic>
        </mc:Fallback>
      </mc:AlternateContent>
    </p:spTree>
    <p:extLst>
      <p:ext uri="{BB962C8B-B14F-4D97-AF65-F5344CB8AC3E}">
        <p14:creationId xmlns:p14="http://schemas.microsoft.com/office/powerpoint/2010/main" val="39795261"/>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3E228-1702-4561-8B76-3202D350819F}"/>
              </a:ext>
            </a:extLst>
          </p:cNvPr>
          <p:cNvSpPr>
            <a:spLocks noGrp="1"/>
          </p:cNvSpPr>
          <p:nvPr>
            <p:ph type="title"/>
          </p:nvPr>
        </p:nvSpPr>
        <p:spPr>
          <a:xfrm>
            <a:off x="2773131" y="1341304"/>
            <a:ext cx="6263236" cy="1049235"/>
          </a:xfrm>
        </p:spPr>
        <p:txBody>
          <a:bodyPr>
            <a:normAutofit/>
          </a:bodyPr>
          <a:lstStyle/>
          <a:p>
            <a:r>
              <a:rPr lang="en-GB" sz="4800" dirty="0">
                <a:solidFill>
                  <a:schemeClr val="accent3">
                    <a:lumMod val="75000"/>
                  </a:schemeClr>
                </a:solidFill>
                <a:highlight>
                  <a:srgbClr val="800000"/>
                </a:highlight>
                <a:latin typeface="Algerian" panose="04020705040A02060702" pitchFamily="82" charset="0"/>
              </a:rPr>
              <a:t>introduction</a:t>
            </a:r>
          </a:p>
        </p:txBody>
      </p:sp>
      <p:sp>
        <p:nvSpPr>
          <p:cNvPr id="3" name="Content Placeholder 2">
            <a:extLst>
              <a:ext uri="{FF2B5EF4-FFF2-40B4-BE49-F238E27FC236}">
                <a16:creationId xmlns:a16="http://schemas.microsoft.com/office/drawing/2014/main" id="{8E56929A-0A30-4321-9D0E-E58B2300A2EC}"/>
              </a:ext>
            </a:extLst>
          </p:cNvPr>
          <p:cNvSpPr>
            <a:spLocks noGrp="1"/>
          </p:cNvSpPr>
          <p:nvPr>
            <p:ph idx="1"/>
          </p:nvPr>
        </p:nvSpPr>
        <p:spPr>
          <a:xfrm>
            <a:off x="666167" y="3296315"/>
            <a:ext cx="5523365" cy="1254265"/>
          </a:xfrm>
        </p:spPr>
        <p:txBody>
          <a:bodyPr>
            <a:normAutofit/>
          </a:bodyPr>
          <a:lstStyle/>
          <a:p>
            <a:pPr marL="0" indent="0">
              <a:buNone/>
            </a:pPr>
            <a:r>
              <a:rPr lang="en-GB" sz="2400" dirty="0">
                <a:latin typeface="Cambria" panose="02040503050406030204" pitchFamily="18" charset="0"/>
              </a:rPr>
              <a:t>T</a:t>
            </a:r>
            <a:r>
              <a:rPr lang="en-GB" sz="2400" i="1" dirty="0">
                <a:latin typeface="Cambria" panose="02040503050406030204" pitchFamily="18" charset="0"/>
              </a:rPr>
              <a:t>he</a:t>
            </a:r>
            <a:r>
              <a:rPr lang="en-GB" sz="2400" dirty="0">
                <a:latin typeface="Cambria" panose="02040503050406030204" pitchFamily="18" charset="0"/>
              </a:rPr>
              <a:t> characteristic of effective team, covered by Mehek.</a:t>
            </a:r>
          </a:p>
        </p:txBody>
      </p:sp>
      <p:grpSp>
        <p:nvGrpSpPr>
          <p:cNvPr id="4" name="Group 3">
            <a:extLst>
              <a:ext uri="{FF2B5EF4-FFF2-40B4-BE49-F238E27FC236}">
                <a16:creationId xmlns:a16="http://schemas.microsoft.com/office/drawing/2014/main" id="{7F50BF9C-42D8-45F6-BAF2-52A6FE9B6570}"/>
              </a:ext>
            </a:extLst>
          </p:cNvPr>
          <p:cNvGrpSpPr/>
          <p:nvPr/>
        </p:nvGrpSpPr>
        <p:grpSpPr>
          <a:xfrm>
            <a:off x="69181" y="50607"/>
            <a:ext cx="5122257" cy="3012474"/>
            <a:chOff x="69181" y="50607"/>
            <a:chExt cx="5122257" cy="3012474"/>
          </a:xfrm>
        </p:grpSpPr>
        <p:pic>
          <p:nvPicPr>
            <p:cNvPr id="5" name="Picture 4" descr="A picture containing indoor, table, wall, cake&#10;&#10;Description generated with high confidence">
              <a:extLst>
                <a:ext uri="{FF2B5EF4-FFF2-40B4-BE49-F238E27FC236}">
                  <a16:creationId xmlns:a16="http://schemas.microsoft.com/office/drawing/2014/main" id="{6CA7BD2B-124B-44D8-B149-6178859ABC9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42218" y="942968"/>
              <a:ext cx="3307317" cy="2120113"/>
            </a:xfrm>
            <a:prstGeom prst="rect">
              <a:avLst/>
            </a:prstGeom>
          </p:spPr>
        </p:pic>
        <p:sp>
          <p:nvSpPr>
            <p:cNvPr id="7" name="Rectangle 6">
              <a:extLst>
                <a:ext uri="{FF2B5EF4-FFF2-40B4-BE49-F238E27FC236}">
                  <a16:creationId xmlns:a16="http://schemas.microsoft.com/office/drawing/2014/main" id="{A0ED3594-77AE-42C6-9B7C-24C92DD29C4E}"/>
                </a:ext>
              </a:extLst>
            </p:cNvPr>
            <p:cNvSpPr/>
            <p:nvPr/>
          </p:nvSpPr>
          <p:spPr>
            <a:xfrm>
              <a:off x="69181" y="50607"/>
              <a:ext cx="5122257" cy="830997"/>
            </a:xfrm>
            <a:prstGeom prst="rect">
              <a:avLst/>
            </a:prstGeom>
          </p:spPr>
          <p:txBody>
            <a:bodyPr wrap="square">
              <a:spAutoFit/>
            </a:bodyPr>
            <a:lstStyle/>
            <a:p>
              <a:r>
                <a:rPr lang="en-GB" sz="2400" dirty="0">
                  <a:latin typeface="Cambria" panose="02040503050406030204" pitchFamily="18" charset="0"/>
                </a:rPr>
                <a:t>Difference between groups and teams, covered by Fulma.</a:t>
              </a:r>
            </a:p>
          </p:txBody>
        </p:sp>
      </p:grpSp>
      <p:sp>
        <p:nvSpPr>
          <p:cNvPr id="10" name="TextBox 9">
            <a:extLst>
              <a:ext uri="{FF2B5EF4-FFF2-40B4-BE49-F238E27FC236}">
                <a16:creationId xmlns:a16="http://schemas.microsoft.com/office/drawing/2014/main" id="{37492611-997C-4EF2-AE74-11EF2113790D}"/>
              </a:ext>
            </a:extLst>
          </p:cNvPr>
          <p:cNvSpPr txBox="1"/>
          <p:nvPr/>
        </p:nvSpPr>
        <p:spPr>
          <a:xfrm>
            <a:off x="6400800" y="6858000"/>
            <a:ext cx="2635567" cy="369332"/>
          </a:xfrm>
          <a:prstGeom prst="rect">
            <a:avLst/>
          </a:prstGeom>
          <a:noFill/>
        </p:spPr>
        <p:txBody>
          <a:bodyPr wrap="square" rtlCol="0">
            <a:spAutoFit/>
          </a:bodyPr>
          <a:lstStyle/>
          <a:p>
            <a:r>
              <a:rPr lang="en-GB" sz="900">
                <a:hlinkClick r:id="rId4" tooltip="https://conservationbytes.com/2014/02/24/are-we-speaking-the-same-ecological-language/"/>
              </a:rPr>
              <a:t>This Photo</a:t>
            </a:r>
            <a:r>
              <a:rPr lang="en-GB" sz="900"/>
              <a:t> by Unknown Author is licensed under </a:t>
            </a:r>
            <a:r>
              <a:rPr lang="en-GB" sz="900">
                <a:hlinkClick r:id="rId5" tooltip="https://creativecommons.org/licenses/by-nc-nd/4.0/"/>
              </a:rPr>
              <a:t>CC BY-NC-ND</a:t>
            </a:r>
            <a:endParaRPr lang="en-GB" sz="900"/>
          </a:p>
        </p:txBody>
      </p:sp>
      <p:grpSp>
        <p:nvGrpSpPr>
          <p:cNvPr id="6" name="Group 5">
            <a:extLst>
              <a:ext uri="{FF2B5EF4-FFF2-40B4-BE49-F238E27FC236}">
                <a16:creationId xmlns:a16="http://schemas.microsoft.com/office/drawing/2014/main" id="{5E42A3C5-508E-4E63-AC88-3BCD05614EC3}"/>
              </a:ext>
            </a:extLst>
          </p:cNvPr>
          <p:cNvGrpSpPr/>
          <p:nvPr/>
        </p:nvGrpSpPr>
        <p:grpSpPr>
          <a:xfrm>
            <a:off x="7217459" y="145880"/>
            <a:ext cx="5326101" cy="2772997"/>
            <a:chOff x="7217459" y="145880"/>
            <a:chExt cx="5326101" cy="2772997"/>
          </a:xfrm>
        </p:grpSpPr>
        <p:pic>
          <p:nvPicPr>
            <p:cNvPr id="9" name="Picture 8">
              <a:extLst>
                <a:ext uri="{FF2B5EF4-FFF2-40B4-BE49-F238E27FC236}">
                  <a16:creationId xmlns:a16="http://schemas.microsoft.com/office/drawing/2014/main" id="{159B7839-9833-4152-95EC-88B94E958129}"/>
                </a:ext>
              </a:extLst>
            </p:cNvPr>
            <p:cNvPicPr>
              <a:picLocks noChangeAspect="1"/>
            </p:cNvPicPr>
            <p:nvPr/>
          </p:nvPicPr>
          <p:blipFill>
            <a:blip r:embed="rId6">
              <a:extLst>
                <a:ext uri="{837473B0-CC2E-450A-ABE3-18F120FF3D39}">
                  <a1611:picAttrSrcUrl xmlns:a1611="http://schemas.microsoft.com/office/drawing/2016/11/main" r:id="rId4"/>
                </a:ext>
              </a:extLst>
            </a:blip>
            <a:stretch>
              <a:fillRect/>
            </a:stretch>
          </p:blipFill>
          <p:spPr>
            <a:xfrm>
              <a:off x="8338159" y="738632"/>
              <a:ext cx="2921593" cy="2180245"/>
            </a:xfrm>
            <a:prstGeom prst="rect">
              <a:avLst/>
            </a:prstGeom>
          </p:spPr>
        </p:pic>
        <p:sp>
          <p:nvSpPr>
            <p:cNvPr id="20" name="Rectangle 19">
              <a:extLst>
                <a:ext uri="{FF2B5EF4-FFF2-40B4-BE49-F238E27FC236}">
                  <a16:creationId xmlns:a16="http://schemas.microsoft.com/office/drawing/2014/main" id="{E606B25E-FF93-4F12-86D2-687D2AFAF03F}"/>
                </a:ext>
              </a:extLst>
            </p:cNvPr>
            <p:cNvSpPr/>
            <p:nvPr/>
          </p:nvSpPr>
          <p:spPr>
            <a:xfrm>
              <a:off x="7217459" y="145880"/>
              <a:ext cx="5326101" cy="461665"/>
            </a:xfrm>
            <a:prstGeom prst="rect">
              <a:avLst/>
            </a:prstGeom>
          </p:spPr>
          <p:txBody>
            <a:bodyPr wrap="square">
              <a:spAutoFit/>
            </a:bodyPr>
            <a:lstStyle/>
            <a:p>
              <a:r>
                <a:rPr lang="en-GB" sz="2400" dirty="0">
                  <a:latin typeface="Cambria" panose="02040503050406030204" pitchFamily="18" charset="0"/>
                </a:rPr>
                <a:t>Group dynamic, covered by Zahide</a:t>
              </a:r>
              <a:r>
                <a:rPr lang="en-GB" sz="2400" dirty="0"/>
                <a:t>.</a:t>
              </a:r>
            </a:p>
          </p:txBody>
        </p:sp>
      </p:grpSp>
      <p:pic>
        <p:nvPicPr>
          <p:cNvPr id="29" name="Picture 28">
            <a:extLst>
              <a:ext uri="{FF2B5EF4-FFF2-40B4-BE49-F238E27FC236}">
                <a16:creationId xmlns:a16="http://schemas.microsoft.com/office/drawing/2014/main" id="{3460F945-D8A5-4E89-9CEB-98CEF7DABAD2}"/>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928254" y="4260758"/>
            <a:ext cx="4172515" cy="2391196"/>
          </a:xfrm>
          <a:prstGeom prst="rect">
            <a:avLst/>
          </a:prstGeom>
        </p:spPr>
      </p:pic>
      <p:grpSp>
        <p:nvGrpSpPr>
          <p:cNvPr id="8" name="Group 7">
            <a:extLst>
              <a:ext uri="{FF2B5EF4-FFF2-40B4-BE49-F238E27FC236}">
                <a16:creationId xmlns:a16="http://schemas.microsoft.com/office/drawing/2014/main" id="{EE6FC513-1A40-4927-A8F5-566BE1DCCD33}"/>
              </a:ext>
            </a:extLst>
          </p:cNvPr>
          <p:cNvGrpSpPr/>
          <p:nvPr/>
        </p:nvGrpSpPr>
        <p:grpSpPr>
          <a:xfrm>
            <a:off x="6287777" y="3189516"/>
            <a:ext cx="5706144" cy="2690030"/>
            <a:chOff x="6287777" y="3189516"/>
            <a:chExt cx="5706144" cy="2690030"/>
          </a:xfrm>
        </p:grpSpPr>
        <p:pic>
          <p:nvPicPr>
            <p:cNvPr id="32" name="Picture 31" descr="A close up of a toy&#10;&#10;Description generated with high confidence">
              <a:extLst>
                <a:ext uri="{FF2B5EF4-FFF2-40B4-BE49-F238E27FC236}">
                  <a16:creationId xmlns:a16="http://schemas.microsoft.com/office/drawing/2014/main" id="{8C9EF73D-CAA4-4991-AA9B-53CE708F28B4}"/>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7574906" y="3759433"/>
              <a:ext cx="3846781" cy="2120113"/>
            </a:xfrm>
            <a:prstGeom prst="rect">
              <a:avLst/>
            </a:prstGeom>
          </p:spPr>
        </p:pic>
        <p:sp>
          <p:nvSpPr>
            <p:cNvPr id="35" name="Rectangle 34">
              <a:extLst>
                <a:ext uri="{FF2B5EF4-FFF2-40B4-BE49-F238E27FC236}">
                  <a16:creationId xmlns:a16="http://schemas.microsoft.com/office/drawing/2014/main" id="{A22DC096-D2C7-48DF-B177-881F15B8640E}"/>
                </a:ext>
              </a:extLst>
            </p:cNvPr>
            <p:cNvSpPr/>
            <p:nvPr/>
          </p:nvSpPr>
          <p:spPr>
            <a:xfrm>
              <a:off x="6287777" y="3189516"/>
              <a:ext cx="5706144" cy="830997"/>
            </a:xfrm>
            <a:prstGeom prst="rect">
              <a:avLst/>
            </a:prstGeom>
          </p:spPr>
          <p:txBody>
            <a:bodyPr wrap="square">
              <a:spAutoFit/>
            </a:bodyPr>
            <a:lstStyle/>
            <a:p>
              <a:r>
                <a:rPr lang="en-GB" sz="2400" dirty="0">
                  <a:latin typeface="Cambria" panose="02040503050406030204" pitchFamily="18" charset="0"/>
                </a:rPr>
                <a:t>Effective conflict handling, covered by Shahida</a:t>
              </a:r>
            </a:p>
          </p:txBody>
        </p:sp>
      </p:grpSp>
    </p:spTree>
    <p:extLst>
      <p:ext uri="{BB962C8B-B14F-4D97-AF65-F5344CB8AC3E}">
        <p14:creationId xmlns:p14="http://schemas.microsoft.com/office/powerpoint/2010/main" val="66851745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D0A5387-56A5-4E69-A2C3-C6C476F111B2}"/>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774" r="1" b="1398"/>
          <a:stretch/>
        </p:blipFill>
        <p:spPr>
          <a:xfrm>
            <a:off x="884724" y="1031504"/>
            <a:ext cx="4825148" cy="3866172"/>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3" name="Content Placeholder 2">
            <a:extLst>
              <a:ext uri="{FF2B5EF4-FFF2-40B4-BE49-F238E27FC236}">
                <a16:creationId xmlns:a16="http://schemas.microsoft.com/office/drawing/2014/main" id="{FB350106-4636-4884-831B-D6E8E307F087}"/>
              </a:ext>
            </a:extLst>
          </p:cNvPr>
          <p:cNvSpPr>
            <a:spLocks noGrp="1"/>
          </p:cNvSpPr>
          <p:nvPr>
            <p:ph idx="4294967295"/>
          </p:nvPr>
        </p:nvSpPr>
        <p:spPr>
          <a:xfrm>
            <a:off x="6020585" y="1226239"/>
            <a:ext cx="5857875" cy="3967163"/>
          </a:xfrm>
        </p:spPr>
        <p:txBody>
          <a:bodyPr>
            <a:normAutofit fontScale="77500" lnSpcReduction="20000"/>
          </a:bodyPr>
          <a:lstStyle/>
          <a:p>
            <a:pPr>
              <a:buFont typeface="Wingdings" panose="05000000000000000000" pitchFamily="2" charset="2"/>
              <a:buChar char="q"/>
            </a:pPr>
            <a:r>
              <a:rPr lang="en-GB" sz="3600" b="1" dirty="0">
                <a:latin typeface="Cambria" panose="02040503050406030204" pitchFamily="18" charset="0"/>
                <a:ea typeface="Cambria" panose="02040503050406030204" pitchFamily="18" charset="0"/>
              </a:rPr>
              <a:t>Teamwork motivates unity</a:t>
            </a:r>
          </a:p>
          <a:p>
            <a:pPr>
              <a:buFont typeface="Wingdings" panose="05000000000000000000" pitchFamily="2" charset="2"/>
              <a:buChar char="q"/>
            </a:pPr>
            <a:r>
              <a:rPr lang="en-GB" sz="3600" b="1" dirty="0">
                <a:latin typeface="Cambria" panose="02040503050406030204" pitchFamily="18" charset="0"/>
                <a:ea typeface="Cambria" panose="02040503050406030204" pitchFamily="18" charset="0"/>
              </a:rPr>
              <a:t>Offers differing perspectives and feedback</a:t>
            </a:r>
          </a:p>
          <a:p>
            <a:pPr>
              <a:buFont typeface="Wingdings" panose="05000000000000000000" pitchFamily="2" charset="2"/>
              <a:buChar char="q"/>
            </a:pPr>
            <a:r>
              <a:rPr lang="en-GB" sz="3600" b="1" dirty="0">
                <a:latin typeface="Cambria" panose="02040503050406030204" pitchFamily="18" charset="0"/>
                <a:ea typeface="Cambria" panose="02040503050406030204" pitchFamily="18" charset="0"/>
              </a:rPr>
              <a:t>Improves efficiency and productivity</a:t>
            </a:r>
          </a:p>
          <a:p>
            <a:pPr>
              <a:buFont typeface="Wingdings" panose="05000000000000000000" pitchFamily="2" charset="2"/>
              <a:buChar char="q"/>
            </a:pPr>
            <a:r>
              <a:rPr lang="en-GB" sz="3600" b="1" dirty="0">
                <a:latin typeface="Cambria" panose="02040503050406030204" pitchFamily="18" charset="0"/>
                <a:ea typeface="Cambria" panose="02040503050406030204" pitchFamily="18" charset="0"/>
              </a:rPr>
              <a:t>Great learning opportunities</a:t>
            </a:r>
          </a:p>
          <a:p>
            <a:pPr marL="0" indent="0">
              <a:buNone/>
            </a:pPr>
            <a:endParaRPr lang="en-GB" sz="2800" dirty="0"/>
          </a:p>
        </p:txBody>
      </p:sp>
      <p:sp>
        <p:nvSpPr>
          <p:cNvPr id="2" name="Rectangle 1">
            <a:extLst>
              <a:ext uri="{FF2B5EF4-FFF2-40B4-BE49-F238E27FC236}">
                <a16:creationId xmlns:a16="http://schemas.microsoft.com/office/drawing/2014/main" id="{30129CC2-0465-4880-9616-0523417C150D}"/>
              </a:ext>
            </a:extLst>
          </p:cNvPr>
          <p:cNvSpPr/>
          <p:nvPr/>
        </p:nvSpPr>
        <p:spPr>
          <a:xfrm>
            <a:off x="4326160" y="4497566"/>
            <a:ext cx="1383712" cy="400110"/>
          </a:xfrm>
          <a:prstGeom prst="rect">
            <a:avLst/>
          </a:prstGeom>
        </p:spPr>
        <p:txBody>
          <a:bodyPr wrap="none">
            <a:spAutoFit/>
          </a:bodyPr>
          <a:lstStyle/>
          <a:p>
            <a:r>
              <a:rPr lang="en-GB" dirty="0"/>
              <a:t> </a:t>
            </a:r>
            <a:r>
              <a:rPr lang="en-GB" sz="2000" dirty="0">
                <a:solidFill>
                  <a:srgbClr val="C00000"/>
                </a:solidFill>
              </a:rPr>
              <a:t>by Shahida</a:t>
            </a:r>
          </a:p>
        </p:txBody>
      </p:sp>
    </p:spTree>
    <p:extLst>
      <p:ext uri="{BB962C8B-B14F-4D97-AF65-F5344CB8AC3E}">
        <p14:creationId xmlns:p14="http://schemas.microsoft.com/office/powerpoint/2010/main" val="2374895503"/>
      </p:ext>
    </p:extLst>
  </p:cSld>
  <p:clrMapOvr>
    <a:masterClrMapping/>
  </p:clrMapOvr>
  <p:transition spd="slow">
    <p:randomBar dir="vert"/>
  </p:transition>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grpSp>
        <p:nvGrpSpPr>
          <p:cNvPr id="32" name="Group 34">
            <a:extLst>
              <a:ext uri="{FF2B5EF4-FFF2-40B4-BE49-F238E27FC236}">
                <a16:creationId xmlns:a16="http://schemas.microsoft.com/office/drawing/2014/main" id="{097CFC80-8121-4243-BFD0-642490F92B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77388" y="482171"/>
            <a:chExt cx="4074533" cy="5149101"/>
          </a:xfrm>
        </p:grpSpPr>
        <p:sp>
          <p:nvSpPr>
            <p:cNvPr id="36" name="Rectangle 35">
              <a:extLst>
                <a:ext uri="{FF2B5EF4-FFF2-40B4-BE49-F238E27FC236}">
                  <a16:creationId xmlns:a16="http://schemas.microsoft.com/office/drawing/2014/main" id="{42C3D639-C457-4754-BDAE-F5B8DE4C51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77388" y="482171"/>
              <a:ext cx="4074533" cy="5149101"/>
            </a:xfrm>
            <a:prstGeom prst="rect">
              <a:avLst/>
            </a:prstGeom>
            <a:blipFill dpi="0" rotWithShape="1">
              <a:blip r:embed="rId2">
                <a:alphaModFix amt="30000"/>
              </a:blip>
              <a:srcRect/>
              <a:tile tx="0" ty="0" sx="100000" sy="100000" flip="none" algn="ctr"/>
            </a:blip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extrusionH="76200" contourW="12700" prstMaterial="matte">
              <a:bevelT w="152400" h="50800" prst="softRound"/>
              <a:extrusionClr>
                <a:schemeClr val="tx2"/>
              </a:extrusionClr>
              <a:contourClr>
                <a:schemeClr val="bg2"/>
              </a:contourClr>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3" name="Rectangle 36">
              <a:extLst>
                <a:ext uri="{FF2B5EF4-FFF2-40B4-BE49-F238E27FC236}">
                  <a16:creationId xmlns:a16="http://schemas.microsoft.com/office/drawing/2014/main" id="{40BA94A6-A03D-4BFB-BC52-2AA0D41F4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47" y="812507"/>
              <a:ext cx="3450289" cy="4466452"/>
            </a:xfrm>
            <a:prstGeom prst="rect">
              <a:avLst/>
            </a:prstGeom>
            <a:gradFill>
              <a:gsLst>
                <a:gs pos="0">
                  <a:srgbClr val="DADADA"/>
                </a:gs>
                <a:gs pos="100000">
                  <a:srgbClr val="FFFFFE"/>
                </a:gs>
              </a:gsLst>
              <a:lin ang="16200000" scaled="0"/>
            </a:gradFill>
            <a:ln w="38100" cmpd="sng">
              <a:solidFill>
                <a:schemeClr val="tx2">
                  <a:lumMod val="25000"/>
                </a:schemeClr>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34" name="Rectangle 38">
            <a:extLst>
              <a:ext uri="{FF2B5EF4-FFF2-40B4-BE49-F238E27FC236}">
                <a16:creationId xmlns:a16="http://schemas.microsoft.com/office/drawing/2014/main" id="{629AB01D-910E-4C98-BB02-6AB448EFD4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3869" y="976036"/>
            <a:ext cx="3122837" cy="4138331"/>
          </a:xfrm>
          <a:prstGeom prst="rect">
            <a:avLst/>
          </a:prstGeom>
          <a:solidFill>
            <a:srgbClr val="FFFFFE"/>
          </a:solidFill>
          <a:ln w="635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able, sky, indoor, light&#10;&#10;Description generated with very high confidence">
            <a:extLst>
              <a:ext uri="{FF2B5EF4-FFF2-40B4-BE49-F238E27FC236}">
                <a16:creationId xmlns:a16="http://schemas.microsoft.com/office/drawing/2014/main" id="{122C2DCC-FD06-4561-8A54-A9F6AB67B9B6}"/>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11511" r="-1" b="13486"/>
          <a:stretch/>
        </p:blipFill>
        <p:spPr>
          <a:xfrm>
            <a:off x="8116373" y="1254467"/>
            <a:ext cx="2799103" cy="1574542"/>
          </a:xfrm>
          <a:prstGeom prst="rect">
            <a:avLst/>
          </a:prstGeom>
        </p:spPr>
      </p:pic>
      <p:pic>
        <p:nvPicPr>
          <p:cNvPr id="4" name="Picture 3" descr="A picture containing clipart&#10;&#10;Description generated with high confidence">
            <a:extLst>
              <a:ext uri="{FF2B5EF4-FFF2-40B4-BE49-F238E27FC236}">
                <a16:creationId xmlns:a16="http://schemas.microsoft.com/office/drawing/2014/main" id="{FD540FCA-49FE-41A5-84E9-28A7594505A2}"/>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116373" y="3602267"/>
            <a:ext cx="2799103" cy="909708"/>
          </a:xfrm>
          <a:prstGeom prst="rect">
            <a:avLst/>
          </a:prstGeom>
        </p:spPr>
      </p:pic>
      <p:sp>
        <p:nvSpPr>
          <p:cNvPr id="2" name="Title 1">
            <a:extLst>
              <a:ext uri="{FF2B5EF4-FFF2-40B4-BE49-F238E27FC236}">
                <a16:creationId xmlns:a16="http://schemas.microsoft.com/office/drawing/2014/main" id="{6F33E377-EADC-4BC6-BF76-80E2A53C79A7}"/>
              </a:ext>
            </a:extLst>
          </p:cNvPr>
          <p:cNvSpPr>
            <a:spLocks noGrp="1"/>
          </p:cNvSpPr>
          <p:nvPr>
            <p:ph type="title"/>
          </p:nvPr>
        </p:nvSpPr>
        <p:spPr>
          <a:xfrm>
            <a:off x="41807" y="582408"/>
            <a:ext cx="7510913" cy="1049235"/>
          </a:xfrm>
        </p:spPr>
        <p:txBody>
          <a:bodyPr>
            <a:normAutofit/>
          </a:bodyPr>
          <a:lstStyle/>
          <a:p>
            <a:r>
              <a:rPr lang="en-GB" sz="2700" b="1" dirty="0">
                <a:solidFill>
                  <a:schemeClr val="tx1"/>
                </a:solidFill>
                <a:highlight>
                  <a:srgbClr val="808080"/>
                </a:highlight>
                <a:latin typeface="Cambria" panose="02040503050406030204" pitchFamily="18" charset="0"/>
              </a:rPr>
              <a:t>Difference between groups and teams by fulma  </a:t>
            </a:r>
          </a:p>
        </p:txBody>
      </p:sp>
      <p:sp>
        <p:nvSpPr>
          <p:cNvPr id="30" name="Content Placeholder 29">
            <a:extLst>
              <a:ext uri="{FF2B5EF4-FFF2-40B4-BE49-F238E27FC236}">
                <a16:creationId xmlns:a16="http://schemas.microsoft.com/office/drawing/2014/main" id="{4DB1C9F2-ACA0-4A20-99D1-F7F2AAB4A2CD}"/>
              </a:ext>
            </a:extLst>
          </p:cNvPr>
          <p:cNvSpPr>
            <a:spLocks noGrp="1"/>
          </p:cNvSpPr>
          <p:nvPr>
            <p:ph idx="1"/>
          </p:nvPr>
        </p:nvSpPr>
        <p:spPr>
          <a:xfrm>
            <a:off x="1451579" y="1703693"/>
            <a:ext cx="5550355" cy="3450613"/>
          </a:xfrm>
        </p:spPr>
        <p:txBody>
          <a:bodyPr>
            <a:noAutofit/>
          </a:bodyPr>
          <a:lstStyle/>
          <a:p>
            <a:pPr>
              <a:buClr>
                <a:srgbClr val="FFB02F"/>
              </a:buClr>
              <a:buFont typeface="Wingdings" panose="05000000000000000000" pitchFamily="2" charset="2"/>
              <a:buChar char="q"/>
            </a:pPr>
            <a:r>
              <a:rPr lang="en-GB" sz="3200" b="1" dirty="0">
                <a:highlight>
                  <a:srgbClr val="800000"/>
                </a:highlight>
                <a:latin typeface="Cambria" panose="02040503050406030204" pitchFamily="18" charset="0"/>
              </a:rPr>
              <a:t>What is a group? </a:t>
            </a:r>
            <a:r>
              <a:rPr lang="en-GB" sz="3200" b="1" dirty="0">
                <a:latin typeface="Cambria" panose="02040503050406030204" pitchFamily="18" charset="0"/>
              </a:rPr>
              <a:t>Hasa (2016)</a:t>
            </a:r>
          </a:p>
          <a:p>
            <a:pPr>
              <a:buClr>
                <a:srgbClr val="FFB02F"/>
              </a:buClr>
              <a:buFont typeface="Wingdings" panose="05000000000000000000" pitchFamily="2" charset="2"/>
              <a:buChar char="q"/>
            </a:pPr>
            <a:r>
              <a:rPr lang="en-GB" sz="3200" b="1" dirty="0">
                <a:highlight>
                  <a:srgbClr val="800000"/>
                </a:highlight>
                <a:latin typeface="Cambria" panose="02040503050406030204" pitchFamily="18" charset="0"/>
              </a:rPr>
              <a:t>Sharing group work fairly </a:t>
            </a:r>
            <a:r>
              <a:rPr lang="en-GB" sz="3200" b="1" dirty="0">
                <a:latin typeface="Cambria" panose="02040503050406030204" pitchFamily="18" charset="0"/>
              </a:rPr>
              <a:t>Cottrell (2013)</a:t>
            </a:r>
            <a:r>
              <a:rPr lang="en-GB" sz="3200" b="1" dirty="0">
                <a:solidFill>
                  <a:schemeClr val="bg1"/>
                </a:solidFill>
                <a:highlight>
                  <a:srgbClr val="800000"/>
                </a:highlight>
                <a:latin typeface="Cambria" panose="02040503050406030204" pitchFamily="18" charset="0"/>
              </a:rPr>
              <a:t> </a:t>
            </a:r>
          </a:p>
          <a:p>
            <a:pPr>
              <a:buClr>
                <a:srgbClr val="FFB02F"/>
              </a:buClr>
              <a:buFont typeface="Wingdings" panose="05000000000000000000" pitchFamily="2" charset="2"/>
              <a:buChar char="q"/>
            </a:pPr>
            <a:r>
              <a:rPr lang="en-GB" sz="3200" b="1" dirty="0">
                <a:highlight>
                  <a:srgbClr val="800000"/>
                </a:highlight>
                <a:latin typeface="Cambria" panose="02040503050406030204" pitchFamily="18" charset="0"/>
              </a:rPr>
              <a:t>What is a team? </a:t>
            </a:r>
            <a:r>
              <a:rPr lang="en-GB" sz="3200" b="1" dirty="0">
                <a:latin typeface="Cambria" panose="02040503050406030204" pitchFamily="18" charset="0"/>
              </a:rPr>
              <a:t>Slater (2010)</a:t>
            </a:r>
          </a:p>
          <a:p>
            <a:pPr marL="0" indent="0">
              <a:buClr>
                <a:srgbClr val="FFB02F"/>
              </a:buClr>
              <a:buNone/>
            </a:pPr>
            <a:endParaRPr lang="en-GB" sz="3200" b="1" dirty="0">
              <a:latin typeface="Cambria" panose="02040503050406030204" pitchFamily="18" charset="0"/>
            </a:endParaRPr>
          </a:p>
          <a:p>
            <a:pPr>
              <a:buClr>
                <a:srgbClr val="FFB02F"/>
              </a:buClr>
              <a:buFont typeface="Wingdings" panose="05000000000000000000" pitchFamily="2" charset="2"/>
              <a:buChar char="q"/>
            </a:pPr>
            <a:endParaRPr lang="en-GB" sz="3200" b="1" dirty="0">
              <a:latin typeface="Cambria" panose="02040503050406030204" pitchFamily="18" charset="0"/>
            </a:endParaRPr>
          </a:p>
          <a:p>
            <a:pPr>
              <a:buClr>
                <a:srgbClr val="FFB02F"/>
              </a:buClr>
              <a:buFont typeface="Wingdings" panose="05000000000000000000" pitchFamily="2" charset="2"/>
              <a:buChar char="q"/>
            </a:pPr>
            <a:endParaRPr lang="en-GB" sz="3200" b="1" dirty="0">
              <a:latin typeface="Cambria" panose="02040503050406030204" pitchFamily="18" charset="0"/>
            </a:endParaRPr>
          </a:p>
        </p:txBody>
      </p:sp>
      <p:pic>
        <p:nvPicPr>
          <p:cNvPr id="8" name="Picture 7" descr="A drawing of a cartoon character&#10;&#10;Description generated with high confidence">
            <a:extLst>
              <a:ext uri="{FF2B5EF4-FFF2-40B4-BE49-F238E27FC236}">
                <a16:creationId xmlns:a16="http://schemas.microsoft.com/office/drawing/2014/main" id="{60796623-33A7-4371-8DFD-DFD11101BFD2}"/>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7826206" y="4752893"/>
            <a:ext cx="3414530" cy="160899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9" name="TextBox 8">
            <a:extLst>
              <a:ext uri="{FF2B5EF4-FFF2-40B4-BE49-F238E27FC236}">
                <a16:creationId xmlns:a16="http://schemas.microsoft.com/office/drawing/2014/main" id="{1F46CE91-984D-49A1-8B08-E3B19DBC15A3}"/>
              </a:ext>
            </a:extLst>
          </p:cNvPr>
          <p:cNvSpPr txBox="1"/>
          <p:nvPr/>
        </p:nvSpPr>
        <p:spPr>
          <a:xfrm>
            <a:off x="4928136" y="7185449"/>
            <a:ext cx="3299616" cy="369332"/>
          </a:xfrm>
          <a:prstGeom prst="rect">
            <a:avLst/>
          </a:prstGeom>
          <a:noFill/>
        </p:spPr>
        <p:txBody>
          <a:bodyPr wrap="square" rtlCol="0">
            <a:spAutoFit/>
          </a:bodyPr>
          <a:lstStyle/>
          <a:p>
            <a:r>
              <a:rPr lang="en-GB" sz="900">
                <a:hlinkClick r:id="rId8" tooltip="http://microrrelatososhortstories.wordpress.com/2014/03/25/being-40-ultrasound-results"/>
              </a:rPr>
              <a:t>This Photo</a:t>
            </a:r>
            <a:r>
              <a:rPr lang="en-GB" sz="900"/>
              <a:t> by Unknown Author is licensed under </a:t>
            </a:r>
            <a:r>
              <a:rPr lang="en-GB" sz="900">
                <a:hlinkClick r:id="rId9" tooltip="https://creativecommons.org/licenses/by-nc-nd/3.0/"/>
              </a:rPr>
              <a:t>CC BY-NC-ND</a:t>
            </a:r>
            <a:endParaRPr lang="en-GB" sz="900"/>
          </a:p>
        </p:txBody>
      </p:sp>
    </p:spTree>
    <p:extLst>
      <p:ext uri="{BB962C8B-B14F-4D97-AF65-F5344CB8AC3E}">
        <p14:creationId xmlns:p14="http://schemas.microsoft.com/office/powerpoint/2010/main" val="302227292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5" name="Picture 4" descr="A close up of a toy&#10;&#10;Description generated with high confidence">
            <a:extLst>
              <a:ext uri="{FF2B5EF4-FFF2-40B4-BE49-F238E27FC236}">
                <a16:creationId xmlns:a16="http://schemas.microsoft.com/office/drawing/2014/main" id="{F450FA07-AF7D-477C-AF36-F6B2E8CBAB9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454740" y="1768286"/>
            <a:ext cx="4074836" cy="2349665"/>
          </a:xfrm>
          <a:prstGeom prst="rect">
            <a:avLst/>
          </a:prstGeom>
        </p:spPr>
      </p:pic>
      <p:pic>
        <p:nvPicPr>
          <p:cNvPr id="8" name="Picture 7">
            <a:extLst>
              <a:ext uri="{FF2B5EF4-FFF2-40B4-BE49-F238E27FC236}">
                <a16:creationId xmlns:a16="http://schemas.microsoft.com/office/drawing/2014/main" id="{43AB4DFF-C177-44CF-8359-7357E5DDEFA5}"/>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4250708" y="5196189"/>
            <a:ext cx="4074836" cy="1487314"/>
          </a:xfrm>
          <a:prstGeom prst="rect">
            <a:avLst/>
          </a:prstGeom>
        </p:spPr>
      </p:pic>
      <p:sp>
        <p:nvSpPr>
          <p:cNvPr id="2" name="Title 1">
            <a:extLst>
              <a:ext uri="{FF2B5EF4-FFF2-40B4-BE49-F238E27FC236}">
                <a16:creationId xmlns:a16="http://schemas.microsoft.com/office/drawing/2014/main" id="{09CBE84C-C5D3-4FDF-B354-588EA591E480}"/>
              </a:ext>
            </a:extLst>
          </p:cNvPr>
          <p:cNvSpPr>
            <a:spLocks noGrp="1"/>
          </p:cNvSpPr>
          <p:nvPr>
            <p:ph type="title"/>
          </p:nvPr>
        </p:nvSpPr>
        <p:spPr>
          <a:xfrm>
            <a:off x="2197865" y="210574"/>
            <a:ext cx="9907571" cy="1049235"/>
          </a:xfrm>
        </p:spPr>
        <p:txBody>
          <a:bodyPr>
            <a:normAutofit/>
          </a:bodyPr>
          <a:lstStyle/>
          <a:p>
            <a:r>
              <a:rPr lang="en-GB" sz="2800" b="1" dirty="0">
                <a:solidFill>
                  <a:schemeClr val="bg1"/>
                </a:solidFill>
                <a:highlight>
                  <a:srgbClr val="808080"/>
                </a:highlight>
                <a:latin typeface="Cambria" panose="02040503050406030204" pitchFamily="18" charset="0"/>
              </a:rPr>
              <a:t>Difference between groups and teams by Fulma </a:t>
            </a:r>
            <a:endParaRPr lang="en-GB" sz="2800" dirty="0">
              <a:solidFill>
                <a:schemeClr val="bg1"/>
              </a:solidFill>
              <a:highlight>
                <a:srgbClr val="808080"/>
              </a:highlight>
            </a:endParaRPr>
          </a:p>
        </p:txBody>
      </p:sp>
      <p:sp>
        <p:nvSpPr>
          <p:cNvPr id="3" name="Content Placeholder 2">
            <a:extLst>
              <a:ext uri="{FF2B5EF4-FFF2-40B4-BE49-F238E27FC236}">
                <a16:creationId xmlns:a16="http://schemas.microsoft.com/office/drawing/2014/main" id="{7D2B6ADC-E182-45F4-9EFE-61F5F20122BC}"/>
              </a:ext>
            </a:extLst>
          </p:cNvPr>
          <p:cNvSpPr>
            <a:spLocks noGrp="1"/>
          </p:cNvSpPr>
          <p:nvPr>
            <p:ph idx="1"/>
          </p:nvPr>
        </p:nvSpPr>
        <p:spPr>
          <a:xfrm>
            <a:off x="782727" y="1050206"/>
            <a:ext cx="6445769" cy="3450613"/>
          </a:xfrm>
        </p:spPr>
        <p:txBody>
          <a:bodyPr>
            <a:normAutofit fontScale="25000" lnSpcReduction="20000"/>
          </a:bodyPr>
          <a:lstStyle/>
          <a:p>
            <a:pPr>
              <a:buClr>
                <a:srgbClr val="FFB02F"/>
              </a:buClr>
              <a:buFont typeface="Wingdings" panose="05000000000000000000" pitchFamily="2" charset="2"/>
              <a:buChar char="q"/>
            </a:pPr>
            <a:r>
              <a:rPr lang="en-GB" sz="11200" b="1" dirty="0">
                <a:solidFill>
                  <a:schemeClr val="bg1"/>
                </a:solidFill>
                <a:highlight>
                  <a:srgbClr val="800000"/>
                </a:highlight>
                <a:latin typeface="Cambria" panose="02040503050406030204" pitchFamily="18" charset="0"/>
              </a:rPr>
              <a:t>Tuckman’s stage of team development </a:t>
            </a:r>
            <a:r>
              <a:rPr lang="en-GB" sz="11200" b="1" dirty="0">
                <a:latin typeface="Cambria" panose="02040503050406030204" pitchFamily="18" charset="0"/>
              </a:rPr>
              <a:t>Holmes (2011)</a:t>
            </a:r>
          </a:p>
          <a:p>
            <a:pPr>
              <a:buClr>
                <a:srgbClr val="FFB02F"/>
              </a:buClr>
              <a:buFont typeface="Wingdings" panose="05000000000000000000" pitchFamily="2" charset="2"/>
              <a:buChar char="q"/>
            </a:pPr>
            <a:endParaRPr lang="en-GB" sz="11200" b="1" dirty="0">
              <a:solidFill>
                <a:schemeClr val="bg1"/>
              </a:solidFill>
              <a:latin typeface="Cambria" panose="02040503050406030204" pitchFamily="18" charset="0"/>
            </a:endParaRPr>
          </a:p>
          <a:p>
            <a:pPr>
              <a:buClr>
                <a:srgbClr val="FFB02F"/>
              </a:buClr>
              <a:buFont typeface="Wingdings" panose="05000000000000000000" pitchFamily="2" charset="2"/>
              <a:buChar char="q"/>
            </a:pPr>
            <a:r>
              <a:rPr lang="en-GB" sz="11200" b="1" dirty="0">
                <a:solidFill>
                  <a:schemeClr val="bg1"/>
                </a:solidFill>
                <a:highlight>
                  <a:srgbClr val="800000"/>
                </a:highlight>
                <a:latin typeface="Cambria" panose="02040503050406030204" pitchFamily="18" charset="0"/>
              </a:rPr>
              <a:t>What is a team? </a:t>
            </a:r>
            <a:r>
              <a:rPr lang="en-GB" sz="11200" b="1" dirty="0">
                <a:latin typeface="Cambria" panose="02040503050406030204" pitchFamily="18" charset="0"/>
              </a:rPr>
              <a:t>Slater (2010)</a:t>
            </a:r>
          </a:p>
          <a:p>
            <a:pPr>
              <a:buClr>
                <a:srgbClr val="FFB02F"/>
              </a:buClr>
              <a:buFont typeface="Wingdings" panose="05000000000000000000" pitchFamily="2" charset="2"/>
              <a:buChar char="q"/>
            </a:pPr>
            <a:r>
              <a:rPr lang="en-GB" sz="11200" b="1" dirty="0">
                <a:solidFill>
                  <a:schemeClr val="bg1"/>
                </a:solidFill>
                <a:highlight>
                  <a:srgbClr val="800000"/>
                </a:highlight>
                <a:latin typeface="Cambria" panose="02040503050406030204" pitchFamily="18" charset="0"/>
              </a:rPr>
              <a:t>The main elements of team success </a:t>
            </a:r>
            <a:r>
              <a:rPr lang="en-GB" sz="11200" b="1" dirty="0">
                <a:latin typeface="Cambria" panose="02040503050406030204" pitchFamily="18" charset="0"/>
              </a:rPr>
              <a:t>Kirton (2012)</a:t>
            </a:r>
          </a:p>
          <a:p>
            <a:pPr>
              <a:buClr>
                <a:srgbClr val="FFB02F"/>
              </a:buClr>
              <a:buFont typeface="Wingdings" panose="05000000000000000000" pitchFamily="2" charset="2"/>
              <a:buChar char="q"/>
            </a:pPr>
            <a:r>
              <a:rPr lang="en-GB" sz="11200" b="1" dirty="0">
                <a:solidFill>
                  <a:schemeClr val="bg1"/>
                </a:solidFill>
                <a:highlight>
                  <a:srgbClr val="800000"/>
                </a:highlight>
                <a:latin typeface="Cambria" panose="02040503050406030204" pitchFamily="18" charset="0"/>
              </a:rPr>
              <a:t>Belbin’s nine different roles of an effective team </a:t>
            </a:r>
            <a:r>
              <a:rPr lang="en-GB" sz="11200" b="1" dirty="0">
                <a:latin typeface="Cambria" panose="02040503050406030204" pitchFamily="18" charset="0"/>
              </a:rPr>
              <a:t>Holmes (2011)</a:t>
            </a:r>
          </a:p>
          <a:p>
            <a:endParaRPr lang="en-GB" dirty="0"/>
          </a:p>
        </p:txBody>
      </p:sp>
    </p:spTree>
    <p:extLst>
      <p:ext uri="{BB962C8B-B14F-4D97-AF65-F5344CB8AC3E}">
        <p14:creationId xmlns:p14="http://schemas.microsoft.com/office/powerpoint/2010/main" val="2044619290"/>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9" name="Picture 8" descr="A person posing for the camera&#10;&#10;Description generated with very high confidence">
            <a:extLst>
              <a:ext uri="{FF2B5EF4-FFF2-40B4-BE49-F238E27FC236}">
                <a16:creationId xmlns:a16="http://schemas.microsoft.com/office/drawing/2014/main" id="{6EECAAC9-0DF4-40A8-B749-26323FD31C3F}"/>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1" b="8149"/>
          <a:stretch/>
        </p:blipFill>
        <p:spPr>
          <a:xfrm>
            <a:off x="7767687" y="1116345"/>
            <a:ext cx="3374810" cy="3866172"/>
          </a:xfrm>
          <a:prstGeom prst="rect">
            <a:avLst/>
          </a:prstGeom>
          <a:ln w="228600" cap="sq" cmpd="thickThin">
            <a:solidFill>
              <a:srgbClr val="000000"/>
            </a:solidFill>
            <a:prstDash val="solid"/>
            <a:miter lim="800000"/>
          </a:ln>
          <a:effectLst>
            <a:innerShdw blurRad="76200">
              <a:srgbClr val="000000"/>
            </a:innerShdw>
          </a:effectLst>
        </p:spPr>
      </p:pic>
      <p:sp>
        <p:nvSpPr>
          <p:cNvPr id="2" name="Title 1">
            <a:extLst>
              <a:ext uri="{FF2B5EF4-FFF2-40B4-BE49-F238E27FC236}">
                <a16:creationId xmlns:a16="http://schemas.microsoft.com/office/drawing/2014/main" id="{5F6E9480-9E93-4B12-BDBD-A7BC40FC590E}"/>
              </a:ext>
            </a:extLst>
          </p:cNvPr>
          <p:cNvSpPr>
            <a:spLocks noGrp="1"/>
          </p:cNvSpPr>
          <p:nvPr>
            <p:ph type="title"/>
          </p:nvPr>
        </p:nvSpPr>
        <p:spPr>
          <a:xfrm>
            <a:off x="7144732" y="5291907"/>
            <a:ext cx="5550355" cy="1049235"/>
          </a:xfrm>
        </p:spPr>
        <p:txBody>
          <a:bodyPr>
            <a:normAutofit/>
          </a:bodyPr>
          <a:lstStyle/>
          <a:p>
            <a:r>
              <a:rPr lang="en-GB" b="1" dirty="0">
                <a:solidFill>
                  <a:schemeClr val="bg1"/>
                </a:solidFill>
                <a:highlight>
                  <a:srgbClr val="800000"/>
                </a:highlight>
                <a:latin typeface="Cambria" panose="02040503050406030204" pitchFamily="18" charset="0"/>
              </a:rPr>
              <a:t>Group Dynamic by Zahide</a:t>
            </a:r>
          </a:p>
        </p:txBody>
      </p:sp>
      <p:sp>
        <p:nvSpPr>
          <p:cNvPr id="6" name="Content Placeholder 5">
            <a:extLst>
              <a:ext uri="{FF2B5EF4-FFF2-40B4-BE49-F238E27FC236}">
                <a16:creationId xmlns:a16="http://schemas.microsoft.com/office/drawing/2014/main" id="{0D1B3164-126D-430A-85AF-1810013039CE}"/>
              </a:ext>
            </a:extLst>
          </p:cNvPr>
          <p:cNvSpPr>
            <a:spLocks noGrp="1"/>
          </p:cNvSpPr>
          <p:nvPr>
            <p:ph idx="1"/>
          </p:nvPr>
        </p:nvSpPr>
        <p:spPr>
          <a:xfrm>
            <a:off x="923826" y="528306"/>
            <a:ext cx="5341856" cy="3450613"/>
          </a:xfrm>
        </p:spPr>
        <p:txBody>
          <a:bodyPr>
            <a:noAutofit/>
          </a:bodyPr>
          <a:lstStyle/>
          <a:p>
            <a:pPr marL="0" indent="0">
              <a:buClr>
                <a:srgbClr val="F2F84C"/>
              </a:buClr>
              <a:buNone/>
            </a:pPr>
            <a:r>
              <a:rPr lang="en-GB" sz="2800" b="1" dirty="0">
                <a:solidFill>
                  <a:schemeClr val="bg1"/>
                </a:solidFill>
                <a:highlight>
                  <a:srgbClr val="808080"/>
                </a:highlight>
                <a:latin typeface="Cambria" panose="02040503050406030204" pitchFamily="18" charset="0"/>
                <a:ea typeface="Cambria" panose="02040503050406030204" pitchFamily="18" charset="0"/>
              </a:rPr>
              <a:t>Factors that can position</a:t>
            </a:r>
          </a:p>
          <a:p>
            <a:pPr>
              <a:buClr>
                <a:srgbClr val="F2F84C"/>
              </a:buClr>
              <a:buFont typeface="Wingdings" panose="05000000000000000000" pitchFamily="2" charset="2"/>
              <a:buChar char="q"/>
            </a:pPr>
            <a:r>
              <a:rPr lang="en-GB" sz="2800" b="1" dirty="0">
                <a:solidFill>
                  <a:schemeClr val="bg1"/>
                </a:solidFill>
                <a:highlight>
                  <a:srgbClr val="800000"/>
                </a:highlight>
                <a:latin typeface="Cambria" panose="02040503050406030204" pitchFamily="18" charset="0"/>
                <a:ea typeface="Cambria" panose="02040503050406030204" pitchFamily="18" charset="0"/>
              </a:rPr>
              <a:t>Competition gets too serious</a:t>
            </a:r>
          </a:p>
          <a:p>
            <a:pPr>
              <a:buClr>
                <a:srgbClr val="F2F84C"/>
              </a:buClr>
              <a:buFont typeface="Wingdings" panose="05000000000000000000" pitchFamily="2" charset="2"/>
              <a:buChar char="q"/>
            </a:pPr>
            <a:r>
              <a:rPr lang="en-GB" sz="2800" b="1" dirty="0">
                <a:solidFill>
                  <a:schemeClr val="bg1"/>
                </a:solidFill>
                <a:highlight>
                  <a:srgbClr val="800000"/>
                </a:highlight>
                <a:latin typeface="Cambria" panose="02040503050406030204" pitchFamily="18" charset="0"/>
                <a:ea typeface="Cambria" panose="02040503050406030204" pitchFamily="18" charset="0"/>
              </a:rPr>
              <a:t>Loyalty is extreme to a defined group</a:t>
            </a:r>
          </a:p>
          <a:p>
            <a:pPr>
              <a:buClr>
                <a:srgbClr val="F2F84C"/>
              </a:buClr>
              <a:buFont typeface="Wingdings" panose="05000000000000000000" pitchFamily="2" charset="2"/>
              <a:buChar char="q"/>
            </a:pPr>
            <a:r>
              <a:rPr lang="en-GB" sz="2800" b="1" dirty="0">
                <a:solidFill>
                  <a:schemeClr val="bg1"/>
                </a:solidFill>
                <a:highlight>
                  <a:srgbClr val="800000"/>
                </a:highlight>
                <a:latin typeface="Cambria" panose="02040503050406030204" pitchFamily="18" charset="0"/>
                <a:ea typeface="Cambria" panose="02040503050406030204" pitchFamily="18" charset="0"/>
              </a:rPr>
              <a:t>Personal effort is recognised</a:t>
            </a:r>
          </a:p>
          <a:p>
            <a:pPr>
              <a:buClr>
                <a:srgbClr val="F2F84C"/>
              </a:buClr>
              <a:buFont typeface="Wingdings" panose="05000000000000000000" pitchFamily="2" charset="2"/>
              <a:buChar char="q"/>
            </a:pPr>
            <a:r>
              <a:rPr lang="en-GB" sz="2800" b="1" dirty="0">
                <a:solidFill>
                  <a:schemeClr val="bg1"/>
                </a:solidFill>
                <a:highlight>
                  <a:srgbClr val="800000"/>
                </a:highlight>
                <a:latin typeface="Cambria" panose="02040503050406030204" pitchFamily="18" charset="0"/>
                <a:ea typeface="Cambria" panose="02040503050406030204" pitchFamily="18" charset="0"/>
              </a:rPr>
              <a:t>Having a bad attitude </a:t>
            </a:r>
          </a:p>
        </p:txBody>
      </p:sp>
      <p:pic>
        <p:nvPicPr>
          <p:cNvPr id="24" name="Picture 23">
            <a:extLst>
              <a:ext uri="{FF2B5EF4-FFF2-40B4-BE49-F238E27FC236}">
                <a16:creationId xmlns:a16="http://schemas.microsoft.com/office/drawing/2014/main" id="{08D19109-643D-44CD-ADFB-8EDBC51AE8DA}"/>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049503" y="4406424"/>
            <a:ext cx="3997767" cy="2167368"/>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897994103"/>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6" name="Picture 5" descr="A picture containing businesscard, text&#10;&#10;Description generated with high confidence">
            <a:extLst>
              <a:ext uri="{FF2B5EF4-FFF2-40B4-BE49-F238E27FC236}">
                <a16:creationId xmlns:a16="http://schemas.microsoft.com/office/drawing/2014/main" id="{96110F1B-9BD7-45F5-B6F3-3B957CE36BE2}"/>
              </a:ext>
            </a:extLst>
          </p:cNvPr>
          <p:cNvPicPr>
            <a:picLocks noChangeAspect="1"/>
          </p:cNvPicPr>
          <p:nvPr/>
        </p:nvPicPr>
        <p:blipFill>
          <a:blip r:embed="rId2"/>
          <a:stretch>
            <a:fillRect/>
          </a:stretch>
        </p:blipFill>
        <p:spPr>
          <a:xfrm>
            <a:off x="2156703" y="967900"/>
            <a:ext cx="4581427" cy="4260916"/>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5" name="Picture 4">
            <a:extLst>
              <a:ext uri="{FF2B5EF4-FFF2-40B4-BE49-F238E27FC236}">
                <a16:creationId xmlns:a16="http://schemas.microsoft.com/office/drawing/2014/main" id="{FE7DC011-3CCD-4A19-B8AE-BFB00224C8A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226242" y="2262433"/>
            <a:ext cx="2309566" cy="4393896"/>
          </a:xfrm>
          <a:prstGeom prst="rect">
            <a:avLst/>
          </a:prstGeom>
        </p:spPr>
      </p:pic>
      <p:sp>
        <p:nvSpPr>
          <p:cNvPr id="2" name="Title 1">
            <a:extLst>
              <a:ext uri="{FF2B5EF4-FFF2-40B4-BE49-F238E27FC236}">
                <a16:creationId xmlns:a16="http://schemas.microsoft.com/office/drawing/2014/main" id="{A5949569-57BA-41C8-985D-AC0A3DE840EC}"/>
              </a:ext>
            </a:extLst>
          </p:cNvPr>
          <p:cNvSpPr>
            <a:spLocks noGrp="1"/>
          </p:cNvSpPr>
          <p:nvPr>
            <p:ph type="title"/>
          </p:nvPr>
        </p:nvSpPr>
        <p:spPr>
          <a:xfrm>
            <a:off x="2531589" y="224233"/>
            <a:ext cx="9603275" cy="1049235"/>
          </a:xfrm>
        </p:spPr>
        <p:txBody>
          <a:bodyPr>
            <a:normAutofit/>
          </a:bodyPr>
          <a:lstStyle/>
          <a:p>
            <a:r>
              <a:rPr lang="en-GB" sz="4000" b="1" dirty="0">
                <a:solidFill>
                  <a:schemeClr val="bg1"/>
                </a:solidFill>
                <a:highlight>
                  <a:srgbClr val="800000"/>
                </a:highlight>
                <a:latin typeface="Cambria" panose="02040503050406030204" pitchFamily="18" charset="0"/>
              </a:rPr>
              <a:t>Group Dynamic</a:t>
            </a:r>
            <a:endParaRPr lang="en-GB" sz="4000" dirty="0">
              <a:solidFill>
                <a:schemeClr val="bg1"/>
              </a:solidFill>
            </a:endParaRPr>
          </a:p>
        </p:txBody>
      </p:sp>
      <p:sp>
        <p:nvSpPr>
          <p:cNvPr id="3" name="Content Placeholder 2">
            <a:extLst>
              <a:ext uri="{FF2B5EF4-FFF2-40B4-BE49-F238E27FC236}">
                <a16:creationId xmlns:a16="http://schemas.microsoft.com/office/drawing/2014/main" id="{0F836703-7544-43A9-883C-954548D4076C}"/>
              </a:ext>
            </a:extLst>
          </p:cNvPr>
          <p:cNvSpPr>
            <a:spLocks noGrp="1"/>
          </p:cNvSpPr>
          <p:nvPr>
            <p:ph idx="1"/>
          </p:nvPr>
        </p:nvSpPr>
        <p:spPr>
          <a:xfrm>
            <a:off x="8284671" y="2024155"/>
            <a:ext cx="3793058" cy="3450613"/>
          </a:xfrm>
        </p:spPr>
        <p:txBody>
          <a:bodyPr>
            <a:normAutofit fontScale="25000" lnSpcReduction="20000"/>
          </a:bodyPr>
          <a:lstStyle/>
          <a:p>
            <a:pPr>
              <a:buClr>
                <a:srgbClr val="FF1B72"/>
              </a:buClr>
              <a:buFont typeface="Wingdings" panose="05000000000000000000" pitchFamily="2" charset="2"/>
              <a:buChar char="Ø"/>
            </a:pPr>
            <a:r>
              <a:rPr lang="en-GB" sz="11200" b="1" dirty="0">
                <a:solidFill>
                  <a:schemeClr val="bg1"/>
                </a:solidFill>
                <a:highlight>
                  <a:srgbClr val="800000"/>
                </a:highlight>
                <a:latin typeface="Cambria" panose="02040503050406030204" pitchFamily="18" charset="0"/>
              </a:rPr>
              <a:t>Weak leadership</a:t>
            </a:r>
          </a:p>
          <a:p>
            <a:pPr>
              <a:buClr>
                <a:srgbClr val="FF1B72"/>
              </a:buClr>
              <a:buFont typeface="Wingdings" panose="05000000000000000000" pitchFamily="2" charset="2"/>
              <a:buChar char="Ø"/>
            </a:pPr>
            <a:r>
              <a:rPr lang="en-GB" sz="11200" b="1" dirty="0">
                <a:solidFill>
                  <a:schemeClr val="bg1"/>
                </a:solidFill>
                <a:highlight>
                  <a:srgbClr val="800000"/>
                </a:highlight>
                <a:latin typeface="Cambria" panose="02040503050406030204" pitchFamily="18" charset="0"/>
              </a:rPr>
              <a:t>Excessive difference to authority</a:t>
            </a:r>
          </a:p>
          <a:p>
            <a:pPr>
              <a:buClr>
                <a:srgbClr val="FF1B72"/>
              </a:buClr>
              <a:buFont typeface="Wingdings" panose="05000000000000000000" pitchFamily="2" charset="2"/>
              <a:buChar char="Ø"/>
            </a:pPr>
            <a:r>
              <a:rPr lang="en-GB" sz="11200" b="1" dirty="0">
                <a:solidFill>
                  <a:schemeClr val="bg1"/>
                </a:solidFill>
                <a:highlight>
                  <a:srgbClr val="800000"/>
                </a:highlight>
                <a:latin typeface="Cambria" panose="02040503050406030204" pitchFamily="18" charset="0"/>
              </a:rPr>
              <a:t>Blocking (Mind Tools, 2018)</a:t>
            </a:r>
          </a:p>
          <a:p>
            <a:pPr>
              <a:buClr>
                <a:srgbClr val="FF1B72"/>
              </a:buClr>
              <a:buFont typeface="Wingdings" panose="05000000000000000000" pitchFamily="2" charset="2"/>
              <a:buChar char="Ø"/>
            </a:pPr>
            <a:r>
              <a:rPr lang="en-GB" sz="11200" b="1" dirty="0">
                <a:solidFill>
                  <a:schemeClr val="bg1"/>
                </a:solidFill>
                <a:highlight>
                  <a:srgbClr val="800000"/>
                </a:highlight>
                <a:latin typeface="Cambria" panose="02040503050406030204" pitchFamily="18" charset="0"/>
              </a:rPr>
              <a:t> Transforming stage</a:t>
            </a:r>
          </a:p>
          <a:p>
            <a:pPr marL="0" indent="0">
              <a:buClr>
                <a:srgbClr val="FF1B72"/>
              </a:buClr>
              <a:buNone/>
            </a:pPr>
            <a:r>
              <a:rPr lang="en-GB" sz="11200" b="1" dirty="0">
                <a:latin typeface="Cambria" panose="02040503050406030204" pitchFamily="18" charset="0"/>
              </a:rPr>
              <a:t>The Team Building Company, (2018)</a:t>
            </a:r>
          </a:p>
          <a:p>
            <a:pPr>
              <a:buClr>
                <a:srgbClr val="FF1B72"/>
              </a:buClr>
              <a:buFont typeface="Wingdings" panose="05000000000000000000" pitchFamily="2" charset="2"/>
              <a:buChar char="Ø"/>
            </a:pPr>
            <a:endParaRPr lang="en-GB" sz="2100" b="1" dirty="0">
              <a:highlight>
                <a:srgbClr val="800000"/>
              </a:highlight>
              <a:latin typeface="Cambria" panose="02040503050406030204" pitchFamily="18" charset="0"/>
            </a:endParaRPr>
          </a:p>
          <a:p>
            <a:pPr>
              <a:buClr>
                <a:srgbClr val="FF1B72"/>
              </a:buClr>
              <a:buFont typeface="Wingdings" panose="05000000000000000000" pitchFamily="2" charset="2"/>
              <a:buChar char="Ø"/>
            </a:pPr>
            <a:endParaRPr lang="en-GB" b="1" dirty="0">
              <a:highlight>
                <a:srgbClr val="800000"/>
              </a:highlight>
              <a:latin typeface="Cambria" panose="02040503050406030204" pitchFamily="18" charset="0"/>
            </a:endParaRPr>
          </a:p>
          <a:p>
            <a:pPr marL="0" indent="0">
              <a:buClr>
                <a:srgbClr val="FF1B72"/>
              </a:buClr>
              <a:buNone/>
            </a:pPr>
            <a:endParaRPr lang="en-GB" dirty="0"/>
          </a:p>
        </p:txBody>
      </p:sp>
      <p:pic>
        <p:nvPicPr>
          <p:cNvPr id="31" name="Picture 30">
            <a:extLst>
              <a:ext uri="{FF2B5EF4-FFF2-40B4-BE49-F238E27FC236}">
                <a16:creationId xmlns:a16="http://schemas.microsoft.com/office/drawing/2014/main" id="{E17D429B-DCB6-4612-9592-B6819E93F65B}"/>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227535" y="56658"/>
            <a:ext cx="3907329" cy="1822484"/>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4" name="Rectangle 3">
            <a:extLst>
              <a:ext uri="{FF2B5EF4-FFF2-40B4-BE49-F238E27FC236}">
                <a16:creationId xmlns:a16="http://schemas.microsoft.com/office/drawing/2014/main" id="{7E706F40-63B6-4E06-A11A-C80939906F26}"/>
              </a:ext>
            </a:extLst>
          </p:cNvPr>
          <p:cNvSpPr/>
          <p:nvPr/>
        </p:nvSpPr>
        <p:spPr>
          <a:xfrm rot="21166137">
            <a:off x="244454" y="2031601"/>
            <a:ext cx="1559851" cy="461665"/>
          </a:xfrm>
          <a:prstGeom prst="rect">
            <a:avLst/>
          </a:prstGeom>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highlight>
                  <a:srgbClr val="800000"/>
                </a:highlight>
                <a:uLnTx/>
                <a:uFillTx/>
                <a:latin typeface="Cambria" panose="02040503050406030204" pitchFamily="18" charset="0"/>
                <a:ea typeface="+mn-ea"/>
                <a:cs typeface="+mn-cs"/>
              </a:rPr>
              <a:t>by Zahide</a:t>
            </a:r>
            <a:endParaRPr kumimoji="0" lang="en-GB" sz="24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pic>
        <p:nvPicPr>
          <p:cNvPr id="8" name="Picture 7" descr="A close up of a logo&#10;&#10;Description generated with high confidence">
            <a:extLst>
              <a:ext uri="{FF2B5EF4-FFF2-40B4-BE49-F238E27FC236}">
                <a16:creationId xmlns:a16="http://schemas.microsoft.com/office/drawing/2014/main" id="{874E534F-CF4C-4A44-890E-D2B8A0A8DEE6}"/>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57136" y="767407"/>
            <a:ext cx="1593130" cy="1012122"/>
          </a:xfrm>
          <a:prstGeom prst="rect">
            <a:avLst/>
          </a:prstGeom>
        </p:spPr>
      </p:pic>
    </p:spTree>
    <p:extLst>
      <p:ext uri="{BB962C8B-B14F-4D97-AF65-F5344CB8AC3E}">
        <p14:creationId xmlns:p14="http://schemas.microsoft.com/office/powerpoint/2010/main" val="357648644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54" name="Picture 11" descr="A brick wall&#10;&#10;Description generated with very high confidence">
            <a:extLst>
              <a:ext uri="{FF2B5EF4-FFF2-40B4-BE49-F238E27FC236}">
                <a16:creationId xmlns:a16="http://schemas.microsoft.com/office/drawing/2014/main" id="{41682D3D-57B9-48C7-8C31-4D963971E9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55" name="Group 13">
            <a:extLst>
              <a:ext uri="{FF2B5EF4-FFF2-40B4-BE49-F238E27FC236}">
                <a16:creationId xmlns:a16="http://schemas.microsoft.com/office/drawing/2014/main" id="{D6940423-3E05-4C11-A599-87460C794E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397" y="0"/>
            <a:ext cx="12005350" cy="6644081"/>
            <a:chOff x="-25397" y="0"/>
            <a:chExt cx="12005350" cy="6644081"/>
          </a:xfrm>
        </p:grpSpPr>
        <p:sp useBgFill="1">
          <p:nvSpPr>
            <p:cNvPr id="15" name="Rectangle 14">
              <a:extLst>
                <a:ext uri="{FF2B5EF4-FFF2-40B4-BE49-F238E27FC236}">
                  <a16:creationId xmlns:a16="http://schemas.microsoft.com/office/drawing/2014/main" id="{BDF232DF-2519-46B4-A5DB-6E956426D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6" name="Freeform 11">
              <a:extLst>
                <a:ext uri="{FF2B5EF4-FFF2-40B4-BE49-F238E27FC236}">
                  <a16:creationId xmlns:a16="http://schemas.microsoft.com/office/drawing/2014/main" id="{378848D5-8CDD-4F00-8F7E-B68730F52C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7" name="Rectangle 16">
              <a:extLst>
                <a:ext uri="{FF2B5EF4-FFF2-40B4-BE49-F238E27FC236}">
                  <a16:creationId xmlns:a16="http://schemas.microsoft.com/office/drawing/2014/main" id="{CBFFA796-2B2D-4FB8-848E-F40FD83E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19" name="Rectangle 18">
            <a:extLst>
              <a:ext uri="{FF2B5EF4-FFF2-40B4-BE49-F238E27FC236}">
                <a16:creationId xmlns:a16="http://schemas.microsoft.com/office/drawing/2014/main" id="{C332F766-A180-4C49-9FED-639A2A177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5858"/>
            <a:ext cx="8002104" cy="6389195"/>
          </a:xfrm>
          <a:prstGeom prst="rect">
            <a:avLst/>
          </a:prstGeom>
          <a:gradFill flip="none" rotWithShape="1">
            <a:gsLst>
              <a:gs pos="34000">
                <a:schemeClr val="accent1"/>
              </a:gs>
              <a:gs pos="100000">
                <a:schemeClr val="accent1">
                  <a:lumMod val="60000"/>
                </a:schemeClr>
              </a:gs>
            </a:gsLst>
            <a:lin ang="8100000" scaled="1"/>
            <a:tileRect/>
          </a:gradFill>
          <a:ln>
            <a:noFill/>
          </a:ln>
        </p:spPr>
        <p:style>
          <a:lnRef idx="1">
            <a:schemeClr val="accent1"/>
          </a:lnRef>
          <a:fillRef idx="3">
            <a:schemeClr val="accent1"/>
          </a:fillRef>
          <a:effectRef idx="2">
            <a:schemeClr val="accent1"/>
          </a:effectRef>
          <a:fontRef idx="minor">
            <a:schemeClr val="lt1"/>
          </a:fontRef>
        </p:style>
      </p:sp>
      <p:pic>
        <p:nvPicPr>
          <p:cNvPr id="7" name="Picture 6">
            <a:extLst>
              <a:ext uri="{FF2B5EF4-FFF2-40B4-BE49-F238E27FC236}">
                <a16:creationId xmlns:a16="http://schemas.microsoft.com/office/drawing/2014/main" id="{C7C81FE7-B312-452A-B714-BCB6A3846BB1}"/>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7313" r="8871" b="-4"/>
          <a:stretch/>
        </p:blipFill>
        <p:spPr>
          <a:xfrm>
            <a:off x="8125547" y="-5858"/>
            <a:ext cx="3584638" cy="3132875"/>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useBgFill="1">
        <p:nvSpPr>
          <p:cNvPr id="21" name="Rectangle 20">
            <a:extLst>
              <a:ext uri="{FF2B5EF4-FFF2-40B4-BE49-F238E27FC236}">
                <a16:creationId xmlns:a16="http://schemas.microsoft.com/office/drawing/2014/main" id="{6F1F53F6-2EF9-4216-B0F9-1D85D49A68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04266" y="-5859"/>
            <a:ext cx="123444" cy="63891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oy, LEGO&#10;&#10;Description generated with high confidence">
            <a:extLst>
              <a:ext uri="{FF2B5EF4-FFF2-40B4-BE49-F238E27FC236}">
                <a16:creationId xmlns:a16="http://schemas.microsoft.com/office/drawing/2014/main" id="{686017F7-C4D8-4CF4-878B-C106AE0EC598}"/>
              </a:ext>
            </a:extLst>
          </p:cNvPr>
          <p:cNvPicPr>
            <a:picLocks noChangeAspect="1"/>
          </p:cNvPicPr>
          <p:nvPr/>
        </p:nvPicPr>
        <p:blipFill rotWithShape="1">
          <a:blip r:embed="rId6"/>
          <a:srcRect r="5" b="122"/>
          <a:stretch/>
        </p:blipFill>
        <p:spPr>
          <a:xfrm>
            <a:off x="8125547" y="3250086"/>
            <a:ext cx="3584638" cy="3132875"/>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3" name="Content Placeholder 2">
            <a:extLst>
              <a:ext uri="{FF2B5EF4-FFF2-40B4-BE49-F238E27FC236}">
                <a16:creationId xmlns:a16="http://schemas.microsoft.com/office/drawing/2014/main" id="{DD9F7AB5-A31B-41FE-B17E-EA382C07BCCA}"/>
              </a:ext>
            </a:extLst>
          </p:cNvPr>
          <p:cNvSpPr>
            <a:spLocks noGrp="1"/>
          </p:cNvSpPr>
          <p:nvPr>
            <p:ph idx="4294967295"/>
          </p:nvPr>
        </p:nvSpPr>
        <p:spPr>
          <a:xfrm>
            <a:off x="654112" y="2110460"/>
            <a:ext cx="6868339" cy="3311189"/>
          </a:xfrm>
        </p:spPr>
        <p:txBody>
          <a:bodyPr vert="horz" lIns="91440" tIns="45720" rIns="91440" bIns="45720" rtlCol="0" anchor="ctr">
            <a:normAutofit fontScale="85000" lnSpcReduction="20000"/>
          </a:bodyPr>
          <a:lstStyle/>
          <a:p>
            <a:pPr>
              <a:buClr>
                <a:schemeClr val="bg1"/>
              </a:buClr>
              <a:buSzPct val="100000"/>
              <a:buFont typeface="Wingdings" panose="05000000000000000000" pitchFamily="2" charset="2"/>
              <a:buChar char="Ø"/>
            </a:pPr>
            <a:r>
              <a:rPr lang="en-US" sz="3200" b="1" dirty="0">
                <a:solidFill>
                  <a:schemeClr val="bg1"/>
                </a:solidFill>
                <a:highlight>
                  <a:srgbClr val="800000"/>
                </a:highlight>
                <a:latin typeface="Cambria" panose="02040503050406030204" pitchFamily="18" charset="0"/>
                <a:ea typeface="Cambria" panose="02040503050406030204" pitchFamily="18" charset="0"/>
              </a:rPr>
              <a:t>Valued Diversity</a:t>
            </a:r>
          </a:p>
          <a:p>
            <a:pPr>
              <a:buClr>
                <a:schemeClr val="bg1"/>
              </a:buClr>
              <a:buSzPct val="100000"/>
              <a:buFont typeface="Wingdings" panose="05000000000000000000" pitchFamily="2" charset="2"/>
              <a:buChar char="Ø"/>
            </a:pPr>
            <a:r>
              <a:rPr lang="en-US" sz="3200" b="1" dirty="0">
                <a:solidFill>
                  <a:schemeClr val="bg1"/>
                </a:solidFill>
                <a:highlight>
                  <a:srgbClr val="800000"/>
                </a:highlight>
                <a:latin typeface="Cambria" panose="02040503050406030204" pitchFamily="18" charset="0"/>
                <a:ea typeface="Cambria" panose="02040503050406030204" pitchFamily="18" charset="0"/>
              </a:rPr>
              <a:t>Open and Clear Communication</a:t>
            </a:r>
          </a:p>
          <a:p>
            <a:pPr marL="0" indent="0">
              <a:buNone/>
            </a:pPr>
            <a:r>
              <a:rPr lang="en-US" sz="3200" b="1" dirty="0">
                <a:solidFill>
                  <a:schemeClr val="bg1"/>
                </a:solidFill>
                <a:latin typeface="Cambria" panose="02040503050406030204" pitchFamily="18" charset="0"/>
                <a:ea typeface="Cambria" panose="02040503050406030204" pitchFamily="18" charset="0"/>
              </a:rPr>
              <a:t>   Chirls &amp; Myers, (2015)</a:t>
            </a:r>
          </a:p>
          <a:p>
            <a:pPr>
              <a:buClr>
                <a:schemeClr val="bg1"/>
              </a:buClr>
              <a:buSzPct val="100000"/>
              <a:buFont typeface="Wingdings" panose="05000000000000000000" pitchFamily="2" charset="2"/>
              <a:buChar char="Ø"/>
            </a:pPr>
            <a:r>
              <a:rPr lang="en-US" sz="3200" b="1" dirty="0">
                <a:solidFill>
                  <a:schemeClr val="bg1"/>
                </a:solidFill>
                <a:highlight>
                  <a:srgbClr val="800000"/>
                </a:highlight>
                <a:latin typeface="Cambria" panose="02040503050406030204" pitchFamily="18" charset="0"/>
                <a:ea typeface="Cambria" panose="02040503050406030204" pitchFamily="18" charset="0"/>
              </a:rPr>
              <a:t>Complimentary Roles </a:t>
            </a:r>
            <a:r>
              <a:rPr lang="en-US" sz="3200" b="1" dirty="0">
                <a:solidFill>
                  <a:schemeClr val="bg1"/>
                </a:solidFill>
                <a:latin typeface="Cambria" panose="02040503050406030204" pitchFamily="18" charset="0"/>
                <a:ea typeface="Cambria" panose="02040503050406030204" pitchFamily="18" charset="0"/>
              </a:rPr>
              <a:t>Skelton, (2018)</a:t>
            </a:r>
          </a:p>
          <a:p>
            <a:pPr>
              <a:buClr>
                <a:schemeClr val="bg1"/>
              </a:buClr>
              <a:buSzPct val="100000"/>
              <a:buFont typeface="Wingdings" panose="05000000000000000000" pitchFamily="2" charset="2"/>
              <a:buChar char="Ø"/>
            </a:pPr>
            <a:r>
              <a:rPr lang="en-US" sz="3200" b="1" dirty="0">
                <a:solidFill>
                  <a:schemeClr val="bg1"/>
                </a:solidFill>
                <a:highlight>
                  <a:srgbClr val="800000"/>
                </a:highlight>
                <a:latin typeface="Cambria" panose="02040503050406030204" pitchFamily="18" charset="0"/>
                <a:ea typeface="Cambria" panose="02040503050406030204" pitchFamily="18" charset="0"/>
              </a:rPr>
              <a:t>Completer-Finisher </a:t>
            </a:r>
            <a:r>
              <a:rPr lang="en-US" sz="3200" b="1" dirty="0">
                <a:solidFill>
                  <a:schemeClr val="bg1"/>
                </a:solidFill>
                <a:latin typeface="Cambria" panose="02040503050406030204" pitchFamily="18" charset="0"/>
                <a:ea typeface="Cambria" panose="02040503050406030204" pitchFamily="18" charset="0"/>
              </a:rPr>
              <a:t>Belbin, (2014)</a:t>
            </a:r>
          </a:p>
          <a:p>
            <a:pPr marL="0"/>
            <a:endParaRPr lang="en-US" dirty="0">
              <a:solidFill>
                <a:schemeClr val="bg1"/>
              </a:solidFill>
            </a:endParaRPr>
          </a:p>
        </p:txBody>
      </p:sp>
      <p:sp>
        <p:nvSpPr>
          <p:cNvPr id="2" name="Title 1">
            <a:extLst>
              <a:ext uri="{FF2B5EF4-FFF2-40B4-BE49-F238E27FC236}">
                <a16:creationId xmlns:a16="http://schemas.microsoft.com/office/drawing/2014/main" id="{3E90FA63-AFE9-447C-904F-368816337F80}"/>
              </a:ext>
            </a:extLst>
          </p:cNvPr>
          <p:cNvSpPr>
            <a:spLocks noGrp="1"/>
          </p:cNvSpPr>
          <p:nvPr>
            <p:ph type="title" idx="4294967295"/>
          </p:nvPr>
        </p:nvSpPr>
        <p:spPr>
          <a:xfrm>
            <a:off x="685801" y="685800"/>
            <a:ext cx="6868339" cy="1151965"/>
          </a:xfrm>
        </p:spPr>
        <p:txBody>
          <a:bodyPr vert="horz" lIns="91440" tIns="45720" rIns="91440" bIns="45720" rtlCol="0" anchor="ctr">
            <a:normAutofit/>
          </a:bodyPr>
          <a:lstStyle/>
          <a:p>
            <a:r>
              <a:rPr lang="en-US" sz="3800" b="1" dirty="0">
                <a:solidFill>
                  <a:schemeClr val="bg1"/>
                </a:solidFill>
                <a:highlight>
                  <a:srgbClr val="808080"/>
                </a:highlight>
                <a:latin typeface="Cambria" panose="02040503050406030204" pitchFamily="18" charset="0"/>
                <a:ea typeface="Cambria" panose="02040503050406030204" pitchFamily="18" charset="0"/>
              </a:rPr>
              <a:t>The characteristic of effective team by </a:t>
            </a:r>
            <a:r>
              <a:rPr lang="en-US" sz="3800" b="1" dirty="0" err="1">
                <a:solidFill>
                  <a:schemeClr val="bg1"/>
                </a:solidFill>
                <a:highlight>
                  <a:srgbClr val="808080"/>
                </a:highlight>
                <a:latin typeface="Cambria" panose="02040503050406030204" pitchFamily="18" charset="0"/>
                <a:ea typeface="Cambria" panose="02040503050406030204" pitchFamily="18" charset="0"/>
              </a:rPr>
              <a:t>mehek</a:t>
            </a:r>
            <a:endParaRPr lang="en-US" sz="3800" b="1" dirty="0">
              <a:solidFill>
                <a:schemeClr val="bg1"/>
              </a:solidFill>
              <a:highlight>
                <a:srgbClr val="808080"/>
              </a:highlight>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2051255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8" name="Picture 7" descr="A close up of a logo&#10;&#10;Description generated with high confidence">
            <a:extLst>
              <a:ext uri="{FF2B5EF4-FFF2-40B4-BE49-F238E27FC236}">
                <a16:creationId xmlns:a16="http://schemas.microsoft.com/office/drawing/2014/main" id="{A2FA5991-5EA1-460A-8FBB-DA1ACD0B831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562457" y="5543866"/>
            <a:ext cx="4074836" cy="1314134"/>
          </a:xfrm>
          <a:prstGeom prst="rect">
            <a:avLst/>
          </a:prstGeom>
        </p:spPr>
      </p:pic>
      <p:sp>
        <p:nvSpPr>
          <p:cNvPr id="2" name="Title 1">
            <a:extLst>
              <a:ext uri="{FF2B5EF4-FFF2-40B4-BE49-F238E27FC236}">
                <a16:creationId xmlns:a16="http://schemas.microsoft.com/office/drawing/2014/main" id="{EAABC938-9053-4D42-84CA-F01CF8B94DDB}"/>
              </a:ext>
            </a:extLst>
          </p:cNvPr>
          <p:cNvSpPr>
            <a:spLocks noGrp="1"/>
          </p:cNvSpPr>
          <p:nvPr>
            <p:ph type="title"/>
          </p:nvPr>
        </p:nvSpPr>
        <p:spPr>
          <a:xfrm>
            <a:off x="527901" y="118300"/>
            <a:ext cx="11981467" cy="1049235"/>
          </a:xfrm>
        </p:spPr>
        <p:txBody>
          <a:bodyPr>
            <a:normAutofit fontScale="90000"/>
          </a:bodyPr>
          <a:lstStyle/>
          <a:p>
            <a:r>
              <a:rPr lang="en-GB" sz="4000" b="1" dirty="0">
                <a:solidFill>
                  <a:schemeClr val="bg1"/>
                </a:solidFill>
                <a:highlight>
                  <a:srgbClr val="808080"/>
                </a:highlight>
                <a:latin typeface="Cambria" panose="02040503050406030204" pitchFamily="18" charset="0"/>
              </a:rPr>
              <a:t>Common characteristics of effective team by Mehek</a:t>
            </a:r>
            <a:br>
              <a:rPr lang="en-GB" sz="9600" b="1" dirty="0">
                <a:solidFill>
                  <a:schemeClr val="bg1"/>
                </a:solidFill>
                <a:highlight>
                  <a:srgbClr val="808080"/>
                </a:highlight>
                <a:latin typeface="Cambria" panose="02040503050406030204" pitchFamily="18" charset="0"/>
              </a:rPr>
            </a:br>
            <a:endParaRPr lang="en-GB" dirty="0">
              <a:solidFill>
                <a:schemeClr val="bg1"/>
              </a:solidFill>
            </a:endParaRPr>
          </a:p>
        </p:txBody>
      </p:sp>
      <p:sp>
        <p:nvSpPr>
          <p:cNvPr id="3" name="Content Placeholder 2">
            <a:extLst>
              <a:ext uri="{FF2B5EF4-FFF2-40B4-BE49-F238E27FC236}">
                <a16:creationId xmlns:a16="http://schemas.microsoft.com/office/drawing/2014/main" id="{71EA538F-BD25-404A-8677-8610D2ECADBF}"/>
              </a:ext>
            </a:extLst>
          </p:cNvPr>
          <p:cNvSpPr>
            <a:spLocks noGrp="1"/>
          </p:cNvSpPr>
          <p:nvPr>
            <p:ph idx="1"/>
          </p:nvPr>
        </p:nvSpPr>
        <p:spPr>
          <a:xfrm>
            <a:off x="5050974" y="1911083"/>
            <a:ext cx="7062470" cy="3450613"/>
          </a:xfrm>
        </p:spPr>
        <p:txBody>
          <a:bodyPr>
            <a:normAutofit fontScale="25000" lnSpcReduction="20000"/>
          </a:bodyPr>
          <a:lstStyle/>
          <a:p>
            <a:pPr>
              <a:buClr>
                <a:srgbClr val="C00000"/>
              </a:buClr>
              <a:buFont typeface="Wingdings" panose="05000000000000000000" pitchFamily="2" charset="2"/>
              <a:buChar char="q"/>
            </a:pPr>
            <a:r>
              <a:rPr lang="en-GB" sz="11200" b="1" dirty="0">
                <a:solidFill>
                  <a:schemeClr val="bg1"/>
                </a:solidFill>
                <a:highlight>
                  <a:srgbClr val="800000"/>
                </a:highlight>
                <a:latin typeface="Cambria" panose="02040503050406030204" pitchFamily="18" charset="0"/>
              </a:rPr>
              <a:t>A team has a clear purpose</a:t>
            </a:r>
          </a:p>
          <a:p>
            <a:pPr>
              <a:buClr>
                <a:srgbClr val="C00000"/>
              </a:buClr>
              <a:buFont typeface="Wingdings" panose="05000000000000000000" pitchFamily="2" charset="2"/>
              <a:buChar char="q"/>
            </a:pPr>
            <a:r>
              <a:rPr lang="en-GB" sz="11200" b="1" dirty="0">
                <a:solidFill>
                  <a:schemeClr val="bg1"/>
                </a:solidFill>
                <a:highlight>
                  <a:srgbClr val="800000"/>
                </a:highlight>
                <a:latin typeface="Cambria" panose="02040503050406030204" pitchFamily="18" charset="0"/>
              </a:rPr>
              <a:t>Team members understand the team process and priorities</a:t>
            </a:r>
          </a:p>
          <a:p>
            <a:pPr>
              <a:buClr>
                <a:srgbClr val="C00000"/>
              </a:buClr>
              <a:buFont typeface="Wingdings" panose="05000000000000000000" pitchFamily="2" charset="2"/>
              <a:buChar char="q"/>
            </a:pPr>
            <a:r>
              <a:rPr lang="en-GB" sz="11200" b="1" dirty="0">
                <a:solidFill>
                  <a:schemeClr val="bg1"/>
                </a:solidFill>
                <a:highlight>
                  <a:srgbClr val="800000"/>
                </a:highlight>
                <a:latin typeface="Cambria" panose="02040503050406030204" pitchFamily="18" charset="0"/>
              </a:rPr>
              <a:t>Team members know their roles</a:t>
            </a:r>
          </a:p>
          <a:p>
            <a:pPr marL="0" indent="0">
              <a:buNone/>
            </a:pPr>
            <a:r>
              <a:rPr lang="en-GB" sz="11200" b="1" dirty="0">
                <a:latin typeface="Cambria" panose="02040503050406030204" pitchFamily="18" charset="0"/>
              </a:rPr>
              <a:t>Bruce Tuckman, (2018)</a:t>
            </a:r>
          </a:p>
          <a:p>
            <a:endParaRPr lang="en-GB" dirty="0"/>
          </a:p>
        </p:txBody>
      </p:sp>
      <p:pic>
        <p:nvPicPr>
          <p:cNvPr id="6" name="Picture 5" descr="A close up of a logo&#10;&#10;Description generated with very high confidence">
            <a:extLst>
              <a:ext uri="{FF2B5EF4-FFF2-40B4-BE49-F238E27FC236}">
                <a16:creationId xmlns:a16="http://schemas.microsoft.com/office/drawing/2014/main" id="{58D96FDC-4A64-4D43-893F-9633A9E2D128}"/>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27901" y="1684448"/>
            <a:ext cx="4296828" cy="2933700"/>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2854575886"/>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31" name="Picture 30" descr="A birthday cake&#10;&#10;Description generated with high confidence">
            <a:extLst>
              <a:ext uri="{FF2B5EF4-FFF2-40B4-BE49-F238E27FC236}">
                <a16:creationId xmlns:a16="http://schemas.microsoft.com/office/drawing/2014/main" id="{F527DE86-9B39-40EB-84F8-11CA76E83CEB}"/>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4406" r="-1" b="10591"/>
          <a:stretch/>
        </p:blipFill>
        <p:spPr>
          <a:xfrm>
            <a:off x="-3178" y="0"/>
            <a:ext cx="12195178" cy="6857990"/>
          </a:xfrm>
          <a:prstGeom prst="rect">
            <a:avLst/>
          </a:prstGeom>
        </p:spPr>
      </p:pic>
      <p:sp>
        <p:nvSpPr>
          <p:cNvPr id="2" name="Title 1">
            <a:extLst>
              <a:ext uri="{FF2B5EF4-FFF2-40B4-BE49-F238E27FC236}">
                <a16:creationId xmlns:a16="http://schemas.microsoft.com/office/drawing/2014/main" id="{0571CA11-91D8-42F1-B585-7C6C92CB75A9}"/>
              </a:ext>
            </a:extLst>
          </p:cNvPr>
          <p:cNvSpPr>
            <a:spLocks noGrp="1"/>
          </p:cNvSpPr>
          <p:nvPr>
            <p:ph type="title"/>
          </p:nvPr>
        </p:nvSpPr>
        <p:spPr>
          <a:xfrm>
            <a:off x="3159760" y="5976051"/>
            <a:ext cx="9102810" cy="1049235"/>
          </a:xfrm>
        </p:spPr>
        <p:txBody>
          <a:bodyPr>
            <a:normAutofit/>
          </a:bodyPr>
          <a:lstStyle/>
          <a:p>
            <a:r>
              <a:rPr lang="en-GB" sz="2800" dirty="0">
                <a:solidFill>
                  <a:srgbClr val="FFFFFE"/>
                </a:solidFill>
                <a:highlight>
                  <a:srgbClr val="808080"/>
                </a:highlight>
              </a:rPr>
              <a:t>Common characteristics of effective team by mehek</a:t>
            </a:r>
          </a:p>
        </p:txBody>
      </p:sp>
      <p:sp>
        <p:nvSpPr>
          <p:cNvPr id="3" name="Content Placeholder 2">
            <a:extLst>
              <a:ext uri="{FF2B5EF4-FFF2-40B4-BE49-F238E27FC236}">
                <a16:creationId xmlns:a16="http://schemas.microsoft.com/office/drawing/2014/main" id="{A3C573BA-0E58-42BD-B649-2D800A6B17AB}"/>
              </a:ext>
            </a:extLst>
          </p:cNvPr>
          <p:cNvSpPr>
            <a:spLocks noGrp="1"/>
          </p:cNvSpPr>
          <p:nvPr>
            <p:ph idx="1"/>
          </p:nvPr>
        </p:nvSpPr>
        <p:spPr>
          <a:xfrm>
            <a:off x="6009570" y="2050929"/>
            <a:ext cx="5679440" cy="2486622"/>
          </a:xfrm>
        </p:spPr>
        <p:txBody>
          <a:bodyPr>
            <a:normAutofit fontScale="25000" lnSpcReduction="20000"/>
          </a:bodyPr>
          <a:lstStyle/>
          <a:p>
            <a:pPr marL="0" indent="0">
              <a:lnSpc>
                <a:spcPct val="110000"/>
              </a:lnSpc>
              <a:buClr>
                <a:srgbClr val="EE9E1C"/>
              </a:buClr>
              <a:buNone/>
            </a:pPr>
            <a:r>
              <a:rPr lang="en-GB" sz="11200" b="1" dirty="0">
                <a:solidFill>
                  <a:srgbClr val="FFFFFE"/>
                </a:solidFill>
                <a:highlight>
                  <a:srgbClr val="800000"/>
                </a:highlight>
                <a:latin typeface="Cambria" panose="02040503050406030204" pitchFamily="18" charset="0"/>
              </a:rPr>
              <a:t> </a:t>
            </a:r>
          </a:p>
          <a:p>
            <a:pPr marL="0" indent="0">
              <a:lnSpc>
                <a:spcPct val="110000"/>
              </a:lnSpc>
              <a:buClr>
                <a:srgbClr val="EE9E1C"/>
              </a:buClr>
              <a:buNone/>
            </a:pPr>
            <a:r>
              <a:rPr lang="en-GB" sz="11200" b="1" dirty="0">
                <a:solidFill>
                  <a:srgbClr val="FFFFFE"/>
                </a:solidFill>
                <a:latin typeface="Cambria" panose="02040503050406030204" pitchFamily="18" charset="0"/>
              </a:rPr>
              <a:t>     </a:t>
            </a:r>
            <a:endParaRPr lang="en-GB" sz="11200" b="1" dirty="0">
              <a:solidFill>
                <a:srgbClr val="FFFFFE"/>
              </a:solidFill>
              <a:highlight>
                <a:srgbClr val="800000"/>
              </a:highlight>
              <a:latin typeface="Cambria" panose="02040503050406030204" pitchFamily="18" charset="0"/>
            </a:endParaRPr>
          </a:p>
          <a:p>
            <a:pPr>
              <a:lnSpc>
                <a:spcPct val="110000"/>
              </a:lnSpc>
              <a:buClr>
                <a:srgbClr val="C00000"/>
              </a:buClr>
              <a:buFont typeface="Wingdings" panose="05000000000000000000" pitchFamily="2" charset="2"/>
              <a:buChar char="Ø"/>
            </a:pPr>
            <a:r>
              <a:rPr lang="en-GB" sz="12800" b="1" dirty="0">
                <a:solidFill>
                  <a:srgbClr val="FFFFFE"/>
                </a:solidFill>
                <a:highlight>
                  <a:srgbClr val="800000"/>
                </a:highlight>
                <a:latin typeface="Cambria" panose="02040503050406030204" pitchFamily="18" charset="0"/>
                <a:ea typeface="Cambria" panose="02040503050406030204" pitchFamily="18" charset="0"/>
                <a:cs typeface="Arial" panose="020B0604020202020204" pitchFamily="34" charset="0"/>
              </a:rPr>
              <a:t>Constructive criticism and encouragement are extended to team members</a:t>
            </a:r>
          </a:p>
          <a:p>
            <a:pPr>
              <a:lnSpc>
                <a:spcPct val="110000"/>
              </a:lnSpc>
              <a:buClr>
                <a:srgbClr val="C00000"/>
              </a:buClr>
              <a:buFont typeface="Wingdings" panose="05000000000000000000" pitchFamily="2" charset="2"/>
              <a:buChar char="Ø"/>
            </a:pPr>
            <a:r>
              <a:rPr lang="en-GB" sz="12800" b="1" dirty="0">
                <a:solidFill>
                  <a:srgbClr val="FFFFFE"/>
                </a:solidFill>
                <a:highlight>
                  <a:srgbClr val="800000"/>
                </a:highlight>
                <a:latin typeface="Cambria" panose="02040503050406030204" pitchFamily="18" charset="0"/>
                <a:ea typeface="Cambria" panose="02040503050406030204" pitchFamily="18" charset="0"/>
                <a:cs typeface="Arial" panose="020B0604020202020204" pitchFamily="34" charset="0"/>
              </a:rPr>
              <a:t>Success is shared</a:t>
            </a:r>
          </a:p>
          <a:p>
            <a:pPr marL="0" indent="0">
              <a:lnSpc>
                <a:spcPct val="110000"/>
              </a:lnSpc>
              <a:buClr>
                <a:srgbClr val="EE9E1C"/>
              </a:buClr>
              <a:buNone/>
            </a:pPr>
            <a:r>
              <a:rPr lang="en-GB" sz="12800" b="1" dirty="0">
                <a:solidFill>
                  <a:srgbClr val="FFFFFE"/>
                </a:solidFill>
                <a:highlight>
                  <a:srgbClr val="800000"/>
                </a:highlight>
                <a:latin typeface="Cambria" panose="02040503050406030204" pitchFamily="18" charset="0"/>
              </a:rPr>
              <a:t>                 </a:t>
            </a:r>
          </a:p>
          <a:p>
            <a:pPr marL="0" indent="0">
              <a:lnSpc>
                <a:spcPct val="110000"/>
              </a:lnSpc>
              <a:buClr>
                <a:srgbClr val="EE9E1C"/>
              </a:buClr>
              <a:buNone/>
            </a:pPr>
            <a:r>
              <a:rPr lang="en-GB" sz="12800" b="1" dirty="0">
                <a:solidFill>
                  <a:schemeClr val="bg1"/>
                </a:solidFill>
                <a:latin typeface="Cambria" panose="02040503050406030204" pitchFamily="18" charset="0"/>
              </a:rPr>
              <a:t>Bruce Tuckman, (2018)</a:t>
            </a:r>
          </a:p>
          <a:p>
            <a:pPr>
              <a:lnSpc>
                <a:spcPct val="110000"/>
              </a:lnSpc>
              <a:buClr>
                <a:srgbClr val="EE9E1C"/>
              </a:buClr>
              <a:buFont typeface="Wingdings" panose="05000000000000000000" pitchFamily="2" charset="2"/>
              <a:buChar char="Ø"/>
            </a:pPr>
            <a:endParaRPr lang="en-GB" sz="11200" b="1" dirty="0">
              <a:solidFill>
                <a:schemeClr val="bg1"/>
              </a:solidFill>
              <a:highlight>
                <a:srgbClr val="800000"/>
              </a:highlight>
            </a:endParaRPr>
          </a:p>
          <a:p>
            <a:pPr>
              <a:lnSpc>
                <a:spcPct val="110000"/>
              </a:lnSpc>
              <a:buClr>
                <a:srgbClr val="EE9E1C"/>
              </a:buClr>
              <a:buFont typeface="Wingdings" panose="05000000000000000000" pitchFamily="2" charset="2"/>
              <a:buChar char="Ø"/>
            </a:pPr>
            <a:endParaRPr lang="en-GB" sz="11200" b="1" dirty="0">
              <a:solidFill>
                <a:srgbClr val="FFFFFE"/>
              </a:solidFill>
            </a:endParaRPr>
          </a:p>
          <a:p>
            <a:pPr>
              <a:lnSpc>
                <a:spcPct val="110000"/>
              </a:lnSpc>
              <a:buClr>
                <a:srgbClr val="EE9E1C"/>
              </a:buClr>
              <a:buFont typeface="Wingdings" panose="05000000000000000000" pitchFamily="2" charset="2"/>
              <a:buChar char="Ø"/>
            </a:pPr>
            <a:endParaRPr lang="en-GB" sz="11200" b="1" dirty="0">
              <a:solidFill>
                <a:srgbClr val="FFFFFE"/>
              </a:solidFill>
            </a:endParaRPr>
          </a:p>
          <a:p>
            <a:pPr>
              <a:lnSpc>
                <a:spcPct val="110000"/>
              </a:lnSpc>
              <a:buClr>
                <a:srgbClr val="EE9E1C"/>
              </a:buClr>
              <a:buFont typeface="Wingdings" panose="05000000000000000000" pitchFamily="2" charset="2"/>
              <a:buChar char="Ø"/>
            </a:pPr>
            <a:endParaRPr lang="en-GB" sz="1700" dirty="0">
              <a:solidFill>
                <a:srgbClr val="FFFFFE"/>
              </a:solidFill>
            </a:endParaRPr>
          </a:p>
        </p:txBody>
      </p:sp>
      <p:pic>
        <p:nvPicPr>
          <p:cNvPr id="14" name="Picture 13">
            <a:extLst>
              <a:ext uri="{FF2B5EF4-FFF2-40B4-BE49-F238E27FC236}">
                <a16:creationId xmlns:a16="http://schemas.microsoft.com/office/drawing/2014/main" id="{580A5FA5-9D0B-4CD1-BECE-14C0900A5BE7}"/>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38794" y="0"/>
            <a:ext cx="3120966" cy="2624905"/>
          </a:xfrm>
          <a:prstGeom prst="rect">
            <a:avLst/>
          </a:prstGeom>
        </p:spPr>
      </p:pic>
    </p:spTree>
    <p:extLst>
      <p:ext uri="{BB962C8B-B14F-4D97-AF65-F5344CB8AC3E}">
        <p14:creationId xmlns:p14="http://schemas.microsoft.com/office/powerpoint/2010/main" val="357617544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8680B-271D-43D8-8F5D-CFA0B1316837}"/>
              </a:ext>
            </a:extLst>
          </p:cNvPr>
          <p:cNvSpPr>
            <a:spLocks noGrp="1"/>
          </p:cNvSpPr>
          <p:nvPr>
            <p:ph type="title"/>
          </p:nvPr>
        </p:nvSpPr>
        <p:spPr>
          <a:xfrm>
            <a:off x="2381804" y="133155"/>
            <a:ext cx="9015203" cy="1049235"/>
          </a:xfrm>
        </p:spPr>
        <p:txBody>
          <a:bodyPr>
            <a:normAutofit/>
          </a:bodyPr>
          <a:lstStyle/>
          <a:p>
            <a:r>
              <a:rPr lang="en-GB" b="1" dirty="0">
                <a:solidFill>
                  <a:srgbClr val="FFFFFE"/>
                </a:solidFill>
                <a:highlight>
                  <a:srgbClr val="808080"/>
                </a:highlight>
                <a:latin typeface="Cambria" panose="02040503050406030204" pitchFamily="18" charset="0"/>
              </a:rPr>
              <a:t>Effective conflict handling by Shahida</a:t>
            </a:r>
          </a:p>
        </p:txBody>
      </p:sp>
      <p:sp>
        <p:nvSpPr>
          <p:cNvPr id="3" name="Content Placeholder 2">
            <a:extLst>
              <a:ext uri="{FF2B5EF4-FFF2-40B4-BE49-F238E27FC236}">
                <a16:creationId xmlns:a16="http://schemas.microsoft.com/office/drawing/2014/main" id="{693138CD-4622-45AF-AD54-7A40D15189F2}"/>
              </a:ext>
            </a:extLst>
          </p:cNvPr>
          <p:cNvSpPr>
            <a:spLocks noGrp="1"/>
          </p:cNvSpPr>
          <p:nvPr>
            <p:ph idx="1"/>
          </p:nvPr>
        </p:nvSpPr>
        <p:spPr>
          <a:xfrm>
            <a:off x="235670" y="1182390"/>
            <a:ext cx="12999563" cy="4354373"/>
          </a:xfrm>
        </p:spPr>
        <p:txBody>
          <a:bodyPr numCol="3">
            <a:normAutofit/>
          </a:bodyPr>
          <a:lstStyle/>
          <a:p>
            <a:pPr>
              <a:buClr>
                <a:srgbClr val="C00000"/>
              </a:buClr>
              <a:buFont typeface="Wingdings" panose="05000000000000000000" pitchFamily="2" charset="2"/>
              <a:buChar char="§"/>
            </a:pPr>
            <a:r>
              <a:rPr lang="en-GB" sz="3000" b="1" dirty="0">
                <a:solidFill>
                  <a:srgbClr val="FFFFFE"/>
                </a:solidFill>
                <a:highlight>
                  <a:srgbClr val="800000"/>
                </a:highlight>
                <a:latin typeface="Cambria" panose="02040503050406030204" pitchFamily="18" charset="0"/>
                <a:ea typeface="Cambria" panose="02040503050406030204" pitchFamily="18" charset="0"/>
              </a:rPr>
              <a:t>Investigator</a:t>
            </a:r>
          </a:p>
          <a:p>
            <a:pPr>
              <a:buClr>
                <a:srgbClr val="C00000"/>
              </a:buClr>
              <a:buFont typeface="Wingdings" panose="05000000000000000000" pitchFamily="2" charset="2"/>
              <a:buChar char="§"/>
            </a:pPr>
            <a:r>
              <a:rPr lang="en-GB" sz="3000" b="1" dirty="0">
                <a:solidFill>
                  <a:srgbClr val="FFFFFE"/>
                </a:solidFill>
                <a:highlight>
                  <a:srgbClr val="800000"/>
                </a:highlight>
                <a:latin typeface="Cambria" panose="02040503050406030204" pitchFamily="18" charset="0"/>
                <a:ea typeface="Cambria" panose="02040503050406030204" pitchFamily="18" charset="0"/>
              </a:rPr>
              <a:t>Coordinator </a:t>
            </a:r>
          </a:p>
          <a:p>
            <a:pPr marL="0" indent="0">
              <a:buClr>
                <a:srgbClr val="3DDDFF"/>
              </a:buClr>
              <a:buNone/>
            </a:pPr>
            <a:r>
              <a:rPr lang="en-GB" sz="3000" b="1" dirty="0">
                <a:latin typeface="Cambria" panose="02040503050406030204" pitchFamily="18" charset="0"/>
                <a:ea typeface="Cambria" panose="02040503050406030204" pitchFamily="18" charset="0"/>
              </a:rPr>
              <a:t>Belbin, (2018)</a:t>
            </a:r>
          </a:p>
          <a:p>
            <a:pPr>
              <a:buClr>
                <a:srgbClr val="C00000"/>
              </a:buClr>
              <a:buFont typeface="Wingdings" panose="05000000000000000000" pitchFamily="2" charset="2"/>
              <a:buChar char="§"/>
            </a:pPr>
            <a:r>
              <a:rPr lang="en-GB" sz="3000" b="1" dirty="0">
                <a:solidFill>
                  <a:srgbClr val="FFFFFE"/>
                </a:solidFill>
                <a:highlight>
                  <a:srgbClr val="800000"/>
                </a:highlight>
                <a:latin typeface="Cambria" panose="02040503050406030204" pitchFamily="18" charset="0"/>
                <a:ea typeface="Cambria" panose="02040503050406030204" pitchFamily="18" charset="0"/>
              </a:rPr>
              <a:t>Ignoring it</a:t>
            </a:r>
          </a:p>
          <a:p>
            <a:pPr>
              <a:buClr>
                <a:srgbClr val="C00000"/>
              </a:buClr>
              <a:buFont typeface="Wingdings" panose="05000000000000000000" pitchFamily="2" charset="2"/>
              <a:buChar char="§"/>
            </a:pPr>
            <a:r>
              <a:rPr lang="en-GB" sz="3000" b="1" dirty="0">
                <a:solidFill>
                  <a:srgbClr val="FFFFFE"/>
                </a:solidFill>
                <a:highlight>
                  <a:srgbClr val="800000"/>
                </a:highlight>
                <a:latin typeface="Cambria" panose="02040503050406030204" pitchFamily="18" charset="0"/>
                <a:ea typeface="Cambria" panose="02040503050406030204" pitchFamily="18" charset="0"/>
              </a:rPr>
              <a:t>Complaining about it</a:t>
            </a:r>
          </a:p>
          <a:p>
            <a:pPr>
              <a:buClr>
                <a:srgbClr val="C00000"/>
              </a:buClr>
              <a:buFont typeface="Wingdings" panose="05000000000000000000" pitchFamily="2" charset="2"/>
              <a:buChar char="§"/>
            </a:pPr>
            <a:r>
              <a:rPr lang="en-GB" sz="3000" b="1" dirty="0">
                <a:solidFill>
                  <a:srgbClr val="FFFFFE"/>
                </a:solidFill>
                <a:highlight>
                  <a:srgbClr val="800000"/>
                </a:highlight>
                <a:latin typeface="Cambria" panose="02040503050406030204" pitchFamily="18" charset="0"/>
                <a:ea typeface="Cambria" panose="02040503050406030204" pitchFamily="18" charset="0"/>
              </a:rPr>
              <a:t>Blame someone for it</a:t>
            </a:r>
          </a:p>
          <a:p>
            <a:pPr>
              <a:buClr>
                <a:srgbClr val="C00000"/>
              </a:buClr>
              <a:buFont typeface="Wingdings" panose="05000000000000000000" pitchFamily="2" charset="2"/>
              <a:buChar char="§"/>
            </a:pPr>
            <a:r>
              <a:rPr lang="en-GB" sz="3000" b="1" dirty="0">
                <a:solidFill>
                  <a:srgbClr val="FFFFFE"/>
                </a:solidFill>
                <a:highlight>
                  <a:srgbClr val="800000"/>
                </a:highlight>
                <a:latin typeface="Cambria" panose="02040503050406030204" pitchFamily="18" charset="0"/>
                <a:ea typeface="Cambria" panose="02040503050406030204" pitchFamily="18" charset="0"/>
              </a:rPr>
              <a:t>Deal with through suggestions and hints</a:t>
            </a:r>
          </a:p>
          <a:p>
            <a:pPr>
              <a:buClr>
                <a:srgbClr val="C00000"/>
              </a:buClr>
              <a:buFont typeface="Wingdings" panose="05000000000000000000" pitchFamily="2" charset="2"/>
              <a:buChar char="§"/>
            </a:pPr>
            <a:r>
              <a:rPr lang="en-GB" sz="3000" b="1" dirty="0">
                <a:solidFill>
                  <a:srgbClr val="FFFFFE"/>
                </a:solidFill>
                <a:highlight>
                  <a:srgbClr val="800000"/>
                </a:highlight>
                <a:latin typeface="Cambria" panose="02040503050406030204" pitchFamily="18" charset="0"/>
                <a:ea typeface="Cambria" panose="02040503050406030204" pitchFamily="18" charset="0"/>
              </a:rPr>
              <a:t>Be direct, confront to clarify what’s going on</a:t>
            </a:r>
          </a:p>
          <a:p>
            <a:pPr>
              <a:buClr>
                <a:srgbClr val="C00000"/>
              </a:buClr>
              <a:buFont typeface="Wingdings" panose="05000000000000000000" pitchFamily="2" charset="2"/>
              <a:buChar char="§"/>
            </a:pPr>
            <a:r>
              <a:rPr lang="en-GB" sz="3000" b="1" dirty="0">
                <a:solidFill>
                  <a:srgbClr val="FFFFFE"/>
                </a:solidFill>
                <a:highlight>
                  <a:srgbClr val="800000"/>
                </a:highlight>
                <a:latin typeface="Cambria" panose="02040503050406030204" pitchFamily="18" charset="0"/>
                <a:ea typeface="Cambria" panose="02040503050406030204" pitchFamily="18" charset="0"/>
              </a:rPr>
              <a:t>Negotiate or Compromise</a:t>
            </a:r>
            <a:endParaRPr lang="en-GB" sz="2800" b="1" dirty="0">
              <a:solidFill>
                <a:srgbClr val="FFFFFE"/>
              </a:solidFill>
              <a:highlight>
                <a:srgbClr val="800000"/>
              </a:highlight>
              <a:latin typeface="Cambria" panose="02040503050406030204" pitchFamily="18" charset="0"/>
              <a:ea typeface="Cambria" panose="02040503050406030204" pitchFamily="18" charset="0"/>
            </a:endParaRPr>
          </a:p>
          <a:p>
            <a:pPr marL="0" indent="0">
              <a:buClr>
                <a:srgbClr val="3DDDFF"/>
              </a:buClr>
              <a:buNone/>
            </a:pPr>
            <a:endParaRPr lang="en-GB" sz="3000" dirty="0">
              <a:solidFill>
                <a:srgbClr val="FFFFFE"/>
              </a:solidFill>
              <a:highlight>
                <a:srgbClr val="800000"/>
              </a:highlight>
            </a:endParaRPr>
          </a:p>
          <a:p>
            <a:pPr marL="0" indent="0">
              <a:buClr>
                <a:srgbClr val="3DDDFF"/>
              </a:buClr>
              <a:buNone/>
            </a:pPr>
            <a:endParaRPr lang="en-GB" dirty="0">
              <a:solidFill>
                <a:srgbClr val="FFFFFE"/>
              </a:solidFill>
            </a:endParaRPr>
          </a:p>
        </p:txBody>
      </p:sp>
      <p:pic>
        <p:nvPicPr>
          <p:cNvPr id="5" name="Picture 4">
            <a:extLst>
              <a:ext uri="{FF2B5EF4-FFF2-40B4-BE49-F238E27FC236}">
                <a16:creationId xmlns:a16="http://schemas.microsoft.com/office/drawing/2014/main" id="{CDE8569A-3A82-4AAB-9FBB-8E0022F29EC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861196" y="3133137"/>
            <a:ext cx="3255390" cy="2969443"/>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3870707773"/>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8" name="Picture 7" descr="A close up of a toy&#10;&#10;Description generated with high confidence">
            <a:extLst>
              <a:ext uri="{FF2B5EF4-FFF2-40B4-BE49-F238E27FC236}">
                <a16:creationId xmlns:a16="http://schemas.microsoft.com/office/drawing/2014/main" id="{ECE020FE-10F3-4AEA-B549-D0D4935C647B}"/>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11134"/>
          <a:stretch/>
        </p:blipFill>
        <p:spPr>
          <a:xfrm>
            <a:off x="169681" y="1445162"/>
            <a:ext cx="3007187" cy="4430598"/>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2" name="Title 1">
            <a:extLst>
              <a:ext uri="{FF2B5EF4-FFF2-40B4-BE49-F238E27FC236}">
                <a16:creationId xmlns:a16="http://schemas.microsoft.com/office/drawing/2014/main" id="{D4AC7FF6-F067-4C7E-81CA-49280BA1AC10}"/>
              </a:ext>
            </a:extLst>
          </p:cNvPr>
          <p:cNvSpPr>
            <a:spLocks noGrp="1"/>
          </p:cNvSpPr>
          <p:nvPr>
            <p:ph type="title"/>
          </p:nvPr>
        </p:nvSpPr>
        <p:spPr>
          <a:xfrm>
            <a:off x="1428197" y="395927"/>
            <a:ext cx="9599093" cy="1049235"/>
          </a:xfrm>
        </p:spPr>
        <p:txBody>
          <a:bodyPr anchor="t">
            <a:normAutofit/>
          </a:bodyPr>
          <a:lstStyle/>
          <a:p>
            <a:r>
              <a:rPr lang="en-GB" b="1" dirty="0">
                <a:solidFill>
                  <a:srgbClr val="FFFFFE"/>
                </a:solidFill>
                <a:highlight>
                  <a:srgbClr val="808080"/>
                </a:highlight>
                <a:latin typeface="Cambria" panose="02040503050406030204" pitchFamily="18" charset="0"/>
              </a:rPr>
              <a:t>Effective conflict handling by shahida</a:t>
            </a:r>
            <a:endParaRPr lang="en-GB" dirty="0">
              <a:solidFill>
                <a:srgbClr val="FFFFFE"/>
              </a:solidFill>
              <a:highlight>
                <a:srgbClr val="808080"/>
              </a:highlight>
            </a:endParaRPr>
          </a:p>
        </p:txBody>
      </p:sp>
      <p:sp>
        <p:nvSpPr>
          <p:cNvPr id="3" name="Content Placeholder 2">
            <a:extLst>
              <a:ext uri="{FF2B5EF4-FFF2-40B4-BE49-F238E27FC236}">
                <a16:creationId xmlns:a16="http://schemas.microsoft.com/office/drawing/2014/main" id="{162970B3-A5ED-44CE-93F0-C9CB633A8EEB}"/>
              </a:ext>
            </a:extLst>
          </p:cNvPr>
          <p:cNvSpPr>
            <a:spLocks noGrp="1"/>
          </p:cNvSpPr>
          <p:nvPr>
            <p:ph idx="1"/>
          </p:nvPr>
        </p:nvSpPr>
        <p:spPr>
          <a:xfrm>
            <a:off x="3176868" y="1867825"/>
            <a:ext cx="9113224" cy="2311645"/>
          </a:xfrm>
        </p:spPr>
        <p:txBody>
          <a:bodyPr numCol="2" anchor="t">
            <a:normAutofit fontScale="25000" lnSpcReduction="20000"/>
          </a:bodyPr>
          <a:lstStyle/>
          <a:p>
            <a:pPr>
              <a:lnSpc>
                <a:spcPct val="110000"/>
              </a:lnSpc>
              <a:buClr>
                <a:srgbClr val="C00000"/>
              </a:buClr>
              <a:buFont typeface="Wingdings" panose="05000000000000000000" pitchFamily="2" charset="2"/>
              <a:buChar char="q"/>
            </a:pPr>
            <a:r>
              <a:rPr lang="en-GB" sz="11200" b="1" dirty="0">
                <a:highlight>
                  <a:srgbClr val="800000"/>
                </a:highlight>
                <a:latin typeface="Cambria" panose="02040503050406030204" pitchFamily="18" charset="0"/>
                <a:ea typeface="Cambria" panose="02040503050406030204" pitchFamily="18" charset="0"/>
              </a:rPr>
              <a:t>How to resolve it</a:t>
            </a:r>
          </a:p>
          <a:p>
            <a:pPr>
              <a:lnSpc>
                <a:spcPct val="110000"/>
              </a:lnSpc>
              <a:buClr>
                <a:srgbClr val="C00000"/>
              </a:buClr>
              <a:buFont typeface="Wingdings" panose="05000000000000000000" pitchFamily="2" charset="2"/>
              <a:buChar char="q"/>
            </a:pPr>
            <a:r>
              <a:rPr lang="en-GB" sz="11200" b="1" dirty="0">
                <a:highlight>
                  <a:srgbClr val="800000"/>
                </a:highlight>
                <a:latin typeface="Cambria" panose="02040503050406030204" pitchFamily="18" charset="0"/>
                <a:ea typeface="Cambria" panose="02040503050406030204" pitchFamily="18" charset="0"/>
              </a:rPr>
              <a:t>Acknowledge the conflict</a:t>
            </a:r>
          </a:p>
          <a:p>
            <a:pPr>
              <a:lnSpc>
                <a:spcPct val="110000"/>
              </a:lnSpc>
              <a:buClr>
                <a:srgbClr val="C00000"/>
              </a:buClr>
              <a:buFont typeface="Wingdings" panose="05000000000000000000" pitchFamily="2" charset="2"/>
              <a:buChar char="q"/>
            </a:pPr>
            <a:r>
              <a:rPr lang="en-GB" sz="11200" b="1" dirty="0">
                <a:highlight>
                  <a:srgbClr val="800000"/>
                </a:highlight>
                <a:latin typeface="Cambria" panose="02040503050406030204" pitchFamily="18" charset="0"/>
                <a:ea typeface="Cambria" panose="02040503050406030204" pitchFamily="18" charset="0"/>
              </a:rPr>
              <a:t>Discuss the impact </a:t>
            </a:r>
          </a:p>
          <a:p>
            <a:pPr>
              <a:lnSpc>
                <a:spcPct val="110000"/>
              </a:lnSpc>
              <a:buClr>
                <a:srgbClr val="C00000"/>
              </a:buClr>
              <a:buFont typeface="Wingdings" panose="05000000000000000000" pitchFamily="2" charset="2"/>
              <a:buChar char="q"/>
            </a:pPr>
            <a:r>
              <a:rPr lang="en-GB" sz="11200" b="1" dirty="0">
                <a:highlight>
                  <a:srgbClr val="800000"/>
                </a:highlight>
                <a:latin typeface="Cambria" panose="02040503050406030204" pitchFamily="18" charset="0"/>
                <a:ea typeface="Cambria" panose="02040503050406030204" pitchFamily="18" charset="0"/>
              </a:rPr>
              <a:t>Agree to a cooperative process</a:t>
            </a:r>
          </a:p>
          <a:p>
            <a:pPr>
              <a:lnSpc>
                <a:spcPct val="110000"/>
              </a:lnSpc>
              <a:buClr>
                <a:srgbClr val="C00000"/>
              </a:buClr>
              <a:buFont typeface="Wingdings" panose="05000000000000000000" pitchFamily="2" charset="2"/>
              <a:buChar char="q"/>
            </a:pPr>
            <a:r>
              <a:rPr lang="en-GB" sz="11200" b="1" dirty="0">
                <a:highlight>
                  <a:srgbClr val="800000"/>
                </a:highlight>
                <a:latin typeface="Cambria" panose="02040503050406030204" pitchFamily="18" charset="0"/>
                <a:ea typeface="Cambria" panose="02040503050406030204" pitchFamily="18" charset="0"/>
              </a:rPr>
              <a:t>Agree to communication </a:t>
            </a:r>
            <a:r>
              <a:rPr lang="en-GB" sz="11200" b="1" dirty="0">
                <a:latin typeface="Cambria" panose="02040503050406030204" pitchFamily="18" charset="0"/>
                <a:ea typeface="Cambria" panose="02040503050406030204" pitchFamily="18" charset="0"/>
              </a:rPr>
              <a:t>Mind Tool, (2018)</a:t>
            </a:r>
          </a:p>
          <a:p>
            <a:pPr>
              <a:lnSpc>
                <a:spcPct val="110000"/>
              </a:lnSpc>
              <a:buClr>
                <a:srgbClr val="C00000"/>
              </a:buClr>
              <a:buFont typeface="Wingdings" panose="05000000000000000000" pitchFamily="2" charset="2"/>
              <a:buChar char="q"/>
            </a:pPr>
            <a:endParaRPr lang="en-GB" sz="11200" b="1" dirty="0">
              <a:solidFill>
                <a:schemeClr val="bg1"/>
              </a:solidFill>
              <a:highlight>
                <a:srgbClr val="800000"/>
              </a:highlight>
              <a:latin typeface="Cambria" panose="02040503050406030204" pitchFamily="18" charset="0"/>
              <a:ea typeface="Cambria" panose="02040503050406030204" pitchFamily="18" charset="0"/>
            </a:endParaRPr>
          </a:p>
          <a:p>
            <a:pPr marL="0" indent="0">
              <a:lnSpc>
                <a:spcPct val="110000"/>
              </a:lnSpc>
              <a:buClr>
                <a:srgbClr val="C00000"/>
              </a:buClr>
              <a:buNone/>
            </a:pPr>
            <a:endParaRPr lang="en-GB" sz="11200" b="1" dirty="0">
              <a:solidFill>
                <a:schemeClr val="bg1"/>
              </a:solidFill>
              <a:highlight>
                <a:srgbClr val="800000"/>
              </a:highlight>
              <a:latin typeface="Cambria" panose="02040503050406030204" pitchFamily="18" charset="0"/>
              <a:ea typeface="Cambria" panose="02040503050406030204" pitchFamily="18" charset="0"/>
            </a:endParaRPr>
          </a:p>
          <a:p>
            <a:pPr marL="0" indent="0">
              <a:lnSpc>
                <a:spcPct val="110000"/>
              </a:lnSpc>
              <a:buClr>
                <a:srgbClr val="FFF169"/>
              </a:buClr>
              <a:buNone/>
            </a:pPr>
            <a:endParaRPr lang="en-GB" sz="11200" b="1" dirty="0"/>
          </a:p>
          <a:p>
            <a:pPr>
              <a:lnSpc>
                <a:spcPct val="110000"/>
              </a:lnSpc>
              <a:buClr>
                <a:srgbClr val="FFF169"/>
              </a:buClr>
            </a:pPr>
            <a:endParaRPr lang="en-GB" sz="1100" dirty="0">
              <a:solidFill>
                <a:srgbClr val="FFFFFE"/>
              </a:solidFill>
            </a:endParaRPr>
          </a:p>
        </p:txBody>
      </p:sp>
      <p:pic>
        <p:nvPicPr>
          <p:cNvPr id="6" name="Picture 5" descr="A picture containing yellow&#10;&#10;Description generated with high confidence">
            <a:extLst>
              <a:ext uri="{FF2B5EF4-FFF2-40B4-BE49-F238E27FC236}">
                <a16:creationId xmlns:a16="http://schemas.microsoft.com/office/drawing/2014/main" id="{769261B4-53AD-4C92-A702-A6275A79B386}"/>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813573" y="4282403"/>
            <a:ext cx="3610466" cy="2311645"/>
          </a:xfrm>
          <a:prstGeom prst="rect">
            <a:avLst/>
          </a:prstGeom>
        </p:spPr>
      </p:pic>
    </p:spTree>
    <p:extLst>
      <p:ext uri="{BB962C8B-B14F-4D97-AF65-F5344CB8AC3E}">
        <p14:creationId xmlns:p14="http://schemas.microsoft.com/office/powerpoint/2010/main" val="14651263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2B92F-3B09-4795-8BF8-CF1C832FDF61}"/>
              </a:ext>
            </a:extLst>
          </p:cNvPr>
          <p:cNvSpPr>
            <a:spLocks noGrp="1"/>
          </p:cNvSpPr>
          <p:nvPr>
            <p:ph type="title"/>
          </p:nvPr>
        </p:nvSpPr>
        <p:spPr>
          <a:xfrm>
            <a:off x="3187680" y="-1428582"/>
            <a:ext cx="9323108" cy="4699000"/>
          </a:xfrm>
        </p:spPr>
        <p:txBody>
          <a:bodyPr anchor="ctr">
            <a:normAutofit/>
          </a:bodyPr>
          <a:lstStyle/>
          <a:p>
            <a:r>
              <a:rPr lang="en-GB" b="1">
                <a:solidFill>
                  <a:schemeClr val="tx1"/>
                </a:solidFill>
                <a:highlight>
                  <a:srgbClr val="808080"/>
                </a:highlight>
                <a:latin typeface="Cambria" panose="02040503050406030204" pitchFamily="18" charset="0"/>
              </a:rPr>
              <a:t>Effective conflict handling by shahida</a:t>
            </a:r>
            <a:br>
              <a:rPr lang="en-GB" b="1">
                <a:highlight>
                  <a:srgbClr val="800000"/>
                </a:highlight>
                <a:latin typeface="Cambria" panose="02040503050406030204" pitchFamily="18" charset="0"/>
              </a:rPr>
            </a:br>
            <a:endParaRPr lang="en-GB" dirty="0"/>
          </a:p>
        </p:txBody>
      </p:sp>
      <p:sp>
        <p:nvSpPr>
          <p:cNvPr id="3" name="Content Placeholder 2">
            <a:extLst>
              <a:ext uri="{FF2B5EF4-FFF2-40B4-BE49-F238E27FC236}">
                <a16:creationId xmlns:a16="http://schemas.microsoft.com/office/drawing/2014/main" id="{21156697-79E1-449F-91F5-710E14354CA8}"/>
              </a:ext>
            </a:extLst>
          </p:cNvPr>
          <p:cNvSpPr>
            <a:spLocks noGrp="1"/>
          </p:cNvSpPr>
          <p:nvPr>
            <p:ph idx="1"/>
          </p:nvPr>
        </p:nvSpPr>
        <p:spPr>
          <a:xfrm>
            <a:off x="3481254" y="-702980"/>
            <a:ext cx="7100929" cy="7720553"/>
          </a:xfrm>
        </p:spPr>
        <p:txBody>
          <a:bodyPr anchor="ctr">
            <a:normAutofit/>
          </a:bodyPr>
          <a:lstStyle/>
          <a:p>
            <a:pPr>
              <a:buFont typeface="Wingdings" panose="05000000000000000000" pitchFamily="2" charset="2"/>
              <a:buChar char="q"/>
            </a:pPr>
            <a:endParaRPr lang="en-GB" dirty="0">
              <a:highlight>
                <a:srgbClr val="800000"/>
              </a:highlight>
            </a:endParaRPr>
          </a:p>
          <a:p>
            <a:pPr marL="0" indent="0">
              <a:buNone/>
            </a:pPr>
            <a:r>
              <a:rPr lang="en-GB" sz="3200" b="1" dirty="0">
                <a:highlight>
                  <a:srgbClr val="808080"/>
                </a:highlight>
                <a:latin typeface="Cambria" panose="02040503050406030204" pitchFamily="18" charset="0"/>
              </a:rPr>
              <a:t>Checklist</a:t>
            </a:r>
          </a:p>
          <a:p>
            <a:pPr>
              <a:buFont typeface="Wingdings" panose="05000000000000000000" pitchFamily="2" charset="2"/>
              <a:buChar char="q"/>
            </a:pPr>
            <a:r>
              <a:rPr lang="en-GB" sz="3200" b="1" dirty="0">
                <a:highlight>
                  <a:srgbClr val="800000"/>
                </a:highlight>
                <a:latin typeface="Cambria" panose="02040503050406030204" pitchFamily="18" charset="0"/>
              </a:rPr>
              <a:t>Ensure communication</a:t>
            </a:r>
          </a:p>
          <a:p>
            <a:pPr>
              <a:buFont typeface="Wingdings" panose="05000000000000000000" pitchFamily="2" charset="2"/>
              <a:buChar char="q"/>
            </a:pPr>
            <a:r>
              <a:rPr lang="en-GB" sz="3200" b="1" dirty="0">
                <a:highlight>
                  <a:srgbClr val="800000"/>
                </a:highlight>
                <a:latin typeface="Cambria" panose="02040503050406030204" pitchFamily="18" charset="0"/>
              </a:rPr>
              <a:t>Use dispute resolution procedure</a:t>
            </a:r>
          </a:p>
          <a:p>
            <a:pPr>
              <a:buFont typeface="Wingdings" panose="05000000000000000000" pitchFamily="2" charset="2"/>
              <a:buChar char="q"/>
            </a:pPr>
            <a:r>
              <a:rPr lang="en-GB" sz="3200" b="1" dirty="0">
                <a:highlight>
                  <a:srgbClr val="800000"/>
                </a:highlight>
                <a:latin typeface="Cambria" panose="02040503050406030204" pitchFamily="18" charset="0"/>
              </a:rPr>
              <a:t>Promote joint decision</a:t>
            </a:r>
          </a:p>
          <a:p>
            <a:pPr>
              <a:buFont typeface="Wingdings" panose="05000000000000000000" pitchFamily="2" charset="2"/>
              <a:buChar char="q"/>
            </a:pPr>
            <a:r>
              <a:rPr lang="en-GB" sz="3200" b="1" dirty="0">
                <a:highlight>
                  <a:srgbClr val="800000"/>
                </a:highlight>
                <a:latin typeface="Cambria" panose="02040503050406030204" pitchFamily="18" charset="0"/>
              </a:rPr>
              <a:t>Use problem solving cycle</a:t>
            </a:r>
          </a:p>
          <a:p>
            <a:pPr>
              <a:buFont typeface="Wingdings" panose="05000000000000000000" pitchFamily="2" charset="2"/>
              <a:buChar char="q"/>
            </a:pPr>
            <a:endParaRPr lang="en-GB" dirty="0"/>
          </a:p>
        </p:txBody>
      </p:sp>
      <p:pic>
        <p:nvPicPr>
          <p:cNvPr id="8" name="Picture 7" descr="A close up of a logo&#10;&#10;Description generated with high confidence">
            <a:extLst>
              <a:ext uri="{FF2B5EF4-FFF2-40B4-BE49-F238E27FC236}">
                <a16:creationId xmlns:a16="http://schemas.microsoft.com/office/drawing/2014/main" id="{DA0A1631-8207-4D49-A8FF-A9ECA7E8F88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215900" y="3587583"/>
            <a:ext cx="2330586" cy="2223733"/>
          </a:xfrm>
          <a:prstGeom prst="rect">
            <a:avLst/>
          </a:prstGeom>
        </p:spPr>
      </p:pic>
      <p:pic>
        <p:nvPicPr>
          <p:cNvPr id="11" name="Picture 10" descr="A picture containing table, chair&#10;&#10;Description generated with high confidence">
            <a:extLst>
              <a:ext uri="{FF2B5EF4-FFF2-40B4-BE49-F238E27FC236}">
                <a16:creationId xmlns:a16="http://schemas.microsoft.com/office/drawing/2014/main" id="{A8293D47-1CF7-4C02-B48E-B2F999F18B3F}"/>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52480" y="3421620"/>
            <a:ext cx="2635200" cy="2555657"/>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5" name="Picture 4" descr="A drawing of a cartoon character&#10;&#10;Description generated with high confidence">
            <a:extLst>
              <a:ext uri="{FF2B5EF4-FFF2-40B4-BE49-F238E27FC236}">
                <a16:creationId xmlns:a16="http://schemas.microsoft.com/office/drawing/2014/main" id="{E492D40D-C4B3-4E7D-9A73-92AAC6B932FA}"/>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160256" y="366107"/>
            <a:ext cx="3320998" cy="2555658"/>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6" name="TextBox 5">
            <a:extLst>
              <a:ext uri="{FF2B5EF4-FFF2-40B4-BE49-F238E27FC236}">
                <a16:creationId xmlns:a16="http://schemas.microsoft.com/office/drawing/2014/main" id="{A0B1694A-F253-46E1-9A57-60651A75947F}"/>
              </a:ext>
            </a:extLst>
          </p:cNvPr>
          <p:cNvSpPr txBox="1"/>
          <p:nvPr/>
        </p:nvSpPr>
        <p:spPr>
          <a:xfrm>
            <a:off x="3770721" y="6858000"/>
            <a:ext cx="4480875" cy="230832"/>
          </a:xfrm>
          <a:prstGeom prst="rect">
            <a:avLst/>
          </a:prstGeom>
          <a:noFill/>
        </p:spPr>
        <p:txBody>
          <a:bodyPr wrap="square" rtlCol="0">
            <a:spAutoFit/>
          </a:bodyPr>
          <a:lstStyle/>
          <a:p>
            <a:r>
              <a:rPr lang="en-GB" sz="900">
                <a:hlinkClick r:id="rId7" tooltip="http://blogdelosmaestrosdeaudicionylenguaje.blogspot.mx/2013/09/jugamos-hacer-praxias-con-los-minions.html"/>
              </a:rPr>
              <a:t>This Photo</a:t>
            </a:r>
            <a:r>
              <a:rPr lang="en-GB" sz="900"/>
              <a:t> by Unknown Author is licensed under </a:t>
            </a:r>
            <a:r>
              <a:rPr lang="en-GB" sz="900">
                <a:hlinkClick r:id="rId8" tooltip="https://creativecommons.org/licenses/by-nc-nd/3.0/"/>
              </a:rPr>
              <a:t>CC BY-NC-ND</a:t>
            </a:r>
            <a:endParaRPr lang="en-GB" sz="900"/>
          </a:p>
        </p:txBody>
      </p:sp>
    </p:spTree>
    <p:extLst>
      <p:ext uri="{BB962C8B-B14F-4D97-AF65-F5344CB8AC3E}">
        <p14:creationId xmlns:p14="http://schemas.microsoft.com/office/powerpoint/2010/main" val="372620858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0BEDA938-B4BA-45EB-8CA0-5D66F3241B7C}"/>
              </a:ext>
            </a:extLst>
          </p:cNvPr>
          <p:cNvSpPr>
            <a:spLocks noGrp="1"/>
          </p:cNvSpPr>
          <p:nvPr>
            <p:ph idx="4294967295"/>
          </p:nvPr>
        </p:nvSpPr>
        <p:spPr>
          <a:xfrm>
            <a:off x="80970" y="1850737"/>
            <a:ext cx="9604375" cy="3449638"/>
          </a:xfrm>
        </p:spPr>
        <p:txBody>
          <a:bodyPr>
            <a:normAutofit fontScale="92500" lnSpcReduction="10000"/>
          </a:bodyPr>
          <a:lstStyle/>
          <a:p>
            <a:pPr>
              <a:buFont typeface="Wingdings" panose="05000000000000000000" pitchFamily="2" charset="2"/>
              <a:buChar char="ü"/>
            </a:pPr>
            <a:r>
              <a:rPr lang="en-GB" sz="3600" dirty="0">
                <a:solidFill>
                  <a:schemeClr val="bg1"/>
                </a:solidFill>
                <a:highlight>
                  <a:srgbClr val="800000"/>
                </a:highlight>
                <a:latin typeface="Cambria" panose="02040503050406030204" pitchFamily="18" charset="0"/>
                <a:ea typeface="Cambria" panose="02040503050406030204" pitchFamily="18" charset="0"/>
              </a:rPr>
              <a:t>Group and Team</a:t>
            </a:r>
          </a:p>
          <a:p>
            <a:pPr>
              <a:buFont typeface="Wingdings" panose="05000000000000000000" pitchFamily="2" charset="2"/>
              <a:buChar char="ü"/>
            </a:pPr>
            <a:r>
              <a:rPr lang="en-GB" sz="3600" dirty="0">
                <a:solidFill>
                  <a:schemeClr val="bg1"/>
                </a:solidFill>
                <a:highlight>
                  <a:srgbClr val="800000"/>
                </a:highlight>
                <a:latin typeface="Cambria" panose="02040503050406030204" pitchFamily="18" charset="0"/>
                <a:ea typeface="Cambria" panose="02040503050406030204" pitchFamily="18" charset="0"/>
              </a:rPr>
              <a:t>Interactions and behaviour</a:t>
            </a:r>
          </a:p>
          <a:p>
            <a:pPr>
              <a:buFont typeface="Wingdings" panose="05000000000000000000" pitchFamily="2" charset="2"/>
              <a:buChar char="ü"/>
            </a:pPr>
            <a:r>
              <a:rPr lang="en-GB" sz="3600" dirty="0">
                <a:solidFill>
                  <a:schemeClr val="bg1"/>
                </a:solidFill>
                <a:highlight>
                  <a:srgbClr val="800000"/>
                </a:highlight>
                <a:latin typeface="Cambria" panose="02040503050406030204" pitchFamily="18" charset="0"/>
                <a:ea typeface="Cambria" panose="02040503050406030204" pitchFamily="18" charset="0"/>
              </a:rPr>
              <a:t>Understanding the basic skills of a team</a:t>
            </a:r>
          </a:p>
          <a:p>
            <a:pPr>
              <a:buFont typeface="Wingdings" panose="05000000000000000000" pitchFamily="2" charset="2"/>
              <a:buChar char="ü"/>
            </a:pPr>
            <a:r>
              <a:rPr lang="en-GB" sz="3600" dirty="0">
                <a:solidFill>
                  <a:schemeClr val="bg1"/>
                </a:solidFill>
                <a:highlight>
                  <a:srgbClr val="800000"/>
                </a:highlight>
                <a:latin typeface="Cambria" panose="02040503050406030204" pitchFamily="18" charset="0"/>
                <a:ea typeface="Cambria" panose="02040503050406030204" pitchFamily="18" charset="0"/>
              </a:rPr>
              <a:t>Way of handling conflict effectively</a:t>
            </a:r>
          </a:p>
          <a:p>
            <a:pPr marL="0" indent="0">
              <a:buNone/>
            </a:pPr>
            <a:r>
              <a:rPr lang="en-GB" sz="2600" dirty="0">
                <a:solidFill>
                  <a:srgbClr val="C00000"/>
                </a:solidFill>
                <a:latin typeface="Cambria" panose="02040503050406030204" pitchFamily="18" charset="0"/>
                <a:ea typeface="Cambria" panose="02040503050406030204" pitchFamily="18" charset="0"/>
              </a:rPr>
              <a:t>                                                                                   </a:t>
            </a:r>
            <a:r>
              <a:rPr lang="en-GB" sz="3000" b="1" dirty="0">
                <a:latin typeface="Algerian" panose="04020705040A02060702" pitchFamily="82" charset="0"/>
                <a:ea typeface="Cambria" panose="02040503050406030204" pitchFamily="18" charset="0"/>
              </a:rPr>
              <a:t>Concluded by fulma</a:t>
            </a:r>
          </a:p>
          <a:p>
            <a:pPr marL="0" indent="0">
              <a:buNone/>
            </a:pPr>
            <a:endParaRPr lang="en-GB" dirty="0">
              <a:solidFill>
                <a:schemeClr val="bg1"/>
              </a:solidFill>
            </a:endParaRPr>
          </a:p>
        </p:txBody>
      </p:sp>
      <p:pic>
        <p:nvPicPr>
          <p:cNvPr id="10" name="Picture 9">
            <a:extLst>
              <a:ext uri="{FF2B5EF4-FFF2-40B4-BE49-F238E27FC236}">
                <a16:creationId xmlns:a16="http://schemas.microsoft.com/office/drawing/2014/main" id="{86F9DCC8-744F-4BB4-A3BD-8F74BB0BA7B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645897" y="267034"/>
            <a:ext cx="5366922" cy="2526384"/>
          </a:xfrm>
          <a:prstGeom prst="rect">
            <a:avLst/>
          </a:prstGeom>
        </p:spPr>
      </p:pic>
      <p:pic>
        <p:nvPicPr>
          <p:cNvPr id="3" name="Picture 2" descr="A picture containing yellow&#10;&#10;Description generated with very high confidence">
            <a:extLst>
              <a:ext uri="{FF2B5EF4-FFF2-40B4-BE49-F238E27FC236}">
                <a16:creationId xmlns:a16="http://schemas.microsoft.com/office/drawing/2014/main" id="{5EFAFD4C-B9BB-4AAE-913C-576D794344B8}"/>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8983042" y="3102556"/>
            <a:ext cx="3029777" cy="3095623"/>
          </a:xfrm>
          <a:prstGeom prst="rect">
            <a:avLst/>
          </a:prstGeom>
        </p:spPr>
      </p:pic>
    </p:spTree>
    <p:extLst>
      <p:ext uri="{BB962C8B-B14F-4D97-AF65-F5344CB8AC3E}">
        <p14:creationId xmlns:p14="http://schemas.microsoft.com/office/powerpoint/2010/main" val="52401518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69792-D258-41C3-A6C5-C697F04333FA}"/>
              </a:ext>
            </a:extLst>
          </p:cNvPr>
          <p:cNvSpPr>
            <a:spLocks noGrp="1"/>
          </p:cNvSpPr>
          <p:nvPr>
            <p:ph type="title"/>
          </p:nvPr>
        </p:nvSpPr>
        <p:spPr>
          <a:xfrm>
            <a:off x="3668267" y="509365"/>
            <a:ext cx="9603275" cy="1049235"/>
          </a:xfrm>
        </p:spPr>
        <p:txBody>
          <a:bodyPr>
            <a:normAutofit/>
          </a:bodyPr>
          <a:lstStyle/>
          <a:p>
            <a:r>
              <a:rPr lang="en-GB" sz="5400" dirty="0">
                <a:solidFill>
                  <a:schemeClr val="bg1"/>
                </a:solidFill>
                <a:highlight>
                  <a:srgbClr val="800000"/>
                </a:highlight>
                <a:latin typeface="Algerian" panose="04020705040A02060702" pitchFamily="82" charset="0"/>
              </a:rPr>
              <a:t>references</a:t>
            </a:r>
          </a:p>
        </p:txBody>
      </p:sp>
      <p:sp>
        <p:nvSpPr>
          <p:cNvPr id="3" name="Content Placeholder 2">
            <a:extLst>
              <a:ext uri="{FF2B5EF4-FFF2-40B4-BE49-F238E27FC236}">
                <a16:creationId xmlns:a16="http://schemas.microsoft.com/office/drawing/2014/main" id="{EFA48B20-E68E-4A5A-9513-03314730CAB6}"/>
              </a:ext>
            </a:extLst>
          </p:cNvPr>
          <p:cNvSpPr>
            <a:spLocks noGrp="1"/>
          </p:cNvSpPr>
          <p:nvPr>
            <p:ph idx="1"/>
          </p:nvPr>
        </p:nvSpPr>
        <p:spPr>
          <a:xfrm>
            <a:off x="131975" y="1941923"/>
            <a:ext cx="12179432" cy="2582944"/>
          </a:xfrm>
        </p:spPr>
        <p:txBody>
          <a:bodyPr numCol="2">
            <a:normAutofit fontScale="25000" lnSpcReduction="20000"/>
          </a:bodyPr>
          <a:lstStyle/>
          <a:p>
            <a:r>
              <a:rPr lang="en-GB" sz="8000" b="1" dirty="0">
                <a:latin typeface="Cambria" panose="02040503050406030204" pitchFamily="18" charset="0"/>
                <a:ea typeface="Cambria" panose="02040503050406030204" pitchFamily="18" charset="0"/>
              </a:rPr>
              <a:t>Acas Booklet, (2009), ‘Managing Conflict at Work’ [Online] </a:t>
            </a:r>
            <a:r>
              <a:rPr lang="en-GB" sz="8000" b="1" u="sng" dirty="0">
                <a:latin typeface="Cambria" panose="02040503050406030204" pitchFamily="18" charset="0"/>
                <a:ea typeface="Cambria" panose="02040503050406030204" pitchFamily="18" charset="0"/>
                <a:hlinkClick r:id="rId2"/>
              </a:rPr>
              <a:t>http://www.acas.org.uk</a:t>
            </a:r>
            <a:r>
              <a:rPr lang="en-GB" sz="8000" b="1" dirty="0">
                <a:latin typeface="Cambria" panose="02040503050406030204" pitchFamily="18" charset="0"/>
                <a:ea typeface="Cambria" panose="02040503050406030204" pitchFamily="18" charset="0"/>
              </a:rPr>
              <a:t>, Accessed Date 15</a:t>
            </a:r>
            <a:r>
              <a:rPr lang="en-GB" sz="8000" b="1" baseline="30000" dirty="0">
                <a:latin typeface="Cambria" panose="02040503050406030204" pitchFamily="18" charset="0"/>
                <a:ea typeface="Cambria" panose="02040503050406030204" pitchFamily="18" charset="0"/>
              </a:rPr>
              <a:t>th</a:t>
            </a:r>
            <a:r>
              <a:rPr lang="en-GB" sz="8000" b="1" dirty="0">
                <a:latin typeface="Cambria" panose="02040503050406030204" pitchFamily="18" charset="0"/>
                <a:ea typeface="Cambria" panose="02040503050406030204" pitchFamily="18" charset="0"/>
              </a:rPr>
              <a:t> May 2018.</a:t>
            </a:r>
          </a:p>
          <a:p>
            <a:r>
              <a:rPr lang="en-GB" sz="8000" b="1" dirty="0">
                <a:latin typeface="Cambria" panose="02040503050406030204" pitchFamily="18" charset="0"/>
                <a:ea typeface="Cambria" panose="02040503050406030204" pitchFamily="18" charset="0"/>
              </a:rPr>
              <a:t>Belbin, (2014), ‘The Nine Team Roles’ [Online] </a:t>
            </a:r>
            <a:r>
              <a:rPr lang="en-GB" sz="8000" b="1" u="sng" dirty="0">
                <a:latin typeface="Cambria" panose="02040503050406030204" pitchFamily="18" charset="0"/>
                <a:ea typeface="Cambria" panose="02040503050406030204" pitchFamily="18" charset="0"/>
                <a:hlinkClick r:id="rId3"/>
              </a:rPr>
              <a:t>http://www.werkenmetteamrollen.nl</a:t>
            </a:r>
            <a:r>
              <a:rPr lang="en-GB" sz="8000" b="1" dirty="0">
                <a:latin typeface="Cambria" panose="02040503050406030204" pitchFamily="18" charset="0"/>
                <a:ea typeface="Cambria" panose="02040503050406030204" pitchFamily="18" charset="0"/>
              </a:rPr>
              <a:t>, Accessed Date 16</a:t>
            </a:r>
            <a:r>
              <a:rPr lang="en-GB" sz="8000" b="1" baseline="30000" dirty="0">
                <a:latin typeface="Cambria" panose="02040503050406030204" pitchFamily="18" charset="0"/>
                <a:ea typeface="Cambria" panose="02040503050406030204" pitchFamily="18" charset="0"/>
              </a:rPr>
              <a:t>th</a:t>
            </a:r>
            <a:r>
              <a:rPr lang="en-GB" sz="8000" b="1" dirty="0">
                <a:latin typeface="Cambria" panose="02040503050406030204" pitchFamily="18" charset="0"/>
                <a:ea typeface="Cambria" panose="02040503050406030204" pitchFamily="18" charset="0"/>
              </a:rPr>
              <a:t> May 2018.</a:t>
            </a:r>
          </a:p>
          <a:p>
            <a:r>
              <a:rPr lang="en-GB" sz="8000" b="1" dirty="0">
                <a:latin typeface="Cambria" panose="02040503050406030204" pitchFamily="18" charset="0"/>
                <a:ea typeface="Cambria" panose="02040503050406030204" pitchFamily="18" charset="0"/>
              </a:rPr>
              <a:t>Belbin, (2018), ‘The Nine Belbin Team Roles’ [Online] </a:t>
            </a:r>
            <a:r>
              <a:rPr lang="en-GB" sz="8000" b="1" u="sng" dirty="0">
                <a:latin typeface="Cambria" panose="02040503050406030204" pitchFamily="18" charset="0"/>
                <a:ea typeface="Cambria" panose="02040503050406030204" pitchFamily="18" charset="0"/>
                <a:hlinkClick r:id="rId4"/>
              </a:rPr>
              <a:t>http://www.belbin.com</a:t>
            </a:r>
            <a:r>
              <a:rPr lang="en-GB" sz="8000" b="1" dirty="0">
                <a:latin typeface="Cambria" panose="02040503050406030204" pitchFamily="18" charset="0"/>
                <a:ea typeface="Cambria" panose="02040503050406030204" pitchFamily="18" charset="0"/>
              </a:rPr>
              <a:t>, Accessed 11</a:t>
            </a:r>
            <a:r>
              <a:rPr lang="en-GB" sz="8000" b="1" baseline="30000" dirty="0">
                <a:latin typeface="Cambria" panose="02040503050406030204" pitchFamily="18" charset="0"/>
                <a:ea typeface="Cambria" panose="02040503050406030204" pitchFamily="18" charset="0"/>
              </a:rPr>
              <a:t>th</a:t>
            </a:r>
            <a:r>
              <a:rPr lang="en-GB" sz="8000" b="1" dirty="0">
                <a:latin typeface="Cambria" panose="02040503050406030204" pitchFamily="18" charset="0"/>
                <a:ea typeface="Cambria" panose="02040503050406030204" pitchFamily="18" charset="0"/>
              </a:rPr>
              <a:t> May 2018.</a:t>
            </a:r>
          </a:p>
          <a:p>
            <a:r>
              <a:rPr lang="en-GB" sz="8000" b="1" dirty="0">
                <a:latin typeface="Cambria" panose="02040503050406030204" pitchFamily="18" charset="0"/>
                <a:ea typeface="Cambria" panose="02040503050406030204" pitchFamily="18" charset="0"/>
              </a:rPr>
              <a:t>Chirls, C, Myers, G, and Champoux, T. (2015), </a:t>
            </a:r>
            <a:r>
              <a:rPr lang="en-GB" sz="8000" b="1" u="sng" dirty="0">
                <a:latin typeface="Cambria" panose="02040503050406030204" pitchFamily="18" charset="0"/>
                <a:ea typeface="Cambria" panose="02040503050406030204" pitchFamily="18" charset="0"/>
              </a:rPr>
              <a:t>Teams That Work: The Six Characteristics of High Performing Teams,</a:t>
            </a:r>
            <a:r>
              <a:rPr lang="en-GB" sz="8000" b="1" dirty="0">
                <a:latin typeface="Cambria" panose="02040503050406030204" pitchFamily="18" charset="0"/>
                <a:ea typeface="Cambria" panose="02040503050406030204" pitchFamily="18" charset="0"/>
              </a:rPr>
              <a:t> United States: CreateSpace Independent Publishing Platform.</a:t>
            </a:r>
          </a:p>
          <a:p>
            <a:r>
              <a:rPr lang="en-GB" sz="8000" b="1" dirty="0">
                <a:latin typeface="Cambria" panose="02040503050406030204" pitchFamily="18" charset="0"/>
                <a:ea typeface="Cambria" panose="02040503050406030204" pitchFamily="18" charset="0"/>
              </a:rPr>
              <a:t>Cottrell, S. (2013), </a:t>
            </a:r>
            <a:r>
              <a:rPr lang="en-GB" sz="8000" b="1" u="sng" dirty="0">
                <a:latin typeface="Cambria" panose="02040503050406030204" pitchFamily="18" charset="0"/>
                <a:ea typeface="Cambria" panose="02040503050406030204" pitchFamily="18" charset="0"/>
              </a:rPr>
              <a:t>The Study Skills Handbook</a:t>
            </a:r>
            <a:r>
              <a:rPr lang="en-GB" sz="8000" b="1" dirty="0">
                <a:latin typeface="Cambria" panose="02040503050406030204" pitchFamily="18" charset="0"/>
                <a:ea typeface="Cambria" panose="02040503050406030204" pitchFamily="18" charset="0"/>
              </a:rPr>
              <a:t>, (Fourth Edition), Hampshire: Palgrave Macmillan.</a:t>
            </a:r>
          </a:p>
          <a:p>
            <a:r>
              <a:rPr lang="en-GB" sz="8000" b="1" dirty="0">
                <a:latin typeface="Cambria" panose="02040503050406030204" pitchFamily="18" charset="0"/>
                <a:ea typeface="Cambria" panose="02040503050406030204" pitchFamily="18" charset="0"/>
              </a:rPr>
              <a:t>Hasa (2016), ‘Difference between Group and Team’ [Online] </a:t>
            </a:r>
            <a:r>
              <a:rPr lang="en-GB" sz="8000" b="1" u="sng" dirty="0">
                <a:latin typeface="Cambria" panose="02040503050406030204" pitchFamily="18" charset="0"/>
                <a:ea typeface="Cambria" panose="02040503050406030204" pitchFamily="18" charset="0"/>
                <a:hlinkClick r:id="rId5"/>
              </a:rPr>
              <a:t>https://www.pediaa.com</a:t>
            </a:r>
            <a:r>
              <a:rPr lang="en-GB" sz="8000" b="1" dirty="0">
                <a:latin typeface="Cambria" panose="02040503050406030204" pitchFamily="18" charset="0"/>
                <a:ea typeface="Cambria" panose="02040503050406030204" pitchFamily="18" charset="0"/>
              </a:rPr>
              <a:t>, Accessed Date 9</a:t>
            </a:r>
            <a:r>
              <a:rPr lang="en-GB" sz="8000" b="1" baseline="30000" dirty="0">
                <a:latin typeface="Cambria" panose="02040503050406030204" pitchFamily="18" charset="0"/>
                <a:ea typeface="Cambria" panose="02040503050406030204" pitchFamily="18" charset="0"/>
              </a:rPr>
              <a:t>th</a:t>
            </a:r>
            <a:r>
              <a:rPr lang="en-GB" sz="8000" b="1" dirty="0">
                <a:latin typeface="Cambria" panose="02040503050406030204" pitchFamily="18" charset="0"/>
                <a:ea typeface="Cambria" panose="02040503050406030204" pitchFamily="18" charset="0"/>
              </a:rPr>
              <a:t> May 2018.</a:t>
            </a:r>
          </a:p>
          <a:p>
            <a:r>
              <a:rPr lang="en-GB" sz="8000" b="1" dirty="0">
                <a:latin typeface="Cambria" panose="02040503050406030204" pitchFamily="18" charset="0"/>
                <a:ea typeface="Cambria" panose="02040503050406030204" pitchFamily="18" charset="0"/>
              </a:rPr>
              <a:t>Holmes, K. (2011), </a:t>
            </a:r>
            <a:r>
              <a:rPr lang="en-GB" sz="8000" b="1" u="sng" dirty="0">
                <a:latin typeface="Cambria" panose="02040503050406030204" pitchFamily="18" charset="0"/>
                <a:ea typeface="Cambria" panose="02040503050406030204" pitchFamily="18" charset="0"/>
              </a:rPr>
              <a:t>What Employers Want The work skills handbook</a:t>
            </a:r>
            <a:r>
              <a:rPr lang="en-GB" sz="8000" b="1" dirty="0">
                <a:latin typeface="Cambria" panose="02040503050406030204" pitchFamily="18" charset="0"/>
                <a:ea typeface="Cambria" panose="02040503050406030204" pitchFamily="18" charset="0"/>
              </a:rPr>
              <a:t>, Surrey: Imprint of Crimson.</a:t>
            </a:r>
          </a:p>
          <a:p>
            <a:endParaRPr lang="en-GB" dirty="0"/>
          </a:p>
        </p:txBody>
      </p:sp>
      <p:pic>
        <p:nvPicPr>
          <p:cNvPr id="8" name="Picture 7" descr="A book sitting on a bench&#10;&#10;Description generated with high confidence">
            <a:extLst>
              <a:ext uri="{FF2B5EF4-FFF2-40B4-BE49-F238E27FC236}">
                <a16:creationId xmlns:a16="http://schemas.microsoft.com/office/drawing/2014/main" id="{BD0A5D34-0D29-4A63-A73F-25B7BF4BCC68}"/>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8229600" y="0"/>
            <a:ext cx="3962400" cy="184912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5" name="Picture 4" descr="A drawing of a face&#10;&#10;Description generated with high confidence">
            <a:extLst>
              <a:ext uri="{FF2B5EF4-FFF2-40B4-BE49-F238E27FC236}">
                <a16:creationId xmlns:a16="http://schemas.microsoft.com/office/drawing/2014/main" id="{33AF7E8C-9B3E-4EF6-AB31-809DE8E7AB74}"/>
              </a:ext>
            </a:extLst>
          </p:cNvPr>
          <p:cNvPicPr>
            <a:picLocks noChangeAspect="1"/>
          </p:cNvPicPr>
          <p:nvPr/>
        </p:nvPicPr>
        <p:blipFill>
          <a:blip r:embed="rId8"/>
          <a:stretch>
            <a:fillRect/>
          </a:stretch>
        </p:blipFill>
        <p:spPr>
          <a:xfrm>
            <a:off x="131975" y="0"/>
            <a:ext cx="3227242" cy="1849120"/>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10" name="Picture 9">
            <a:extLst>
              <a:ext uri="{FF2B5EF4-FFF2-40B4-BE49-F238E27FC236}">
                <a16:creationId xmlns:a16="http://schemas.microsoft.com/office/drawing/2014/main" id="{90CBA87D-8CA9-4CD5-A2C9-44F5D1D7B687}"/>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2479249" y="5795426"/>
            <a:ext cx="7065389" cy="1106417"/>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13" name="Picture 12" descr="A picture containing object&#10;&#10;Description generated with very high confidence">
            <a:extLst>
              <a:ext uri="{FF2B5EF4-FFF2-40B4-BE49-F238E27FC236}">
                <a16:creationId xmlns:a16="http://schemas.microsoft.com/office/drawing/2014/main" id="{8032260C-3F1B-44CA-9B2C-E634012EBB14}"/>
              </a:ext>
            </a:extLst>
          </p:cNvPr>
          <p:cNvPicPr>
            <a:picLocks noChangeAspect="1"/>
          </p:cNvPicPr>
          <p:nvPr/>
        </p:nvPicPr>
        <p:blipFill>
          <a:blip r:embed="rId11"/>
          <a:stretch>
            <a:fillRect/>
          </a:stretch>
        </p:blipFill>
        <p:spPr>
          <a:xfrm rot="14669567">
            <a:off x="9783882" y="4986619"/>
            <a:ext cx="1878917" cy="1949809"/>
          </a:xfrm>
          <a:prstGeom prst="rect">
            <a:avLst/>
          </a:prstGeom>
        </p:spPr>
      </p:pic>
    </p:spTree>
    <p:extLst>
      <p:ext uri="{BB962C8B-B14F-4D97-AF65-F5344CB8AC3E}">
        <p14:creationId xmlns:p14="http://schemas.microsoft.com/office/powerpoint/2010/main" val="3624041361"/>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F0010-6D84-4CB6-9861-DDABBB2039BA}"/>
              </a:ext>
            </a:extLst>
          </p:cNvPr>
          <p:cNvSpPr>
            <a:spLocks noGrp="1"/>
          </p:cNvSpPr>
          <p:nvPr>
            <p:ph type="title"/>
          </p:nvPr>
        </p:nvSpPr>
        <p:spPr>
          <a:xfrm>
            <a:off x="4223655" y="891146"/>
            <a:ext cx="9603275" cy="1049235"/>
          </a:xfrm>
        </p:spPr>
        <p:txBody>
          <a:bodyPr>
            <a:normAutofit/>
          </a:bodyPr>
          <a:lstStyle/>
          <a:p>
            <a:r>
              <a:rPr lang="en-GB" sz="4400" b="1">
                <a:solidFill>
                  <a:schemeClr val="bg1"/>
                </a:solidFill>
                <a:highlight>
                  <a:srgbClr val="800000"/>
                </a:highlight>
                <a:latin typeface="Algerian" panose="04020705040A02060702" pitchFamily="82" charset="0"/>
              </a:rPr>
              <a:t>references</a:t>
            </a:r>
            <a:endParaRPr lang="en-GB" sz="4400" b="1" dirty="0">
              <a:solidFill>
                <a:schemeClr val="bg1"/>
              </a:solidFill>
              <a:highlight>
                <a:srgbClr val="800000"/>
              </a:highlight>
              <a:latin typeface="Algerian" panose="04020705040A02060702" pitchFamily="82" charset="0"/>
            </a:endParaRPr>
          </a:p>
        </p:txBody>
      </p:sp>
      <p:sp>
        <p:nvSpPr>
          <p:cNvPr id="3" name="Content Placeholder 2">
            <a:extLst>
              <a:ext uri="{FF2B5EF4-FFF2-40B4-BE49-F238E27FC236}">
                <a16:creationId xmlns:a16="http://schemas.microsoft.com/office/drawing/2014/main" id="{4A17212D-F4BA-41F9-BDF6-2A18FD1F8972}"/>
              </a:ext>
            </a:extLst>
          </p:cNvPr>
          <p:cNvSpPr>
            <a:spLocks noGrp="1"/>
          </p:cNvSpPr>
          <p:nvPr>
            <p:ph idx="1"/>
          </p:nvPr>
        </p:nvSpPr>
        <p:spPr>
          <a:xfrm>
            <a:off x="1366738" y="1853754"/>
            <a:ext cx="9603275" cy="3450613"/>
          </a:xfrm>
        </p:spPr>
        <p:txBody>
          <a:bodyPr>
            <a:normAutofit fontScale="25000" lnSpcReduction="20000"/>
          </a:bodyPr>
          <a:lstStyle/>
          <a:p>
            <a:pPr>
              <a:lnSpc>
                <a:spcPct val="107000"/>
              </a:lnSpc>
              <a:spcAft>
                <a:spcPts val="800"/>
              </a:spcAft>
            </a:pPr>
            <a:r>
              <a:rPr lang="en-GB" sz="6400" b="1" dirty="0">
                <a:latin typeface="Cambria" panose="02040503050406030204" pitchFamily="18" charset="0"/>
                <a:ea typeface="Calibri" panose="020F0502020204030204" pitchFamily="34" charset="0"/>
                <a:cs typeface="Times New Roman" panose="02020603050405020304" pitchFamily="18" charset="0"/>
              </a:rPr>
              <a:t>Kirton, B. (2012), </a:t>
            </a:r>
            <a:r>
              <a:rPr lang="en-GB" sz="6400" b="1" u="sng" dirty="0">
                <a:latin typeface="Cambria" panose="02040503050406030204" pitchFamily="18" charset="0"/>
                <a:ea typeface="Calibri" panose="020F0502020204030204" pitchFamily="34" charset="0"/>
                <a:cs typeface="Times New Roman" panose="02020603050405020304" pitchFamily="18" charset="0"/>
              </a:rPr>
              <a:t>Brilliant Workplace Skills </a:t>
            </a:r>
            <a:r>
              <a:rPr lang="en-GB" sz="6400" b="1" dirty="0">
                <a:latin typeface="Cambria" panose="02040503050406030204" pitchFamily="18" charset="0"/>
                <a:ea typeface="Calibri" panose="020F0502020204030204" pitchFamily="34" charset="0"/>
                <a:cs typeface="Times New Roman" panose="02020603050405020304" pitchFamily="18" charset="0"/>
              </a:rPr>
              <a:t>For</a:t>
            </a:r>
            <a:r>
              <a:rPr lang="en-GB" sz="6400" b="1" u="sng" dirty="0">
                <a:latin typeface="Cambria" panose="02040503050406030204" pitchFamily="18" charset="0"/>
                <a:ea typeface="Calibri" panose="020F0502020204030204" pitchFamily="34" charset="0"/>
                <a:cs typeface="Times New Roman" panose="02020603050405020304" pitchFamily="18" charset="0"/>
              </a:rPr>
              <a:t> Students and Graduates</a:t>
            </a:r>
            <a:r>
              <a:rPr lang="en-GB" sz="6400" b="1" dirty="0">
                <a:latin typeface="Cambria" panose="02040503050406030204" pitchFamily="18" charset="0"/>
                <a:ea typeface="Calibri" panose="020F0502020204030204" pitchFamily="34" charset="0"/>
                <a:cs typeface="Times New Roman" panose="02020603050405020304" pitchFamily="18" charset="0"/>
              </a:rPr>
              <a:t>, Harlow: Pearson.</a:t>
            </a:r>
            <a:endParaRPr lang="en-GB" sz="6400" b="1" dirty="0">
              <a:latin typeface="Calibri" panose="020F0502020204030204" pitchFamily="34" charset="0"/>
              <a:ea typeface="Calibri" panose="020F0502020204030204" pitchFamily="34" charset="0"/>
              <a:cs typeface="Times New Roman" panose="02020603050405020304" pitchFamily="18" charset="0"/>
            </a:endParaRPr>
          </a:p>
          <a:p>
            <a:pPr marL="76200" indent="-76200">
              <a:lnSpc>
                <a:spcPct val="107000"/>
              </a:lnSpc>
              <a:spcAft>
                <a:spcPts val="800"/>
              </a:spcAft>
            </a:pPr>
            <a:r>
              <a:rPr lang="en-GB" sz="6400" b="1" dirty="0">
                <a:latin typeface="Cambria" panose="02040503050406030204" pitchFamily="18" charset="0"/>
                <a:ea typeface="Calibri" panose="020F0502020204030204" pitchFamily="34" charset="0"/>
                <a:cs typeface="Times New Roman" panose="02020603050405020304" pitchFamily="18" charset="0"/>
              </a:rPr>
              <a:t>   Mind Tool, (2018), ‘Improving Group Dynamic’ [online]</a:t>
            </a:r>
            <a:endParaRPr lang="en-GB" sz="6400" b="1"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6400" b="1" dirty="0">
                <a:latin typeface="Cambria" panose="02040503050406030204" pitchFamily="18" charset="0"/>
                <a:ea typeface="Calibri" panose="020F0502020204030204" pitchFamily="34" charset="0"/>
                <a:cs typeface="Times New Roman" panose="02020603050405020304" pitchFamily="18" charset="0"/>
              </a:rPr>
              <a:t>Mind Tool, (2018), ‘Resolving Team Conflict’[Online] </a:t>
            </a:r>
            <a:r>
              <a:rPr lang="en-GB" sz="6400" b="1" u="sng" dirty="0">
                <a:solidFill>
                  <a:srgbClr val="4472C4"/>
                </a:solidFill>
                <a:latin typeface="Cambria" panose="02040503050406030204" pitchFamily="18" charset="0"/>
                <a:ea typeface="Calibri" panose="020F0502020204030204" pitchFamily="34" charset="0"/>
                <a:cs typeface="Times New Roman" panose="02020603050405020304" pitchFamily="18" charset="0"/>
                <a:hlinkClick r:id="rId2"/>
              </a:rPr>
              <a:t>https://www.mindtools.com</a:t>
            </a:r>
            <a:r>
              <a:rPr lang="en-GB" sz="6400" b="1" dirty="0">
                <a:solidFill>
                  <a:srgbClr val="4472C4"/>
                </a:solidFill>
                <a:latin typeface="Cambria" panose="02040503050406030204" pitchFamily="18" charset="0"/>
                <a:ea typeface="Calibri" panose="020F0502020204030204" pitchFamily="34" charset="0"/>
                <a:cs typeface="Times New Roman" panose="02020603050405020304" pitchFamily="18" charset="0"/>
              </a:rPr>
              <a:t>, </a:t>
            </a:r>
            <a:r>
              <a:rPr lang="en-GB" sz="6400" b="1" dirty="0">
                <a:latin typeface="Cambria" panose="02040503050406030204" pitchFamily="18" charset="0"/>
                <a:ea typeface="Calibri" panose="020F0502020204030204" pitchFamily="34" charset="0"/>
                <a:cs typeface="Times New Roman" panose="02020603050405020304" pitchFamily="18" charset="0"/>
              </a:rPr>
              <a:t>Accessed 9</a:t>
            </a:r>
            <a:r>
              <a:rPr lang="en-GB" sz="6400" b="1" baseline="30000" dirty="0">
                <a:latin typeface="Cambria" panose="02040503050406030204" pitchFamily="18" charset="0"/>
                <a:ea typeface="Calibri" panose="020F0502020204030204" pitchFamily="34" charset="0"/>
                <a:cs typeface="Times New Roman" panose="02020603050405020304" pitchFamily="18" charset="0"/>
              </a:rPr>
              <a:t>th</a:t>
            </a:r>
            <a:r>
              <a:rPr lang="en-GB" sz="6400" b="1" dirty="0">
                <a:latin typeface="Cambria" panose="02040503050406030204" pitchFamily="18" charset="0"/>
                <a:ea typeface="Calibri" panose="020F0502020204030204" pitchFamily="34" charset="0"/>
                <a:cs typeface="Times New Roman" panose="02020603050405020304" pitchFamily="18" charset="0"/>
              </a:rPr>
              <a:t> May 2018.</a:t>
            </a:r>
            <a:endParaRPr lang="en-GB" sz="6400" b="1"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6400" b="1" dirty="0">
                <a:latin typeface="Cambria" panose="02040503050406030204" pitchFamily="18" charset="0"/>
                <a:ea typeface="Calibri" panose="020F0502020204030204" pitchFamily="34" charset="0"/>
                <a:cs typeface="Times New Roman" panose="02020603050405020304" pitchFamily="18" charset="0"/>
              </a:rPr>
              <a:t>Shindler, D. (2011), </a:t>
            </a:r>
            <a:r>
              <a:rPr lang="en-GB" sz="6400" b="1" u="sng" dirty="0">
                <a:latin typeface="Cambria" panose="02040503050406030204" pitchFamily="18" charset="0"/>
                <a:ea typeface="Calibri" panose="020F0502020204030204" pitchFamily="34" charset="0"/>
                <a:cs typeface="Times New Roman" panose="02020603050405020304" pitchFamily="18" charset="0"/>
              </a:rPr>
              <a:t>Learning to Leap a guide to being more employable</a:t>
            </a:r>
            <a:r>
              <a:rPr lang="en-GB" sz="6400" b="1" dirty="0">
                <a:latin typeface="Cambria" panose="02040503050406030204" pitchFamily="18" charset="0"/>
                <a:ea typeface="Calibri" panose="020F0502020204030204" pitchFamily="34" charset="0"/>
                <a:cs typeface="Times New Roman" panose="02020603050405020304" pitchFamily="18" charset="0"/>
              </a:rPr>
              <a:t>, Evesham: HotHive Books.</a:t>
            </a:r>
            <a:endParaRPr lang="en-GB" sz="6400" b="1"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6400" b="1" dirty="0">
                <a:solidFill>
                  <a:srgbClr val="000000"/>
                </a:solidFill>
                <a:latin typeface="Cambria" panose="02040503050406030204" pitchFamily="18" charset="0"/>
                <a:ea typeface="Calibri" panose="020F0502020204030204" pitchFamily="34" charset="0"/>
                <a:cs typeface="Times New Roman" panose="02020603050405020304" pitchFamily="18" charset="0"/>
              </a:rPr>
              <a:t>Skelton, A. (2018), ‘Effective Training &amp; Development’ [Online] </a:t>
            </a:r>
            <a:r>
              <a:rPr lang="en-GB" sz="6400" b="1" dirty="0">
                <a:solidFill>
                  <a:srgbClr val="0070C0"/>
                </a:solidFill>
                <a:latin typeface="Cambria" panose="02040503050406030204" pitchFamily="18" charset="0"/>
                <a:ea typeface="Calibri" panose="020F0502020204030204" pitchFamily="34" charset="0"/>
                <a:cs typeface="Times New Roman" panose="02020603050405020304" pitchFamily="18" charset="0"/>
              </a:rPr>
              <a:t>http://</a:t>
            </a:r>
            <a:r>
              <a:rPr lang="en-GB" sz="6400" b="1" u="sng" dirty="0">
                <a:solidFill>
                  <a:srgbClr val="4472C4"/>
                </a:solidFill>
                <a:latin typeface="Cambria" panose="02040503050406030204" pitchFamily="18" charset="0"/>
                <a:ea typeface="Calibri" panose="020F0502020204030204" pitchFamily="34" charset="0"/>
                <a:cs typeface="Times New Roman" panose="02020603050405020304" pitchFamily="18" charset="0"/>
                <a:hlinkClick r:id="rId3"/>
              </a:rPr>
              <a:t>www.effective-training-development.co.uk</a:t>
            </a:r>
            <a:r>
              <a:rPr lang="en-GB" sz="6400" b="1" dirty="0">
                <a:solidFill>
                  <a:srgbClr val="000000"/>
                </a:solidFill>
                <a:latin typeface="Cambria" panose="02040503050406030204" pitchFamily="18" charset="0"/>
                <a:ea typeface="Calibri" panose="020F0502020204030204" pitchFamily="34" charset="0"/>
                <a:cs typeface="Times New Roman" panose="02020603050405020304" pitchFamily="18" charset="0"/>
              </a:rPr>
              <a:t>, Accessed Date 16</a:t>
            </a:r>
            <a:r>
              <a:rPr lang="en-GB" sz="6400" b="1" baseline="30000" dirty="0">
                <a:solidFill>
                  <a:srgbClr val="000000"/>
                </a:solidFill>
                <a:latin typeface="Cambria" panose="02040503050406030204" pitchFamily="18" charset="0"/>
                <a:ea typeface="Calibri" panose="020F0502020204030204" pitchFamily="34" charset="0"/>
                <a:cs typeface="Times New Roman" panose="02020603050405020304" pitchFamily="18" charset="0"/>
              </a:rPr>
              <a:t>th</a:t>
            </a:r>
            <a:r>
              <a:rPr lang="en-GB" sz="6400" b="1" dirty="0">
                <a:solidFill>
                  <a:srgbClr val="000000"/>
                </a:solidFill>
                <a:latin typeface="Cambria" panose="02040503050406030204" pitchFamily="18" charset="0"/>
                <a:ea typeface="Calibri" panose="020F0502020204030204" pitchFamily="34" charset="0"/>
                <a:cs typeface="Times New Roman" panose="02020603050405020304" pitchFamily="18" charset="0"/>
              </a:rPr>
              <a:t> May 2018.</a:t>
            </a:r>
            <a:endParaRPr lang="en-GB" sz="6400" b="1"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6400" b="1" dirty="0">
                <a:latin typeface="Cambria" panose="02040503050406030204" pitchFamily="18" charset="0"/>
                <a:ea typeface="Calibri" panose="020F0502020204030204" pitchFamily="34" charset="0"/>
                <a:cs typeface="Times New Roman" panose="02020603050405020304" pitchFamily="18" charset="0"/>
              </a:rPr>
              <a:t>Slater, R. (2010), </a:t>
            </a:r>
            <a:r>
              <a:rPr lang="en-GB" sz="6400" b="1" u="sng" dirty="0">
                <a:latin typeface="Cambria" panose="02040503050406030204" pitchFamily="18" charset="0"/>
                <a:ea typeface="Calibri" panose="020F0502020204030204" pitchFamily="34" charset="0"/>
                <a:cs typeface="Times New Roman" panose="02020603050405020304" pitchFamily="18" charset="0"/>
              </a:rPr>
              <a:t>Team Management Secrets</a:t>
            </a:r>
            <a:r>
              <a:rPr lang="en-GB" sz="6400" b="1" dirty="0">
                <a:latin typeface="Cambria" panose="02040503050406030204" pitchFamily="18" charset="0"/>
                <a:ea typeface="Calibri" panose="020F0502020204030204" pitchFamily="34" charset="0"/>
                <a:cs typeface="Times New Roman" panose="02020603050405020304" pitchFamily="18" charset="0"/>
              </a:rPr>
              <a:t>, London: Collins.</a:t>
            </a:r>
            <a:endParaRPr lang="en-GB" sz="6400" b="1"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6400" b="1" dirty="0">
                <a:latin typeface="Cambria" panose="02040503050406030204" pitchFamily="18" charset="0"/>
                <a:ea typeface="Calibri" panose="020F0502020204030204" pitchFamily="34" charset="0"/>
                <a:cs typeface="Times New Roman" panose="02020603050405020304" pitchFamily="18" charset="0"/>
              </a:rPr>
              <a:t>The Team Building Company, (2018), ‘Forming - Storming - Norming – Performing’ [Online]</a:t>
            </a:r>
            <a:r>
              <a:rPr lang="en-GB" sz="6400" b="1" dirty="0">
                <a:solidFill>
                  <a:srgbClr val="4472C4"/>
                </a:solidFill>
                <a:latin typeface="Cambria" panose="02040503050406030204" pitchFamily="18" charset="0"/>
                <a:ea typeface="Calibri" panose="020F0502020204030204" pitchFamily="34" charset="0"/>
                <a:cs typeface="Times New Roman" panose="02020603050405020304" pitchFamily="18" charset="0"/>
              </a:rPr>
              <a:t> </a:t>
            </a:r>
            <a:r>
              <a:rPr lang="en-GB" sz="6400" b="1" u="sng" dirty="0">
                <a:solidFill>
                  <a:srgbClr val="4472C4"/>
                </a:solidFill>
                <a:latin typeface="Cambria" panose="02040503050406030204" pitchFamily="18" charset="0"/>
                <a:ea typeface="Calibri" panose="020F0502020204030204" pitchFamily="34" charset="0"/>
                <a:cs typeface="Times New Roman" panose="02020603050405020304" pitchFamily="18" charset="0"/>
                <a:hlinkClick r:id="rId4"/>
              </a:rPr>
              <a:t>https://www.teambuilding.co.uk</a:t>
            </a:r>
            <a:r>
              <a:rPr lang="en-GB" sz="6400" b="1" dirty="0">
                <a:latin typeface="Cambria" panose="02040503050406030204" pitchFamily="18" charset="0"/>
                <a:ea typeface="Calibri" panose="020F0502020204030204" pitchFamily="34" charset="0"/>
                <a:cs typeface="Times New Roman" panose="02020603050405020304" pitchFamily="18" charset="0"/>
              </a:rPr>
              <a:t>, Accessed at 13</a:t>
            </a:r>
            <a:r>
              <a:rPr lang="en-GB" sz="6400" b="1" baseline="30000" dirty="0">
                <a:latin typeface="Cambria" panose="02040503050406030204" pitchFamily="18" charset="0"/>
                <a:ea typeface="Calibri" panose="020F0502020204030204" pitchFamily="34" charset="0"/>
                <a:cs typeface="Times New Roman" panose="02020603050405020304" pitchFamily="18" charset="0"/>
              </a:rPr>
              <a:t>th</a:t>
            </a:r>
            <a:r>
              <a:rPr lang="en-GB" sz="6400" b="1" dirty="0">
                <a:latin typeface="Cambria" panose="02040503050406030204" pitchFamily="18" charset="0"/>
                <a:ea typeface="Calibri" panose="020F0502020204030204" pitchFamily="34" charset="0"/>
                <a:cs typeface="Times New Roman" panose="02020603050405020304" pitchFamily="18" charset="0"/>
              </a:rPr>
              <a:t> May].</a:t>
            </a:r>
            <a:endParaRPr lang="en-GB" sz="6400" b="1" dirty="0">
              <a:latin typeface="Calibri" panose="020F0502020204030204" pitchFamily="34" charset="0"/>
              <a:ea typeface="Calibri" panose="020F0502020204030204" pitchFamily="34" charset="0"/>
              <a:cs typeface="Times New Roman" panose="02020603050405020304" pitchFamily="18" charset="0"/>
            </a:endParaRPr>
          </a:p>
          <a:p>
            <a:r>
              <a:rPr lang="en-GB" sz="6400" b="1" dirty="0">
                <a:solidFill>
                  <a:srgbClr val="000000"/>
                </a:solidFill>
                <a:latin typeface="Cambria" panose="02040503050406030204" pitchFamily="18" charset="0"/>
                <a:ea typeface="Calibri" panose="020F0502020204030204" pitchFamily="34" charset="0"/>
                <a:cs typeface="Times New Roman" panose="02020603050405020304" pitchFamily="18" charset="0"/>
              </a:rPr>
              <a:t>Tuckman, B. (2018), ‘Effective Teams Manitoba Education and Training’ [Online]</a:t>
            </a:r>
            <a:r>
              <a:rPr lang="en-GB" sz="6400" b="1" u="sng" dirty="0">
                <a:hlinkClick r:id="rId5"/>
              </a:rPr>
              <a:t> </a:t>
            </a:r>
            <a:r>
              <a:rPr lang="en-GB" sz="6400" b="1" u="sng" dirty="0">
                <a:latin typeface="Cambria" panose="02040503050406030204" pitchFamily="18" charset="0"/>
                <a:ea typeface="Cambria" panose="02040503050406030204" pitchFamily="18" charset="0"/>
                <a:hlinkClick r:id="rId5"/>
              </a:rPr>
              <a:t>http://www.edu.gov</a:t>
            </a:r>
            <a:r>
              <a:rPr lang="en-GB" sz="6400" b="1" dirty="0">
                <a:latin typeface="Cambria" panose="02040503050406030204" pitchFamily="18" charset="0"/>
                <a:ea typeface="Cambria" panose="02040503050406030204" pitchFamily="18" charset="0"/>
              </a:rPr>
              <a:t>, Accessed Dated 17</a:t>
            </a:r>
            <a:r>
              <a:rPr lang="en-GB" sz="6400" b="1" baseline="30000" dirty="0">
                <a:latin typeface="Cambria" panose="02040503050406030204" pitchFamily="18" charset="0"/>
                <a:ea typeface="Cambria" panose="02040503050406030204" pitchFamily="18" charset="0"/>
              </a:rPr>
              <a:t>th</a:t>
            </a:r>
            <a:r>
              <a:rPr lang="en-GB" sz="6400" b="1" dirty="0">
                <a:latin typeface="Cambria" panose="02040503050406030204" pitchFamily="18" charset="0"/>
                <a:ea typeface="Cambria" panose="02040503050406030204" pitchFamily="18" charset="0"/>
              </a:rPr>
              <a:t> May 2018.</a:t>
            </a:r>
          </a:p>
          <a:p>
            <a:pPr marL="0" indent="0">
              <a:buNone/>
            </a:pPr>
            <a:r>
              <a:rPr lang="en-GB" sz="6400" b="1" dirty="0">
                <a:latin typeface="Cambria" panose="02040503050406030204" pitchFamily="18" charset="0"/>
                <a:ea typeface="Cambria" panose="02040503050406030204" pitchFamily="18" charset="0"/>
              </a:rPr>
              <a:t> </a:t>
            </a:r>
          </a:p>
          <a:p>
            <a:pPr>
              <a:lnSpc>
                <a:spcPct val="107000"/>
              </a:lnSpc>
              <a:spcAft>
                <a:spcPts val="800"/>
              </a:spcAft>
            </a:pPr>
            <a:endParaRPr lang="en-GB" sz="64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6400" dirty="0">
                <a:solidFill>
                  <a:srgbClr val="C00000"/>
                </a:solidFill>
                <a:latin typeface="Cambria" panose="02040503050406030204" pitchFamily="18" charset="0"/>
                <a:ea typeface="Calibri" panose="020F0502020204030204" pitchFamily="34" charset="0"/>
                <a:cs typeface="Times New Roman" panose="02020603050405020304" pitchFamily="18" charset="0"/>
              </a:rPr>
              <a:t> </a:t>
            </a:r>
            <a:endParaRPr lang="en-GB" sz="6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200" dirty="0">
                <a:solidFill>
                  <a:srgbClr val="C00000"/>
                </a:solidFill>
                <a:latin typeface="Cambria" panose="02040503050406030204" pitchFamily="18" charset="0"/>
                <a:ea typeface="Calibri" panose="020F0502020204030204" pitchFamily="34" charset="0"/>
                <a:cs typeface="Times New Roman" panose="02020603050405020304" pitchFamily="18" charset="0"/>
              </a:rPr>
              <a:t> </a:t>
            </a:r>
            <a:endParaRPr lang="en-GB" dirty="0"/>
          </a:p>
        </p:txBody>
      </p:sp>
      <p:pic>
        <p:nvPicPr>
          <p:cNvPr id="11" name="Picture 10">
            <a:extLst>
              <a:ext uri="{FF2B5EF4-FFF2-40B4-BE49-F238E27FC236}">
                <a16:creationId xmlns:a16="http://schemas.microsoft.com/office/drawing/2014/main" id="{727407CF-A197-4403-B869-93E1E4D6BDB7}"/>
              </a:ext>
            </a:extLst>
          </p:cNvPr>
          <p:cNvPicPr>
            <a:picLocks noChangeAspect="1"/>
          </p:cNvPicPr>
          <p:nvPr/>
        </p:nvPicPr>
        <p:blipFill>
          <a:blip r:embed="rId6"/>
          <a:stretch>
            <a:fillRect/>
          </a:stretch>
        </p:blipFill>
        <p:spPr>
          <a:xfrm>
            <a:off x="3946358" y="66902"/>
            <a:ext cx="4446872" cy="1731544"/>
          </a:xfrm>
          <a:prstGeom prst="rect">
            <a:avLst/>
          </a:prstGeom>
        </p:spPr>
      </p:pic>
      <p:pic>
        <p:nvPicPr>
          <p:cNvPr id="13" name="Picture 12">
            <a:extLst>
              <a:ext uri="{FF2B5EF4-FFF2-40B4-BE49-F238E27FC236}">
                <a16:creationId xmlns:a16="http://schemas.microsoft.com/office/drawing/2014/main" id="{31637888-EC50-48BC-BF66-CC4C78AA1EB9}"/>
              </a:ext>
            </a:extLst>
          </p:cNvPr>
          <p:cNvPicPr>
            <a:picLocks noChangeAspect="1"/>
          </p:cNvPicPr>
          <p:nvPr/>
        </p:nvPicPr>
        <p:blipFill>
          <a:blip r:embed="rId7"/>
          <a:stretch>
            <a:fillRect/>
          </a:stretch>
        </p:blipFill>
        <p:spPr>
          <a:xfrm>
            <a:off x="1314742" y="-16154"/>
            <a:ext cx="2406316" cy="1814600"/>
          </a:xfrm>
          <a:prstGeom prst="rect">
            <a:avLst/>
          </a:prstGeom>
        </p:spPr>
      </p:pic>
      <p:pic>
        <p:nvPicPr>
          <p:cNvPr id="24" name="Picture 23">
            <a:extLst>
              <a:ext uri="{FF2B5EF4-FFF2-40B4-BE49-F238E27FC236}">
                <a16:creationId xmlns:a16="http://schemas.microsoft.com/office/drawing/2014/main" id="{4644C840-90A9-4EC1-811B-A67F32E8DDF8}"/>
              </a:ext>
            </a:extLst>
          </p:cNvPr>
          <p:cNvPicPr>
            <a:picLocks noChangeAspect="1"/>
          </p:cNvPicPr>
          <p:nvPr/>
        </p:nvPicPr>
        <p:blipFill>
          <a:blip r:embed="rId8"/>
          <a:stretch>
            <a:fillRect/>
          </a:stretch>
        </p:blipFill>
        <p:spPr>
          <a:xfrm>
            <a:off x="10235080" y="66902"/>
            <a:ext cx="1750000" cy="1867302"/>
          </a:xfrm>
          <a:prstGeom prst="rect">
            <a:avLst/>
          </a:prstGeom>
        </p:spPr>
      </p:pic>
      <p:pic>
        <p:nvPicPr>
          <p:cNvPr id="7" name="Picture 6" descr="A picture containing concrete mixer&#10;&#10;Description generated with high confidence">
            <a:extLst>
              <a:ext uri="{FF2B5EF4-FFF2-40B4-BE49-F238E27FC236}">
                <a16:creationId xmlns:a16="http://schemas.microsoft.com/office/drawing/2014/main" id="{B47FB1B3-8DCE-4355-B28E-FCA37AA777F9}"/>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9502219" y="5304367"/>
            <a:ext cx="2052256" cy="1486731"/>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5" name="Picture 4">
            <a:extLst>
              <a:ext uri="{FF2B5EF4-FFF2-40B4-BE49-F238E27FC236}">
                <a16:creationId xmlns:a16="http://schemas.microsoft.com/office/drawing/2014/main" id="{ECF6A5A8-6DC7-4F2C-8325-2721E05B0F8C}"/>
              </a:ext>
            </a:extLst>
          </p:cNvPr>
          <p:cNvPicPr>
            <a:picLocks noChangeAspect="1"/>
          </p:cNvPicPr>
          <p:nvPr/>
        </p:nvPicPr>
        <p:blipFill>
          <a:blip r:embed="rId11">
            <a:extLst>
              <a:ext uri="{837473B0-CC2E-450A-ABE3-18F120FF3D39}">
                <a1611:picAttrSrcUrl xmlns:a1611="http://schemas.microsoft.com/office/drawing/2016/11/main" r:id="rId12"/>
              </a:ext>
            </a:extLst>
          </a:blip>
          <a:stretch>
            <a:fillRect/>
          </a:stretch>
        </p:blipFill>
        <p:spPr>
          <a:xfrm>
            <a:off x="-70850" y="2240477"/>
            <a:ext cx="1706252" cy="3063890"/>
          </a:xfrm>
          <a:prstGeom prst="rect">
            <a:avLst/>
          </a:prstGeom>
        </p:spPr>
      </p:pic>
    </p:spTree>
    <p:extLst>
      <p:ext uri="{BB962C8B-B14F-4D97-AF65-F5344CB8AC3E}">
        <p14:creationId xmlns:p14="http://schemas.microsoft.com/office/powerpoint/2010/main" val="18409637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B7D28-C2EC-4ED4-AE93-6B8A94588C96}"/>
              </a:ext>
            </a:extLst>
          </p:cNvPr>
          <p:cNvSpPr>
            <a:spLocks noGrp="1"/>
          </p:cNvSpPr>
          <p:nvPr>
            <p:ph type="title"/>
          </p:nvPr>
        </p:nvSpPr>
        <p:spPr>
          <a:xfrm>
            <a:off x="163628" y="3534878"/>
            <a:ext cx="11357811" cy="1151965"/>
          </a:xfrm>
        </p:spPr>
        <p:txBody>
          <a:bodyPr>
            <a:normAutofit fontScale="90000"/>
          </a:bodyPr>
          <a:lstStyle/>
          <a:p>
            <a:r>
              <a:rPr lang="en-GB" dirty="0"/>
              <a:t>PRESENTED BY FULMA ZAHIDE MEHEK AND SHAHIDA </a:t>
            </a:r>
            <a:br>
              <a:rPr lang="en-GB" dirty="0"/>
            </a:br>
            <a:br>
              <a:rPr lang="en-GB" dirty="0"/>
            </a:br>
            <a:r>
              <a:rPr lang="en-GB" sz="3600" b="1" dirty="0">
                <a:solidFill>
                  <a:schemeClr val="tx1"/>
                </a:solidFill>
                <a:latin typeface="Britannic Bold" panose="020B0903060703020204" pitchFamily="34" charset="0"/>
              </a:rPr>
              <a:t>PowerPoint created by mehek</a:t>
            </a:r>
          </a:p>
        </p:txBody>
      </p:sp>
      <p:pic>
        <p:nvPicPr>
          <p:cNvPr id="5" name="Picture 4" descr="A picture containing phasianid&#10;&#10;Description generated with high confidence">
            <a:extLst>
              <a:ext uri="{FF2B5EF4-FFF2-40B4-BE49-F238E27FC236}">
                <a16:creationId xmlns:a16="http://schemas.microsoft.com/office/drawing/2014/main" id="{D2114A31-3CA6-4F50-A50E-3CFA96DA60D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0" y="-789271"/>
            <a:ext cx="11723571" cy="3532472"/>
          </a:xfrm>
          <a:prstGeom prst="rect">
            <a:avLst/>
          </a:prstGeom>
        </p:spPr>
      </p:pic>
      <p:pic>
        <p:nvPicPr>
          <p:cNvPr id="8" name="Picture 7" descr="A picture containing clipart&#10;&#10;Description generated with very high confidence">
            <a:extLst>
              <a:ext uri="{FF2B5EF4-FFF2-40B4-BE49-F238E27FC236}">
                <a16:creationId xmlns:a16="http://schemas.microsoft.com/office/drawing/2014/main" id="{9B1007A2-04B5-42C3-88D3-BF9209121947}"/>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512235" y="3668971"/>
            <a:ext cx="2902270" cy="1809549"/>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10" name="Picture 9">
            <a:extLst>
              <a:ext uri="{FF2B5EF4-FFF2-40B4-BE49-F238E27FC236}">
                <a16:creationId xmlns:a16="http://schemas.microsoft.com/office/drawing/2014/main" id="{2FED3C0B-10DA-4935-9AC9-99CD7CBC95A9}"/>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4939645" y="1461155"/>
            <a:ext cx="3145180" cy="1282046"/>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29978339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A46E5-C07D-460D-9A08-1D7A39D44072}"/>
              </a:ext>
            </a:extLst>
          </p:cNvPr>
          <p:cNvSpPr>
            <a:spLocks noGrp="1"/>
          </p:cNvSpPr>
          <p:nvPr>
            <p:ph type="title"/>
          </p:nvPr>
        </p:nvSpPr>
        <p:spPr>
          <a:xfrm>
            <a:off x="-601744" y="7849"/>
            <a:ext cx="13395488" cy="1151965"/>
          </a:xfrm>
        </p:spPr>
        <p:txBody>
          <a:bodyPr>
            <a:normAutofit/>
          </a:bodyPr>
          <a:lstStyle/>
          <a:p>
            <a:r>
              <a:rPr lang="en-GB" dirty="0">
                <a:solidFill>
                  <a:schemeClr val="bg1"/>
                </a:solidFill>
                <a:highlight>
                  <a:srgbClr val="808080"/>
                </a:highlight>
                <a:latin typeface="Algerian" panose="04020705040A02060702" pitchFamily="82" charset="0"/>
              </a:rPr>
              <a:t>THE CHARACTERISTICS OF EFFECTIVE TEAM BY Mehek (notes)</a:t>
            </a:r>
          </a:p>
        </p:txBody>
      </p:sp>
      <p:sp>
        <p:nvSpPr>
          <p:cNvPr id="4" name="Text Placeholder 3">
            <a:extLst>
              <a:ext uri="{FF2B5EF4-FFF2-40B4-BE49-F238E27FC236}">
                <a16:creationId xmlns:a16="http://schemas.microsoft.com/office/drawing/2014/main" id="{25582F61-A791-411F-910D-248EC20BF16E}"/>
              </a:ext>
            </a:extLst>
          </p:cNvPr>
          <p:cNvSpPr>
            <a:spLocks noGrp="1"/>
          </p:cNvSpPr>
          <p:nvPr>
            <p:ph type="body" idx="1"/>
          </p:nvPr>
        </p:nvSpPr>
        <p:spPr>
          <a:xfrm>
            <a:off x="399460" y="3085950"/>
            <a:ext cx="3310128" cy="576262"/>
          </a:xfrm>
        </p:spPr>
        <p:txBody>
          <a:bodyPr/>
          <a:lstStyle/>
          <a:p>
            <a:r>
              <a:rPr lang="en-GB" b="1" dirty="0">
                <a:solidFill>
                  <a:schemeClr val="bg1"/>
                </a:solidFill>
                <a:highlight>
                  <a:srgbClr val="808080"/>
                </a:highlight>
              </a:rPr>
              <a:t>Diversity values</a:t>
            </a:r>
          </a:p>
        </p:txBody>
      </p:sp>
      <p:pic>
        <p:nvPicPr>
          <p:cNvPr id="16" name="Picture Placeholder 15" descr="A picture containing sky, person, blue&#10;&#10;Description generated with very high confidence">
            <a:extLst>
              <a:ext uri="{FF2B5EF4-FFF2-40B4-BE49-F238E27FC236}">
                <a16:creationId xmlns:a16="http://schemas.microsoft.com/office/drawing/2014/main" id="{CA880A92-7652-4515-AB57-864DE9CD33D7}"/>
              </a:ext>
            </a:extLst>
          </p:cNvPr>
          <p:cNvPicPr>
            <a:picLocks noGrp="1" noChangeAspect="1"/>
          </p:cNvPicPr>
          <p:nvPr>
            <p:ph type="pic" idx="15"/>
          </p:nvPr>
        </p:nvPicPr>
        <p:blipFill>
          <a:blip r:embed="rId2">
            <a:extLst>
              <a:ext uri="{837473B0-CC2E-450A-ABE3-18F120FF3D39}">
                <a1611:picAttrSrcUrl xmlns:a1611="http://schemas.microsoft.com/office/drawing/2016/11/main" r:id="rId3"/>
              </a:ext>
            </a:extLst>
          </a:blip>
          <a:srcRect t="15082" b="15082"/>
          <a:stretch>
            <a:fillRect/>
          </a:stretch>
        </p:blipFill>
        <p:spPr>
          <a:xfrm>
            <a:off x="418978" y="1569134"/>
            <a:ext cx="3310128" cy="1536725"/>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8" name="Text Placeholder 7">
            <a:extLst>
              <a:ext uri="{FF2B5EF4-FFF2-40B4-BE49-F238E27FC236}">
                <a16:creationId xmlns:a16="http://schemas.microsoft.com/office/drawing/2014/main" id="{0EC1C0FC-D9F0-426C-A94C-0123EBE0C9E6}"/>
              </a:ext>
            </a:extLst>
          </p:cNvPr>
          <p:cNvSpPr>
            <a:spLocks noGrp="1"/>
          </p:cNvSpPr>
          <p:nvPr>
            <p:ph type="body" sz="half" idx="18"/>
          </p:nvPr>
        </p:nvSpPr>
        <p:spPr>
          <a:xfrm>
            <a:off x="276911" y="3662212"/>
            <a:ext cx="3310128" cy="985299"/>
          </a:xfrm>
        </p:spPr>
        <p:txBody>
          <a:bodyPr>
            <a:normAutofit fontScale="25000" lnSpcReduction="20000"/>
          </a:bodyPr>
          <a:lstStyle/>
          <a:p>
            <a:r>
              <a:rPr lang="en-GB" sz="7200" dirty="0">
                <a:solidFill>
                  <a:schemeClr val="bg1"/>
                </a:solidFill>
                <a:highlight>
                  <a:srgbClr val="800000"/>
                </a:highlight>
                <a:latin typeface="Cambria" panose="02040503050406030204" pitchFamily="18" charset="0"/>
                <a:ea typeface="Cambria" panose="02040503050406030204" pitchFamily="18" charset="0"/>
              </a:rPr>
              <a:t>According to Chirls et al (2015) team members are valued for their unique skills and talents. A diversity of thinking, idea generating, problem-solving, and experiences help to create an effective team Chirls and Myers, (2015).</a:t>
            </a:r>
          </a:p>
          <a:p>
            <a:endParaRPr lang="en-GB" sz="7200" dirty="0">
              <a:solidFill>
                <a:schemeClr val="bg1"/>
              </a:solidFill>
              <a:highlight>
                <a:srgbClr val="800000"/>
              </a:highlight>
              <a:latin typeface="Cambria" panose="02040503050406030204" pitchFamily="18" charset="0"/>
              <a:ea typeface="Cambria" panose="02040503050406030204" pitchFamily="18" charset="0"/>
            </a:endParaRPr>
          </a:p>
          <a:p>
            <a:r>
              <a:rPr lang="en-GB" sz="8000" b="1" dirty="0">
                <a:solidFill>
                  <a:schemeClr val="bg1"/>
                </a:solidFill>
                <a:latin typeface="Cambria" panose="02040503050406030204" pitchFamily="18" charset="0"/>
                <a:ea typeface="Cambria" panose="02040503050406030204" pitchFamily="18" charset="0"/>
              </a:rPr>
              <a:t>   Chirls and Myers, (2015)</a:t>
            </a:r>
          </a:p>
          <a:p>
            <a:endParaRPr lang="en-GB" dirty="0"/>
          </a:p>
        </p:txBody>
      </p:sp>
      <p:sp>
        <p:nvSpPr>
          <p:cNvPr id="5" name="Text Placeholder 4">
            <a:extLst>
              <a:ext uri="{FF2B5EF4-FFF2-40B4-BE49-F238E27FC236}">
                <a16:creationId xmlns:a16="http://schemas.microsoft.com/office/drawing/2014/main" id="{3AE1BC40-5AA9-4D4F-8F14-AE1D6BDC3C10}"/>
              </a:ext>
            </a:extLst>
          </p:cNvPr>
          <p:cNvSpPr>
            <a:spLocks noGrp="1"/>
          </p:cNvSpPr>
          <p:nvPr>
            <p:ph type="body" sz="quarter" idx="3"/>
          </p:nvPr>
        </p:nvSpPr>
        <p:spPr>
          <a:xfrm>
            <a:off x="4334378" y="2216500"/>
            <a:ext cx="3310128" cy="576262"/>
          </a:xfrm>
        </p:spPr>
        <p:txBody>
          <a:bodyPr/>
          <a:lstStyle/>
          <a:p>
            <a:r>
              <a:rPr lang="en-GB" b="1" dirty="0">
                <a:solidFill>
                  <a:schemeClr val="bg1"/>
                </a:solidFill>
                <a:highlight>
                  <a:srgbClr val="808080"/>
                </a:highlight>
                <a:latin typeface="Cambria" panose="02040503050406030204" pitchFamily="18" charset="0"/>
                <a:ea typeface="Cambria" panose="02040503050406030204" pitchFamily="18" charset="0"/>
              </a:rPr>
              <a:t>Open and clear communication</a:t>
            </a:r>
          </a:p>
        </p:txBody>
      </p:sp>
      <p:pic>
        <p:nvPicPr>
          <p:cNvPr id="14" name="Picture Placeholder 13" descr="A drawing of a cartoon character&#10;&#10;Description generated with high confidence">
            <a:extLst>
              <a:ext uri="{FF2B5EF4-FFF2-40B4-BE49-F238E27FC236}">
                <a16:creationId xmlns:a16="http://schemas.microsoft.com/office/drawing/2014/main" id="{067BF6E8-27C6-454E-9178-FF5E14FB6C22}"/>
              </a:ext>
            </a:extLst>
          </p:cNvPr>
          <p:cNvPicPr>
            <a:picLocks noGrp="1" noChangeAspect="1"/>
          </p:cNvPicPr>
          <p:nvPr>
            <p:ph type="pic" idx="21"/>
          </p:nvPr>
        </p:nvPicPr>
        <p:blipFill>
          <a:blip r:embed="rId4">
            <a:extLst>
              <a:ext uri="{837473B0-CC2E-450A-ABE3-18F120FF3D39}">
                <a1611:picAttrSrcUrl xmlns:a1611="http://schemas.microsoft.com/office/drawing/2016/11/main" r:id="rId5"/>
              </a:ext>
            </a:extLst>
          </a:blip>
          <a:srcRect t="7982" b="7982"/>
          <a:stretch>
            <a:fillRect/>
          </a:stretch>
        </p:blipFill>
        <p:spPr>
          <a:xfrm>
            <a:off x="4219674" y="570987"/>
            <a:ext cx="3736549" cy="1536700"/>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9" name="Text Placeholder 8">
            <a:extLst>
              <a:ext uri="{FF2B5EF4-FFF2-40B4-BE49-F238E27FC236}">
                <a16:creationId xmlns:a16="http://schemas.microsoft.com/office/drawing/2014/main" id="{900E1FDA-CC90-4723-89E7-765E028BA8A8}"/>
              </a:ext>
            </a:extLst>
          </p:cNvPr>
          <p:cNvSpPr>
            <a:spLocks noGrp="1"/>
          </p:cNvSpPr>
          <p:nvPr>
            <p:ph type="body" sz="half" idx="19"/>
          </p:nvPr>
        </p:nvSpPr>
        <p:spPr>
          <a:xfrm>
            <a:off x="3949247" y="2790817"/>
            <a:ext cx="4080391" cy="985300"/>
          </a:xfrm>
        </p:spPr>
        <p:txBody>
          <a:bodyPr>
            <a:normAutofit fontScale="25000" lnSpcReduction="20000"/>
          </a:bodyPr>
          <a:lstStyle/>
          <a:p>
            <a:r>
              <a:rPr lang="en-GB" sz="7200" dirty="0">
                <a:solidFill>
                  <a:schemeClr val="bg1"/>
                </a:solidFill>
                <a:highlight>
                  <a:srgbClr val="800000"/>
                </a:highlight>
                <a:latin typeface="Cambria" panose="02040503050406030204" pitchFamily="18" charset="0"/>
                <a:ea typeface="Cambria" panose="02040503050406030204" pitchFamily="18" charset="0"/>
              </a:rPr>
              <a:t>This is one of the most important characteristics for high functioning teams. Chirls et al (2015) states problems that emerge in groups can often be traced back to communication problems. Effective communication will keep a team informed and focused. Communication “breakdowns” can often be attributed to poor listening skills. It’s important to focus on hearing the message before forming our own conclusions about the message. Distractions can prevent us from giving out full attention to the speaker.</a:t>
            </a:r>
          </a:p>
          <a:p>
            <a:endParaRPr lang="en-GB" dirty="0"/>
          </a:p>
        </p:txBody>
      </p:sp>
      <p:sp>
        <p:nvSpPr>
          <p:cNvPr id="6" name="Text Placeholder 5">
            <a:extLst>
              <a:ext uri="{FF2B5EF4-FFF2-40B4-BE49-F238E27FC236}">
                <a16:creationId xmlns:a16="http://schemas.microsoft.com/office/drawing/2014/main" id="{9400BB89-3499-47DF-8FFB-0812A1081442}"/>
              </a:ext>
            </a:extLst>
          </p:cNvPr>
          <p:cNvSpPr>
            <a:spLocks noGrp="1"/>
          </p:cNvSpPr>
          <p:nvPr>
            <p:ph type="body" sz="quarter" idx="13"/>
          </p:nvPr>
        </p:nvSpPr>
        <p:spPr>
          <a:xfrm>
            <a:off x="8493638" y="2084823"/>
            <a:ext cx="3310128" cy="576262"/>
          </a:xfrm>
        </p:spPr>
        <p:txBody>
          <a:bodyPr/>
          <a:lstStyle/>
          <a:p>
            <a:r>
              <a:rPr lang="en-GB" b="1" dirty="0">
                <a:solidFill>
                  <a:schemeClr val="bg1"/>
                </a:solidFill>
                <a:highlight>
                  <a:srgbClr val="808080"/>
                </a:highlight>
              </a:rPr>
              <a:t>Complementary roles</a:t>
            </a:r>
          </a:p>
        </p:txBody>
      </p:sp>
      <p:pic>
        <p:nvPicPr>
          <p:cNvPr id="7" name="Picture Placeholder 6" descr="A picture containing toy, LEGO&#10;&#10;Description generated with very high confidence">
            <a:extLst>
              <a:ext uri="{FF2B5EF4-FFF2-40B4-BE49-F238E27FC236}">
                <a16:creationId xmlns:a16="http://schemas.microsoft.com/office/drawing/2014/main" id="{1AD52421-35A7-427C-B861-05837B2FA88B}"/>
              </a:ext>
            </a:extLst>
          </p:cNvPr>
          <p:cNvPicPr>
            <a:picLocks noGrp="1" noChangeAspect="1"/>
          </p:cNvPicPr>
          <p:nvPr>
            <p:ph type="pic" idx="22"/>
          </p:nvPr>
        </p:nvPicPr>
        <p:blipFill>
          <a:blip r:embed="rId6">
            <a:extLst>
              <a:ext uri="{837473B0-CC2E-450A-ABE3-18F120FF3D39}">
                <a1611:picAttrSrcUrl xmlns:a1611="http://schemas.microsoft.com/office/drawing/2016/11/main" r:id="rId7"/>
              </a:ext>
            </a:extLst>
          </a:blip>
          <a:srcRect t="12088" b="12088"/>
          <a:stretch>
            <a:fillRect/>
          </a:stretch>
        </p:blipFill>
        <p:spPr>
          <a:xfrm>
            <a:off x="8493638" y="679800"/>
            <a:ext cx="3309938" cy="1536700"/>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10" name="Text Placeholder 9">
            <a:extLst>
              <a:ext uri="{FF2B5EF4-FFF2-40B4-BE49-F238E27FC236}">
                <a16:creationId xmlns:a16="http://schemas.microsoft.com/office/drawing/2014/main" id="{AB4677A2-2241-40B5-A3F6-8D2986977E9B}"/>
              </a:ext>
            </a:extLst>
          </p:cNvPr>
          <p:cNvSpPr>
            <a:spLocks noGrp="1"/>
          </p:cNvSpPr>
          <p:nvPr>
            <p:ph type="body" sz="half" idx="20"/>
          </p:nvPr>
        </p:nvSpPr>
        <p:spPr>
          <a:xfrm>
            <a:off x="8465445" y="2556597"/>
            <a:ext cx="3310128" cy="985302"/>
          </a:xfrm>
        </p:spPr>
        <p:txBody>
          <a:bodyPr>
            <a:noAutofit/>
          </a:bodyPr>
          <a:lstStyle/>
          <a:p>
            <a:r>
              <a:rPr lang="en-US" sz="1800" dirty="0">
                <a:solidFill>
                  <a:schemeClr val="bg1"/>
                </a:solidFill>
                <a:highlight>
                  <a:srgbClr val="800000"/>
                </a:highlight>
                <a:latin typeface="Cambria" panose="02040503050406030204" pitchFamily="18" charset="0"/>
                <a:ea typeface="Cambria" panose="02040503050406030204" pitchFamily="18" charset="0"/>
              </a:rPr>
              <a:t>Based on Belbin’s work, there's a stability of key roles, for instance, completer-finisher, shaper, harmoniser, this was recommended by Skelton, (2018). Several with identical role preference, or gaps, can minimize the team’s effectiveness. One among the roles that describe the completer-finisher:</a:t>
            </a:r>
          </a:p>
          <a:p>
            <a:r>
              <a:rPr lang="en-US" sz="2000" b="1" dirty="0">
                <a:solidFill>
                  <a:schemeClr val="bg1"/>
                </a:solidFill>
                <a:latin typeface="Cambria" panose="02040503050406030204" pitchFamily="18" charset="0"/>
                <a:ea typeface="Cambria" panose="02040503050406030204" pitchFamily="18" charset="0"/>
              </a:rPr>
              <a:t>Skelton, (2018)</a:t>
            </a:r>
            <a:endParaRPr lang="en-GB" sz="2000" b="1" dirty="0">
              <a:solidFill>
                <a:schemeClr val="bg1"/>
              </a:solidFill>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152738757"/>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7AF51001-A95C-4B65-86D2-867BC140C27B}"/>
              </a:ext>
            </a:extLst>
          </p:cNvPr>
          <p:cNvSpPr>
            <a:spLocks noGrp="1"/>
          </p:cNvSpPr>
          <p:nvPr>
            <p:ph type="body" sz="half" idx="4294967295"/>
          </p:nvPr>
        </p:nvSpPr>
        <p:spPr>
          <a:xfrm>
            <a:off x="0" y="3255963"/>
            <a:ext cx="3309938" cy="985837"/>
          </a:xfrm>
        </p:spPr>
        <p:txBody>
          <a:bodyPr>
            <a:noAutofit/>
          </a:bodyPr>
          <a:lstStyle/>
          <a:p>
            <a:pPr marL="0" indent="0">
              <a:buNone/>
            </a:pPr>
            <a:r>
              <a:rPr lang="en-US" sz="2000" dirty="0">
                <a:solidFill>
                  <a:schemeClr val="bg1"/>
                </a:solidFill>
                <a:latin typeface="Cambria" panose="02040503050406030204" pitchFamily="18" charset="0"/>
                <a:ea typeface="Cambria" panose="02040503050406030204" pitchFamily="18" charset="0"/>
              </a:rPr>
              <a:t> </a:t>
            </a:r>
            <a:endParaRPr lang="en-GB" sz="2000" dirty="0">
              <a:solidFill>
                <a:schemeClr val="bg1"/>
              </a:solidFill>
              <a:latin typeface="Cambria" panose="02040503050406030204" pitchFamily="18" charset="0"/>
              <a:ea typeface="Cambria" panose="02040503050406030204" pitchFamily="18" charset="0"/>
            </a:endParaRPr>
          </a:p>
        </p:txBody>
      </p:sp>
      <p:pic>
        <p:nvPicPr>
          <p:cNvPr id="32" name="Picture Placeholder 31" descr="A drawing of a cartoon character&#10;&#10;Description generated with high confidence">
            <a:extLst>
              <a:ext uri="{FF2B5EF4-FFF2-40B4-BE49-F238E27FC236}">
                <a16:creationId xmlns:a16="http://schemas.microsoft.com/office/drawing/2014/main" id="{8FBEB5E8-E020-40C8-9FF0-134617B6EF02}"/>
              </a:ext>
            </a:extLst>
          </p:cNvPr>
          <p:cNvPicPr>
            <a:picLocks noGrp="1" noChangeAspect="1"/>
          </p:cNvPicPr>
          <p:nvPr>
            <p:ph type="pic" idx="4294967295"/>
          </p:nvPr>
        </p:nvPicPr>
        <p:blipFill>
          <a:blip r:embed="rId2">
            <a:extLst>
              <a:ext uri="{837473B0-CC2E-450A-ABE3-18F120FF3D39}">
                <a1611:picAttrSrcUrl xmlns:a1611="http://schemas.microsoft.com/office/drawing/2016/11/main" r:id="rId3"/>
              </a:ext>
            </a:extLst>
          </a:blip>
          <a:srcRect t="643" b="643"/>
          <a:stretch>
            <a:fillRect/>
          </a:stretch>
        </p:blipFill>
        <p:spPr>
          <a:xfrm>
            <a:off x="697584" y="1703895"/>
            <a:ext cx="4553147" cy="3450210"/>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2" name="Title 1">
            <a:extLst>
              <a:ext uri="{FF2B5EF4-FFF2-40B4-BE49-F238E27FC236}">
                <a16:creationId xmlns:a16="http://schemas.microsoft.com/office/drawing/2014/main" id="{580F6DF1-B463-44D8-A646-D023241A6120}"/>
              </a:ext>
            </a:extLst>
          </p:cNvPr>
          <p:cNvSpPr>
            <a:spLocks noGrp="1"/>
          </p:cNvSpPr>
          <p:nvPr>
            <p:ph type="title" idx="4294967295"/>
          </p:nvPr>
        </p:nvSpPr>
        <p:spPr>
          <a:xfrm>
            <a:off x="-62845" y="340690"/>
            <a:ext cx="12254845" cy="2284069"/>
          </a:xfrm>
        </p:spPr>
        <p:txBody>
          <a:bodyPr>
            <a:normAutofit/>
          </a:bodyPr>
          <a:lstStyle/>
          <a:p>
            <a:r>
              <a:rPr lang="en-GB" dirty="0">
                <a:solidFill>
                  <a:schemeClr val="bg1"/>
                </a:solidFill>
                <a:highlight>
                  <a:srgbClr val="808080"/>
                </a:highlight>
                <a:latin typeface="Algerian" panose="04020705040A02060702" pitchFamily="82" charset="0"/>
              </a:rPr>
              <a:t>the CHARACTERISTICS OF EFFECTIVE TEAM BY Mehek (notes)</a:t>
            </a:r>
            <a:endParaRPr lang="en-GB" dirty="0"/>
          </a:p>
        </p:txBody>
      </p:sp>
      <p:sp>
        <p:nvSpPr>
          <p:cNvPr id="3" name="Text Placeholder 2">
            <a:extLst>
              <a:ext uri="{FF2B5EF4-FFF2-40B4-BE49-F238E27FC236}">
                <a16:creationId xmlns:a16="http://schemas.microsoft.com/office/drawing/2014/main" id="{26C920ED-FBAD-4611-A26E-C834FF864251}"/>
              </a:ext>
            </a:extLst>
          </p:cNvPr>
          <p:cNvSpPr>
            <a:spLocks noGrp="1"/>
          </p:cNvSpPr>
          <p:nvPr>
            <p:ph type="body" sz="half" idx="4294967295"/>
          </p:nvPr>
        </p:nvSpPr>
        <p:spPr>
          <a:xfrm>
            <a:off x="5582878" y="1482724"/>
            <a:ext cx="5363852" cy="3735011"/>
          </a:xfrm>
        </p:spPr>
        <p:txBody>
          <a:bodyPr>
            <a:normAutofit/>
          </a:bodyPr>
          <a:lstStyle/>
          <a:p>
            <a:pPr marL="0" indent="0">
              <a:buNone/>
            </a:pPr>
            <a:r>
              <a:rPr lang="en-GB" sz="2800" b="1" dirty="0">
                <a:solidFill>
                  <a:schemeClr val="bg1"/>
                </a:solidFill>
                <a:highlight>
                  <a:srgbClr val="808080"/>
                </a:highlight>
              </a:rPr>
              <a:t>Completer-finisher</a:t>
            </a:r>
          </a:p>
        </p:txBody>
      </p:sp>
      <p:sp>
        <p:nvSpPr>
          <p:cNvPr id="5" name="Text Placeholder 4">
            <a:extLst>
              <a:ext uri="{FF2B5EF4-FFF2-40B4-BE49-F238E27FC236}">
                <a16:creationId xmlns:a16="http://schemas.microsoft.com/office/drawing/2014/main" id="{BBEA5D1F-785B-4BB1-B52E-2E4B5627DF8E}"/>
              </a:ext>
            </a:extLst>
          </p:cNvPr>
          <p:cNvSpPr>
            <a:spLocks noGrp="1"/>
          </p:cNvSpPr>
          <p:nvPr>
            <p:ph sz="quarter" idx="4294967295"/>
          </p:nvPr>
        </p:nvSpPr>
        <p:spPr>
          <a:xfrm>
            <a:off x="5582878" y="2071541"/>
            <a:ext cx="6034087" cy="4689475"/>
          </a:xfrm>
        </p:spPr>
        <p:txBody>
          <a:bodyPr>
            <a:normAutofit fontScale="25000" lnSpcReduction="20000"/>
          </a:bodyPr>
          <a:lstStyle/>
          <a:p>
            <a:pPr marL="0" lvl="0" indent="0">
              <a:buNone/>
            </a:pPr>
            <a:r>
              <a:rPr lang="en-GB" sz="8000" dirty="0">
                <a:solidFill>
                  <a:schemeClr val="bg1"/>
                </a:solidFill>
                <a:highlight>
                  <a:srgbClr val="800000"/>
                </a:highlight>
                <a:latin typeface="Cambria" panose="02040503050406030204" pitchFamily="18" charset="0"/>
                <a:ea typeface="Cambria" panose="02040503050406030204" pitchFamily="18" charset="0"/>
              </a:rPr>
              <a:t>Completer-finisher has the talent to always feel what could go wrong. This hint to a plenty of attending to details, checking and rechecking and a leaning to perfectionism. He/she Monitor the quality and guard but can sometimes be overprotective and find it difficult to delegate things to others. The character of a team member for this role is focused on detail, perfectionist, inner tension, accurate and concerned. Likes of this role are their safety and security as well as the details and quality of the work. The contribution to the team which this role provides that is an eye for detail foresees potential problems, watches over quality and risk analysis Belbin, (2014).</a:t>
            </a:r>
          </a:p>
          <a:p>
            <a:pPr marL="0" lvl="0" indent="0">
              <a:buNone/>
            </a:pPr>
            <a:r>
              <a:rPr lang="en-GB" sz="9600" b="1" dirty="0">
                <a:solidFill>
                  <a:schemeClr val="bg1"/>
                </a:solidFill>
                <a:latin typeface="Cambria" panose="02040503050406030204" pitchFamily="18" charset="0"/>
                <a:ea typeface="Cambria" panose="02040503050406030204" pitchFamily="18" charset="0"/>
              </a:rPr>
              <a:t>Belbin, (2014) </a:t>
            </a:r>
          </a:p>
          <a:p>
            <a:pPr marL="0" indent="0">
              <a:buNone/>
            </a:pPr>
            <a:r>
              <a:rPr lang="en-GB" sz="8000" b="1" dirty="0">
                <a:solidFill>
                  <a:schemeClr val="bg1"/>
                </a:solidFill>
                <a:highlight>
                  <a:srgbClr val="800000"/>
                </a:highlight>
                <a:latin typeface="Cambria" panose="02040503050406030204" pitchFamily="18" charset="0"/>
                <a:ea typeface="Cambria" panose="02040503050406030204" pitchFamily="18" charset="0"/>
              </a:rPr>
              <a:t> </a:t>
            </a:r>
            <a:r>
              <a:rPr lang="en-GB" sz="8000" b="1" dirty="0">
                <a:highlight>
                  <a:srgbClr val="800000"/>
                </a:highlight>
                <a:latin typeface="Cambria" panose="02040503050406030204" pitchFamily="18" charset="0"/>
                <a:ea typeface="Cambria" panose="02040503050406030204" pitchFamily="18" charset="0"/>
              </a:rPr>
              <a:t>  </a:t>
            </a:r>
          </a:p>
          <a:p>
            <a:endParaRPr lang="en-GB" dirty="0"/>
          </a:p>
        </p:txBody>
      </p:sp>
      <p:pic>
        <p:nvPicPr>
          <p:cNvPr id="6" name="Picture 5">
            <a:extLst>
              <a:ext uri="{FF2B5EF4-FFF2-40B4-BE49-F238E27FC236}">
                <a16:creationId xmlns:a16="http://schemas.microsoft.com/office/drawing/2014/main" id="{1A502672-4274-4DB6-A464-6CCE2897FEC7}"/>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366887" y="5251514"/>
            <a:ext cx="3186259" cy="1509502"/>
          </a:xfrm>
          <a:prstGeom prst="rect">
            <a:avLst/>
          </a:prstGeom>
          <a:ln>
            <a:noFill/>
          </a:ln>
          <a:effectLst>
            <a:softEdge rad="112500"/>
          </a:effectLst>
        </p:spPr>
      </p:pic>
    </p:spTree>
    <p:extLst>
      <p:ext uri="{BB962C8B-B14F-4D97-AF65-F5344CB8AC3E}">
        <p14:creationId xmlns:p14="http://schemas.microsoft.com/office/powerpoint/2010/main" val="361920564"/>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C4E34-AB55-4A21-80A7-27AD58E60A9A}"/>
              </a:ext>
            </a:extLst>
          </p:cNvPr>
          <p:cNvSpPr>
            <a:spLocks noGrp="1"/>
          </p:cNvSpPr>
          <p:nvPr>
            <p:ph type="title"/>
          </p:nvPr>
        </p:nvSpPr>
        <p:spPr>
          <a:xfrm>
            <a:off x="682065" y="70523"/>
            <a:ext cx="10396882" cy="1151965"/>
          </a:xfrm>
        </p:spPr>
        <p:txBody>
          <a:bodyPr/>
          <a:lstStyle/>
          <a:p>
            <a:r>
              <a:rPr lang="en-GB" dirty="0">
                <a:solidFill>
                  <a:schemeClr val="bg1"/>
                </a:solidFill>
                <a:highlight>
                  <a:srgbClr val="808080"/>
                </a:highlight>
                <a:latin typeface="Algerian" panose="04020705040A02060702" pitchFamily="82" charset="0"/>
              </a:rPr>
              <a:t>common CHARACTERISTICS OF EFFECTIVE TEAM BY Mehek (notes)</a:t>
            </a:r>
            <a:endParaRPr lang="en-GB" dirty="0"/>
          </a:p>
        </p:txBody>
      </p:sp>
      <p:sp>
        <p:nvSpPr>
          <p:cNvPr id="3" name="Text Placeholder 2">
            <a:extLst>
              <a:ext uri="{FF2B5EF4-FFF2-40B4-BE49-F238E27FC236}">
                <a16:creationId xmlns:a16="http://schemas.microsoft.com/office/drawing/2014/main" id="{2A325241-C37E-40F9-8C45-6E4ED4863942}"/>
              </a:ext>
            </a:extLst>
          </p:cNvPr>
          <p:cNvSpPr>
            <a:spLocks noGrp="1"/>
          </p:cNvSpPr>
          <p:nvPr>
            <p:ph type="body" idx="1"/>
          </p:nvPr>
        </p:nvSpPr>
        <p:spPr>
          <a:xfrm>
            <a:off x="410211" y="3310501"/>
            <a:ext cx="3310128" cy="576262"/>
          </a:xfrm>
        </p:spPr>
        <p:txBody>
          <a:bodyPr/>
          <a:lstStyle/>
          <a:p>
            <a:r>
              <a:rPr lang="en-GB" b="1" dirty="0">
                <a:solidFill>
                  <a:schemeClr val="bg1"/>
                </a:solidFill>
                <a:highlight>
                  <a:srgbClr val="808080"/>
                </a:highlight>
                <a:latin typeface="Cambria" panose="02040503050406030204" pitchFamily="18" charset="0"/>
                <a:ea typeface="Cambria" panose="02040503050406030204" pitchFamily="18" charset="0"/>
              </a:rPr>
              <a:t>A team has a clear purpose</a:t>
            </a:r>
          </a:p>
          <a:p>
            <a:endParaRPr lang="en-GB" dirty="0"/>
          </a:p>
        </p:txBody>
      </p:sp>
      <p:sp>
        <p:nvSpPr>
          <p:cNvPr id="5" name="Text Placeholder 4">
            <a:extLst>
              <a:ext uri="{FF2B5EF4-FFF2-40B4-BE49-F238E27FC236}">
                <a16:creationId xmlns:a16="http://schemas.microsoft.com/office/drawing/2014/main" id="{91F948AD-0053-43F7-AE62-6435150BA940}"/>
              </a:ext>
            </a:extLst>
          </p:cNvPr>
          <p:cNvSpPr>
            <a:spLocks noGrp="1"/>
          </p:cNvSpPr>
          <p:nvPr>
            <p:ph type="body" sz="half" idx="18"/>
          </p:nvPr>
        </p:nvSpPr>
        <p:spPr>
          <a:xfrm>
            <a:off x="556695" y="3452822"/>
            <a:ext cx="3310128" cy="985299"/>
          </a:xfrm>
        </p:spPr>
        <p:txBody>
          <a:bodyPr>
            <a:normAutofit fontScale="25000" lnSpcReduction="20000"/>
          </a:bodyPr>
          <a:lstStyle/>
          <a:p>
            <a:r>
              <a:rPr lang="en-US" sz="8000" dirty="0">
                <a:solidFill>
                  <a:schemeClr val="bg1"/>
                </a:solidFill>
                <a:highlight>
                  <a:srgbClr val="800000"/>
                </a:highlight>
                <a:latin typeface="Cambria" panose="02040503050406030204" pitchFamily="18" charset="0"/>
                <a:ea typeface="Cambria" panose="02040503050406030204" pitchFamily="18" charset="0"/>
              </a:rPr>
              <a:t>According to Tuckman (2018) team participants understand the existence of a group, together they share the creation and accomplishment to reach the team goals.</a:t>
            </a:r>
          </a:p>
          <a:p>
            <a:endParaRPr lang="en-US" sz="8000" dirty="0">
              <a:solidFill>
                <a:schemeClr val="bg1"/>
              </a:solidFill>
              <a:highlight>
                <a:srgbClr val="800000"/>
              </a:highlight>
              <a:latin typeface="Cambria" panose="02040503050406030204" pitchFamily="18" charset="0"/>
              <a:ea typeface="Cambria" panose="02040503050406030204" pitchFamily="18" charset="0"/>
            </a:endParaRPr>
          </a:p>
          <a:p>
            <a:r>
              <a:rPr lang="en-US" sz="9600" b="1" dirty="0">
                <a:solidFill>
                  <a:schemeClr val="bg1"/>
                </a:solidFill>
                <a:latin typeface="Cambria" panose="02040503050406030204" pitchFamily="18" charset="0"/>
                <a:ea typeface="Cambria" panose="02040503050406030204" pitchFamily="18" charset="0"/>
              </a:rPr>
              <a:t>Tuckman, (2018)</a:t>
            </a:r>
            <a:endParaRPr lang="en-GB" sz="9600" b="1" dirty="0">
              <a:solidFill>
                <a:schemeClr val="bg1"/>
              </a:solidFill>
              <a:latin typeface="Cambria" panose="02040503050406030204" pitchFamily="18" charset="0"/>
              <a:ea typeface="Cambria" panose="02040503050406030204" pitchFamily="18" charset="0"/>
            </a:endParaRPr>
          </a:p>
          <a:p>
            <a:endParaRPr lang="en-GB" dirty="0"/>
          </a:p>
        </p:txBody>
      </p:sp>
      <p:sp>
        <p:nvSpPr>
          <p:cNvPr id="6" name="Text Placeholder 5">
            <a:extLst>
              <a:ext uri="{FF2B5EF4-FFF2-40B4-BE49-F238E27FC236}">
                <a16:creationId xmlns:a16="http://schemas.microsoft.com/office/drawing/2014/main" id="{FAFBEEA7-BAF7-40AB-AD00-09DB6A116BD7}"/>
              </a:ext>
            </a:extLst>
          </p:cNvPr>
          <p:cNvSpPr>
            <a:spLocks noGrp="1"/>
          </p:cNvSpPr>
          <p:nvPr>
            <p:ph type="body" sz="quarter" idx="3"/>
          </p:nvPr>
        </p:nvSpPr>
        <p:spPr>
          <a:xfrm>
            <a:off x="3901368" y="3157601"/>
            <a:ext cx="4311872" cy="163670"/>
          </a:xfrm>
        </p:spPr>
        <p:txBody>
          <a:bodyPr/>
          <a:lstStyle/>
          <a:p>
            <a:r>
              <a:rPr lang="en-GB" b="1" dirty="0">
                <a:solidFill>
                  <a:schemeClr val="bg1"/>
                </a:solidFill>
                <a:highlight>
                  <a:srgbClr val="808080"/>
                </a:highlight>
                <a:latin typeface="Cambria" panose="02040503050406030204" pitchFamily="18" charset="0"/>
                <a:ea typeface="Cambria" panose="02040503050406030204" pitchFamily="18" charset="0"/>
              </a:rPr>
              <a:t>Team members understand the team process and priorities</a:t>
            </a:r>
            <a:endParaRPr lang="en-GB" dirty="0">
              <a:solidFill>
                <a:schemeClr val="bg1"/>
              </a:solidFill>
              <a:highlight>
                <a:srgbClr val="808080"/>
              </a:highlight>
              <a:latin typeface="Cambria" panose="02040503050406030204" pitchFamily="18" charset="0"/>
              <a:ea typeface="Cambria" panose="02040503050406030204" pitchFamily="18" charset="0"/>
            </a:endParaRPr>
          </a:p>
        </p:txBody>
      </p:sp>
      <p:pic>
        <p:nvPicPr>
          <p:cNvPr id="13" name="Picture Placeholder 12" descr="A close up of a toy&#10;&#10;Description generated with high confidence">
            <a:extLst>
              <a:ext uri="{FF2B5EF4-FFF2-40B4-BE49-F238E27FC236}">
                <a16:creationId xmlns:a16="http://schemas.microsoft.com/office/drawing/2014/main" id="{9DD5FF41-E222-4C4E-8D04-F7BDB0B20023}"/>
              </a:ext>
            </a:extLst>
          </p:cNvPr>
          <p:cNvPicPr>
            <a:picLocks noGrp="1" noChangeAspect="1"/>
          </p:cNvPicPr>
          <p:nvPr>
            <p:ph type="pic" idx="21"/>
          </p:nvPr>
        </p:nvPicPr>
        <p:blipFill>
          <a:blip r:embed="rId2">
            <a:extLst>
              <a:ext uri="{837473B0-CC2E-450A-ABE3-18F120FF3D39}">
                <a1611:picAttrSrcUrl xmlns:a1611="http://schemas.microsoft.com/office/drawing/2016/11/main" r:id="rId3"/>
              </a:ext>
            </a:extLst>
          </a:blip>
          <a:srcRect t="8866" b="8866"/>
          <a:stretch>
            <a:fillRect/>
          </a:stretch>
        </p:blipFill>
        <p:spPr>
          <a:xfrm>
            <a:off x="4432735" y="1066257"/>
            <a:ext cx="3309938" cy="153511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8" name="Text Placeholder 7">
            <a:extLst>
              <a:ext uri="{FF2B5EF4-FFF2-40B4-BE49-F238E27FC236}">
                <a16:creationId xmlns:a16="http://schemas.microsoft.com/office/drawing/2014/main" id="{79F59ACA-2AAF-4474-80F8-78B8F380F927}"/>
              </a:ext>
            </a:extLst>
          </p:cNvPr>
          <p:cNvSpPr>
            <a:spLocks noGrp="1"/>
          </p:cNvSpPr>
          <p:nvPr>
            <p:ph type="body" sz="half" idx="19"/>
          </p:nvPr>
        </p:nvSpPr>
        <p:spPr>
          <a:xfrm>
            <a:off x="4402240" y="3347493"/>
            <a:ext cx="3310128" cy="985300"/>
          </a:xfrm>
        </p:spPr>
        <p:txBody>
          <a:bodyPr>
            <a:noAutofit/>
          </a:bodyPr>
          <a:lstStyle/>
          <a:p>
            <a:r>
              <a:rPr lang="en-US" sz="1800" dirty="0">
                <a:solidFill>
                  <a:schemeClr val="bg1"/>
                </a:solidFill>
                <a:highlight>
                  <a:srgbClr val="800000"/>
                </a:highlight>
                <a:latin typeface="Cambria" panose="02040503050406030204" pitchFamily="18" charset="0"/>
                <a:ea typeface="Cambria" panose="02040503050406030204" pitchFamily="18" charset="0"/>
              </a:rPr>
              <a:t>Tuckman (2018) states the team is open and clear on what needs to be done next, by whom, and by when. Team members acknowledge that the accumulation of completed task leads to the effective and successful accomplishment of their final goal.</a:t>
            </a:r>
            <a:endParaRPr lang="en-GB" sz="1800" dirty="0">
              <a:solidFill>
                <a:schemeClr val="bg1"/>
              </a:solidFill>
              <a:highlight>
                <a:srgbClr val="800000"/>
              </a:highlight>
              <a:latin typeface="Cambria" panose="02040503050406030204" pitchFamily="18" charset="0"/>
              <a:ea typeface="Cambria" panose="02040503050406030204" pitchFamily="18" charset="0"/>
            </a:endParaRPr>
          </a:p>
        </p:txBody>
      </p:sp>
      <p:sp>
        <p:nvSpPr>
          <p:cNvPr id="9" name="Text Placeholder 8">
            <a:extLst>
              <a:ext uri="{FF2B5EF4-FFF2-40B4-BE49-F238E27FC236}">
                <a16:creationId xmlns:a16="http://schemas.microsoft.com/office/drawing/2014/main" id="{ACC529AE-6F3C-4490-B6E4-0A86507AD280}"/>
              </a:ext>
            </a:extLst>
          </p:cNvPr>
          <p:cNvSpPr>
            <a:spLocks noGrp="1"/>
          </p:cNvSpPr>
          <p:nvPr>
            <p:ph type="body" sz="quarter" idx="13"/>
          </p:nvPr>
        </p:nvSpPr>
        <p:spPr>
          <a:xfrm>
            <a:off x="8360802" y="2630195"/>
            <a:ext cx="3310128" cy="576262"/>
          </a:xfrm>
        </p:spPr>
        <p:txBody>
          <a:bodyPr/>
          <a:lstStyle/>
          <a:p>
            <a:r>
              <a:rPr lang="en-GB" b="1" dirty="0">
                <a:solidFill>
                  <a:schemeClr val="bg1"/>
                </a:solidFill>
                <a:highlight>
                  <a:srgbClr val="808080"/>
                </a:highlight>
              </a:rPr>
              <a:t>Team members know their roles</a:t>
            </a:r>
            <a:endParaRPr lang="en-GB" dirty="0">
              <a:solidFill>
                <a:schemeClr val="bg1"/>
              </a:solidFill>
              <a:highlight>
                <a:srgbClr val="808080"/>
              </a:highlight>
            </a:endParaRPr>
          </a:p>
        </p:txBody>
      </p:sp>
      <p:pic>
        <p:nvPicPr>
          <p:cNvPr id="16" name="Picture Placeholder 15" descr="A picture containing skiing, sky&#10;&#10;Description generated with high confidence">
            <a:extLst>
              <a:ext uri="{FF2B5EF4-FFF2-40B4-BE49-F238E27FC236}">
                <a16:creationId xmlns:a16="http://schemas.microsoft.com/office/drawing/2014/main" id="{9C2EEE69-0CAE-4DF0-BC7B-661EEF1D8E90}"/>
              </a:ext>
            </a:extLst>
          </p:cNvPr>
          <p:cNvPicPr>
            <a:picLocks noGrp="1" noChangeAspect="1"/>
          </p:cNvPicPr>
          <p:nvPr>
            <p:ph type="pic" idx="22"/>
          </p:nvPr>
        </p:nvPicPr>
        <p:blipFill>
          <a:blip r:embed="rId4">
            <a:extLst>
              <a:ext uri="{837473B0-CC2E-450A-ABE3-18F120FF3D39}">
                <a1611:picAttrSrcUrl xmlns:a1611="http://schemas.microsoft.com/office/drawing/2016/11/main" r:id="rId5"/>
              </a:ext>
            </a:extLst>
          </a:blip>
          <a:srcRect t="20821" b="20821"/>
          <a:stretch>
            <a:fillRect/>
          </a:stretch>
        </p:blipFill>
        <p:spPr>
          <a:xfrm>
            <a:off x="8361363" y="996950"/>
            <a:ext cx="3309937" cy="1536700"/>
          </a:xfrm>
          <a:prstGeom prst="rect">
            <a:avLst/>
          </a:prstGeom>
          <a:ln>
            <a:noFill/>
          </a:ln>
          <a:effectLst>
            <a:softEdge rad="112500"/>
          </a:effectLst>
        </p:spPr>
      </p:pic>
      <p:sp>
        <p:nvSpPr>
          <p:cNvPr id="11" name="Text Placeholder 10">
            <a:extLst>
              <a:ext uri="{FF2B5EF4-FFF2-40B4-BE49-F238E27FC236}">
                <a16:creationId xmlns:a16="http://schemas.microsoft.com/office/drawing/2014/main" id="{7D01C013-CA5E-4300-8B47-71127C5A1946}"/>
              </a:ext>
            </a:extLst>
          </p:cNvPr>
          <p:cNvSpPr>
            <a:spLocks noGrp="1"/>
          </p:cNvSpPr>
          <p:nvPr>
            <p:ph type="body" sz="half" idx="20"/>
          </p:nvPr>
        </p:nvSpPr>
        <p:spPr>
          <a:xfrm>
            <a:off x="8061787" y="3342000"/>
            <a:ext cx="3591274" cy="985302"/>
          </a:xfrm>
        </p:spPr>
        <p:txBody>
          <a:bodyPr>
            <a:noAutofit/>
          </a:bodyPr>
          <a:lstStyle/>
          <a:p>
            <a:r>
              <a:rPr lang="en-US" sz="1800" dirty="0">
                <a:solidFill>
                  <a:schemeClr val="bg1"/>
                </a:solidFill>
                <a:highlight>
                  <a:srgbClr val="800000"/>
                </a:highlight>
                <a:latin typeface="Cambria" panose="02040503050406030204" pitchFamily="18" charset="0"/>
                <a:ea typeface="Cambria" panose="02040503050406030204" pitchFamily="18" charset="0"/>
              </a:rPr>
              <a:t>Tuckman (2018) highlights Team members recognise and do</a:t>
            </a:r>
            <a:r>
              <a:rPr lang="en-US" sz="1800" b="1" dirty="0">
                <a:solidFill>
                  <a:schemeClr val="bg1"/>
                </a:solidFill>
                <a:highlight>
                  <a:srgbClr val="800000"/>
                </a:highlight>
                <a:latin typeface="Cambria" panose="02040503050406030204" pitchFamily="18" charset="0"/>
                <a:ea typeface="Cambria" panose="02040503050406030204" pitchFamily="18" charset="0"/>
              </a:rPr>
              <a:t> </a:t>
            </a:r>
            <a:r>
              <a:rPr lang="en-US" sz="1800" dirty="0">
                <a:solidFill>
                  <a:schemeClr val="bg1"/>
                </a:solidFill>
                <a:highlight>
                  <a:srgbClr val="800000"/>
                </a:highlight>
                <a:latin typeface="Cambria" panose="02040503050406030204" pitchFamily="18" charset="0"/>
                <a:ea typeface="Cambria" panose="02040503050406030204" pitchFamily="18" charset="0"/>
              </a:rPr>
              <a:t>their roles for obtaining their tasks completed and that they seek assistance from and</a:t>
            </a:r>
            <a:r>
              <a:rPr lang="en-US" sz="1800" b="1" dirty="0">
                <a:solidFill>
                  <a:schemeClr val="bg1"/>
                </a:solidFill>
                <a:highlight>
                  <a:srgbClr val="800000"/>
                </a:highlight>
                <a:latin typeface="Cambria" panose="02040503050406030204" pitchFamily="18" charset="0"/>
                <a:ea typeface="Cambria" panose="02040503050406030204" pitchFamily="18" charset="0"/>
              </a:rPr>
              <a:t> </a:t>
            </a:r>
            <a:r>
              <a:rPr lang="en-US" sz="1800" dirty="0">
                <a:solidFill>
                  <a:schemeClr val="bg1"/>
                </a:solidFill>
                <a:highlight>
                  <a:srgbClr val="800000"/>
                </a:highlight>
                <a:latin typeface="Cambria" panose="02040503050406030204" pitchFamily="18" charset="0"/>
                <a:ea typeface="Cambria" panose="02040503050406030204" pitchFamily="18" charset="0"/>
              </a:rPr>
              <a:t>give assistance to others as required</a:t>
            </a:r>
            <a:r>
              <a:rPr lang="en-US" sz="1800" dirty="0">
                <a:solidFill>
                  <a:schemeClr val="bg1"/>
                </a:solidFill>
                <a:highlight>
                  <a:srgbClr val="800000"/>
                </a:highlight>
              </a:rPr>
              <a:t>.</a:t>
            </a:r>
            <a:endParaRPr lang="en-GB" sz="1800" dirty="0">
              <a:solidFill>
                <a:schemeClr val="bg1"/>
              </a:solidFill>
              <a:highlight>
                <a:srgbClr val="800000"/>
              </a:highlight>
            </a:endParaRPr>
          </a:p>
        </p:txBody>
      </p:sp>
      <p:pic>
        <p:nvPicPr>
          <p:cNvPr id="12" name="Picture Placeholder 34" descr="A picture containing indoor, object, wall&#10;&#10;Description generated with high confidence">
            <a:extLst>
              <a:ext uri="{FF2B5EF4-FFF2-40B4-BE49-F238E27FC236}">
                <a16:creationId xmlns:a16="http://schemas.microsoft.com/office/drawing/2014/main" id="{7A865E3D-7E03-4AA1-BCC1-CDEC1528567E}"/>
              </a:ext>
            </a:extLst>
          </p:cNvPr>
          <p:cNvPicPr>
            <a:picLocks noGrp="1" noChangeAspect="1"/>
          </p:cNvPicPr>
          <p:nvPr>
            <p:ph type="pic" idx="15"/>
          </p:nvPr>
        </p:nvPicPr>
        <p:blipFill>
          <a:blip r:embed="rId6">
            <a:extLst>
              <a:ext uri="{837473B0-CC2E-450A-ABE3-18F120FF3D39}">
                <a1611:picAttrSrcUrl xmlns:a1611="http://schemas.microsoft.com/office/drawing/2016/11/main" r:id="rId7"/>
              </a:ext>
            </a:extLst>
          </a:blip>
          <a:srcRect t="15180" b="15180"/>
          <a:stretch>
            <a:fillRect/>
          </a:stretch>
        </p:blipFill>
        <p:spPr>
          <a:xfrm>
            <a:off x="504479" y="1093470"/>
            <a:ext cx="3310128" cy="1536725"/>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7" name="Picture 6" descr="A close up of a sign&#10;&#10;Description generated with high confidence">
            <a:extLst>
              <a:ext uri="{FF2B5EF4-FFF2-40B4-BE49-F238E27FC236}">
                <a16:creationId xmlns:a16="http://schemas.microsoft.com/office/drawing/2014/main" id="{BDF019BD-42EB-4EB0-9B35-2B7DD18FB599}"/>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7550870" y="5052614"/>
            <a:ext cx="1175114" cy="1616872"/>
          </a:xfrm>
          <a:prstGeom prst="rect">
            <a:avLst/>
          </a:prstGeom>
        </p:spPr>
      </p:pic>
    </p:spTree>
    <p:extLst>
      <p:ext uri="{BB962C8B-B14F-4D97-AF65-F5344CB8AC3E}">
        <p14:creationId xmlns:p14="http://schemas.microsoft.com/office/powerpoint/2010/main" val="1767265820"/>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FCE23B0E-A37D-42CA-A225-E1A2FDA349BC}"/>
              </a:ext>
            </a:extLst>
          </p:cNvPr>
          <p:cNvSpPr>
            <a:spLocks noGrp="1"/>
          </p:cNvSpPr>
          <p:nvPr>
            <p:ph type="title"/>
          </p:nvPr>
        </p:nvSpPr>
        <p:spPr>
          <a:xfrm>
            <a:off x="465172" y="649635"/>
            <a:ext cx="12378266" cy="1225485"/>
          </a:xfrm>
        </p:spPr>
        <p:txBody>
          <a:bodyPr>
            <a:normAutofit/>
          </a:bodyPr>
          <a:lstStyle/>
          <a:p>
            <a:r>
              <a:rPr lang="en-GB" dirty="0">
                <a:solidFill>
                  <a:schemeClr val="bg1"/>
                </a:solidFill>
                <a:highlight>
                  <a:srgbClr val="808080"/>
                </a:highlight>
                <a:latin typeface="Algerian" panose="04020705040A02060702" pitchFamily="82" charset="0"/>
              </a:rPr>
              <a:t>common CHARACTERISTICS OF EFFECTIVE TEAM BY Mehek</a:t>
            </a:r>
            <a:endParaRPr lang="en-GB" dirty="0"/>
          </a:p>
        </p:txBody>
      </p:sp>
      <p:sp>
        <p:nvSpPr>
          <p:cNvPr id="13" name="Text Placeholder 12">
            <a:extLst>
              <a:ext uri="{FF2B5EF4-FFF2-40B4-BE49-F238E27FC236}">
                <a16:creationId xmlns:a16="http://schemas.microsoft.com/office/drawing/2014/main" id="{43B3DFE2-E6A0-43F8-BDB8-0333D64B8D1A}"/>
              </a:ext>
            </a:extLst>
          </p:cNvPr>
          <p:cNvSpPr>
            <a:spLocks noGrp="1"/>
          </p:cNvSpPr>
          <p:nvPr>
            <p:ph sz="half" idx="1"/>
          </p:nvPr>
        </p:nvSpPr>
        <p:spPr>
          <a:xfrm>
            <a:off x="483866" y="1601323"/>
            <a:ext cx="4645152" cy="3293852"/>
          </a:xfrm>
        </p:spPr>
        <p:txBody>
          <a:bodyPr>
            <a:normAutofit fontScale="25000" lnSpcReduction="20000"/>
          </a:bodyPr>
          <a:lstStyle/>
          <a:p>
            <a:pPr marL="0" indent="0">
              <a:buNone/>
            </a:pPr>
            <a:r>
              <a:rPr lang="en-GB" sz="8000" b="1" dirty="0">
                <a:solidFill>
                  <a:schemeClr val="bg1"/>
                </a:solidFill>
                <a:highlight>
                  <a:srgbClr val="808080"/>
                </a:highlight>
                <a:latin typeface="Cambria" panose="02040503050406030204" pitchFamily="18" charset="0"/>
                <a:ea typeface="Cambria" panose="02040503050406030204" pitchFamily="18" charset="0"/>
              </a:rPr>
              <a:t>Constructive criticism and encouragement are extended to team members</a:t>
            </a:r>
          </a:p>
          <a:p>
            <a:pPr marL="0" indent="0">
              <a:buNone/>
            </a:pPr>
            <a:r>
              <a:rPr lang="en-US" sz="7400" dirty="0">
                <a:solidFill>
                  <a:schemeClr val="bg1"/>
                </a:solidFill>
                <a:highlight>
                  <a:srgbClr val="800000"/>
                </a:highlight>
                <a:latin typeface="Cambria" panose="02040503050406030204" pitchFamily="18" charset="0"/>
                <a:ea typeface="Cambria" panose="02040503050406030204" pitchFamily="18" charset="0"/>
              </a:rPr>
              <a:t>Tuckman, (2018), advised criticism isn't directed at team members however is targeted on ways that of removing obstacles and maintaining high performance standards. All members area unit systematically supported and inspired as some way of maintaining high levels of motivation.</a:t>
            </a:r>
          </a:p>
          <a:p>
            <a:pPr marL="0" indent="0">
              <a:buNone/>
            </a:pPr>
            <a:endParaRPr lang="en-US" sz="7400" dirty="0">
              <a:solidFill>
                <a:schemeClr val="bg1"/>
              </a:solidFill>
              <a:highlight>
                <a:srgbClr val="800000"/>
              </a:highlight>
              <a:latin typeface="Cambria" panose="02040503050406030204" pitchFamily="18" charset="0"/>
              <a:ea typeface="Cambria" panose="02040503050406030204" pitchFamily="18" charset="0"/>
            </a:endParaRPr>
          </a:p>
          <a:p>
            <a:pPr marL="0" indent="0">
              <a:buNone/>
            </a:pPr>
            <a:endParaRPr lang="en-US" sz="7400" dirty="0">
              <a:solidFill>
                <a:schemeClr val="bg1"/>
              </a:solidFill>
              <a:highlight>
                <a:srgbClr val="800000"/>
              </a:highlight>
              <a:latin typeface="Cambria" panose="02040503050406030204" pitchFamily="18" charset="0"/>
              <a:ea typeface="Cambria" panose="02040503050406030204" pitchFamily="18" charset="0"/>
            </a:endParaRPr>
          </a:p>
          <a:p>
            <a:pPr marL="0" indent="0">
              <a:buNone/>
            </a:pPr>
            <a:endParaRPr lang="en-US" sz="7400" dirty="0">
              <a:solidFill>
                <a:schemeClr val="bg1"/>
              </a:solidFill>
              <a:highlight>
                <a:srgbClr val="800000"/>
              </a:highlight>
              <a:latin typeface="Cambria" panose="02040503050406030204" pitchFamily="18" charset="0"/>
              <a:ea typeface="Cambria" panose="02040503050406030204" pitchFamily="18" charset="0"/>
            </a:endParaRPr>
          </a:p>
          <a:p>
            <a:pPr marL="0" indent="0">
              <a:buNone/>
            </a:pPr>
            <a:r>
              <a:rPr lang="en-US" sz="9600" b="1" dirty="0">
                <a:solidFill>
                  <a:schemeClr val="bg1"/>
                </a:solidFill>
                <a:latin typeface="Cambria" panose="02040503050406030204" pitchFamily="18" charset="0"/>
                <a:ea typeface="Cambria" panose="02040503050406030204" pitchFamily="18" charset="0"/>
              </a:rPr>
              <a:t>                              Tuckman, (2018)</a:t>
            </a:r>
          </a:p>
          <a:p>
            <a:pPr marL="0" indent="0">
              <a:buNone/>
            </a:pPr>
            <a:endParaRPr lang="en-US" sz="5100" dirty="0">
              <a:solidFill>
                <a:schemeClr val="bg1"/>
              </a:solidFill>
              <a:highlight>
                <a:srgbClr val="800000"/>
              </a:highlight>
              <a:latin typeface="Cambria" panose="02040503050406030204" pitchFamily="18" charset="0"/>
              <a:ea typeface="Cambria" panose="02040503050406030204" pitchFamily="18" charset="0"/>
            </a:endParaRPr>
          </a:p>
          <a:p>
            <a:pPr marL="0" indent="0">
              <a:buNone/>
            </a:pPr>
            <a:endParaRPr lang="en-US" sz="5100" b="1" dirty="0">
              <a:solidFill>
                <a:schemeClr val="bg1"/>
              </a:solidFill>
              <a:highlight>
                <a:srgbClr val="800000"/>
              </a:highlight>
            </a:endParaRPr>
          </a:p>
          <a:p>
            <a:pPr marL="0" indent="0">
              <a:buNone/>
            </a:pPr>
            <a:endParaRPr lang="en-US" sz="5100" b="1" dirty="0">
              <a:solidFill>
                <a:schemeClr val="bg1"/>
              </a:solidFill>
              <a:highlight>
                <a:srgbClr val="800000"/>
              </a:highlight>
            </a:endParaRPr>
          </a:p>
          <a:p>
            <a:pPr marL="0" indent="0">
              <a:buNone/>
            </a:pPr>
            <a:endParaRPr lang="en-US" b="1" dirty="0">
              <a:solidFill>
                <a:schemeClr val="bg1"/>
              </a:solidFill>
              <a:highlight>
                <a:srgbClr val="800000"/>
              </a:highlight>
            </a:endParaRPr>
          </a:p>
          <a:p>
            <a:pPr marL="0" indent="0">
              <a:buNone/>
            </a:pPr>
            <a:endParaRPr lang="en-GB" dirty="0">
              <a:solidFill>
                <a:schemeClr val="bg1"/>
              </a:solidFill>
              <a:highlight>
                <a:srgbClr val="800000"/>
              </a:highlight>
            </a:endParaRPr>
          </a:p>
        </p:txBody>
      </p:sp>
      <p:sp>
        <p:nvSpPr>
          <p:cNvPr id="31" name="Content Placeholder 30">
            <a:extLst>
              <a:ext uri="{FF2B5EF4-FFF2-40B4-BE49-F238E27FC236}">
                <a16:creationId xmlns:a16="http://schemas.microsoft.com/office/drawing/2014/main" id="{B18D86B9-21ED-4CAA-9482-B4CF22A2BF8B}"/>
              </a:ext>
            </a:extLst>
          </p:cNvPr>
          <p:cNvSpPr>
            <a:spLocks noGrp="1"/>
          </p:cNvSpPr>
          <p:nvPr>
            <p:ph sz="half" idx="2"/>
          </p:nvPr>
        </p:nvSpPr>
        <p:spPr>
          <a:xfrm>
            <a:off x="6981725" y="1523988"/>
            <a:ext cx="4645152" cy="3287094"/>
          </a:xfrm>
        </p:spPr>
        <p:txBody>
          <a:bodyPr>
            <a:normAutofit fontScale="25000" lnSpcReduction="20000"/>
          </a:bodyPr>
          <a:lstStyle/>
          <a:p>
            <a:pPr marL="0" indent="0">
              <a:buNone/>
            </a:pPr>
            <a:r>
              <a:rPr lang="en-GB" sz="8000" b="1" dirty="0">
                <a:solidFill>
                  <a:schemeClr val="bg1"/>
                </a:solidFill>
                <a:highlight>
                  <a:srgbClr val="808080"/>
                </a:highlight>
                <a:latin typeface="Cambria" panose="02040503050406030204" pitchFamily="18" charset="0"/>
                <a:ea typeface="Cambria" panose="02040503050406030204" pitchFamily="18" charset="0"/>
              </a:rPr>
              <a:t>Success is shared</a:t>
            </a:r>
          </a:p>
          <a:p>
            <a:pPr marL="0" indent="0">
              <a:buNone/>
            </a:pPr>
            <a:r>
              <a:rPr lang="en-GB" sz="8000" b="1" dirty="0">
                <a:solidFill>
                  <a:schemeClr val="bg1"/>
                </a:solidFill>
                <a:highlight>
                  <a:srgbClr val="800000"/>
                </a:highlight>
                <a:latin typeface="Cambria" panose="02040503050406030204" pitchFamily="18" charset="0"/>
                <a:ea typeface="Cambria" panose="02040503050406030204" pitchFamily="18" charset="0"/>
              </a:rPr>
              <a:t>Tuckman, (2018), states that the team members are formed to be aware of their successes and all members of the team shares together their success and proudly in the accomplishments.</a:t>
            </a:r>
            <a:r>
              <a:rPr lang="en-GB" sz="3600" b="1" dirty="0">
                <a:solidFill>
                  <a:schemeClr val="bg1"/>
                </a:solidFill>
                <a:highlight>
                  <a:srgbClr val="800000"/>
                </a:highlight>
                <a:latin typeface="Cambria" panose="02040503050406030204" pitchFamily="18" charset="0"/>
                <a:ea typeface="Cambria" panose="02040503050406030204" pitchFamily="18" charset="0"/>
              </a:rPr>
              <a:t>. </a:t>
            </a:r>
            <a:endParaRPr lang="en-GB" sz="3600" dirty="0">
              <a:solidFill>
                <a:schemeClr val="bg1"/>
              </a:solidFill>
              <a:highlight>
                <a:srgbClr val="800000"/>
              </a:highlight>
              <a:latin typeface="Cambria" panose="02040503050406030204" pitchFamily="18" charset="0"/>
              <a:ea typeface="Cambria" panose="02040503050406030204" pitchFamily="18" charset="0"/>
            </a:endParaRPr>
          </a:p>
        </p:txBody>
      </p:sp>
      <p:sp>
        <p:nvSpPr>
          <p:cNvPr id="2" name="Rectangle 1">
            <a:extLst>
              <a:ext uri="{FF2B5EF4-FFF2-40B4-BE49-F238E27FC236}">
                <a16:creationId xmlns:a16="http://schemas.microsoft.com/office/drawing/2014/main" id="{35E6F82D-95E3-45A3-8991-DD60E8F0F395}"/>
              </a:ext>
            </a:extLst>
          </p:cNvPr>
          <p:cNvSpPr/>
          <p:nvPr/>
        </p:nvSpPr>
        <p:spPr>
          <a:xfrm>
            <a:off x="5078233" y="1262378"/>
            <a:ext cx="1576072" cy="523220"/>
          </a:xfrm>
          <a:prstGeom prst="rect">
            <a:avLst/>
          </a:prstGeom>
        </p:spPr>
        <p:txBody>
          <a:bodyPr wrap="none">
            <a:spAutoFit/>
          </a:bodyPr>
          <a:lstStyle/>
          <a:p>
            <a:r>
              <a:rPr lang="en-GB" sz="2800" dirty="0">
                <a:solidFill>
                  <a:schemeClr val="bg1"/>
                </a:solidFill>
                <a:highlight>
                  <a:srgbClr val="808080"/>
                </a:highlight>
                <a:latin typeface="Algerian" panose="04020705040A02060702" pitchFamily="82" charset="0"/>
              </a:rPr>
              <a:t>(notes)</a:t>
            </a:r>
            <a:endParaRPr lang="en-GB" sz="2800" dirty="0"/>
          </a:p>
        </p:txBody>
      </p:sp>
      <p:pic>
        <p:nvPicPr>
          <p:cNvPr id="4" name="Picture 3">
            <a:extLst>
              <a:ext uri="{FF2B5EF4-FFF2-40B4-BE49-F238E27FC236}">
                <a16:creationId xmlns:a16="http://schemas.microsoft.com/office/drawing/2014/main" id="{D59F3702-C58D-4D1B-95B2-4EA8092C727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13665" y="5048427"/>
            <a:ext cx="4906406" cy="1337500"/>
          </a:xfrm>
          <a:prstGeom prst="rect">
            <a:avLst/>
          </a:prstGeom>
        </p:spPr>
      </p:pic>
      <p:pic>
        <p:nvPicPr>
          <p:cNvPr id="7" name="Picture 6">
            <a:extLst>
              <a:ext uri="{FF2B5EF4-FFF2-40B4-BE49-F238E27FC236}">
                <a16:creationId xmlns:a16="http://schemas.microsoft.com/office/drawing/2014/main" id="{26AAC3B1-F677-450A-98B6-B1BFB1E64CB9}"/>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535333" y="3739018"/>
            <a:ext cx="3614001" cy="2144127"/>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10" name="Picture 9" descr="A picture containing clipart&#10;&#10;Description generated with very high confidence">
            <a:extLst>
              <a:ext uri="{FF2B5EF4-FFF2-40B4-BE49-F238E27FC236}">
                <a16:creationId xmlns:a16="http://schemas.microsoft.com/office/drawing/2014/main" id="{CAE26109-21ED-4D47-BF5C-1C69C5BEC9D3}"/>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5078232" y="3864990"/>
            <a:ext cx="2331236" cy="173063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197172087"/>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16624-BD67-4386-BEBD-F2EE52C6CFDB}"/>
              </a:ext>
            </a:extLst>
          </p:cNvPr>
          <p:cNvSpPr>
            <a:spLocks noGrp="1"/>
          </p:cNvSpPr>
          <p:nvPr>
            <p:ph type="title"/>
          </p:nvPr>
        </p:nvSpPr>
        <p:spPr>
          <a:xfrm>
            <a:off x="1611820" y="868874"/>
            <a:ext cx="9605635" cy="1059305"/>
          </a:xfrm>
        </p:spPr>
        <p:txBody>
          <a:bodyPr>
            <a:normAutofit/>
          </a:bodyPr>
          <a:lstStyle/>
          <a:p>
            <a:r>
              <a:rPr lang="en-GB" sz="4800" b="1" dirty="0">
                <a:solidFill>
                  <a:schemeClr val="bg1"/>
                </a:solidFill>
                <a:highlight>
                  <a:srgbClr val="800000"/>
                </a:highlight>
                <a:latin typeface="Algerian" panose="04020705040A02060702" pitchFamily="82" charset="0"/>
              </a:rPr>
              <a:t>References used by mehek</a:t>
            </a:r>
          </a:p>
        </p:txBody>
      </p:sp>
      <p:sp>
        <p:nvSpPr>
          <p:cNvPr id="3" name="Content Placeholder 2">
            <a:extLst>
              <a:ext uri="{FF2B5EF4-FFF2-40B4-BE49-F238E27FC236}">
                <a16:creationId xmlns:a16="http://schemas.microsoft.com/office/drawing/2014/main" id="{B078460E-ADAE-46BF-B796-F2D954B0AF44}"/>
              </a:ext>
            </a:extLst>
          </p:cNvPr>
          <p:cNvSpPr>
            <a:spLocks noGrp="1"/>
          </p:cNvSpPr>
          <p:nvPr>
            <p:ph sz="half" idx="1"/>
          </p:nvPr>
        </p:nvSpPr>
        <p:spPr>
          <a:xfrm>
            <a:off x="0" y="1635970"/>
            <a:ext cx="6029618" cy="3293852"/>
          </a:xfrm>
        </p:spPr>
        <p:txBody>
          <a:bodyPr>
            <a:normAutofit/>
          </a:bodyPr>
          <a:lstStyle/>
          <a:p>
            <a:r>
              <a:rPr lang="en-GB" dirty="0">
                <a:latin typeface="Cambria" panose="02040503050406030204" pitchFamily="18" charset="0"/>
                <a:ea typeface="Cambria" panose="02040503050406030204" pitchFamily="18" charset="0"/>
              </a:rPr>
              <a:t>Belbin, (2014), ‘The Nine Team Roles’ [Online] </a:t>
            </a:r>
            <a:r>
              <a:rPr lang="en-GB" u="sng" dirty="0">
                <a:latin typeface="Cambria" panose="02040503050406030204" pitchFamily="18" charset="0"/>
                <a:ea typeface="Cambria" panose="02040503050406030204" pitchFamily="18" charset="0"/>
                <a:hlinkClick r:id="rId2"/>
              </a:rPr>
              <a:t>http://www.werkenmetteamrollen.nl</a:t>
            </a:r>
            <a:r>
              <a:rPr lang="en-GB" dirty="0">
                <a:latin typeface="Cambria" panose="02040503050406030204" pitchFamily="18" charset="0"/>
                <a:ea typeface="Cambria" panose="02040503050406030204" pitchFamily="18" charset="0"/>
              </a:rPr>
              <a:t>, Accessed Date 16</a:t>
            </a:r>
            <a:r>
              <a:rPr lang="en-GB" baseline="30000" dirty="0">
                <a:latin typeface="Cambria" panose="02040503050406030204" pitchFamily="18" charset="0"/>
                <a:ea typeface="Cambria" panose="02040503050406030204" pitchFamily="18" charset="0"/>
              </a:rPr>
              <a:t>th</a:t>
            </a:r>
            <a:r>
              <a:rPr lang="en-GB" dirty="0">
                <a:latin typeface="Cambria" panose="02040503050406030204" pitchFamily="18" charset="0"/>
                <a:ea typeface="Cambria" panose="02040503050406030204" pitchFamily="18" charset="0"/>
              </a:rPr>
              <a:t> May 2018.</a:t>
            </a:r>
          </a:p>
          <a:p>
            <a:endParaRPr lang="en-GB" dirty="0">
              <a:latin typeface="Cambria" panose="02040503050406030204" pitchFamily="18" charset="0"/>
              <a:ea typeface="Cambria" panose="02040503050406030204" pitchFamily="18" charset="0"/>
            </a:endParaRPr>
          </a:p>
          <a:p>
            <a:r>
              <a:rPr lang="en-GB" dirty="0">
                <a:latin typeface="Cambria" panose="02040503050406030204" pitchFamily="18" charset="0"/>
                <a:ea typeface="Cambria" panose="02040503050406030204" pitchFamily="18" charset="0"/>
              </a:rPr>
              <a:t>Chirls, C, Myers, G, and Champoux, T. (2015), </a:t>
            </a:r>
            <a:r>
              <a:rPr lang="en-GB" u="sng" dirty="0">
                <a:latin typeface="Cambria" panose="02040503050406030204" pitchFamily="18" charset="0"/>
                <a:ea typeface="Cambria" panose="02040503050406030204" pitchFamily="18" charset="0"/>
              </a:rPr>
              <a:t>Teams That Work: The Six Characteristics of High Performing Teams,</a:t>
            </a:r>
            <a:r>
              <a:rPr lang="en-GB" dirty="0">
                <a:latin typeface="Cambria" panose="02040503050406030204" pitchFamily="18" charset="0"/>
                <a:ea typeface="Cambria" panose="02040503050406030204" pitchFamily="18" charset="0"/>
              </a:rPr>
              <a:t> United States: CreateSpace Independent Publishing Platform.</a:t>
            </a:r>
          </a:p>
          <a:p>
            <a:endParaRPr lang="en-GB" dirty="0"/>
          </a:p>
        </p:txBody>
      </p:sp>
      <p:sp>
        <p:nvSpPr>
          <p:cNvPr id="4" name="Content Placeholder 3">
            <a:extLst>
              <a:ext uri="{FF2B5EF4-FFF2-40B4-BE49-F238E27FC236}">
                <a16:creationId xmlns:a16="http://schemas.microsoft.com/office/drawing/2014/main" id="{3A4AA3E4-A354-4340-9DA1-24408E95816A}"/>
              </a:ext>
            </a:extLst>
          </p:cNvPr>
          <p:cNvSpPr>
            <a:spLocks noGrp="1"/>
          </p:cNvSpPr>
          <p:nvPr>
            <p:ph sz="half" idx="2"/>
          </p:nvPr>
        </p:nvSpPr>
        <p:spPr>
          <a:xfrm>
            <a:off x="6029618" y="1757171"/>
            <a:ext cx="6096394" cy="3287094"/>
          </a:xfrm>
        </p:spPr>
        <p:txBody>
          <a:bodyPr>
            <a:normAutofit/>
          </a:bodyPr>
          <a:lstStyle/>
          <a:p>
            <a:r>
              <a:rPr lang="en-GB" dirty="0">
                <a:latin typeface="Cambria" panose="02040503050406030204" pitchFamily="18" charset="0"/>
                <a:ea typeface="Cambria" panose="02040503050406030204" pitchFamily="18" charset="0"/>
              </a:rPr>
              <a:t>Skelton, A. (2018), ‘Effective Training &amp; Development’ [Online] http://</a:t>
            </a:r>
            <a:r>
              <a:rPr lang="en-GB" u="sng" dirty="0">
                <a:latin typeface="Cambria" panose="02040503050406030204" pitchFamily="18" charset="0"/>
                <a:ea typeface="Cambria" panose="02040503050406030204" pitchFamily="18" charset="0"/>
                <a:hlinkClick r:id="rId3"/>
              </a:rPr>
              <a:t>www.effective-training-development.co.uk</a:t>
            </a:r>
            <a:r>
              <a:rPr lang="en-GB" dirty="0">
                <a:latin typeface="Cambria" panose="02040503050406030204" pitchFamily="18" charset="0"/>
                <a:ea typeface="Cambria" panose="02040503050406030204" pitchFamily="18" charset="0"/>
              </a:rPr>
              <a:t>, Accessed Date 16</a:t>
            </a:r>
            <a:r>
              <a:rPr lang="en-GB" baseline="30000" dirty="0">
                <a:latin typeface="Cambria" panose="02040503050406030204" pitchFamily="18" charset="0"/>
                <a:ea typeface="Cambria" panose="02040503050406030204" pitchFamily="18" charset="0"/>
              </a:rPr>
              <a:t>th</a:t>
            </a:r>
            <a:r>
              <a:rPr lang="en-GB" dirty="0">
                <a:latin typeface="Cambria" panose="02040503050406030204" pitchFamily="18" charset="0"/>
                <a:ea typeface="Cambria" panose="02040503050406030204" pitchFamily="18" charset="0"/>
              </a:rPr>
              <a:t> May 2018.</a:t>
            </a:r>
          </a:p>
          <a:p>
            <a:r>
              <a:rPr lang="en-GB" dirty="0">
                <a:latin typeface="Cambria" panose="02040503050406030204" pitchFamily="18" charset="0"/>
                <a:ea typeface="Cambria" panose="02040503050406030204" pitchFamily="18" charset="0"/>
              </a:rPr>
              <a:t>Tuckman, B. (2018), ‘Effective Teams Manitoba Education and Training’ [Online] </a:t>
            </a:r>
            <a:r>
              <a:rPr lang="en-GB" u="sng" dirty="0">
                <a:latin typeface="Cambria" panose="02040503050406030204" pitchFamily="18" charset="0"/>
                <a:ea typeface="Cambria" panose="02040503050406030204" pitchFamily="18" charset="0"/>
                <a:hlinkClick r:id="rId4"/>
              </a:rPr>
              <a:t>http://www.edu.gov</a:t>
            </a:r>
            <a:r>
              <a:rPr lang="en-GB" dirty="0">
                <a:latin typeface="Cambria" panose="02040503050406030204" pitchFamily="18" charset="0"/>
                <a:ea typeface="Cambria" panose="02040503050406030204" pitchFamily="18" charset="0"/>
              </a:rPr>
              <a:t>, Accessed Dated 17</a:t>
            </a:r>
            <a:r>
              <a:rPr lang="en-GB" baseline="30000" dirty="0">
                <a:latin typeface="Cambria" panose="02040503050406030204" pitchFamily="18" charset="0"/>
                <a:ea typeface="Cambria" panose="02040503050406030204" pitchFamily="18" charset="0"/>
              </a:rPr>
              <a:t>th</a:t>
            </a:r>
            <a:r>
              <a:rPr lang="en-GB" dirty="0">
                <a:latin typeface="Cambria" panose="02040503050406030204" pitchFamily="18" charset="0"/>
                <a:ea typeface="Cambria" panose="02040503050406030204" pitchFamily="18" charset="0"/>
              </a:rPr>
              <a:t> May 2018.</a:t>
            </a:r>
          </a:p>
          <a:p>
            <a:endParaRPr lang="en-GB" dirty="0"/>
          </a:p>
        </p:txBody>
      </p:sp>
      <p:pic>
        <p:nvPicPr>
          <p:cNvPr id="6" name="Picture 5" descr="A picture containing stationary, writing implement, pen, table&#10;&#10;Description generated with very high confidence">
            <a:extLst>
              <a:ext uri="{FF2B5EF4-FFF2-40B4-BE49-F238E27FC236}">
                <a16:creationId xmlns:a16="http://schemas.microsoft.com/office/drawing/2014/main" id="{E5E47DE8-C6D0-4E4C-AAB8-0E7616344D9F}"/>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442681" y="4828874"/>
            <a:ext cx="2139885" cy="1659116"/>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12" name="Picture 11" descr="A drawing of a face&#10;&#10;Description generated with high confidence">
            <a:extLst>
              <a:ext uri="{FF2B5EF4-FFF2-40B4-BE49-F238E27FC236}">
                <a16:creationId xmlns:a16="http://schemas.microsoft.com/office/drawing/2014/main" id="{EECC9B1A-4335-4D4E-9815-ACB408C91142}"/>
              </a:ext>
            </a:extLst>
          </p:cNvPr>
          <p:cNvPicPr>
            <a:picLocks noChangeAspect="1"/>
          </p:cNvPicPr>
          <p:nvPr/>
        </p:nvPicPr>
        <p:blipFill>
          <a:blip r:embed="rId7"/>
          <a:stretch>
            <a:fillRect/>
          </a:stretch>
        </p:blipFill>
        <p:spPr>
          <a:xfrm>
            <a:off x="4289196" y="4952121"/>
            <a:ext cx="2840743" cy="1320477"/>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14" name="Picture 13" descr="A drawing of a cartoon character&#10;&#10;Description generated with high confidence">
            <a:extLst>
              <a:ext uri="{FF2B5EF4-FFF2-40B4-BE49-F238E27FC236}">
                <a16:creationId xmlns:a16="http://schemas.microsoft.com/office/drawing/2014/main" id="{8590BF26-AC81-4FF5-8FBF-5B81704C7090}"/>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1132459" y="5056794"/>
            <a:ext cx="2048232" cy="1659116"/>
          </a:xfrm>
          <a:prstGeom prst="rect">
            <a:avLst/>
          </a:prstGeom>
          <a:ln>
            <a:noFill/>
          </a:ln>
          <a:effectLst>
            <a:softEdge rad="112500"/>
          </a:effectLst>
        </p:spPr>
      </p:pic>
    </p:spTree>
    <p:extLst>
      <p:ext uri="{BB962C8B-B14F-4D97-AF65-F5344CB8AC3E}">
        <p14:creationId xmlns:p14="http://schemas.microsoft.com/office/powerpoint/2010/main" val="2055951181"/>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EE9B-A573-41D7-8247-2DD6A07BA3BD}"/>
              </a:ext>
            </a:extLst>
          </p:cNvPr>
          <p:cNvSpPr>
            <a:spLocks noGrp="1"/>
          </p:cNvSpPr>
          <p:nvPr>
            <p:ph type="title"/>
          </p:nvPr>
        </p:nvSpPr>
        <p:spPr>
          <a:xfrm>
            <a:off x="439259" y="4590172"/>
            <a:ext cx="9954705" cy="1059305"/>
          </a:xfrm>
        </p:spPr>
        <p:txBody>
          <a:bodyPr>
            <a:noAutofit/>
          </a:bodyPr>
          <a:lstStyle/>
          <a:p>
            <a:r>
              <a:rPr lang="en-GB" sz="4000" b="1" dirty="0">
                <a:solidFill>
                  <a:schemeClr val="bg1"/>
                </a:solidFill>
                <a:highlight>
                  <a:srgbClr val="800000"/>
                </a:highlight>
                <a:latin typeface="Algerian" panose="04020705040A02060702" pitchFamily="82" charset="0"/>
              </a:rPr>
              <a:t>How to create and maintain An effective team</a:t>
            </a:r>
            <a:br>
              <a:rPr lang="en-GB" sz="4000" b="1" dirty="0">
                <a:solidFill>
                  <a:schemeClr val="bg1"/>
                </a:solidFill>
                <a:highlight>
                  <a:srgbClr val="800000"/>
                </a:highlight>
                <a:latin typeface="Algerian" panose="04020705040A02060702" pitchFamily="82" charset="0"/>
              </a:rPr>
            </a:br>
            <a:endParaRPr lang="en-GB" sz="4000" b="1" dirty="0">
              <a:highlight>
                <a:srgbClr val="800000"/>
              </a:highlight>
              <a:latin typeface="Algerian" panose="04020705040A02060702" pitchFamily="82" charset="0"/>
            </a:endParaRPr>
          </a:p>
        </p:txBody>
      </p:sp>
      <p:sp>
        <p:nvSpPr>
          <p:cNvPr id="3" name="Content Placeholder 2">
            <a:extLst>
              <a:ext uri="{FF2B5EF4-FFF2-40B4-BE49-F238E27FC236}">
                <a16:creationId xmlns:a16="http://schemas.microsoft.com/office/drawing/2014/main" id="{4F87676F-7193-418B-A5AA-B0008DF21FA9}"/>
              </a:ext>
            </a:extLst>
          </p:cNvPr>
          <p:cNvSpPr>
            <a:spLocks noGrp="1"/>
          </p:cNvSpPr>
          <p:nvPr>
            <p:ph sz="half" idx="1"/>
          </p:nvPr>
        </p:nvSpPr>
        <p:spPr>
          <a:xfrm>
            <a:off x="523393" y="1190548"/>
            <a:ext cx="5572607" cy="3293852"/>
          </a:xfrm>
        </p:spPr>
        <p:txBody>
          <a:bodyPr>
            <a:normAutofit fontScale="92500" lnSpcReduction="20000"/>
          </a:bodyPr>
          <a:lstStyle/>
          <a:p>
            <a:r>
              <a:rPr lang="en-GB" sz="3600" dirty="0">
                <a:latin typeface="Cambria" panose="02040503050406030204" pitchFamily="18" charset="0"/>
                <a:ea typeface="Cambria" panose="02040503050406030204" pitchFamily="18" charset="0"/>
              </a:rPr>
              <a:t>Fulmodina Hannan 1709529</a:t>
            </a:r>
          </a:p>
          <a:p>
            <a:r>
              <a:rPr lang="en-GB" sz="3600" dirty="0">
                <a:latin typeface="Cambria" panose="02040503050406030204" pitchFamily="18" charset="0"/>
                <a:ea typeface="Cambria" panose="02040503050406030204" pitchFamily="18" charset="0"/>
              </a:rPr>
              <a:t>Zahide Ahmed 1710173</a:t>
            </a:r>
          </a:p>
          <a:p>
            <a:r>
              <a:rPr lang="en-GB" sz="3600" dirty="0">
                <a:latin typeface="Cambria" panose="02040503050406030204" pitchFamily="18" charset="0"/>
                <a:ea typeface="Cambria" panose="02040503050406030204" pitchFamily="18" charset="0"/>
              </a:rPr>
              <a:t>Mehek Sayeed 1709656</a:t>
            </a:r>
          </a:p>
          <a:p>
            <a:r>
              <a:rPr lang="en-GB" sz="3600" dirty="0">
                <a:latin typeface="Cambria" panose="02040503050406030204" pitchFamily="18" charset="0"/>
                <a:ea typeface="Cambria" panose="02040503050406030204" pitchFamily="18" charset="0"/>
              </a:rPr>
              <a:t>Shahida Miah 1710331</a:t>
            </a:r>
          </a:p>
          <a:p>
            <a:pPr marL="0" indent="0">
              <a:buNone/>
            </a:pPr>
            <a:r>
              <a:rPr lang="en-GB" sz="4300" b="1" dirty="0">
                <a:latin typeface="Cambria" panose="02040503050406030204" pitchFamily="18" charset="0"/>
                <a:ea typeface="Cambria" panose="02040503050406030204" pitchFamily="18" charset="0"/>
              </a:rPr>
              <a:t>Title:</a:t>
            </a:r>
          </a:p>
          <a:p>
            <a:endParaRPr lang="en-GB" sz="3600" dirty="0">
              <a:latin typeface="Cambria" panose="02040503050406030204" pitchFamily="18" charset="0"/>
              <a:ea typeface="Cambria" panose="02040503050406030204" pitchFamily="18" charset="0"/>
            </a:endParaRPr>
          </a:p>
          <a:p>
            <a:endParaRPr lang="en-GB" sz="3600" dirty="0">
              <a:latin typeface="Cambria" panose="02040503050406030204" pitchFamily="18" charset="0"/>
              <a:ea typeface="Cambria" panose="02040503050406030204" pitchFamily="18" charset="0"/>
            </a:endParaRPr>
          </a:p>
          <a:p>
            <a:pPr marL="0" indent="0">
              <a:buNone/>
            </a:pPr>
            <a:endParaRPr lang="en-GB" sz="3600" dirty="0">
              <a:latin typeface="Cambria" panose="02040503050406030204" pitchFamily="18" charset="0"/>
              <a:ea typeface="Cambria" panose="02040503050406030204" pitchFamily="18" charset="0"/>
            </a:endParaRPr>
          </a:p>
          <a:p>
            <a:pPr marL="0" indent="0">
              <a:buNone/>
            </a:pPr>
            <a:endParaRPr lang="en-GB" sz="3600" dirty="0">
              <a:latin typeface="Cambria" panose="02040503050406030204" pitchFamily="18" charset="0"/>
              <a:ea typeface="Cambria" panose="02040503050406030204" pitchFamily="18" charset="0"/>
            </a:endParaRPr>
          </a:p>
        </p:txBody>
      </p:sp>
      <p:sp>
        <p:nvSpPr>
          <p:cNvPr id="4" name="Content Placeholder 3">
            <a:extLst>
              <a:ext uri="{FF2B5EF4-FFF2-40B4-BE49-F238E27FC236}">
                <a16:creationId xmlns:a16="http://schemas.microsoft.com/office/drawing/2014/main" id="{9BBF0437-EC85-4810-A898-94CA3970EC0E}"/>
              </a:ext>
            </a:extLst>
          </p:cNvPr>
          <p:cNvSpPr>
            <a:spLocks noGrp="1"/>
          </p:cNvSpPr>
          <p:nvPr>
            <p:ph sz="half" idx="2"/>
          </p:nvPr>
        </p:nvSpPr>
        <p:spPr>
          <a:xfrm>
            <a:off x="6096000" y="1084776"/>
            <a:ext cx="6095999" cy="3658343"/>
          </a:xfrm>
        </p:spPr>
        <p:txBody>
          <a:bodyPr>
            <a:normAutofit fontScale="92500" lnSpcReduction="20000"/>
          </a:bodyPr>
          <a:lstStyle/>
          <a:p>
            <a:endParaRPr lang="en-GB" sz="3600" b="1" dirty="0"/>
          </a:p>
          <a:p>
            <a:r>
              <a:rPr lang="en-GB" sz="3600" b="1" dirty="0"/>
              <a:t>Start date: 2</a:t>
            </a:r>
            <a:r>
              <a:rPr lang="en-GB" sz="3600" b="1" baseline="30000" dirty="0"/>
              <a:t>nd</a:t>
            </a:r>
            <a:r>
              <a:rPr lang="en-GB" sz="3600" b="1" dirty="0"/>
              <a:t> May 2018</a:t>
            </a:r>
          </a:p>
          <a:p>
            <a:endParaRPr lang="en-GB" sz="3600" b="1" dirty="0"/>
          </a:p>
          <a:p>
            <a:r>
              <a:rPr lang="en-GB" sz="3600" b="1" dirty="0"/>
              <a:t>Completion date: 6</a:t>
            </a:r>
            <a:r>
              <a:rPr lang="en-GB" sz="3600" b="1" baseline="30000" dirty="0"/>
              <a:t>th</a:t>
            </a:r>
            <a:r>
              <a:rPr lang="en-GB" sz="3600" b="1" dirty="0"/>
              <a:t> June 2018</a:t>
            </a:r>
          </a:p>
        </p:txBody>
      </p:sp>
      <p:sp>
        <p:nvSpPr>
          <p:cNvPr id="5" name="Rectangle 4">
            <a:extLst>
              <a:ext uri="{FF2B5EF4-FFF2-40B4-BE49-F238E27FC236}">
                <a16:creationId xmlns:a16="http://schemas.microsoft.com/office/drawing/2014/main" id="{48427100-0466-4D74-8D5C-32CBA27A5057}"/>
              </a:ext>
            </a:extLst>
          </p:cNvPr>
          <p:cNvSpPr/>
          <p:nvPr/>
        </p:nvSpPr>
        <p:spPr>
          <a:xfrm>
            <a:off x="696702" y="291888"/>
            <a:ext cx="5025367" cy="707886"/>
          </a:xfrm>
          <a:prstGeom prst="rect">
            <a:avLst/>
          </a:prstGeom>
        </p:spPr>
        <p:txBody>
          <a:bodyPr wrap="square">
            <a:spAutoFit/>
          </a:bodyPr>
          <a:lstStyle/>
          <a:p>
            <a:r>
              <a:rPr lang="en-GB" sz="4000" b="1" dirty="0">
                <a:solidFill>
                  <a:schemeClr val="bg1"/>
                </a:solidFill>
                <a:highlight>
                  <a:srgbClr val="800000"/>
                </a:highlight>
                <a:latin typeface="Algerian" panose="04020705040A02060702" pitchFamily="82" charset="0"/>
                <a:ea typeface="Cambria" panose="02040503050406030204" pitchFamily="18" charset="0"/>
              </a:rPr>
              <a:t>The minions team</a:t>
            </a:r>
          </a:p>
        </p:txBody>
      </p:sp>
      <p:pic>
        <p:nvPicPr>
          <p:cNvPr id="7" name="Picture 6" descr="A drawing of a cartoon character&#10;&#10;Description generated with high confidence">
            <a:extLst>
              <a:ext uri="{FF2B5EF4-FFF2-40B4-BE49-F238E27FC236}">
                <a16:creationId xmlns:a16="http://schemas.microsoft.com/office/drawing/2014/main" id="{2B565903-01B5-408B-98BF-F70AE87D240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012025" y="4128939"/>
            <a:ext cx="3057426" cy="2058405"/>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10" name="Picture 9" descr="A picture containing yellow&#10;&#10;Description generated with high confidence">
            <a:extLst>
              <a:ext uri="{FF2B5EF4-FFF2-40B4-BE49-F238E27FC236}">
                <a16:creationId xmlns:a16="http://schemas.microsoft.com/office/drawing/2014/main" id="{03F9C35D-AA16-4F44-BDBB-AC33E0E95F04}"/>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262122" y="21785"/>
            <a:ext cx="3749903" cy="1115877"/>
          </a:xfrm>
          <a:prstGeom prst="rect">
            <a:avLst/>
          </a:prstGeom>
        </p:spPr>
      </p:pic>
      <p:pic>
        <p:nvPicPr>
          <p:cNvPr id="15" name="Picture 14" descr="A picture containing yellow&#10;&#10;Description generated with high confidence">
            <a:extLst>
              <a:ext uri="{FF2B5EF4-FFF2-40B4-BE49-F238E27FC236}">
                <a16:creationId xmlns:a16="http://schemas.microsoft.com/office/drawing/2014/main" id="{A35255CA-3733-48AD-AB7A-D058F16C326A}"/>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9012025" y="48228"/>
            <a:ext cx="3057426" cy="1195206"/>
          </a:xfrm>
          <a:prstGeom prst="rect">
            <a:avLst/>
          </a:prstGeom>
        </p:spPr>
      </p:pic>
    </p:spTree>
    <p:extLst>
      <p:ext uri="{BB962C8B-B14F-4D97-AF65-F5344CB8AC3E}">
        <p14:creationId xmlns:p14="http://schemas.microsoft.com/office/powerpoint/2010/main" val="42489764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16391-3FD2-4A2E-8AC3-CAB08DF9E593}"/>
              </a:ext>
            </a:extLst>
          </p:cNvPr>
          <p:cNvSpPr>
            <a:spLocks noGrp="1"/>
          </p:cNvSpPr>
          <p:nvPr>
            <p:ph type="title"/>
          </p:nvPr>
        </p:nvSpPr>
        <p:spPr>
          <a:xfrm>
            <a:off x="541867" y="804889"/>
            <a:ext cx="11091333" cy="1059305"/>
          </a:xfrm>
        </p:spPr>
        <p:txBody>
          <a:bodyPr>
            <a:normAutofit/>
          </a:bodyPr>
          <a:lstStyle/>
          <a:p>
            <a:r>
              <a:rPr lang="en-GB" sz="4000" dirty="0">
                <a:solidFill>
                  <a:schemeClr val="tx1"/>
                </a:solidFill>
                <a:highlight>
                  <a:srgbClr val="800000"/>
                </a:highlight>
                <a:latin typeface="Algerian" panose="04020705040A02060702" pitchFamily="82" charset="0"/>
              </a:rPr>
              <a:t>Skill Audit for the minions team</a:t>
            </a:r>
          </a:p>
        </p:txBody>
      </p:sp>
      <p:sp>
        <p:nvSpPr>
          <p:cNvPr id="3" name="Content Placeholder 2">
            <a:extLst>
              <a:ext uri="{FF2B5EF4-FFF2-40B4-BE49-F238E27FC236}">
                <a16:creationId xmlns:a16="http://schemas.microsoft.com/office/drawing/2014/main" id="{DD3067BF-D388-4329-B633-9475C0F2F379}"/>
              </a:ext>
            </a:extLst>
          </p:cNvPr>
          <p:cNvSpPr>
            <a:spLocks noGrp="1"/>
          </p:cNvSpPr>
          <p:nvPr>
            <p:ph sz="half" idx="1"/>
          </p:nvPr>
        </p:nvSpPr>
        <p:spPr>
          <a:xfrm>
            <a:off x="791852" y="1860129"/>
            <a:ext cx="5144133" cy="3448595"/>
          </a:xfrm>
        </p:spPr>
        <p:txBody>
          <a:bodyPr>
            <a:normAutofit/>
          </a:bodyPr>
          <a:lstStyle/>
          <a:p>
            <a:pPr marL="0" indent="0">
              <a:buNone/>
            </a:pPr>
            <a:r>
              <a:rPr lang="en-GB" sz="3200" b="1" dirty="0">
                <a:highlight>
                  <a:srgbClr val="808080"/>
                </a:highlight>
              </a:rPr>
              <a:t>May 2</a:t>
            </a:r>
            <a:r>
              <a:rPr lang="en-GB" sz="3200" b="1" baseline="30000" dirty="0">
                <a:highlight>
                  <a:srgbClr val="808080"/>
                </a:highlight>
              </a:rPr>
              <a:t>nd</a:t>
            </a:r>
            <a:r>
              <a:rPr lang="en-GB" sz="3200" b="1" dirty="0">
                <a:highlight>
                  <a:srgbClr val="808080"/>
                </a:highlight>
              </a:rPr>
              <a:t> 2018 week 1:</a:t>
            </a:r>
          </a:p>
          <a:p>
            <a:r>
              <a:rPr lang="en-GB" sz="2800" dirty="0"/>
              <a:t>Fulmodina Hannan 1709529</a:t>
            </a:r>
          </a:p>
          <a:p>
            <a:r>
              <a:rPr lang="en-GB" sz="2800" dirty="0"/>
              <a:t>Zahide Ahmed 1710173</a:t>
            </a:r>
          </a:p>
          <a:p>
            <a:r>
              <a:rPr lang="en-GB" sz="2800" dirty="0"/>
              <a:t>Mehek Sayeed 1709656</a:t>
            </a:r>
          </a:p>
          <a:p>
            <a:r>
              <a:rPr lang="en-GB" sz="2800" dirty="0"/>
              <a:t>Shahida Miah 1710331</a:t>
            </a:r>
          </a:p>
          <a:p>
            <a:endParaRPr lang="en-GB" dirty="0"/>
          </a:p>
        </p:txBody>
      </p:sp>
      <p:sp>
        <p:nvSpPr>
          <p:cNvPr id="4" name="Content Placeholder 3">
            <a:extLst>
              <a:ext uri="{FF2B5EF4-FFF2-40B4-BE49-F238E27FC236}">
                <a16:creationId xmlns:a16="http://schemas.microsoft.com/office/drawing/2014/main" id="{A40982FB-B837-4BE1-B76D-4F6025ED6388}"/>
              </a:ext>
            </a:extLst>
          </p:cNvPr>
          <p:cNvSpPr>
            <a:spLocks noGrp="1"/>
          </p:cNvSpPr>
          <p:nvPr>
            <p:ph sz="half" idx="2"/>
          </p:nvPr>
        </p:nvSpPr>
        <p:spPr/>
        <p:txBody>
          <a:bodyPr>
            <a:normAutofit/>
          </a:bodyPr>
          <a:lstStyle/>
          <a:p>
            <a:r>
              <a:rPr lang="en-GB" dirty="0">
                <a:latin typeface="Cambria" panose="02040503050406030204" pitchFamily="18" charset="0"/>
                <a:ea typeface="Cambria" panose="02040503050406030204" pitchFamily="18" charset="0"/>
              </a:rPr>
              <a:t>Fulmodina took part in Difference between Groups and Teams.</a:t>
            </a:r>
          </a:p>
          <a:p>
            <a:r>
              <a:rPr lang="en-GB" dirty="0">
                <a:latin typeface="Cambria" panose="02040503050406030204" pitchFamily="18" charset="0"/>
                <a:ea typeface="Cambria" panose="02040503050406030204" pitchFamily="18" charset="0"/>
              </a:rPr>
              <a:t>Zahide took part in Group Dynamic.</a:t>
            </a:r>
          </a:p>
          <a:p>
            <a:r>
              <a:rPr lang="en-GB" dirty="0">
                <a:latin typeface="Cambria" panose="02040503050406030204" pitchFamily="18" charset="0"/>
                <a:ea typeface="Cambria" panose="02040503050406030204" pitchFamily="18" charset="0"/>
              </a:rPr>
              <a:t>Mehek took part in Characteristics of Effective Team.</a:t>
            </a:r>
          </a:p>
          <a:p>
            <a:r>
              <a:rPr lang="en-GB" dirty="0">
                <a:latin typeface="Cambria" panose="02040503050406030204" pitchFamily="18" charset="0"/>
                <a:ea typeface="Cambria" panose="02040503050406030204" pitchFamily="18" charset="0"/>
              </a:rPr>
              <a:t>Shahida took part in Effective Conflict Handling.</a:t>
            </a:r>
          </a:p>
        </p:txBody>
      </p:sp>
      <p:pic>
        <p:nvPicPr>
          <p:cNvPr id="6" name="Picture 5" descr="A drawing of a cartoon character&#10;&#10;Description generated with high confidence">
            <a:extLst>
              <a:ext uri="{FF2B5EF4-FFF2-40B4-BE49-F238E27FC236}">
                <a16:creationId xmlns:a16="http://schemas.microsoft.com/office/drawing/2014/main" id="{5777BB59-606C-49F3-8C10-4F157949E16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290425" y="5308724"/>
            <a:ext cx="2802466" cy="1488774"/>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9" name="Picture 8" descr="A picture containing indoor, wall&#10;&#10;Description generated with high confidence">
            <a:extLst>
              <a:ext uri="{FF2B5EF4-FFF2-40B4-BE49-F238E27FC236}">
                <a16:creationId xmlns:a16="http://schemas.microsoft.com/office/drawing/2014/main" id="{DBCD7DC8-77BF-4C32-A57B-F1C7FB09A27A}"/>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8957732" y="4993807"/>
            <a:ext cx="3022601" cy="177799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108849141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09FDF-21F7-49E9-A747-9C4D26025EDF}"/>
              </a:ext>
            </a:extLst>
          </p:cNvPr>
          <p:cNvSpPr>
            <a:spLocks noGrp="1"/>
          </p:cNvSpPr>
          <p:nvPr>
            <p:ph type="title"/>
          </p:nvPr>
        </p:nvSpPr>
        <p:spPr/>
        <p:txBody>
          <a:bodyPr>
            <a:normAutofit/>
          </a:bodyPr>
          <a:lstStyle/>
          <a:p>
            <a:r>
              <a:rPr lang="en-GB" sz="3600" dirty="0">
                <a:solidFill>
                  <a:schemeClr val="tx1"/>
                </a:solidFill>
                <a:highlight>
                  <a:srgbClr val="800000"/>
                </a:highlight>
                <a:latin typeface="Algerian" panose="04020705040A02060702" pitchFamily="82" charset="0"/>
              </a:rPr>
              <a:t>Skill Audit for the minions team</a:t>
            </a:r>
            <a:endParaRPr lang="en-GB" sz="3600" dirty="0"/>
          </a:p>
        </p:txBody>
      </p:sp>
      <p:sp>
        <p:nvSpPr>
          <p:cNvPr id="3" name="Content Placeholder 2">
            <a:extLst>
              <a:ext uri="{FF2B5EF4-FFF2-40B4-BE49-F238E27FC236}">
                <a16:creationId xmlns:a16="http://schemas.microsoft.com/office/drawing/2014/main" id="{5746D1A7-F806-4E3C-A07A-35229E9DD1DA}"/>
              </a:ext>
            </a:extLst>
          </p:cNvPr>
          <p:cNvSpPr>
            <a:spLocks noGrp="1"/>
          </p:cNvSpPr>
          <p:nvPr>
            <p:ph sz="half" idx="1"/>
          </p:nvPr>
        </p:nvSpPr>
        <p:spPr>
          <a:xfrm>
            <a:off x="678730" y="1679588"/>
            <a:ext cx="5223871" cy="3448595"/>
          </a:xfrm>
        </p:spPr>
        <p:txBody>
          <a:bodyPr>
            <a:normAutofit/>
          </a:bodyPr>
          <a:lstStyle/>
          <a:p>
            <a:pPr marL="0" indent="0">
              <a:buNone/>
            </a:pPr>
            <a:r>
              <a:rPr lang="en-GB" sz="3200" b="1" dirty="0">
                <a:highlight>
                  <a:srgbClr val="808080"/>
                </a:highlight>
              </a:rPr>
              <a:t>May 9</a:t>
            </a:r>
            <a:r>
              <a:rPr lang="en-GB" sz="3200" b="1" baseline="30000" dirty="0">
                <a:highlight>
                  <a:srgbClr val="808080"/>
                </a:highlight>
              </a:rPr>
              <a:t>th</a:t>
            </a:r>
            <a:r>
              <a:rPr lang="en-GB" sz="3200" b="1" dirty="0">
                <a:highlight>
                  <a:srgbClr val="808080"/>
                </a:highlight>
              </a:rPr>
              <a:t> 2018 week 2:</a:t>
            </a:r>
          </a:p>
          <a:p>
            <a:r>
              <a:rPr lang="en-GB" sz="2800" dirty="0"/>
              <a:t>Fulmodina Hannan 1709529</a:t>
            </a:r>
          </a:p>
          <a:p>
            <a:r>
              <a:rPr lang="en-GB" sz="2800" dirty="0"/>
              <a:t>Zahide Ahmed 1710173</a:t>
            </a:r>
          </a:p>
          <a:p>
            <a:r>
              <a:rPr lang="en-GB" sz="2800" dirty="0"/>
              <a:t>Mehek Sayeed 1709656</a:t>
            </a:r>
          </a:p>
          <a:p>
            <a:r>
              <a:rPr lang="en-GB" sz="2800" dirty="0"/>
              <a:t>Shahida Miah 1710331</a:t>
            </a:r>
          </a:p>
          <a:p>
            <a:endParaRPr lang="en-GB" dirty="0"/>
          </a:p>
        </p:txBody>
      </p:sp>
      <p:sp>
        <p:nvSpPr>
          <p:cNvPr id="4" name="Content Placeholder 3">
            <a:extLst>
              <a:ext uri="{FF2B5EF4-FFF2-40B4-BE49-F238E27FC236}">
                <a16:creationId xmlns:a16="http://schemas.microsoft.com/office/drawing/2014/main" id="{5D9A59E6-C278-437F-B498-A622FAB73C3F}"/>
              </a:ext>
            </a:extLst>
          </p:cNvPr>
          <p:cNvSpPr>
            <a:spLocks noGrp="1"/>
          </p:cNvSpPr>
          <p:nvPr>
            <p:ph sz="half" idx="2"/>
          </p:nvPr>
        </p:nvSpPr>
        <p:spPr>
          <a:xfrm>
            <a:off x="6104163" y="1708240"/>
            <a:ext cx="4488654" cy="3441520"/>
          </a:xfrm>
        </p:spPr>
        <p:txBody>
          <a:bodyPr>
            <a:noAutofit/>
          </a:bodyPr>
          <a:lstStyle/>
          <a:p>
            <a:r>
              <a:rPr lang="en-GB" dirty="0">
                <a:latin typeface="Cambria" panose="02040503050406030204" pitchFamily="18" charset="0"/>
                <a:ea typeface="Cambria" panose="02040503050406030204" pitchFamily="18" charset="0"/>
              </a:rPr>
              <a:t>Fulmodina has done most of her research and put information's together.</a:t>
            </a:r>
          </a:p>
          <a:p>
            <a:r>
              <a:rPr lang="en-GB" dirty="0">
                <a:latin typeface="Cambria" panose="02040503050406030204" pitchFamily="18" charset="0"/>
                <a:ea typeface="Cambria" panose="02040503050406030204" pitchFamily="18" charset="0"/>
              </a:rPr>
              <a:t>Zahide still working on his research.</a:t>
            </a:r>
          </a:p>
          <a:p>
            <a:r>
              <a:rPr lang="en-GB" dirty="0">
                <a:latin typeface="Cambria" panose="02040503050406030204" pitchFamily="18" charset="0"/>
                <a:ea typeface="Cambria" panose="02040503050406030204" pitchFamily="18" charset="0"/>
              </a:rPr>
              <a:t>Mehek started doing the PowerPoint, also working on her research and making notes on her information.</a:t>
            </a:r>
          </a:p>
          <a:p>
            <a:r>
              <a:rPr lang="en-GB" dirty="0">
                <a:latin typeface="Cambria" panose="02040503050406030204" pitchFamily="18" charset="0"/>
                <a:ea typeface="Cambria" panose="02040503050406030204" pitchFamily="18" charset="0"/>
              </a:rPr>
              <a:t>Shahida decided to do the introduction and also completed most of her work. She also created a group chat on WhatsApp.</a:t>
            </a:r>
          </a:p>
        </p:txBody>
      </p:sp>
      <p:pic>
        <p:nvPicPr>
          <p:cNvPr id="6" name="Picture 5">
            <a:extLst>
              <a:ext uri="{FF2B5EF4-FFF2-40B4-BE49-F238E27FC236}">
                <a16:creationId xmlns:a16="http://schemas.microsoft.com/office/drawing/2014/main" id="{D38AA949-8356-426E-A05D-57AA0CFF654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89813" y="5128183"/>
            <a:ext cx="4779391" cy="1264436"/>
          </a:xfrm>
          <a:prstGeom prst="rect">
            <a:avLst/>
          </a:prstGeom>
          <a:ln>
            <a:noFill/>
          </a:ln>
          <a:effectLst>
            <a:softEdge rad="112500"/>
          </a:effectLst>
        </p:spPr>
      </p:pic>
      <p:pic>
        <p:nvPicPr>
          <p:cNvPr id="9" name="Picture 8" descr="A close up of a toy&#10;&#10;Description generated with high confidence">
            <a:extLst>
              <a:ext uri="{FF2B5EF4-FFF2-40B4-BE49-F238E27FC236}">
                <a16:creationId xmlns:a16="http://schemas.microsoft.com/office/drawing/2014/main" id="{48B1E149-5201-463B-B80A-6EAEE8832931}"/>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0438127" y="2424199"/>
            <a:ext cx="1168469" cy="1140644"/>
          </a:xfrm>
          <a:prstGeom prst="rect">
            <a:avLst/>
          </a:prstGeom>
          <a:ln>
            <a:noFill/>
          </a:ln>
          <a:effectLst>
            <a:softEdge rad="112500"/>
          </a:effectLst>
        </p:spPr>
      </p:pic>
      <p:pic>
        <p:nvPicPr>
          <p:cNvPr id="12" name="Picture 11" descr="A picture containing clipart&#10;&#10;Description generated with very high confidence">
            <a:extLst>
              <a:ext uri="{FF2B5EF4-FFF2-40B4-BE49-F238E27FC236}">
                <a16:creationId xmlns:a16="http://schemas.microsoft.com/office/drawing/2014/main" id="{CB1D197E-104C-4DC0-B473-7174E1F16595}"/>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10189692" y="1148235"/>
            <a:ext cx="1574277" cy="1007704"/>
          </a:xfrm>
          <a:prstGeom prst="rect">
            <a:avLst/>
          </a:prstGeom>
          <a:ln>
            <a:noFill/>
          </a:ln>
          <a:effectLst>
            <a:softEdge rad="112500"/>
          </a:effectLst>
        </p:spPr>
      </p:pic>
      <p:pic>
        <p:nvPicPr>
          <p:cNvPr id="15" name="Picture 14" descr="A drawing of a cartoon character&#10;&#10;Description generated with high confidence">
            <a:extLst>
              <a:ext uri="{FF2B5EF4-FFF2-40B4-BE49-F238E27FC236}">
                <a16:creationId xmlns:a16="http://schemas.microsoft.com/office/drawing/2014/main" id="{476975E5-D9F5-45D6-95E1-71E46C038A57}"/>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10348884" y="3735175"/>
            <a:ext cx="1659019" cy="1140644"/>
          </a:xfrm>
          <a:prstGeom prst="rect">
            <a:avLst/>
          </a:prstGeom>
          <a:ln>
            <a:noFill/>
          </a:ln>
          <a:effectLst>
            <a:softEdge rad="112500"/>
          </a:effectLst>
        </p:spPr>
      </p:pic>
      <p:pic>
        <p:nvPicPr>
          <p:cNvPr id="18" name="Picture 17" descr="A drawing of a cartoon character&#10;&#10;Description generated with high confidence">
            <a:extLst>
              <a:ext uri="{FF2B5EF4-FFF2-40B4-BE49-F238E27FC236}">
                <a16:creationId xmlns:a16="http://schemas.microsoft.com/office/drawing/2014/main" id="{FB06BB34-02D6-4C3B-B1E9-A05A4C51A8AF}"/>
              </a:ext>
            </a:extLst>
          </p:cNvPr>
          <p:cNvPicPr>
            <a:picLocks noChangeAspect="1"/>
          </p:cNvPicPr>
          <p:nvPr/>
        </p:nvPicPr>
        <p:blipFill>
          <a:blip r:embed="rId10">
            <a:extLst>
              <a:ext uri="{837473B0-CC2E-450A-ABE3-18F120FF3D39}">
                <a1611:picAttrSrcUrl xmlns:a1611="http://schemas.microsoft.com/office/drawing/2016/11/main" r:id="rId11"/>
              </a:ext>
            </a:extLst>
          </a:blip>
          <a:stretch>
            <a:fillRect/>
          </a:stretch>
        </p:blipFill>
        <p:spPr>
          <a:xfrm>
            <a:off x="10590931" y="5077547"/>
            <a:ext cx="1349637" cy="1264436"/>
          </a:xfrm>
          <a:prstGeom prst="rect">
            <a:avLst/>
          </a:prstGeom>
        </p:spPr>
      </p:pic>
    </p:spTree>
    <p:extLst>
      <p:ext uri="{BB962C8B-B14F-4D97-AF65-F5344CB8AC3E}">
        <p14:creationId xmlns:p14="http://schemas.microsoft.com/office/powerpoint/2010/main" val="344241577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CC6C9-7981-41BB-8217-AD3BDB4BEE2F}"/>
              </a:ext>
            </a:extLst>
          </p:cNvPr>
          <p:cNvSpPr>
            <a:spLocks noGrp="1"/>
          </p:cNvSpPr>
          <p:nvPr>
            <p:ph type="title"/>
          </p:nvPr>
        </p:nvSpPr>
        <p:spPr>
          <a:xfrm>
            <a:off x="1449211" y="522084"/>
            <a:ext cx="9293577" cy="1059305"/>
          </a:xfrm>
        </p:spPr>
        <p:txBody>
          <a:bodyPr>
            <a:normAutofit/>
          </a:bodyPr>
          <a:lstStyle/>
          <a:p>
            <a:r>
              <a:rPr lang="en-GB" sz="4000" dirty="0">
                <a:solidFill>
                  <a:schemeClr val="tx1"/>
                </a:solidFill>
                <a:highlight>
                  <a:srgbClr val="800000"/>
                </a:highlight>
                <a:latin typeface="Algerian" panose="04020705040A02060702" pitchFamily="82" charset="0"/>
              </a:rPr>
              <a:t>Skill Audit for the minions team</a:t>
            </a:r>
            <a:endParaRPr lang="en-GB" sz="4000" dirty="0"/>
          </a:p>
        </p:txBody>
      </p:sp>
      <p:sp>
        <p:nvSpPr>
          <p:cNvPr id="3" name="Content Placeholder 2">
            <a:extLst>
              <a:ext uri="{FF2B5EF4-FFF2-40B4-BE49-F238E27FC236}">
                <a16:creationId xmlns:a16="http://schemas.microsoft.com/office/drawing/2014/main" id="{2F2118C6-A7D2-4DC2-B400-48E2E6460F82}"/>
              </a:ext>
            </a:extLst>
          </p:cNvPr>
          <p:cNvSpPr>
            <a:spLocks noGrp="1"/>
          </p:cNvSpPr>
          <p:nvPr>
            <p:ph sz="half" idx="1"/>
          </p:nvPr>
        </p:nvSpPr>
        <p:spPr>
          <a:xfrm>
            <a:off x="1017620" y="1561015"/>
            <a:ext cx="4488654" cy="3448595"/>
          </a:xfrm>
        </p:spPr>
        <p:txBody>
          <a:bodyPr>
            <a:normAutofit fontScale="92500"/>
          </a:bodyPr>
          <a:lstStyle/>
          <a:p>
            <a:pPr marL="0" indent="0">
              <a:buNone/>
            </a:pPr>
            <a:r>
              <a:rPr lang="en-GB" sz="3200" b="1" dirty="0">
                <a:highlight>
                  <a:srgbClr val="808080"/>
                </a:highlight>
                <a:latin typeface="Cambria" panose="02040503050406030204" pitchFamily="18" charset="0"/>
                <a:ea typeface="Cambria" panose="02040503050406030204" pitchFamily="18" charset="0"/>
              </a:rPr>
              <a:t>May 16</a:t>
            </a:r>
            <a:r>
              <a:rPr lang="en-GB" sz="3200" b="1" baseline="30000" dirty="0">
                <a:highlight>
                  <a:srgbClr val="808080"/>
                </a:highlight>
                <a:latin typeface="Cambria" panose="02040503050406030204" pitchFamily="18" charset="0"/>
                <a:ea typeface="Cambria" panose="02040503050406030204" pitchFamily="18" charset="0"/>
              </a:rPr>
              <a:t>th</a:t>
            </a:r>
            <a:r>
              <a:rPr lang="en-GB" sz="3200" b="1" dirty="0">
                <a:highlight>
                  <a:srgbClr val="808080"/>
                </a:highlight>
                <a:latin typeface="Cambria" panose="02040503050406030204" pitchFamily="18" charset="0"/>
                <a:ea typeface="Cambria" panose="02040503050406030204" pitchFamily="18" charset="0"/>
              </a:rPr>
              <a:t> 2018 week 3:</a:t>
            </a:r>
          </a:p>
          <a:p>
            <a:r>
              <a:rPr lang="en-GB" sz="2800" dirty="0">
                <a:latin typeface="Cambria" panose="02040503050406030204" pitchFamily="18" charset="0"/>
                <a:ea typeface="Cambria" panose="02040503050406030204" pitchFamily="18" charset="0"/>
              </a:rPr>
              <a:t>Fulmodina Hannan</a:t>
            </a:r>
            <a:r>
              <a:rPr lang="en-GB" sz="2800" dirty="0"/>
              <a:t> 1709529</a:t>
            </a:r>
            <a:endParaRPr lang="en-GB" sz="2800" dirty="0">
              <a:latin typeface="Cambria" panose="02040503050406030204" pitchFamily="18" charset="0"/>
              <a:ea typeface="Cambria" panose="02040503050406030204" pitchFamily="18" charset="0"/>
            </a:endParaRPr>
          </a:p>
          <a:p>
            <a:r>
              <a:rPr lang="en-GB" sz="2800" dirty="0">
                <a:latin typeface="Cambria" panose="02040503050406030204" pitchFamily="18" charset="0"/>
                <a:ea typeface="Cambria" panose="02040503050406030204" pitchFamily="18" charset="0"/>
              </a:rPr>
              <a:t>Zahide Ahmed</a:t>
            </a:r>
            <a:r>
              <a:rPr lang="en-GB" sz="2800" dirty="0"/>
              <a:t> 1710173</a:t>
            </a:r>
            <a:endParaRPr lang="en-GB" sz="2800" dirty="0">
              <a:latin typeface="Cambria" panose="02040503050406030204" pitchFamily="18" charset="0"/>
              <a:ea typeface="Cambria" panose="02040503050406030204" pitchFamily="18" charset="0"/>
            </a:endParaRPr>
          </a:p>
          <a:p>
            <a:r>
              <a:rPr lang="en-GB" sz="2800" dirty="0">
                <a:latin typeface="Cambria" panose="02040503050406030204" pitchFamily="18" charset="0"/>
                <a:ea typeface="Cambria" panose="02040503050406030204" pitchFamily="18" charset="0"/>
              </a:rPr>
              <a:t>Mehek Sayeed 1709656</a:t>
            </a:r>
          </a:p>
          <a:p>
            <a:r>
              <a:rPr lang="en-GB" sz="2800" dirty="0">
                <a:latin typeface="Cambria" panose="02040503050406030204" pitchFamily="18" charset="0"/>
                <a:ea typeface="Cambria" panose="02040503050406030204" pitchFamily="18" charset="0"/>
              </a:rPr>
              <a:t>Shahida Miah 1710331</a:t>
            </a:r>
          </a:p>
          <a:p>
            <a:endParaRPr lang="en-GB" dirty="0"/>
          </a:p>
        </p:txBody>
      </p:sp>
      <p:sp>
        <p:nvSpPr>
          <p:cNvPr id="4" name="Content Placeholder 3">
            <a:extLst>
              <a:ext uri="{FF2B5EF4-FFF2-40B4-BE49-F238E27FC236}">
                <a16:creationId xmlns:a16="http://schemas.microsoft.com/office/drawing/2014/main" id="{03D3CCA7-AB88-46E2-8973-E072DEBF159C}"/>
              </a:ext>
            </a:extLst>
          </p:cNvPr>
          <p:cNvSpPr>
            <a:spLocks noGrp="1"/>
          </p:cNvSpPr>
          <p:nvPr>
            <p:ph sz="half" idx="2"/>
          </p:nvPr>
        </p:nvSpPr>
        <p:spPr>
          <a:xfrm>
            <a:off x="6396561" y="1391613"/>
            <a:ext cx="5141847" cy="3441520"/>
          </a:xfrm>
        </p:spPr>
        <p:txBody>
          <a:bodyPr>
            <a:noAutofit/>
          </a:bodyPr>
          <a:lstStyle/>
          <a:p>
            <a:r>
              <a:rPr lang="en-GB" sz="1800" dirty="0">
                <a:latin typeface="Cambria" panose="02040503050406030204" pitchFamily="18" charset="0"/>
                <a:ea typeface="Cambria" panose="02040503050406030204" pitchFamily="18" charset="0"/>
              </a:rPr>
              <a:t>Fulmodina has done more research on Belbin and adding more to her part. Also, decided to do the conclusion.</a:t>
            </a:r>
          </a:p>
          <a:p>
            <a:r>
              <a:rPr lang="en-GB" sz="1800" dirty="0">
                <a:latin typeface="Cambria" panose="02040503050406030204" pitchFamily="18" charset="0"/>
                <a:ea typeface="Cambria" panose="02040503050406030204" pitchFamily="18" charset="0"/>
              </a:rPr>
              <a:t>Zahide start working on making notes of his references and has added information towards his part.</a:t>
            </a:r>
          </a:p>
          <a:p>
            <a:r>
              <a:rPr lang="en-GB" sz="1800" dirty="0">
                <a:latin typeface="Cambria" panose="02040503050406030204" pitchFamily="18" charset="0"/>
                <a:ea typeface="Cambria" panose="02040503050406030204" pitchFamily="18" charset="0"/>
              </a:rPr>
              <a:t>Mehek is preparing slides with creativity and waiting for some part of bulletin points to add on the PowerPoint. Also, completed her part on characteristic on effective team.</a:t>
            </a:r>
          </a:p>
          <a:p>
            <a:r>
              <a:rPr lang="en-GB" sz="1800" dirty="0">
                <a:latin typeface="Cambria" panose="02040503050406030204" pitchFamily="18" charset="0"/>
                <a:ea typeface="Cambria" panose="02040503050406030204" pitchFamily="18" charset="0"/>
              </a:rPr>
              <a:t>Shahida completed introduction and her part on conflict handling. Provided Mehek with her references.</a:t>
            </a:r>
          </a:p>
        </p:txBody>
      </p:sp>
      <p:pic>
        <p:nvPicPr>
          <p:cNvPr id="9" name="Picture 8" descr="A picture containing indoor, wall&#10;&#10;Description generated with high confidence">
            <a:extLst>
              <a:ext uri="{FF2B5EF4-FFF2-40B4-BE49-F238E27FC236}">
                <a16:creationId xmlns:a16="http://schemas.microsoft.com/office/drawing/2014/main" id="{EB932377-4E48-4DD1-91A4-CA9EF2A0B32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rot="21097363">
            <a:off x="848411" y="5043340"/>
            <a:ext cx="2573517" cy="1432875"/>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6" name="Picture 5" descr="A picture containing indoor, table, cake&#10;&#10;Description generated with very high confidence">
            <a:extLst>
              <a:ext uri="{FF2B5EF4-FFF2-40B4-BE49-F238E27FC236}">
                <a16:creationId xmlns:a16="http://schemas.microsoft.com/office/drawing/2014/main" id="{39131DF8-18EB-4F56-9018-76524C03B9EB}"/>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4033653" y="4643357"/>
            <a:ext cx="2362908" cy="127003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7" name="TextBox 6">
            <a:extLst>
              <a:ext uri="{FF2B5EF4-FFF2-40B4-BE49-F238E27FC236}">
                <a16:creationId xmlns:a16="http://schemas.microsoft.com/office/drawing/2014/main" id="{B0DAD3FE-D066-4ABE-8B1A-37AE7A8EAC16}"/>
              </a:ext>
            </a:extLst>
          </p:cNvPr>
          <p:cNvSpPr txBox="1"/>
          <p:nvPr/>
        </p:nvSpPr>
        <p:spPr>
          <a:xfrm>
            <a:off x="3705359" y="8437833"/>
            <a:ext cx="2828042" cy="369332"/>
          </a:xfrm>
          <a:prstGeom prst="rect">
            <a:avLst/>
          </a:prstGeom>
          <a:noFill/>
        </p:spPr>
        <p:txBody>
          <a:bodyPr wrap="square" rtlCol="0">
            <a:spAutoFit/>
          </a:bodyPr>
          <a:lstStyle/>
          <a:p>
            <a:r>
              <a:rPr lang="en-GB" sz="900">
                <a:hlinkClick r:id="rId5" tooltip="http://www.carnegieknowledgenetwork.org/briefs/teacher_prep/"/>
              </a:rPr>
              <a:t>This Photo</a:t>
            </a:r>
            <a:r>
              <a:rPr lang="en-GB" sz="900"/>
              <a:t> by Unknown Author is licensed under </a:t>
            </a:r>
            <a:r>
              <a:rPr lang="en-GB" sz="900">
                <a:hlinkClick r:id="rId6" tooltip="https://creativecommons.org/licenses/by-nc/3.0/"/>
              </a:rPr>
              <a:t>CC BY-NC</a:t>
            </a:r>
            <a:endParaRPr lang="en-GB" sz="900"/>
          </a:p>
        </p:txBody>
      </p:sp>
    </p:spTree>
    <p:extLst>
      <p:ext uri="{BB962C8B-B14F-4D97-AF65-F5344CB8AC3E}">
        <p14:creationId xmlns:p14="http://schemas.microsoft.com/office/powerpoint/2010/main" val="1821057013"/>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16F2A-EB40-4745-B66E-BF152348A3A2}"/>
              </a:ext>
            </a:extLst>
          </p:cNvPr>
          <p:cNvSpPr>
            <a:spLocks noGrp="1"/>
          </p:cNvSpPr>
          <p:nvPr>
            <p:ph type="title"/>
          </p:nvPr>
        </p:nvSpPr>
        <p:spPr/>
        <p:txBody>
          <a:bodyPr>
            <a:normAutofit/>
          </a:bodyPr>
          <a:lstStyle/>
          <a:p>
            <a:r>
              <a:rPr lang="en-GB" sz="4000" dirty="0">
                <a:solidFill>
                  <a:schemeClr val="tx1"/>
                </a:solidFill>
                <a:highlight>
                  <a:srgbClr val="800000"/>
                </a:highlight>
                <a:latin typeface="Algerian" panose="04020705040A02060702" pitchFamily="82" charset="0"/>
              </a:rPr>
              <a:t>Skill Audit for the minions team</a:t>
            </a:r>
            <a:endParaRPr lang="en-GB" sz="4000" dirty="0"/>
          </a:p>
        </p:txBody>
      </p:sp>
      <p:sp>
        <p:nvSpPr>
          <p:cNvPr id="3" name="Content Placeholder 2">
            <a:extLst>
              <a:ext uri="{FF2B5EF4-FFF2-40B4-BE49-F238E27FC236}">
                <a16:creationId xmlns:a16="http://schemas.microsoft.com/office/drawing/2014/main" id="{0F0374EF-15CF-4500-825C-EE31D7F80ECE}"/>
              </a:ext>
            </a:extLst>
          </p:cNvPr>
          <p:cNvSpPr>
            <a:spLocks noGrp="1"/>
          </p:cNvSpPr>
          <p:nvPr>
            <p:ph sz="half" idx="1"/>
          </p:nvPr>
        </p:nvSpPr>
        <p:spPr>
          <a:xfrm>
            <a:off x="518474" y="1664812"/>
            <a:ext cx="5419398" cy="3091970"/>
          </a:xfrm>
        </p:spPr>
        <p:txBody>
          <a:bodyPr>
            <a:normAutofit fontScale="77500" lnSpcReduction="20000"/>
          </a:bodyPr>
          <a:lstStyle/>
          <a:p>
            <a:pPr marL="0" indent="0">
              <a:buNone/>
            </a:pPr>
            <a:r>
              <a:rPr lang="en-GB" sz="4000" b="1" dirty="0">
                <a:highlight>
                  <a:srgbClr val="808080"/>
                </a:highlight>
                <a:latin typeface="Cambria" panose="02040503050406030204" pitchFamily="18" charset="0"/>
                <a:ea typeface="Cambria" panose="02040503050406030204" pitchFamily="18" charset="0"/>
              </a:rPr>
              <a:t>May 23</a:t>
            </a:r>
            <a:r>
              <a:rPr lang="en-GB" sz="4000" b="1" baseline="30000" dirty="0">
                <a:highlight>
                  <a:srgbClr val="808080"/>
                </a:highlight>
                <a:latin typeface="Cambria" panose="02040503050406030204" pitchFamily="18" charset="0"/>
                <a:ea typeface="Cambria" panose="02040503050406030204" pitchFamily="18" charset="0"/>
              </a:rPr>
              <a:t>rd</a:t>
            </a:r>
            <a:r>
              <a:rPr lang="en-GB" sz="4000" b="1" dirty="0">
                <a:highlight>
                  <a:srgbClr val="808080"/>
                </a:highlight>
                <a:latin typeface="Cambria" panose="02040503050406030204" pitchFamily="18" charset="0"/>
                <a:ea typeface="Cambria" panose="02040503050406030204" pitchFamily="18" charset="0"/>
              </a:rPr>
              <a:t> 2018 week 4:</a:t>
            </a:r>
          </a:p>
          <a:p>
            <a:r>
              <a:rPr lang="en-GB" sz="4000" dirty="0">
                <a:latin typeface="Cambria" panose="02040503050406030204" pitchFamily="18" charset="0"/>
                <a:ea typeface="Cambria" panose="02040503050406030204" pitchFamily="18" charset="0"/>
              </a:rPr>
              <a:t>Fulmodina Hannan</a:t>
            </a:r>
            <a:r>
              <a:rPr lang="en-GB" sz="4000" dirty="0"/>
              <a:t> 1709529</a:t>
            </a:r>
            <a:endParaRPr lang="en-GB" sz="4000" dirty="0">
              <a:latin typeface="Cambria" panose="02040503050406030204" pitchFamily="18" charset="0"/>
              <a:ea typeface="Cambria" panose="02040503050406030204" pitchFamily="18" charset="0"/>
            </a:endParaRPr>
          </a:p>
          <a:p>
            <a:r>
              <a:rPr lang="en-GB" sz="4000" dirty="0">
                <a:latin typeface="Cambria" panose="02040503050406030204" pitchFamily="18" charset="0"/>
                <a:ea typeface="Cambria" panose="02040503050406030204" pitchFamily="18" charset="0"/>
              </a:rPr>
              <a:t>Zahide Ahmed</a:t>
            </a:r>
            <a:r>
              <a:rPr lang="en-GB" sz="4000" dirty="0"/>
              <a:t> 1710173</a:t>
            </a:r>
            <a:endParaRPr lang="en-GB" sz="4000" dirty="0">
              <a:latin typeface="Cambria" panose="02040503050406030204" pitchFamily="18" charset="0"/>
              <a:ea typeface="Cambria" panose="02040503050406030204" pitchFamily="18" charset="0"/>
            </a:endParaRPr>
          </a:p>
          <a:p>
            <a:r>
              <a:rPr lang="en-GB" sz="4000" dirty="0">
                <a:latin typeface="Cambria" panose="02040503050406030204" pitchFamily="18" charset="0"/>
                <a:ea typeface="Cambria" panose="02040503050406030204" pitchFamily="18" charset="0"/>
              </a:rPr>
              <a:t>Mehek Sayeed 1709656</a:t>
            </a:r>
          </a:p>
          <a:p>
            <a:r>
              <a:rPr lang="en-GB" sz="4000" dirty="0">
                <a:latin typeface="Cambria" panose="02040503050406030204" pitchFamily="18" charset="0"/>
                <a:ea typeface="Cambria" panose="02040503050406030204" pitchFamily="18" charset="0"/>
              </a:rPr>
              <a:t>Shahida Miah 1710331</a:t>
            </a:r>
          </a:p>
          <a:p>
            <a:endParaRPr lang="en-GB" dirty="0"/>
          </a:p>
        </p:txBody>
      </p:sp>
      <p:sp>
        <p:nvSpPr>
          <p:cNvPr id="4" name="Content Placeholder 3">
            <a:extLst>
              <a:ext uri="{FF2B5EF4-FFF2-40B4-BE49-F238E27FC236}">
                <a16:creationId xmlns:a16="http://schemas.microsoft.com/office/drawing/2014/main" id="{E07DAA76-4A47-4817-AE59-45A461FAD54F}"/>
              </a:ext>
            </a:extLst>
          </p:cNvPr>
          <p:cNvSpPr>
            <a:spLocks noGrp="1"/>
          </p:cNvSpPr>
          <p:nvPr>
            <p:ph sz="half" idx="2"/>
          </p:nvPr>
        </p:nvSpPr>
        <p:spPr>
          <a:xfrm>
            <a:off x="5766505" y="1708240"/>
            <a:ext cx="5419398" cy="3441520"/>
          </a:xfrm>
        </p:spPr>
        <p:txBody>
          <a:bodyPr>
            <a:noAutofit/>
          </a:bodyPr>
          <a:lstStyle/>
          <a:p>
            <a:r>
              <a:rPr lang="en-GB" sz="1800" dirty="0">
                <a:latin typeface="Cambria" panose="02040503050406030204" pitchFamily="18" charset="0"/>
                <a:ea typeface="Cambria" panose="02040503050406030204" pitchFamily="18" charset="0"/>
              </a:rPr>
              <a:t>Fulmodina completed her part now working on her conclusion, Also provided Mehek with all her bulletin points and references.</a:t>
            </a:r>
          </a:p>
          <a:p>
            <a:r>
              <a:rPr lang="en-GB" sz="1800" dirty="0">
                <a:latin typeface="Cambria" panose="02040503050406030204" pitchFamily="18" charset="0"/>
                <a:ea typeface="Cambria" panose="02040503050406030204" pitchFamily="18" charset="0"/>
              </a:rPr>
              <a:t>Zahide completed most work on his part, just preparing his references and provide to Mehek.</a:t>
            </a:r>
          </a:p>
          <a:p>
            <a:r>
              <a:rPr lang="en-GB" sz="1800" dirty="0">
                <a:latin typeface="Cambria" panose="02040503050406030204" pitchFamily="18" charset="0"/>
                <a:ea typeface="Cambria" panose="02040503050406030204" pitchFamily="18" charset="0"/>
              </a:rPr>
              <a:t>Mehek completed making slides just doing some touch up with more animations. Waiting on Zahide references to complete the reference slide.</a:t>
            </a:r>
          </a:p>
          <a:p>
            <a:r>
              <a:rPr lang="en-GB" sz="1800" dirty="0">
                <a:latin typeface="Cambria" panose="02040503050406030204" pitchFamily="18" charset="0"/>
                <a:ea typeface="Cambria" panose="02040503050406030204" pitchFamily="18" charset="0"/>
              </a:rPr>
              <a:t>Shahida started rehearsing and making plans to get together with the team, so the team can prepare themselves.</a:t>
            </a:r>
          </a:p>
        </p:txBody>
      </p:sp>
      <p:pic>
        <p:nvPicPr>
          <p:cNvPr id="9" name="Picture 8" descr="A picture containing clipart&#10;&#10;Description generated with high confidence">
            <a:extLst>
              <a:ext uri="{FF2B5EF4-FFF2-40B4-BE49-F238E27FC236}">
                <a16:creationId xmlns:a16="http://schemas.microsoft.com/office/drawing/2014/main" id="{F6C073C5-DC74-41A8-B4C6-D8C4BEF79EE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0218655" y="5706340"/>
            <a:ext cx="1838228" cy="105930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2" name="Picture 11" descr="A picture containing wall, indoor&#10;&#10;Description generated with high confidence">
            <a:extLst>
              <a:ext uri="{FF2B5EF4-FFF2-40B4-BE49-F238E27FC236}">
                <a16:creationId xmlns:a16="http://schemas.microsoft.com/office/drawing/2014/main" id="{4F8245C8-40DC-43B3-B1EC-CDB77A9CEAF7}"/>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2168165" y="4756781"/>
            <a:ext cx="2841853" cy="1983707"/>
          </a:xfrm>
          <a:prstGeom prst="rect">
            <a:avLst/>
          </a:prstGeom>
          <a:ln>
            <a:noFill/>
          </a:ln>
          <a:effectLst>
            <a:softEdge rad="112500"/>
          </a:effectLst>
        </p:spPr>
      </p:pic>
    </p:spTree>
    <p:extLst>
      <p:ext uri="{BB962C8B-B14F-4D97-AF65-F5344CB8AC3E}">
        <p14:creationId xmlns:p14="http://schemas.microsoft.com/office/powerpoint/2010/main" val="32510058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849B6-75E6-455B-A67B-485E8B4532CD}"/>
              </a:ext>
            </a:extLst>
          </p:cNvPr>
          <p:cNvSpPr>
            <a:spLocks noGrp="1"/>
          </p:cNvSpPr>
          <p:nvPr>
            <p:ph type="title"/>
          </p:nvPr>
        </p:nvSpPr>
        <p:spPr>
          <a:xfrm>
            <a:off x="1242059" y="236884"/>
            <a:ext cx="9293577" cy="1059305"/>
          </a:xfrm>
        </p:spPr>
        <p:txBody>
          <a:bodyPr>
            <a:normAutofit/>
          </a:bodyPr>
          <a:lstStyle/>
          <a:p>
            <a:r>
              <a:rPr lang="en-GB" sz="4000" dirty="0">
                <a:solidFill>
                  <a:schemeClr val="tx1"/>
                </a:solidFill>
                <a:highlight>
                  <a:srgbClr val="800000"/>
                </a:highlight>
                <a:latin typeface="Algerian" panose="04020705040A02060702" pitchFamily="82" charset="0"/>
              </a:rPr>
              <a:t>Skill Audit for the minions team</a:t>
            </a:r>
            <a:endParaRPr lang="en-GB" sz="4000" dirty="0"/>
          </a:p>
        </p:txBody>
      </p:sp>
      <p:sp>
        <p:nvSpPr>
          <p:cNvPr id="3" name="Content Placeholder 2">
            <a:extLst>
              <a:ext uri="{FF2B5EF4-FFF2-40B4-BE49-F238E27FC236}">
                <a16:creationId xmlns:a16="http://schemas.microsoft.com/office/drawing/2014/main" id="{13FF97AD-D887-40E0-A893-FBAC3B935905}"/>
              </a:ext>
            </a:extLst>
          </p:cNvPr>
          <p:cNvSpPr>
            <a:spLocks noGrp="1"/>
          </p:cNvSpPr>
          <p:nvPr>
            <p:ph sz="half" idx="1"/>
          </p:nvPr>
        </p:nvSpPr>
        <p:spPr>
          <a:xfrm>
            <a:off x="612742" y="1162474"/>
            <a:ext cx="5483258" cy="3448595"/>
          </a:xfrm>
        </p:spPr>
        <p:txBody>
          <a:bodyPr>
            <a:normAutofit fontScale="85000" lnSpcReduction="10000"/>
          </a:bodyPr>
          <a:lstStyle/>
          <a:p>
            <a:pPr marL="0" indent="0">
              <a:buNone/>
            </a:pPr>
            <a:r>
              <a:rPr lang="en-GB" sz="3600" b="1" dirty="0">
                <a:highlight>
                  <a:srgbClr val="808080"/>
                </a:highlight>
                <a:latin typeface="Cambria" panose="02040503050406030204" pitchFamily="18" charset="0"/>
                <a:ea typeface="Cambria" panose="02040503050406030204" pitchFamily="18" charset="0"/>
              </a:rPr>
              <a:t>May 30</a:t>
            </a:r>
            <a:r>
              <a:rPr lang="en-GB" sz="3600" b="1" baseline="30000" dirty="0">
                <a:highlight>
                  <a:srgbClr val="808080"/>
                </a:highlight>
                <a:latin typeface="Cambria" panose="02040503050406030204" pitchFamily="18" charset="0"/>
                <a:ea typeface="Cambria" panose="02040503050406030204" pitchFamily="18" charset="0"/>
              </a:rPr>
              <a:t>th</a:t>
            </a:r>
            <a:r>
              <a:rPr lang="en-GB" sz="3600" b="1" dirty="0">
                <a:highlight>
                  <a:srgbClr val="808080"/>
                </a:highlight>
                <a:latin typeface="Cambria" panose="02040503050406030204" pitchFamily="18" charset="0"/>
                <a:ea typeface="Cambria" panose="02040503050406030204" pitchFamily="18" charset="0"/>
              </a:rPr>
              <a:t> 2018 week 5:</a:t>
            </a:r>
          </a:p>
          <a:p>
            <a:r>
              <a:rPr lang="en-GB" sz="3600" dirty="0">
                <a:latin typeface="Cambria" panose="02040503050406030204" pitchFamily="18" charset="0"/>
                <a:ea typeface="Cambria" panose="02040503050406030204" pitchFamily="18" charset="0"/>
              </a:rPr>
              <a:t>Fulmodina Hannan</a:t>
            </a:r>
            <a:r>
              <a:rPr lang="en-GB" sz="3600" dirty="0"/>
              <a:t> 1709529</a:t>
            </a:r>
            <a:endParaRPr lang="en-GB" sz="3600" dirty="0">
              <a:latin typeface="Cambria" panose="02040503050406030204" pitchFamily="18" charset="0"/>
              <a:ea typeface="Cambria" panose="02040503050406030204" pitchFamily="18" charset="0"/>
            </a:endParaRPr>
          </a:p>
          <a:p>
            <a:r>
              <a:rPr lang="en-GB" sz="3600" dirty="0">
                <a:latin typeface="Cambria" panose="02040503050406030204" pitchFamily="18" charset="0"/>
                <a:ea typeface="Cambria" panose="02040503050406030204" pitchFamily="18" charset="0"/>
              </a:rPr>
              <a:t>Zahide Ahmed</a:t>
            </a:r>
            <a:r>
              <a:rPr lang="en-GB" sz="3600" dirty="0"/>
              <a:t> 1710173</a:t>
            </a:r>
            <a:endParaRPr lang="en-GB" sz="3600" dirty="0">
              <a:latin typeface="Cambria" panose="02040503050406030204" pitchFamily="18" charset="0"/>
              <a:ea typeface="Cambria" panose="02040503050406030204" pitchFamily="18" charset="0"/>
            </a:endParaRPr>
          </a:p>
          <a:p>
            <a:r>
              <a:rPr lang="en-GB" sz="3600" dirty="0">
                <a:latin typeface="Cambria" panose="02040503050406030204" pitchFamily="18" charset="0"/>
                <a:ea typeface="Cambria" panose="02040503050406030204" pitchFamily="18" charset="0"/>
              </a:rPr>
              <a:t>Mehek Sayeed 1709656</a:t>
            </a:r>
          </a:p>
          <a:p>
            <a:r>
              <a:rPr lang="en-GB" sz="3600" dirty="0">
                <a:latin typeface="Cambria" panose="02040503050406030204" pitchFamily="18" charset="0"/>
                <a:ea typeface="Cambria" panose="02040503050406030204" pitchFamily="18" charset="0"/>
              </a:rPr>
              <a:t>Shahida Miah 1710331</a:t>
            </a:r>
          </a:p>
          <a:p>
            <a:endParaRPr lang="en-GB" dirty="0"/>
          </a:p>
        </p:txBody>
      </p:sp>
      <p:sp>
        <p:nvSpPr>
          <p:cNvPr id="4" name="Content Placeholder 3">
            <a:extLst>
              <a:ext uri="{FF2B5EF4-FFF2-40B4-BE49-F238E27FC236}">
                <a16:creationId xmlns:a16="http://schemas.microsoft.com/office/drawing/2014/main" id="{5EE755B8-10EF-4C26-B895-CDD9C3DF7A3C}"/>
              </a:ext>
            </a:extLst>
          </p:cNvPr>
          <p:cNvSpPr>
            <a:spLocks noGrp="1"/>
          </p:cNvSpPr>
          <p:nvPr>
            <p:ph sz="half" idx="2"/>
          </p:nvPr>
        </p:nvSpPr>
        <p:spPr>
          <a:xfrm>
            <a:off x="5888847" y="1166011"/>
            <a:ext cx="5114749" cy="3441520"/>
          </a:xfrm>
        </p:spPr>
        <p:txBody>
          <a:bodyPr>
            <a:noAutofit/>
          </a:bodyPr>
          <a:lstStyle/>
          <a:p>
            <a:r>
              <a:rPr lang="en-GB" sz="1800" dirty="0">
                <a:latin typeface="Cambria" panose="02040503050406030204" pitchFamily="18" charset="0"/>
                <a:ea typeface="Cambria" panose="02040503050406030204" pitchFamily="18" charset="0"/>
              </a:rPr>
              <a:t>Fulmodina completed the conclusion and already provided to Mehek. Also, started rehearsing and getting fully prepared.</a:t>
            </a:r>
          </a:p>
          <a:p>
            <a:r>
              <a:rPr lang="en-GB" sz="1800" dirty="0">
                <a:latin typeface="Cambria" panose="02040503050406030204" pitchFamily="18" charset="0"/>
                <a:ea typeface="Cambria" panose="02040503050406030204" pitchFamily="18" charset="0"/>
              </a:rPr>
              <a:t>Zahide provided all his references and completed his work. Also, preparing for the presentation.</a:t>
            </a:r>
          </a:p>
          <a:p>
            <a:r>
              <a:rPr lang="en-GB" sz="1800" dirty="0">
                <a:latin typeface="Cambria" panose="02040503050406030204" pitchFamily="18" charset="0"/>
                <a:ea typeface="Cambria" panose="02040503050406030204" pitchFamily="18" charset="0"/>
              </a:rPr>
              <a:t>Mehek already added the references provided by Zahide and finally finished the PowerPoint. Now preparing fully for the presentation by rehearsing.</a:t>
            </a:r>
          </a:p>
          <a:p>
            <a:r>
              <a:rPr lang="en-GB" sz="1800" dirty="0">
                <a:latin typeface="Cambria" panose="02040503050406030204" pitchFamily="18" charset="0"/>
                <a:ea typeface="Cambria" panose="02040503050406030204" pitchFamily="18" charset="0"/>
              </a:rPr>
              <a:t>Shahida is doing her rehearsal with the team and timing everyone. </a:t>
            </a:r>
          </a:p>
        </p:txBody>
      </p:sp>
      <p:pic>
        <p:nvPicPr>
          <p:cNvPr id="6" name="Picture 5" descr="A drawing of a cartoon character&#10;&#10;Description generated with high confidence">
            <a:extLst>
              <a:ext uri="{FF2B5EF4-FFF2-40B4-BE49-F238E27FC236}">
                <a16:creationId xmlns:a16="http://schemas.microsoft.com/office/drawing/2014/main" id="{DA27406D-C8E6-45C3-9541-E98E0AE5E59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690028" y="4955036"/>
            <a:ext cx="3343375" cy="175716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9" name="Picture 8">
            <a:extLst>
              <a:ext uri="{FF2B5EF4-FFF2-40B4-BE49-F238E27FC236}">
                <a16:creationId xmlns:a16="http://schemas.microsoft.com/office/drawing/2014/main" id="{C8375CD8-FAB3-4B2B-A918-A740DBAC3717}"/>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9087438" y="5458120"/>
            <a:ext cx="2718575" cy="1254081"/>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2552725104"/>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4ADE1-9017-47F7-95DF-544FF55939FC}"/>
              </a:ext>
            </a:extLst>
          </p:cNvPr>
          <p:cNvSpPr>
            <a:spLocks noGrp="1"/>
          </p:cNvSpPr>
          <p:nvPr>
            <p:ph type="title"/>
          </p:nvPr>
        </p:nvSpPr>
        <p:spPr>
          <a:xfrm>
            <a:off x="1289196" y="339222"/>
            <a:ext cx="9293577" cy="1059305"/>
          </a:xfrm>
        </p:spPr>
        <p:txBody>
          <a:bodyPr>
            <a:normAutofit/>
          </a:bodyPr>
          <a:lstStyle/>
          <a:p>
            <a:r>
              <a:rPr lang="en-GB" sz="4000" dirty="0">
                <a:solidFill>
                  <a:schemeClr val="tx1"/>
                </a:solidFill>
                <a:highlight>
                  <a:srgbClr val="800000"/>
                </a:highlight>
                <a:latin typeface="Algerian" panose="04020705040A02060702" pitchFamily="82" charset="0"/>
              </a:rPr>
              <a:t>Skill Audit for the minions team</a:t>
            </a:r>
            <a:endParaRPr lang="en-GB" sz="4000" dirty="0"/>
          </a:p>
        </p:txBody>
      </p:sp>
      <p:sp>
        <p:nvSpPr>
          <p:cNvPr id="3" name="Content Placeholder 2">
            <a:extLst>
              <a:ext uri="{FF2B5EF4-FFF2-40B4-BE49-F238E27FC236}">
                <a16:creationId xmlns:a16="http://schemas.microsoft.com/office/drawing/2014/main" id="{6B410C7D-5957-4246-AB34-E0A5E7E13D15}"/>
              </a:ext>
            </a:extLst>
          </p:cNvPr>
          <p:cNvSpPr>
            <a:spLocks noGrp="1"/>
          </p:cNvSpPr>
          <p:nvPr>
            <p:ph sz="half" idx="1"/>
          </p:nvPr>
        </p:nvSpPr>
        <p:spPr>
          <a:xfrm>
            <a:off x="461913" y="1333031"/>
            <a:ext cx="5480595" cy="3262000"/>
          </a:xfrm>
        </p:spPr>
        <p:txBody>
          <a:bodyPr>
            <a:normAutofit fontScale="77500" lnSpcReduction="20000"/>
          </a:bodyPr>
          <a:lstStyle/>
          <a:p>
            <a:pPr marL="0" indent="0">
              <a:buNone/>
            </a:pPr>
            <a:r>
              <a:rPr lang="en-GB" sz="3500" b="1" dirty="0">
                <a:highlight>
                  <a:srgbClr val="808080"/>
                </a:highlight>
                <a:latin typeface="Cambria" panose="02040503050406030204" pitchFamily="18" charset="0"/>
                <a:ea typeface="Cambria" panose="02040503050406030204" pitchFamily="18" charset="0"/>
              </a:rPr>
              <a:t>June 6</a:t>
            </a:r>
            <a:r>
              <a:rPr lang="en-GB" sz="3500" b="1" baseline="30000" dirty="0">
                <a:highlight>
                  <a:srgbClr val="808080"/>
                </a:highlight>
                <a:latin typeface="Cambria" panose="02040503050406030204" pitchFamily="18" charset="0"/>
                <a:ea typeface="Cambria" panose="02040503050406030204" pitchFamily="18" charset="0"/>
              </a:rPr>
              <a:t>th</a:t>
            </a:r>
            <a:r>
              <a:rPr lang="en-GB" sz="3500" b="1" dirty="0">
                <a:highlight>
                  <a:srgbClr val="808080"/>
                </a:highlight>
                <a:latin typeface="Cambria" panose="02040503050406030204" pitchFamily="18" charset="0"/>
                <a:ea typeface="Cambria" panose="02040503050406030204" pitchFamily="18" charset="0"/>
              </a:rPr>
              <a:t> 2018 week 6: Presentation Day</a:t>
            </a:r>
          </a:p>
          <a:p>
            <a:r>
              <a:rPr lang="en-GB" sz="3500" dirty="0">
                <a:latin typeface="Cambria" panose="02040503050406030204" pitchFamily="18" charset="0"/>
                <a:ea typeface="Cambria" panose="02040503050406030204" pitchFamily="18" charset="0"/>
              </a:rPr>
              <a:t>Fulmodina Hannan</a:t>
            </a:r>
            <a:r>
              <a:rPr lang="en-GB" sz="3200" dirty="0"/>
              <a:t> 1709529</a:t>
            </a:r>
            <a:endParaRPr lang="en-GB" sz="3500" dirty="0">
              <a:latin typeface="Cambria" panose="02040503050406030204" pitchFamily="18" charset="0"/>
              <a:ea typeface="Cambria" panose="02040503050406030204" pitchFamily="18" charset="0"/>
            </a:endParaRPr>
          </a:p>
          <a:p>
            <a:r>
              <a:rPr lang="en-GB" sz="3500" dirty="0">
                <a:latin typeface="Cambria" panose="02040503050406030204" pitchFamily="18" charset="0"/>
                <a:ea typeface="Cambria" panose="02040503050406030204" pitchFamily="18" charset="0"/>
              </a:rPr>
              <a:t>Zahide Ahmed</a:t>
            </a:r>
            <a:r>
              <a:rPr lang="en-GB" sz="3200" dirty="0"/>
              <a:t> 1710173</a:t>
            </a:r>
            <a:endParaRPr lang="en-GB" sz="3500" dirty="0">
              <a:latin typeface="Cambria" panose="02040503050406030204" pitchFamily="18" charset="0"/>
              <a:ea typeface="Cambria" panose="02040503050406030204" pitchFamily="18" charset="0"/>
            </a:endParaRPr>
          </a:p>
          <a:p>
            <a:r>
              <a:rPr lang="en-GB" sz="3500" dirty="0">
                <a:latin typeface="Cambria" panose="02040503050406030204" pitchFamily="18" charset="0"/>
                <a:ea typeface="Cambria" panose="02040503050406030204" pitchFamily="18" charset="0"/>
              </a:rPr>
              <a:t>Mehek Sayeed 1709656</a:t>
            </a:r>
          </a:p>
          <a:p>
            <a:r>
              <a:rPr lang="en-GB" sz="3500" dirty="0">
                <a:latin typeface="Cambria" panose="02040503050406030204" pitchFamily="18" charset="0"/>
                <a:ea typeface="Cambria" panose="02040503050406030204" pitchFamily="18" charset="0"/>
              </a:rPr>
              <a:t>Shahida Miah 1710331</a:t>
            </a:r>
          </a:p>
          <a:p>
            <a:endParaRPr lang="en-GB" dirty="0"/>
          </a:p>
        </p:txBody>
      </p:sp>
      <p:sp>
        <p:nvSpPr>
          <p:cNvPr id="4" name="Content Placeholder 3">
            <a:extLst>
              <a:ext uri="{FF2B5EF4-FFF2-40B4-BE49-F238E27FC236}">
                <a16:creationId xmlns:a16="http://schemas.microsoft.com/office/drawing/2014/main" id="{A26D6E9C-4BE4-47F4-ACAA-2A0BAB059F4A}"/>
              </a:ext>
            </a:extLst>
          </p:cNvPr>
          <p:cNvSpPr>
            <a:spLocks noGrp="1"/>
          </p:cNvSpPr>
          <p:nvPr>
            <p:ph sz="half" idx="2"/>
          </p:nvPr>
        </p:nvSpPr>
        <p:spPr>
          <a:xfrm>
            <a:off x="6096000" y="1276019"/>
            <a:ext cx="4488654" cy="3441520"/>
          </a:xfrm>
        </p:spPr>
        <p:txBody>
          <a:bodyPr>
            <a:noAutofit/>
          </a:bodyPr>
          <a:lstStyle/>
          <a:p>
            <a:r>
              <a:rPr lang="en-GB" dirty="0">
                <a:latin typeface="Cambria" panose="02040503050406030204" pitchFamily="18" charset="0"/>
                <a:ea typeface="Cambria" panose="02040503050406030204" pitchFamily="18" charset="0"/>
              </a:rPr>
              <a:t>Fulmodina last minute rehearsal and building confidence.</a:t>
            </a:r>
          </a:p>
          <a:p>
            <a:r>
              <a:rPr lang="en-GB" dirty="0">
                <a:latin typeface="Cambria" panose="02040503050406030204" pitchFamily="18" charset="0"/>
                <a:ea typeface="Cambria" panose="02040503050406030204" pitchFamily="18" charset="0"/>
              </a:rPr>
              <a:t>Zahide also feeling confident and enjoying the last minute.</a:t>
            </a:r>
          </a:p>
          <a:p>
            <a:r>
              <a:rPr lang="en-GB" dirty="0">
                <a:latin typeface="Cambria" panose="02040503050406030204" pitchFamily="18" charset="0"/>
                <a:ea typeface="Cambria" panose="02040503050406030204" pitchFamily="18" charset="0"/>
              </a:rPr>
              <a:t>Mehek excited cant wait to do the presentation, feeling very confident with the last minute rehearsal.</a:t>
            </a:r>
          </a:p>
          <a:p>
            <a:r>
              <a:rPr lang="en-GB" dirty="0">
                <a:latin typeface="Cambria" panose="02040503050406030204" pitchFamily="18" charset="0"/>
                <a:ea typeface="Cambria" panose="02040503050406030204" pitchFamily="18" charset="0"/>
              </a:rPr>
              <a:t>Shahida a little nervous but have confidence too, doing her last minute rehearsal.</a:t>
            </a:r>
          </a:p>
        </p:txBody>
      </p:sp>
      <p:pic>
        <p:nvPicPr>
          <p:cNvPr id="6" name="Picture 5" descr="A picture containing woman, object, wall, indoor&#10;&#10;Description generated with high confidence">
            <a:extLst>
              <a:ext uri="{FF2B5EF4-FFF2-40B4-BE49-F238E27FC236}">
                <a16:creationId xmlns:a16="http://schemas.microsoft.com/office/drawing/2014/main" id="{E17D54E1-3EE0-4F47-BF25-F6F46262689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96986" y="4595031"/>
            <a:ext cx="1766434" cy="1859878"/>
          </a:xfrm>
          <a:prstGeom prst="rect">
            <a:avLst/>
          </a:prstGeom>
          <a:ln>
            <a:noFill/>
          </a:ln>
          <a:effectLst>
            <a:softEdge rad="112500"/>
          </a:effectLst>
        </p:spPr>
      </p:pic>
      <p:pic>
        <p:nvPicPr>
          <p:cNvPr id="9" name="Picture 8">
            <a:extLst>
              <a:ext uri="{FF2B5EF4-FFF2-40B4-BE49-F238E27FC236}">
                <a16:creationId xmlns:a16="http://schemas.microsoft.com/office/drawing/2014/main" id="{4440A36C-46D4-4593-9325-DEAD31DF8212}"/>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3459637" y="4595031"/>
            <a:ext cx="2187019" cy="1975406"/>
          </a:xfrm>
          <a:prstGeom prst="rect">
            <a:avLst/>
          </a:prstGeom>
          <a:ln>
            <a:noFill/>
          </a:ln>
          <a:effectLst>
            <a:softEdge rad="112500"/>
          </a:effectLst>
        </p:spPr>
      </p:pic>
      <p:pic>
        <p:nvPicPr>
          <p:cNvPr id="12" name="Picture 11" descr="A picture containing yellow&#10;&#10;Description generated with very high confidence">
            <a:extLst>
              <a:ext uri="{FF2B5EF4-FFF2-40B4-BE49-F238E27FC236}">
                <a16:creationId xmlns:a16="http://schemas.microsoft.com/office/drawing/2014/main" id="{1B8B21FD-7B1C-408B-8F84-5817B3A85A05}"/>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9360815" y="5071622"/>
            <a:ext cx="1948367" cy="1614708"/>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1318240559"/>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C7678-1280-409D-B745-26FDB82B795D}"/>
              </a:ext>
            </a:extLst>
          </p:cNvPr>
          <p:cNvSpPr>
            <a:spLocks noGrp="1"/>
          </p:cNvSpPr>
          <p:nvPr>
            <p:ph type="title"/>
          </p:nvPr>
        </p:nvSpPr>
        <p:spPr>
          <a:xfrm>
            <a:off x="2074162" y="-999027"/>
            <a:ext cx="5854872" cy="1924208"/>
          </a:xfrm>
        </p:spPr>
        <p:txBody>
          <a:bodyPr>
            <a:normAutofit/>
          </a:bodyPr>
          <a:lstStyle/>
          <a:p>
            <a:r>
              <a:rPr lang="en-GB" sz="4400" b="1" dirty="0">
                <a:solidFill>
                  <a:schemeClr val="bg1"/>
                </a:solidFill>
                <a:highlight>
                  <a:srgbClr val="808080"/>
                </a:highlight>
                <a:latin typeface="Algerian" panose="04020705040A02060702" pitchFamily="82" charset="0"/>
              </a:rPr>
              <a:t>presentation</a:t>
            </a:r>
          </a:p>
        </p:txBody>
      </p:sp>
      <p:sp>
        <p:nvSpPr>
          <p:cNvPr id="6" name="Text Placeholder 5">
            <a:extLst>
              <a:ext uri="{FF2B5EF4-FFF2-40B4-BE49-F238E27FC236}">
                <a16:creationId xmlns:a16="http://schemas.microsoft.com/office/drawing/2014/main" id="{19232F0F-C9D0-442E-98F1-3B4240B26B49}"/>
              </a:ext>
            </a:extLst>
          </p:cNvPr>
          <p:cNvSpPr>
            <a:spLocks noGrp="1"/>
          </p:cNvSpPr>
          <p:nvPr>
            <p:ph type="body" sz="half" idx="2"/>
          </p:nvPr>
        </p:nvSpPr>
        <p:spPr>
          <a:xfrm>
            <a:off x="623513" y="854202"/>
            <a:ext cx="6456017" cy="2399117"/>
          </a:xfrm>
        </p:spPr>
        <p:txBody>
          <a:bodyPr>
            <a:noAutofit/>
          </a:bodyPr>
          <a:lstStyle/>
          <a:p>
            <a:r>
              <a:rPr lang="en-GB" dirty="0">
                <a:solidFill>
                  <a:schemeClr val="bg1"/>
                </a:solidFill>
                <a:highlight>
                  <a:srgbClr val="800000"/>
                </a:highlight>
                <a:latin typeface="Cambria" panose="02040503050406030204" pitchFamily="18" charset="0"/>
                <a:ea typeface="Cambria" panose="02040503050406030204" pitchFamily="18" charset="0"/>
              </a:rPr>
              <a:t>I am Mehek Sayeed 1709656, who took part in this presentation as well as working as a team. First of all I would like to thank everyone who were here with us today and I am very grateful for the compliments I received by my lecturer, Mel, also very proud of my team. While working in a team we had great communication and worked really hard together, by preparing this presentation. I really enjoyed creating the PowerPoint with animations, also, worked really hard to make such slides for the audience to enjoy. I also, prepared all slides for my team and am very proud that they really liked their slides. Working as a team we had a slight conflict on deciding who does what and when, but then we overcome it by reaching a decision in the end. We communicated more often via group chat and made preparations over the phone. Finally after such hard work we have done it in the end, with such a relief and have build more confidence to be able to do more presentations in the future. We named ourselves the minions team. We believe that teamwork makes the dream work.</a:t>
            </a:r>
          </a:p>
        </p:txBody>
      </p:sp>
      <p:pic>
        <p:nvPicPr>
          <p:cNvPr id="12" name="Picture Placeholder 11" descr="A picture containing cake&#10;&#10;Description generated with high confidence">
            <a:extLst>
              <a:ext uri="{FF2B5EF4-FFF2-40B4-BE49-F238E27FC236}">
                <a16:creationId xmlns:a16="http://schemas.microsoft.com/office/drawing/2014/main" id="{AE8300B2-53F7-4E2D-B004-4DEDB09890C9}"/>
              </a:ext>
            </a:extLst>
          </p:cNvPr>
          <p:cNvPicPr>
            <a:picLocks noGrp="1" noChangeAspect="1"/>
          </p:cNvPicPr>
          <p:nvPr>
            <p:ph type="pic" idx="1"/>
          </p:nvPr>
        </p:nvPicPr>
        <p:blipFill>
          <a:blip r:embed="rId2">
            <a:extLst>
              <a:ext uri="{837473B0-CC2E-450A-ABE3-18F120FF3D39}">
                <a1611:picAttrSrcUrl xmlns:a1611="http://schemas.microsoft.com/office/drawing/2016/11/main" r:id="rId3"/>
              </a:ext>
            </a:extLst>
          </a:blip>
          <a:srcRect l="39175" r="39175"/>
          <a:stretch>
            <a:fillRect/>
          </a:stretch>
        </p:blipFill>
        <p:spPr>
          <a:xfrm>
            <a:off x="8124389" y="1087120"/>
            <a:ext cx="2791171" cy="2722881"/>
          </a:xfrm>
        </p:spPr>
      </p:pic>
      <p:pic>
        <p:nvPicPr>
          <p:cNvPr id="15" name="Picture 14" descr="A close up of a sign&#10;&#10;Description generated with high confidence">
            <a:extLst>
              <a:ext uri="{FF2B5EF4-FFF2-40B4-BE49-F238E27FC236}">
                <a16:creationId xmlns:a16="http://schemas.microsoft.com/office/drawing/2014/main" id="{6A5D0964-EC29-4849-8CE9-FEAAD7DC4F35}"/>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385104" y="2953288"/>
            <a:ext cx="4269740" cy="2722881"/>
          </a:xfrm>
          <a:prstGeom prst="rect">
            <a:avLst/>
          </a:prstGeom>
          <a:ln>
            <a:noFill/>
          </a:ln>
          <a:effectLst>
            <a:softEdge rad="112500"/>
          </a:effectLst>
        </p:spPr>
      </p:pic>
      <p:pic>
        <p:nvPicPr>
          <p:cNvPr id="7" name="Picture 6" descr="A picture containing clipart&#10;&#10;Description generated with very high confidence">
            <a:extLst>
              <a:ext uri="{FF2B5EF4-FFF2-40B4-BE49-F238E27FC236}">
                <a16:creationId xmlns:a16="http://schemas.microsoft.com/office/drawing/2014/main" id="{92489ABD-2F6C-4A86-B220-19312BA671AB}"/>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7079530" y="5581458"/>
            <a:ext cx="5112470" cy="1142716"/>
          </a:xfrm>
          <a:prstGeom prst="rect">
            <a:avLst/>
          </a:prstGeom>
          <a:ln>
            <a:noFill/>
          </a:ln>
          <a:effectLst>
            <a:softEdge rad="112500"/>
          </a:effectLst>
        </p:spPr>
      </p:pic>
      <p:pic>
        <p:nvPicPr>
          <p:cNvPr id="4" name="Picture 3" descr="A drawing of a cartoon character&#10;&#10;Description generated with high confidence">
            <a:extLst>
              <a:ext uri="{FF2B5EF4-FFF2-40B4-BE49-F238E27FC236}">
                <a16:creationId xmlns:a16="http://schemas.microsoft.com/office/drawing/2014/main" id="{16C16E28-17A0-4A5B-8B9A-C1BAEC48F607}"/>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10117838" y="29635"/>
            <a:ext cx="2038019" cy="168068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882791165"/>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ppt/theme/theme2.xml><?xml version="1.0" encoding="utf-8"?>
<a:theme xmlns:a="http://schemas.openxmlformats.org/drawingml/2006/main" name="Gallery">
  <a:themeElements>
    <a:clrScheme name="Gallery">
      <a:dk1>
        <a:sysClr val="windowText" lastClr="000000"/>
      </a:dk1>
      <a:lt1>
        <a:sysClr val="window" lastClr="FFFFFF"/>
      </a:lt1>
      <a:dk2>
        <a:srgbClr val="454545"/>
      </a:dk2>
      <a:lt2>
        <a:srgbClr val="DFD9D5"/>
      </a:lt2>
      <a:accent1>
        <a:srgbClr val="FB8C29"/>
      </a:accent1>
      <a:accent2>
        <a:srgbClr val="F2C351"/>
      </a:accent2>
      <a:accent3>
        <a:srgbClr val="D0CBA5"/>
      </a:accent3>
      <a:accent4>
        <a:srgbClr val="A2C476"/>
      </a:accent4>
      <a:accent5>
        <a:srgbClr val="57C293"/>
      </a:accent5>
      <a:accent6>
        <a:srgbClr val="06BFDE"/>
      </a:accent6>
      <a:hlink>
        <a:srgbClr val="FBAE29"/>
      </a:hlink>
      <a:folHlink>
        <a:srgbClr val="EDC47E"/>
      </a:folHlink>
    </a:clrScheme>
    <a:fontScheme name="Gallery">
      <a:majorFont>
        <a:latin typeface="Rockwell" panose="020606030202050204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BB5F5D82-B5E9-469E-A815-C655ED4AF243}"/>
    </a:ext>
  </a:extLst>
</a:theme>
</file>

<file path=ppt/theme/theme3.xml><?xml version="1.0" encoding="utf-8"?>
<a:theme xmlns:a="http://schemas.openxmlformats.org/drawingml/2006/main" name="1_Gallery">
  <a:themeElements>
    <a:clrScheme name="Gallery">
      <a:dk1>
        <a:sysClr val="windowText" lastClr="000000"/>
      </a:dk1>
      <a:lt1>
        <a:sysClr val="window" lastClr="FFFFFF"/>
      </a:lt1>
      <a:dk2>
        <a:srgbClr val="454545"/>
      </a:dk2>
      <a:lt2>
        <a:srgbClr val="DCDCE0"/>
      </a:lt2>
      <a:accent1>
        <a:srgbClr val="415588"/>
      </a:accent1>
      <a:accent2>
        <a:srgbClr val="4294B6"/>
      </a:accent2>
      <a:accent3>
        <a:srgbClr val="087D7C"/>
      </a:accent3>
      <a:accent4>
        <a:srgbClr val="2CB663"/>
      </a:accent4>
      <a:accent5>
        <a:srgbClr val="DF8822"/>
      </a:accent5>
      <a:accent6>
        <a:srgbClr val="BC410A"/>
      </a:accent6>
      <a:hlink>
        <a:srgbClr val="5977C4"/>
      </a:hlink>
      <a:folHlink>
        <a:srgbClr val="A1A9BF"/>
      </a:folHlink>
    </a:clrScheme>
    <a:fontScheme name="Gallery">
      <a:majorFont>
        <a:latin typeface="Century Gothic" panose="020B0502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lumMod val="108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E050AC27-895F-4B90-991D-A6818FC89AB6}"/>
    </a:ext>
  </a:extLst>
</a:theme>
</file>

<file path=ppt/theme/theme4.xml><?xml version="1.0" encoding="utf-8"?>
<a:theme xmlns:a="http://schemas.openxmlformats.org/drawingml/2006/main" name="2_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2493</TotalTime>
  <Words>2334</Words>
  <Application>Microsoft Office PowerPoint</Application>
  <PresentationFormat>Widescreen</PresentationFormat>
  <Paragraphs>232</Paragraphs>
  <Slides>30</Slides>
  <Notes>0</Notes>
  <HiddenSlides>0</HiddenSlides>
  <MMClips>0</MMClips>
  <ScaleCrop>false</ScaleCrop>
  <HeadingPairs>
    <vt:vector size="6" baseType="variant">
      <vt:variant>
        <vt:lpstr>Fonts Used</vt:lpstr>
      </vt:variant>
      <vt:variant>
        <vt:i4>11</vt:i4>
      </vt:variant>
      <vt:variant>
        <vt:lpstr>Theme</vt:lpstr>
      </vt:variant>
      <vt:variant>
        <vt:i4>4</vt:i4>
      </vt:variant>
      <vt:variant>
        <vt:lpstr>Slide Titles</vt:lpstr>
      </vt:variant>
      <vt:variant>
        <vt:i4>30</vt:i4>
      </vt:variant>
    </vt:vector>
  </HeadingPairs>
  <TitlesOfParts>
    <vt:vector size="45" baseType="lpstr">
      <vt:lpstr>Algerian</vt:lpstr>
      <vt:lpstr>Arial</vt:lpstr>
      <vt:lpstr>Britannic Bold</vt:lpstr>
      <vt:lpstr>Calibri</vt:lpstr>
      <vt:lpstr>Cambria</vt:lpstr>
      <vt:lpstr>Century Gothic</vt:lpstr>
      <vt:lpstr>Gill Sans MT</vt:lpstr>
      <vt:lpstr>Impact</vt:lpstr>
      <vt:lpstr>Rockwell</vt:lpstr>
      <vt:lpstr>Times New Roman</vt:lpstr>
      <vt:lpstr>Wingdings</vt:lpstr>
      <vt:lpstr>Main Event</vt:lpstr>
      <vt:lpstr>Gallery</vt:lpstr>
      <vt:lpstr>1_Gallery</vt:lpstr>
      <vt:lpstr>2_Gallery</vt:lpstr>
      <vt:lpstr>How to create and maintain </vt:lpstr>
      <vt:lpstr>introduction</vt:lpstr>
      <vt:lpstr>PowerPoint Presentation</vt:lpstr>
      <vt:lpstr>Difference between groups and teams by fulma  </vt:lpstr>
      <vt:lpstr>Difference between groups and teams by Fulma </vt:lpstr>
      <vt:lpstr>Group Dynamic by Zahide</vt:lpstr>
      <vt:lpstr>Group Dynamic</vt:lpstr>
      <vt:lpstr>The characteristic of effective team by mehek</vt:lpstr>
      <vt:lpstr>Common characteristics of effective team by Mehek </vt:lpstr>
      <vt:lpstr>Common characteristics of effective team by mehek</vt:lpstr>
      <vt:lpstr>Effective conflict handling by Shahida</vt:lpstr>
      <vt:lpstr>Effective conflict handling by shahida</vt:lpstr>
      <vt:lpstr>Effective conflict handling by shahida </vt:lpstr>
      <vt:lpstr>PowerPoint Presentation</vt:lpstr>
      <vt:lpstr>references</vt:lpstr>
      <vt:lpstr>references</vt:lpstr>
      <vt:lpstr>PRESENTED BY FULMA ZAHIDE MEHEK AND SHAHIDA   PowerPoint created by mehek</vt:lpstr>
      <vt:lpstr>THE CHARACTERISTICS OF EFFECTIVE TEAM BY Mehek (notes)</vt:lpstr>
      <vt:lpstr>the CHARACTERISTICS OF EFFECTIVE TEAM BY Mehek (notes)</vt:lpstr>
      <vt:lpstr>common CHARACTERISTICS OF EFFECTIVE TEAM BY Mehek (notes)</vt:lpstr>
      <vt:lpstr>common CHARACTERISTICS OF EFFECTIVE TEAM BY Mehek</vt:lpstr>
      <vt:lpstr>References used by mehek</vt:lpstr>
      <vt:lpstr>How to create and maintain An effective team </vt:lpstr>
      <vt:lpstr>Skill Audit for the minions team</vt:lpstr>
      <vt:lpstr>Skill Audit for the minions team</vt:lpstr>
      <vt:lpstr>Skill Audit for the minions team</vt:lpstr>
      <vt:lpstr>Skill Audit for the minions team</vt:lpstr>
      <vt:lpstr>Skill Audit for the minions team</vt:lpstr>
      <vt:lpstr>Skill Audit for the minions team</vt:lpstr>
      <vt:lpstr>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create and maintain an effective team</dc:title>
  <dc:creator>Mehek Sayeed</dc:creator>
  <cp:lastModifiedBy>Mehek Sayeed</cp:lastModifiedBy>
  <cp:revision>273</cp:revision>
  <dcterms:created xsi:type="dcterms:W3CDTF">2018-05-09T17:53:09Z</dcterms:created>
  <dcterms:modified xsi:type="dcterms:W3CDTF">2018-06-11T09:21:52Z</dcterms:modified>
</cp:coreProperties>
</file>