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49" r:id="rId2"/>
  </p:sldMasterIdLst>
  <p:notesMasterIdLst>
    <p:notesMasterId r:id="rId35"/>
  </p:notesMasterIdLst>
  <p:handoutMasterIdLst>
    <p:handoutMasterId r:id="rId36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9317038" cy="6877050"/>
  <p:custDataLst>
    <p:tags r:id="rId37"/>
  </p:custDataLst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83">
          <p15:clr>
            <a:srgbClr val="A4A3A4"/>
          </p15:clr>
        </p15:guide>
        <p15:guide id="2" orient="horz" pos="1174">
          <p15:clr>
            <a:srgbClr val="A4A3A4"/>
          </p15:clr>
        </p15:guide>
        <p15:guide id="3" orient="horz" pos="974">
          <p15:clr>
            <a:srgbClr val="A4A3A4"/>
          </p15:clr>
        </p15:guide>
        <p15:guide id="4" orient="horz" pos="2160">
          <p15:clr>
            <a:srgbClr val="A4A3A4"/>
          </p15:clr>
        </p15:guide>
        <p15:guide id="5" orient="horz" pos="4156">
          <p15:clr>
            <a:srgbClr val="A4A3A4"/>
          </p15:clr>
        </p15:guide>
        <p15:guide id="6" orient="horz" pos="3884">
          <p15:clr>
            <a:srgbClr val="A4A3A4"/>
          </p15:clr>
        </p15:guide>
        <p15:guide id="7" pos="357">
          <p15:clr>
            <a:srgbClr val="A4A3A4"/>
          </p15:clr>
        </p15:guide>
        <p15:guide id="8" pos="2880">
          <p15:clr>
            <a:srgbClr val="A4A3A4"/>
          </p15:clr>
        </p15:guide>
        <p15:guide id="9" pos="579">
          <p15:clr>
            <a:srgbClr val="A4A3A4"/>
          </p15:clr>
        </p15:guide>
        <p15:guide id="10" pos="5556">
          <p15:clr>
            <a:srgbClr val="A4A3A4"/>
          </p15:clr>
        </p15:guide>
        <p15:guide id="11" pos="249">
          <p15:clr>
            <a:srgbClr val="A4A3A4"/>
          </p15:clr>
        </p15:guide>
        <p15:guide id="12" pos="8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0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01" autoAdjust="0"/>
    <p:restoredTop sz="94614" autoAdjust="0"/>
  </p:normalViewPr>
  <p:slideViewPr>
    <p:cSldViewPr>
      <p:cViewPr varScale="1">
        <p:scale>
          <a:sx n="107" d="100"/>
          <a:sy n="107" d="100"/>
        </p:scale>
        <p:origin x="968" y="72"/>
      </p:cViewPr>
      <p:guideLst>
        <p:guide orient="horz" pos="783"/>
        <p:guide orient="horz" pos="1174"/>
        <p:guide orient="horz" pos="974"/>
        <p:guide orient="horz" pos="2160"/>
        <p:guide orient="horz" pos="4156"/>
        <p:guide orient="horz" pos="3884"/>
        <p:guide pos="357"/>
        <p:guide pos="2880"/>
        <p:guide pos="579"/>
        <p:guide pos="5556"/>
        <p:guide pos="249"/>
        <p:guide pos="8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7383" cy="343853"/>
          </a:xfrm>
          <a:prstGeom prst="rect">
            <a:avLst/>
          </a:prstGeom>
        </p:spPr>
        <p:txBody>
          <a:bodyPr vert="horz" lIns="92537" tIns="46269" rIns="92537" bIns="4626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7499" y="0"/>
            <a:ext cx="4037383" cy="343853"/>
          </a:xfrm>
          <a:prstGeom prst="rect">
            <a:avLst/>
          </a:prstGeom>
        </p:spPr>
        <p:txBody>
          <a:bodyPr vert="horz" lIns="92537" tIns="46269" rIns="92537" bIns="46269" rtlCol="0"/>
          <a:lstStyle>
            <a:lvl1pPr algn="r">
              <a:defRPr sz="1200"/>
            </a:lvl1pPr>
          </a:lstStyle>
          <a:p>
            <a:fld id="{14DD6DCC-8218-455F-990C-73AC8F5AE349}" type="datetimeFigureOut">
              <a:rPr lang="en-GB" smtClean="0"/>
              <a:pPr/>
              <a:t>04/02/2019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32004"/>
            <a:ext cx="4037383" cy="343853"/>
          </a:xfrm>
          <a:prstGeom prst="rect">
            <a:avLst/>
          </a:prstGeom>
        </p:spPr>
        <p:txBody>
          <a:bodyPr vert="horz" lIns="92537" tIns="46269" rIns="92537" bIns="4626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7499" y="6532004"/>
            <a:ext cx="4037383" cy="343853"/>
          </a:xfrm>
          <a:prstGeom prst="rect">
            <a:avLst/>
          </a:prstGeom>
        </p:spPr>
        <p:txBody>
          <a:bodyPr vert="horz" lIns="92537" tIns="46269" rIns="92537" bIns="46269" rtlCol="0" anchor="b"/>
          <a:lstStyle>
            <a:lvl1pPr algn="r">
              <a:defRPr sz="1200"/>
            </a:lvl1pPr>
          </a:lstStyle>
          <a:p>
            <a:fld id="{1B2BC801-64CF-4048-9E6F-9DDD6D07C58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9870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7383" cy="34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37" tIns="46269" rIns="92537" bIns="46269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77499" y="0"/>
            <a:ext cx="4037383" cy="34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37" tIns="46269" rIns="92537" bIns="46269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940050" y="515938"/>
            <a:ext cx="3436938" cy="2578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704" y="3266599"/>
            <a:ext cx="7453630" cy="309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37" tIns="46269" rIns="92537" bIns="462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32004"/>
            <a:ext cx="4037383" cy="34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37" tIns="46269" rIns="92537" bIns="46269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77499" y="6532004"/>
            <a:ext cx="4037383" cy="34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37" tIns="46269" rIns="92537" bIns="46269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1895868-D6B6-4ED6-AB6B-64CF106ECBF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7224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2BC9BE-7C3A-41E3-AFBB-26B78C1AACF5}" type="slidenum">
              <a:rPr lang="en-GB"/>
              <a:pPr/>
              <a:t>2</a:t>
            </a:fld>
            <a:endParaRPr lang="en-GB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24</a:t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25</a:t>
            </a:fld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27</a:t>
            </a:fld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28</a:t>
            </a:fld>
            <a:endParaRPr lang="en-GB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29</a:t>
            </a:fld>
            <a:endParaRPr lang="en-GB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30</a:t>
            </a:fld>
            <a:endParaRPr lang="en-GB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31</a:t>
            </a:fld>
            <a:endParaRPr lang="en-GB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BC94B-6AC0-4B9B-B5F0-7477291E6BD2}" type="slidenum">
              <a:rPr lang="en-GB" smtClean="0"/>
              <a:pPr/>
              <a:t>32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79B72-27D8-4E51-9E6F-8AD47DFC65F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CC60B-B175-4881-ABA8-FDF5144E7C6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8CD4F-4B4F-439B-8435-37112D1736B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BA454-C0B7-4A8A-9C9B-651EEF9D189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C9C8E-36A4-4BED-B16F-43A4DDD92A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3FBA3-A617-44B3-A81A-77CB3C9AF4F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9BFB8-4983-435E-831D-970AD58CC0C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5B246E-75B1-4116-BBFD-AD0F23180BF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443A1-C5D3-4FC6-A7D7-EDFBA4B0E78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BE36A-C4BF-408C-AED9-AB66F9BF1A4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3C3E7-1012-47BD-88F8-9BE40123E0E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3D8E8-6ED0-4840-BBC5-A622CF047D5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2B96C-7105-4121-B2F5-8FECD027FC4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E3C8A-5B13-4969-8C67-E4A6EFA862F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1E973-566C-47D3-990C-F76150D4C0A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A1A8D-C6C0-4E79-A3E2-0FD45C43DB8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F66DB-B6DC-4A34-81C1-F78A8D1F4A3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95039-9F21-4AE0-BE2E-91CF718E9FC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86365-344D-41E1-99F1-3790278D547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DDAE8-AB9D-4E28-A2DB-7F5352FD837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Chapter 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E40AF-D3FF-4CBD-8675-BAC9D36CEFF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0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Text Box 15"/>
          <p:cNvSpPr txBox="1">
            <a:spLocks noChangeArrowheads="1"/>
          </p:cNvSpPr>
          <p:nvPr userDrawn="1"/>
        </p:nvSpPr>
        <p:spPr bwMode="auto">
          <a:xfrm>
            <a:off x="0" y="0"/>
            <a:ext cx="8064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Slide </a:t>
            </a:r>
            <a:r>
              <a:rPr kumimoji="0" lang="en-GB" sz="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2.</a:t>
            </a:r>
            <a:fld id="{BDBB4E39-BBBD-4ACC-A69F-8112D6D2DF34}" type="slidenum">
              <a:rPr kumimoji="0" lang="en-GB" sz="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13"/>
          <p:cNvSpPr txBox="1">
            <a:spLocks noChangeArrowheads="1"/>
          </p:cNvSpPr>
          <p:nvPr userDrawn="1"/>
        </p:nvSpPr>
        <p:spPr bwMode="auto">
          <a:xfrm>
            <a:off x="238125" y="6569075"/>
            <a:ext cx="864235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Mullins, </a:t>
            </a:r>
            <a:r>
              <a:rPr kumimoji="0" lang="en-IN" sz="800" b="0" i="1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Management and Organisational Behaviour</a:t>
            </a:r>
            <a:r>
              <a:rPr kumimoji="0" lang="en-IN" sz="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, 11e © Pearson Education Limited 2016</a:t>
            </a:r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AF0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Text Box 15"/>
          <p:cNvSpPr txBox="1">
            <a:spLocks noChangeArrowheads="1"/>
          </p:cNvSpPr>
          <p:nvPr userDrawn="1"/>
        </p:nvSpPr>
        <p:spPr bwMode="auto">
          <a:xfrm>
            <a:off x="0" y="0"/>
            <a:ext cx="8064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Slide </a:t>
            </a:r>
            <a:r>
              <a:rPr kumimoji="0" lang="en-GB" sz="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2.</a:t>
            </a:r>
            <a:fld id="{BDBB4E39-BBBD-4ACC-A69F-8112D6D2DF34}" type="slidenum">
              <a:rPr kumimoji="0" lang="en-GB" sz="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13"/>
          <p:cNvSpPr txBox="1">
            <a:spLocks noChangeArrowheads="1"/>
          </p:cNvSpPr>
          <p:nvPr userDrawn="1"/>
        </p:nvSpPr>
        <p:spPr bwMode="auto">
          <a:xfrm>
            <a:off x="238125" y="6569075"/>
            <a:ext cx="864235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Mullins, </a:t>
            </a:r>
            <a:r>
              <a:rPr kumimoji="0" lang="en-IN" sz="800" b="0" i="1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Management and Organisational Behaviour</a:t>
            </a:r>
            <a:r>
              <a:rPr kumimoji="0" lang="en-IN" sz="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, 11e © Pearson Education Limited 2016</a:t>
            </a:r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69066"/>
            <a:ext cx="7772400" cy="1896534"/>
          </a:xfrm>
        </p:spPr>
        <p:txBody>
          <a:bodyPr/>
          <a:lstStyle/>
          <a:p>
            <a:pPr lvl="0" eaLnBrk="1" hangingPunct="1">
              <a:spcBef>
                <a:spcPct val="20000"/>
              </a:spcBef>
            </a:pPr>
            <a:r>
              <a:rPr lang="en-GB" dirty="0" smtClean="0"/>
              <a:t>Chapter 2</a:t>
            </a:r>
            <a:br>
              <a:rPr lang="en-GB" dirty="0" smtClean="0"/>
            </a:br>
            <a:r>
              <a:rPr lang="en-IN" sz="3600" b="1" dirty="0" smtClean="0">
                <a:solidFill>
                  <a:srgbClr val="000000"/>
                </a:solidFill>
                <a:latin typeface="Arial" pitchFamily="34" charset="0"/>
                <a:ea typeface="+mn-ea"/>
                <a:cs typeface="Arial" pitchFamily="34" charset="0"/>
              </a:rPr>
              <a:t>Approaches to organisation and</a:t>
            </a:r>
            <a:br>
              <a:rPr lang="en-IN" sz="3600" b="1" dirty="0" smtClean="0">
                <a:solidFill>
                  <a:srgbClr val="00000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IN" sz="3600" b="1" dirty="0" smtClean="0">
                <a:solidFill>
                  <a:srgbClr val="000000"/>
                </a:solidFill>
                <a:latin typeface="Arial" pitchFamily="34" charset="0"/>
                <a:ea typeface="+mn-ea"/>
                <a:cs typeface="Arial" pitchFamily="34" charset="0"/>
              </a:rPr>
              <a:t>management</a:t>
            </a:r>
            <a:endParaRPr lang="en-GB" sz="3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69334"/>
            <a:ext cx="8229600" cy="1143000"/>
          </a:xfrm>
        </p:spPr>
        <p:txBody>
          <a:bodyPr>
            <a:noAutofit/>
          </a:bodyPr>
          <a:lstStyle/>
          <a:p>
            <a:r>
              <a:rPr lang="en-GB" b="1" dirty="0" smtClean="0"/>
              <a:t>The importance </a:t>
            </a:r>
            <a:r>
              <a:rPr lang="en-GB" b="1" smtClean="0"/>
              <a:t>of </a:t>
            </a:r>
            <a:br>
              <a:rPr lang="en-GB" b="1" smtClean="0"/>
            </a:br>
            <a:r>
              <a:rPr lang="en-GB" b="1" smtClean="0"/>
              <a:t>management </a:t>
            </a:r>
            <a:r>
              <a:rPr lang="en-GB" b="1" dirty="0" smtClean="0"/>
              <a:t>theory</a:t>
            </a:r>
            <a:endParaRPr lang="en-GB" b="1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449" y="1735453"/>
            <a:ext cx="8229600" cy="4176713"/>
          </a:xfrm>
        </p:spPr>
        <p:txBody>
          <a:bodyPr>
            <a:normAutofit fontScale="92500"/>
          </a:bodyPr>
          <a:lstStyle/>
          <a:p>
            <a:r>
              <a:rPr lang="en-GB" sz="2800" dirty="0" smtClean="0"/>
              <a:t>It helps to view the interrelationships between theory, behaviour and management practice.</a:t>
            </a:r>
          </a:p>
          <a:p>
            <a:r>
              <a:rPr lang="en-GB" sz="2800" dirty="0" smtClean="0"/>
              <a:t>It helps understand the principles underlying the process of management.</a:t>
            </a:r>
          </a:p>
          <a:p>
            <a:r>
              <a:rPr lang="en-GB" sz="2800" dirty="0" smtClean="0"/>
              <a:t>Management theories are </a:t>
            </a:r>
            <a:r>
              <a:rPr lang="en-GB" sz="2800" dirty="0"/>
              <a:t>i</a:t>
            </a:r>
            <a:r>
              <a:rPr lang="en-GB" sz="2800" dirty="0" smtClean="0"/>
              <a:t>nterpretive, and evolve as the organisational environment changes.</a:t>
            </a:r>
          </a:p>
          <a:p>
            <a:r>
              <a:rPr lang="en-GB" sz="2800" dirty="0" smtClean="0"/>
              <a:t>Earlier ideas are often incorporated into new ones and so are of continuing importance to the manager.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0133"/>
            <a:ext cx="8229600" cy="1143000"/>
          </a:xfrm>
        </p:spPr>
        <p:txBody>
          <a:bodyPr/>
          <a:lstStyle/>
          <a:p>
            <a:r>
              <a:rPr lang="en-GB" sz="3600" b="1" dirty="0"/>
              <a:t>Main </a:t>
            </a:r>
            <a:r>
              <a:rPr lang="en-GB" sz="3600" b="1" dirty="0" smtClean="0"/>
              <a:t>approaches </a:t>
            </a:r>
            <a:r>
              <a:rPr lang="en-GB" sz="3600" b="1" dirty="0"/>
              <a:t>to </a:t>
            </a:r>
            <a:r>
              <a:rPr lang="en-GB" sz="3600" b="1" dirty="0" smtClean="0"/>
              <a:t>organisation</a:t>
            </a:r>
            <a:r>
              <a:rPr lang="en-GB" sz="3600" b="1" dirty="0"/>
              <a:t>, </a:t>
            </a:r>
            <a:r>
              <a:rPr lang="en-GB" sz="3600" b="1" dirty="0" smtClean="0"/>
              <a:t>structure </a:t>
            </a:r>
            <a:r>
              <a:rPr lang="en-GB" sz="3600" b="1" dirty="0"/>
              <a:t>and </a:t>
            </a:r>
            <a:r>
              <a:rPr lang="en-GB" sz="3600" b="1" dirty="0" smtClean="0"/>
              <a:t>management</a:t>
            </a:r>
            <a:endParaRPr lang="en-GB" sz="3600" b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4192" y="5891984"/>
            <a:ext cx="8534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lang="en-GB" sz="1200" dirty="0"/>
              <a:t>Figure </a:t>
            </a:r>
            <a:r>
              <a:rPr lang="en-GB" sz="1200" dirty="0" smtClean="0"/>
              <a:t>2.1  </a:t>
            </a:r>
            <a:r>
              <a:rPr lang="en-IN" dirty="0" smtClean="0"/>
              <a:t>Main approaches to organisation, structure and management</a:t>
            </a:r>
          </a:p>
        </p:txBody>
      </p:sp>
      <p:pic>
        <p:nvPicPr>
          <p:cNvPr id="1026" name="Picture 2" descr="V:\Powerpoint\PE_UK\PE501-MULLINS\Final Files\GIf\ch02\M02NF0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081" y="1854199"/>
            <a:ext cx="8403838" cy="3191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/>
              <a:t>The </a:t>
            </a:r>
            <a:r>
              <a:rPr lang="en-GB" b="1" dirty="0" smtClean="0"/>
              <a:t>classical approach</a:t>
            </a:r>
            <a:endParaRPr lang="en-GB" b="1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253" y="1717303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/>
              <a:t>The organisation is considered in terms of:</a:t>
            </a:r>
          </a:p>
          <a:p>
            <a:pPr marL="338138" lvl="1" indent="-338138"/>
            <a:r>
              <a:rPr lang="en-GB" dirty="0"/>
              <a:t>Purpose</a:t>
            </a:r>
          </a:p>
          <a:p>
            <a:pPr marL="338138" lvl="1" indent="-338138"/>
            <a:r>
              <a:rPr lang="en-GB" dirty="0"/>
              <a:t>Formal structure</a:t>
            </a:r>
          </a:p>
          <a:p>
            <a:pPr marL="338138" lvl="1" indent="-338138"/>
            <a:r>
              <a:rPr lang="en-GB" dirty="0"/>
              <a:t>Planning of work</a:t>
            </a:r>
          </a:p>
          <a:p>
            <a:pPr marL="338138" lvl="1" indent="-338138"/>
            <a:r>
              <a:rPr lang="en-GB" dirty="0"/>
              <a:t>Technical requirements</a:t>
            </a:r>
          </a:p>
          <a:p>
            <a:pPr marL="338138" lvl="1" indent="-338138"/>
            <a:r>
              <a:rPr lang="en-GB" dirty="0"/>
              <a:t>Rational behaviour </a:t>
            </a:r>
          </a:p>
          <a:p>
            <a:pPr>
              <a:buFontTx/>
              <a:buNone/>
            </a:pPr>
            <a:r>
              <a:rPr lang="en-GB" sz="2800" dirty="0"/>
              <a:t>In order to find:</a:t>
            </a:r>
          </a:p>
          <a:p>
            <a:pPr marL="338138" lvl="1" indent="-338138"/>
            <a:r>
              <a:rPr lang="en-GB" dirty="0"/>
              <a:t>The most effective 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 smtClean="0"/>
              <a:t>Fayol’s five managerial activities</a:t>
            </a:r>
            <a:endParaRPr lang="en-GB" sz="4000" b="1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0266" y="1718475"/>
            <a:ext cx="5256584" cy="4525963"/>
          </a:xfrm>
        </p:spPr>
        <p:txBody>
          <a:bodyPr/>
          <a:lstStyle/>
          <a:p>
            <a:r>
              <a:rPr lang="en-GB" dirty="0" smtClean="0"/>
              <a:t>Planning</a:t>
            </a:r>
          </a:p>
          <a:p>
            <a:r>
              <a:rPr lang="en-GB" dirty="0" smtClean="0"/>
              <a:t>Organising</a:t>
            </a:r>
          </a:p>
          <a:p>
            <a:r>
              <a:rPr lang="en-GB" dirty="0" smtClean="0"/>
              <a:t>Command</a:t>
            </a:r>
          </a:p>
          <a:p>
            <a:r>
              <a:rPr lang="en-GB" dirty="0" smtClean="0"/>
              <a:t>Co-ordination</a:t>
            </a:r>
          </a:p>
          <a:p>
            <a:r>
              <a:rPr lang="en-GB" dirty="0" smtClean="0"/>
              <a:t>Control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74134"/>
            <a:ext cx="8363272" cy="1143000"/>
          </a:xfrm>
        </p:spPr>
        <p:txBody>
          <a:bodyPr/>
          <a:lstStyle/>
          <a:p>
            <a:r>
              <a:rPr lang="en-GB" sz="4000" b="1" dirty="0" smtClean="0"/>
              <a:t>Sub-groups of classical approach</a:t>
            </a:r>
            <a:endParaRPr lang="en-GB" sz="4000" b="1" dirty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6701" y="1774209"/>
            <a:ext cx="8229600" cy="22606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en-GB" sz="2400" dirty="0"/>
              <a:t>Common principles can be applied to all organisations, taking into </a:t>
            </a:r>
            <a:r>
              <a:rPr lang="en-GB" sz="2400" dirty="0" smtClean="0"/>
              <a:t>account: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the </a:t>
            </a:r>
            <a:r>
              <a:rPr lang="en-GB" sz="2400" dirty="0"/>
              <a:t>particular situational variables of each </a:t>
            </a:r>
            <a:r>
              <a:rPr lang="en-GB" sz="2400" dirty="0" smtClean="0"/>
              <a:t>organisation;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the </a:t>
            </a:r>
            <a:r>
              <a:rPr lang="en-GB" sz="2400" dirty="0"/>
              <a:t>social and psychological factors relating to members of the </a:t>
            </a:r>
            <a:r>
              <a:rPr lang="en-GB" sz="2400" dirty="0" smtClean="0"/>
              <a:t>organisation.</a:t>
            </a:r>
            <a:endParaRPr lang="en-GB" sz="2400" dirty="0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880034" y="4371362"/>
            <a:ext cx="2827337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2800"/>
              <a:t>Scientific </a:t>
            </a:r>
            <a:r>
              <a:rPr lang="en-GB" sz="2800" smtClean="0"/>
              <a:t>management</a:t>
            </a:r>
            <a:endParaRPr lang="en-GB" sz="2800"/>
          </a:p>
          <a:p>
            <a:endParaRPr lang="en-GB" sz="2000"/>
          </a:p>
          <a:p>
            <a:r>
              <a:rPr lang="en-GB" sz="2000"/>
              <a:t>F.W.Taylor</a:t>
            </a:r>
          </a:p>
          <a:p>
            <a:endParaRPr lang="en-GB" sz="2000"/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5921934" y="4371362"/>
            <a:ext cx="2303462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2800" dirty="0"/>
              <a:t>Bureaucracy</a:t>
            </a:r>
          </a:p>
          <a:p>
            <a:endParaRPr lang="en-GB" sz="2800" dirty="0"/>
          </a:p>
          <a:p>
            <a:r>
              <a:rPr lang="en-GB" sz="2000" dirty="0"/>
              <a:t>Max Weber</a:t>
            </a: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592696" y="4226900"/>
            <a:ext cx="3024188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5488546" y="4226900"/>
            <a:ext cx="3024188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55" name="Line 15"/>
          <p:cNvSpPr>
            <a:spLocks noChangeShapeType="1"/>
          </p:cNvSpPr>
          <p:nvPr/>
        </p:nvSpPr>
        <p:spPr bwMode="auto">
          <a:xfrm flipH="1">
            <a:off x="3832784" y="3650637"/>
            <a:ext cx="720725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256" name="Line 16"/>
          <p:cNvSpPr>
            <a:spLocks noChangeShapeType="1"/>
          </p:cNvSpPr>
          <p:nvPr/>
        </p:nvSpPr>
        <p:spPr bwMode="auto">
          <a:xfrm>
            <a:off x="4696384" y="3650637"/>
            <a:ext cx="576262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/>
              <a:t>Scientific </a:t>
            </a:r>
            <a:r>
              <a:rPr lang="en-GB" b="1" dirty="0" smtClean="0"/>
              <a:t>management</a:t>
            </a:r>
            <a:endParaRPr lang="en-GB" b="1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733" y="1726942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/>
              <a:t>F.W. Taylor, </a:t>
            </a:r>
            <a:r>
              <a:rPr lang="en-GB" sz="2800" dirty="0" smtClean="0"/>
              <a:t>1856</a:t>
            </a:r>
            <a:r>
              <a:rPr lang="en-GB" sz="2800" dirty="0" smtClean="0">
                <a:latin typeface="Times New Roman"/>
                <a:cs typeface="Times New Roman"/>
              </a:rPr>
              <a:t>–</a:t>
            </a:r>
            <a:r>
              <a:rPr lang="en-GB" sz="2800" dirty="0" smtClean="0"/>
              <a:t>1917</a:t>
            </a:r>
            <a:endParaRPr lang="en-GB" sz="2800" dirty="0"/>
          </a:p>
          <a:p>
            <a:r>
              <a:rPr lang="en-GB" sz="2800" dirty="0"/>
              <a:t>Belief in the possibility of a </a:t>
            </a:r>
            <a:r>
              <a:rPr lang="en-GB" sz="2800" dirty="0" smtClean="0"/>
              <a:t>‘best way’ </a:t>
            </a:r>
            <a:r>
              <a:rPr lang="en-GB" sz="2800" dirty="0"/>
              <a:t>to undertake a job</a:t>
            </a:r>
          </a:p>
          <a:p>
            <a:r>
              <a:rPr lang="en-GB" sz="2800" dirty="0"/>
              <a:t>Analysis of work into discrete tasks</a:t>
            </a:r>
          </a:p>
          <a:p>
            <a:r>
              <a:rPr lang="en-GB" sz="2800" dirty="0"/>
              <a:t>Identification of the </a:t>
            </a:r>
            <a:r>
              <a:rPr lang="en-GB" sz="2800" dirty="0" smtClean="0"/>
              <a:t>‘one </a:t>
            </a:r>
            <a:r>
              <a:rPr lang="en-GB" sz="2800" dirty="0"/>
              <a:t>best </a:t>
            </a:r>
            <a:r>
              <a:rPr lang="en-GB" sz="2800" dirty="0" smtClean="0"/>
              <a:t>way’</a:t>
            </a:r>
            <a:endParaRPr lang="en-GB" sz="2800" dirty="0"/>
          </a:p>
          <a:p>
            <a:r>
              <a:rPr lang="en-GB" sz="2800" dirty="0"/>
              <a:t>Use of the </a:t>
            </a:r>
            <a:r>
              <a:rPr lang="en-GB" sz="2800" dirty="0" smtClean="0"/>
              <a:t>‘rational–economic’ </a:t>
            </a:r>
            <a:r>
              <a:rPr lang="en-GB" sz="2800" dirty="0"/>
              <a:t>concept of motivation</a:t>
            </a:r>
          </a:p>
          <a:p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sz="4000" b="1" dirty="0" smtClean="0"/>
              <a:t>Principles to guide management </a:t>
            </a:r>
            <a:endParaRPr lang="en-GB" sz="4000" b="1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0225"/>
            <a:ext cx="8229600" cy="4870708"/>
          </a:xfrm>
        </p:spPr>
        <p:txBody>
          <a:bodyPr/>
          <a:lstStyle/>
          <a:p>
            <a:pPr>
              <a:lnSpc>
                <a:spcPts val="3000"/>
              </a:lnSpc>
              <a:buNone/>
            </a:pPr>
            <a:r>
              <a:rPr lang="en-GB" sz="2600" dirty="0" smtClean="0"/>
              <a:t>The principles are summarised as: </a:t>
            </a:r>
          </a:p>
          <a:p>
            <a:pPr>
              <a:lnSpc>
                <a:spcPts val="3000"/>
              </a:lnSpc>
            </a:pPr>
            <a:r>
              <a:rPr lang="en-GB" sz="2600" dirty="0" smtClean="0"/>
              <a:t>the </a:t>
            </a:r>
            <a:r>
              <a:rPr lang="en-GB" sz="2600" dirty="0"/>
              <a:t>development of a true science for </a:t>
            </a:r>
            <a:r>
              <a:rPr lang="en-GB" sz="2600" dirty="0" smtClean="0"/>
              <a:t>each </a:t>
            </a:r>
            <a:r>
              <a:rPr lang="en-GB" sz="2600" dirty="0"/>
              <a:t>person’s </a:t>
            </a:r>
            <a:r>
              <a:rPr lang="en-GB" sz="2600" dirty="0" smtClean="0"/>
              <a:t>work;</a:t>
            </a:r>
            <a:endParaRPr lang="en-GB" sz="2600" dirty="0"/>
          </a:p>
          <a:p>
            <a:pPr>
              <a:lnSpc>
                <a:spcPts val="3000"/>
              </a:lnSpc>
            </a:pPr>
            <a:r>
              <a:rPr lang="en-GB" sz="2600" dirty="0" smtClean="0"/>
              <a:t>scientific </a:t>
            </a:r>
            <a:r>
              <a:rPr lang="en-GB" sz="2600" dirty="0"/>
              <a:t>selection, training and development of </a:t>
            </a:r>
            <a:r>
              <a:rPr lang="en-GB" sz="2600" dirty="0" smtClean="0"/>
              <a:t>workers;</a:t>
            </a:r>
            <a:endParaRPr lang="en-GB" sz="2600" dirty="0"/>
          </a:p>
          <a:p>
            <a:pPr>
              <a:lnSpc>
                <a:spcPts val="3000"/>
              </a:lnSpc>
            </a:pPr>
            <a:r>
              <a:rPr lang="en-GB" sz="2600" dirty="0" smtClean="0"/>
              <a:t>co-operation </a:t>
            </a:r>
            <a:r>
              <a:rPr lang="en-GB" sz="2600" dirty="0"/>
              <a:t>with workers to ensure work is carried out in the prescribed </a:t>
            </a:r>
            <a:r>
              <a:rPr lang="en-GB" sz="2600" dirty="0" smtClean="0"/>
              <a:t>way;</a:t>
            </a:r>
          </a:p>
          <a:p>
            <a:pPr>
              <a:lnSpc>
                <a:spcPts val="3000"/>
              </a:lnSpc>
            </a:pPr>
            <a:r>
              <a:rPr lang="en-GB" sz="2600" dirty="0" smtClean="0"/>
              <a:t>hierarchical structures of authority and close supervision;</a:t>
            </a:r>
            <a:endParaRPr lang="en-GB" sz="2600" dirty="0"/>
          </a:p>
          <a:p>
            <a:pPr>
              <a:lnSpc>
                <a:spcPts val="3000"/>
              </a:lnSpc>
            </a:pPr>
            <a:r>
              <a:rPr lang="en-GB" sz="2600" dirty="0" smtClean="0"/>
              <a:t>the </a:t>
            </a:r>
            <a:r>
              <a:rPr lang="en-GB" sz="2600" dirty="0"/>
              <a:t>division of work and responsibility between managers and </a:t>
            </a:r>
            <a:r>
              <a:rPr lang="en-GB" sz="2600" dirty="0" smtClean="0"/>
              <a:t>workers.</a:t>
            </a:r>
            <a:endParaRPr lang="en-GB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/>
              <a:t>Critique of Taylorism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26942"/>
            <a:ext cx="8229600" cy="4525963"/>
          </a:xfrm>
        </p:spPr>
        <p:txBody>
          <a:bodyPr/>
          <a:lstStyle/>
          <a:p>
            <a:r>
              <a:rPr lang="en-GB" sz="2800" dirty="0" smtClean="0"/>
              <a:t>Leads to hostility </a:t>
            </a:r>
            <a:r>
              <a:rPr lang="en-GB" sz="2800" dirty="0"/>
              <a:t>and suspicion among </a:t>
            </a:r>
            <a:r>
              <a:rPr lang="en-GB" sz="2800" dirty="0" smtClean="0"/>
              <a:t>workers. </a:t>
            </a:r>
            <a:endParaRPr lang="en-GB" sz="2800" dirty="0"/>
          </a:p>
          <a:p>
            <a:r>
              <a:rPr lang="en-GB" sz="2800" dirty="0"/>
              <a:t>The </a:t>
            </a:r>
            <a:r>
              <a:rPr lang="en-GB" sz="2800" dirty="0" smtClean="0"/>
              <a:t>‘rationalisation’ </a:t>
            </a:r>
            <a:r>
              <a:rPr lang="en-GB" sz="2800" dirty="0"/>
              <a:t>of work results in the de-skilling of </a:t>
            </a:r>
            <a:r>
              <a:rPr lang="en-GB" sz="2800" dirty="0" smtClean="0"/>
              <a:t>workers.</a:t>
            </a:r>
            <a:endParaRPr lang="en-GB" sz="2800" dirty="0"/>
          </a:p>
          <a:p>
            <a:r>
              <a:rPr lang="en-GB" sz="2800" dirty="0"/>
              <a:t>Creates excessive levels of managerial </a:t>
            </a:r>
            <a:r>
              <a:rPr lang="en-GB" sz="2800" dirty="0" smtClean="0"/>
              <a:t>control which can endanger organisational purpose.</a:t>
            </a:r>
            <a:endParaRPr lang="en-GB" sz="2800" dirty="0"/>
          </a:p>
          <a:p>
            <a:r>
              <a:rPr lang="en-GB" sz="2800" dirty="0" smtClean="0"/>
              <a:t>Views </a:t>
            </a:r>
            <a:r>
              <a:rPr lang="en-GB" sz="2800" dirty="0"/>
              <a:t>workers as </a:t>
            </a:r>
            <a:r>
              <a:rPr lang="en-GB" sz="2800" dirty="0" smtClean="0"/>
              <a:t>‘machines’ </a:t>
            </a:r>
            <a:r>
              <a:rPr lang="en-GB" sz="2800" dirty="0"/>
              <a:t>rather than social </a:t>
            </a:r>
            <a:r>
              <a:rPr lang="en-GB" sz="2800" dirty="0" smtClean="0"/>
              <a:t>beings.</a:t>
            </a:r>
            <a:endParaRPr lang="en-GB" sz="2800" dirty="0"/>
          </a:p>
          <a:p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sz="4000" b="1" dirty="0"/>
              <a:t>Taylor’s </a:t>
            </a:r>
            <a:r>
              <a:rPr lang="en-GB" sz="4000" b="1" dirty="0" smtClean="0"/>
              <a:t>legacy</a:t>
            </a:r>
            <a:endParaRPr lang="en-GB" sz="40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27199"/>
            <a:ext cx="8229600" cy="4897437"/>
          </a:xfrm>
        </p:spPr>
        <p:txBody>
          <a:bodyPr/>
          <a:lstStyle/>
          <a:p>
            <a:r>
              <a:rPr lang="en-GB" sz="2800" dirty="0"/>
              <a:t>Work study systems</a:t>
            </a:r>
          </a:p>
          <a:p>
            <a:r>
              <a:rPr lang="en-GB" sz="2800" dirty="0"/>
              <a:t>Payment by results</a:t>
            </a:r>
          </a:p>
          <a:p>
            <a:r>
              <a:rPr lang="en-GB" sz="2800" dirty="0"/>
              <a:t>Management by exception</a:t>
            </a:r>
          </a:p>
          <a:p>
            <a:r>
              <a:rPr lang="en-GB" sz="2800" dirty="0"/>
              <a:t>Production </a:t>
            </a:r>
            <a:r>
              <a:rPr lang="en-GB" sz="2800" dirty="0" smtClean="0"/>
              <a:t>control</a:t>
            </a:r>
            <a:endParaRPr lang="en-GB" sz="2800" dirty="0"/>
          </a:p>
          <a:p>
            <a:pPr lvl="1" indent="-379413"/>
            <a:r>
              <a:rPr lang="en-GB" sz="2600" dirty="0" smtClean="0"/>
              <a:t>e.g. </a:t>
            </a:r>
            <a:r>
              <a:rPr lang="en-GB" sz="2600" dirty="0"/>
              <a:t>the assembly line and </a:t>
            </a:r>
            <a:r>
              <a:rPr lang="en-GB" sz="2600" dirty="0" err="1"/>
              <a:t>Fordism</a:t>
            </a:r>
            <a:endParaRPr lang="en-GB" sz="2600" dirty="0"/>
          </a:p>
          <a:p>
            <a:r>
              <a:rPr lang="en-GB" sz="2800" dirty="0"/>
              <a:t>Systematic and procedural training</a:t>
            </a:r>
          </a:p>
          <a:p>
            <a:pPr>
              <a:buFontTx/>
              <a:buNone/>
            </a:pPr>
            <a:r>
              <a:rPr lang="en-GB" sz="2800" i="1" dirty="0" smtClean="0"/>
              <a:t>‘Taylor</a:t>
            </a:r>
            <a:r>
              <a:rPr lang="en-GB" sz="2800" i="1" dirty="0"/>
              <a:t>… shaped the first coherent school of thought with application to the industrialised </a:t>
            </a:r>
            <a:r>
              <a:rPr lang="en-GB" sz="2800" i="1" dirty="0" smtClean="0"/>
              <a:t>world’.</a:t>
            </a:r>
            <a:endParaRPr lang="en-GB" sz="2800" i="1" dirty="0"/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 smtClean="0"/>
              <a:t>								Stern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/>
              <a:t>Bureaucracy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852" y="1720320"/>
            <a:ext cx="8229600" cy="482441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/>
              <a:t>Max Weber, </a:t>
            </a:r>
            <a:r>
              <a:rPr lang="en-GB" sz="2800" dirty="0" smtClean="0"/>
              <a:t>1864</a:t>
            </a:r>
            <a:r>
              <a:rPr lang="en-GB" sz="2800" dirty="0" smtClean="0">
                <a:latin typeface="Times New Roman"/>
                <a:cs typeface="Times New Roman"/>
              </a:rPr>
              <a:t>–</a:t>
            </a:r>
            <a:r>
              <a:rPr lang="en-GB" sz="2800" dirty="0" smtClean="0"/>
              <a:t>1920</a:t>
            </a:r>
            <a:endParaRPr lang="en-GB" sz="2800" dirty="0"/>
          </a:p>
          <a:p>
            <a:pPr marL="363538" indent="-363538"/>
            <a:r>
              <a:rPr lang="en-GB" sz="2800" dirty="0"/>
              <a:t>Concept arose from his sociological studies of power and </a:t>
            </a:r>
            <a:r>
              <a:rPr lang="en-GB" sz="2800" dirty="0" smtClean="0"/>
              <a:t>authority.</a:t>
            </a:r>
            <a:endParaRPr lang="en-GB" sz="2800" dirty="0"/>
          </a:p>
          <a:p>
            <a:pPr marL="363538" indent="-363538"/>
            <a:r>
              <a:rPr lang="en-GB" sz="2800" dirty="0"/>
              <a:t>Belief in the superiority of an organisational structure which can survive changes in individual </a:t>
            </a:r>
            <a:r>
              <a:rPr lang="en-GB" sz="2800" dirty="0" smtClean="0"/>
              <a:t>personnel.</a:t>
            </a:r>
            <a:endParaRPr lang="en-GB" sz="2800" dirty="0"/>
          </a:p>
          <a:p>
            <a:pPr marL="363538" indent="-363538"/>
            <a:r>
              <a:rPr lang="en-GB" sz="2800" dirty="0"/>
              <a:t>That it is a means of introducing order and rationality into social </a:t>
            </a:r>
            <a:r>
              <a:rPr lang="en-GB" sz="2800" dirty="0" smtClean="0"/>
              <a:t>life.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91068"/>
            <a:ext cx="8496300" cy="1143000"/>
          </a:xfrm>
        </p:spPr>
        <p:txBody>
          <a:bodyPr/>
          <a:lstStyle/>
          <a:p>
            <a:r>
              <a:rPr lang="en-GB" sz="3600" b="1" dirty="0"/>
              <a:t>Main </a:t>
            </a:r>
            <a:r>
              <a:rPr lang="en-GB" sz="3600" b="1" dirty="0" smtClean="0"/>
              <a:t>characteristics </a:t>
            </a:r>
            <a:r>
              <a:rPr lang="en-GB" sz="3600" b="1" dirty="0"/>
              <a:t>of </a:t>
            </a:r>
            <a:r>
              <a:rPr lang="en-GB" sz="3600" b="1" dirty="0" smtClean="0"/>
              <a:t>bureaucracies</a:t>
            </a:r>
            <a:endParaRPr lang="en-GB" sz="3600" b="1" dirty="0"/>
          </a:p>
        </p:txBody>
      </p:sp>
      <p:sp>
        <p:nvSpPr>
          <p:cNvPr id="16392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764769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Organisational tasks are allocated as duties between organisational </a:t>
            </a:r>
            <a:r>
              <a:rPr lang="en-GB" sz="2800" dirty="0" smtClean="0"/>
              <a:t>positions.</a:t>
            </a:r>
            <a:endParaRPr lang="en-GB" sz="2800" dirty="0"/>
          </a:p>
          <a:p>
            <a:r>
              <a:rPr lang="en-GB" sz="2800" dirty="0" smtClean="0"/>
              <a:t>Clear-cut </a:t>
            </a:r>
            <a:r>
              <a:rPr lang="en-GB" sz="2800" dirty="0"/>
              <a:t>division of labour and high degree of task </a:t>
            </a:r>
            <a:r>
              <a:rPr lang="en-GB" sz="2800" dirty="0" smtClean="0"/>
              <a:t>specialisation.</a:t>
            </a:r>
          </a:p>
          <a:p>
            <a:r>
              <a:rPr lang="en-GB" sz="2800" dirty="0" smtClean="0"/>
              <a:t>A hierarchical authority system</a:t>
            </a:r>
            <a:endParaRPr lang="en-GB" sz="2800" dirty="0"/>
          </a:p>
          <a:p>
            <a:r>
              <a:rPr lang="en-GB" sz="2800" dirty="0"/>
              <a:t>Uniformity of decisions is achieved via rules and </a:t>
            </a:r>
            <a:r>
              <a:rPr lang="en-GB" sz="2800" dirty="0" smtClean="0"/>
              <a:t>regulations.</a:t>
            </a:r>
            <a:endParaRPr lang="en-GB" sz="2800" dirty="0"/>
          </a:p>
          <a:p>
            <a:r>
              <a:rPr lang="en-GB" sz="2800" dirty="0"/>
              <a:t>Impersonal behaviour by officials when dealing with each other and with </a:t>
            </a:r>
            <a:r>
              <a:rPr lang="en-GB" sz="2800" dirty="0" smtClean="0"/>
              <a:t>clients.</a:t>
            </a:r>
            <a:endParaRPr lang="en-GB" sz="2800" dirty="0"/>
          </a:p>
          <a:p>
            <a:r>
              <a:rPr lang="en-GB" sz="2800" dirty="0"/>
              <a:t>Employment is based on technical </a:t>
            </a:r>
            <a:r>
              <a:rPr lang="en-GB" sz="2800" dirty="0" smtClean="0"/>
              <a:t>qualifications.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4"/>
            <a:ext cx="8229600" cy="1143000"/>
          </a:xfrm>
        </p:spPr>
        <p:txBody>
          <a:bodyPr/>
          <a:lstStyle/>
          <a:p>
            <a:r>
              <a:rPr lang="en-GB" sz="4000" b="1" dirty="0"/>
              <a:t>Four </a:t>
            </a:r>
            <a:r>
              <a:rPr lang="en-GB" sz="4000" b="1" dirty="0" smtClean="0"/>
              <a:t>main features </a:t>
            </a:r>
            <a:r>
              <a:rPr lang="en-GB" sz="4000" b="1" dirty="0"/>
              <a:t>of </a:t>
            </a:r>
            <a:r>
              <a:rPr lang="en-GB" sz="4000" b="1" dirty="0" smtClean="0"/>
              <a:t>bureaucracy</a:t>
            </a:r>
            <a:endParaRPr lang="en-GB" sz="4000" b="1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733" y="1718732"/>
            <a:ext cx="8229600" cy="4525963"/>
          </a:xfrm>
        </p:spPr>
        <p:txBody>
          <a:bodyPr/>
          <a:lstStyle/>
          <a:p>
            <a:r>
              <a:rPr lang="en-GB" dirty="0"/>
              <a:t>Specialisation</a:t>
            </a:r>
          </a:p>
          <a:p>
            <a:r>
              <a:rPr lang="en-GB" dirty="0" smtClean="0"/>
              <a:t>Hierarchy </a:t>
            </a:r>
            <a:r>
              <a:rPr lang="en-GB" dirty="0"/>
              <a:t>of </a:t>
            </a:r>
            <a:r>
              <a:rPr lang="en-GB" dirty="0" smtClean="0"/>
              <a:t>authority</a:t>
            </a:r>
            <a:endParaRPr lang="en-GB" dirty="0"/>
          </a:p>
          <a:p>
            <a:r>
              <a:rPr lang="en-GB" dirty="0"/>
              <a:t>System of </a:t>
            </a:r>
            <a:r>
              <a:rPr lang="en-GB" dirty="0" smtClean="0"/>
              <a:t>rules</a:t>
            </a:r>
            <a:endParaRPr lang="en-GB" dirty="0"/>
          </a:p>
          <a:p>
            <a:r>
              <a:rPr lang="en-GB" dirty="0"/>
              <a:t>Impersonal behaviour</a:t>
            </a:r>
          </a:p>
          <a:p>
            <a:endParaRPr lang="en-GB" sz="2800" dirty="0"/>
          </a:p>
          <a:p>
            <a:endParaRPr lang="en-GB" sz="2800" dirty="0"/>
          </a:p>
          <a:p>
            <a:pPr>
              <a:buFontTx/>
              <a:buNone/>
            </a:pPr>
            <a:r>
              <a:rPr lang="en-GB" sz="2000" dirty="0" smtClean="0"/>
              <a:t>								</a:t>
            </a:r>
            <a:r>
              <a:rPr lang="en-GB" sz="2400" dirty="0" smtClean="0"/>
              <a:t>Stewart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 smtClean="0"/>
              <a:t>Criticisms </a:t>
            </a:r>
            <a:r>
              <a:rPr lang="en-GB" b="1" dirty="0"/>
              <a:t>of </a:t>
            </a:r>
            <a:r>
              <a:rPr lang="en-GB" b="1" dirty="0" smtClean="0"/>
              <a:t>bureaucracy</a:t>
            </a:r>
            <a:endParaRPr lang="en-GB" b="1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6374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/>
              <a:t>They </a:t>
            </a:r>
            <a:r>
              <a:rPr lang="en-GB" sz="2800" dirty="0" smtClean="0"/>
              <a:t>over-emphasise </a:t>
            </a:r>
            <a:r>
              <a:rPr lang="en-GB" sz="2800" dirty="0"/>
              <a:t>rules, procedures, </a:t>
            </a:r>
            <a:r>
              <a:rPr lang="en-GB" sz="2800" dirty="0" smtClean="0"/>
              <a:t>record keeping </a:t>
            </a:r>
            <a:r>
              <a:rPr lang="en-GB" sz="2800" dirty="0"/>
              <a:t>and paperwork which become </a:t>
            </a:r>
            <a:r>
              <a:rPr lang="en-GB" sz="2800" dirty="0" smtClean="0"/>
              <a:t>an </a:t>
            </a:r>
            <a:r>
              <a:rPr lang="en-GB" sz="2800" dirty="0"/>
              <a:t>end in </a:t>
            </a:r>
            <a:r>
              <a:rPr lang="en-GB" sz="2800" dirty="0" smtClean="0"/>
              <a:t>themselves.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 smtClean="0"/>
              <a:t>Officials may develop a dependence on status, symbols and rules.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Individual initiative can be stifled by </a:t>
            </a:r>
            <a:r>
              <a:rPr lang="en-GB" sz="2800" dirty="0" smtClean="0"/>
              <a:t>rules.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 smtClean="0"/>
              <a:t>People can become officious and conceal procedures from outsiders.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 smtClean="0"/>
              <a:t>Behaviour can be unresponsive to individual incidents and problems.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 smtClean="0"/>
              <a:t>Public sector organisations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905" y="172033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sz="2800" dirty="0" smtClean="0"/>
              <a:t>The importance of:</a:t>
            </a:r>
          </a:p>
          <a:p>
            <a:r>
              <a:rPr lang="en-GB" sz="2800" dirty="0" smtClean="0"/>
              <a:t>Uniformity of treatment</a:t>
            </a:r>
          </a:p>
          <a:p>
            <a:r>
              <a:rPr lang="en-GB" sz="2800" dirty="0" smtClean="0"/>
              <a:t>Regularity of procedures</a:t>
            </a:r>
          </a:p>
          <a:p>
            <a:r>
              <a:rPr lang="en-GB" sz="2800" dirty="0" smtClean="0"/>
              <a:t>Public accountability for operations.</a:t>
            </a:r>
          </a:p>
          <a:p>
            <a:endParaRPr lang="en-GB" sz="2800" dirty="0"/>
          </a:p>
          <a:p>
            <a:pPr>
              <a:buNone/>
            </a:pPr>
            <a:r>
              <a:rPr lang="en-GB" sz="2800" dirty="0" smtClean="0"/>
              <a:t>Means that bureaucracy probably remains relevant in the public sector. </a:t>
            </a:r>
          </a:p>
          <a:p>
            <a:pPr>
              <a:buNone/>
            </a:pP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1"/>
            <a:ext cx="8229600" cy="1143000"/>
          </a:xfrm>
        </p:spPr>
        <p:txBody>
          <a:bodyPr/>
          <a:lstStyle/>
          <a:p>
            <a:r>
              <a:rPr lang="en-GB" sz="4000" b="1" dirty="0"/>
              <a:t>The </a:t>
            </a:r>
            <a:r>
              <a:rPr lang="en-GB" sz="4000" b="1" dirty="0" smtClean="0"/>
              <a:t>human relations approach</a:t>
            </a:r>
            <a:endParaRPr lang="en-GB" sz="4000" b="1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147" y="176374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800" dirty="0" smtClean="0"/>
              <a:t>Elton Mayo, 1880</a:t>
            </a:r>
            <a:r>
              <a:rPr lang="en-GB" sz="2800" dirty="0" smtClean="0">
                <a:latin typeface="Times New Roman"/>
                <a:cs typeface="Times New Roman"/>
              </a:rPr>
              <a:t>–</a:t>
            </a:r>
            <a:r>
              <a:rPr lang="en-GB" sz="2800" dirty="0" smtClean="0"/>
              <a:t>1949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The Hawthorne Experiments at the Western Electric </a:t>
            </a:r>
            <a:r>
              <a:rPr lang="en-GB" sz="2800" dirty="0" smtClean="0"/>
              <a:t>Company. 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Attention given to social factors at work rather than purely rational </a:t>
            </a:r>
            <a:r>
              <a:rPr lang="en-GB" sz="2800" dirty="0" smtClean="0"/>
              <a:t>organisation.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Studies focus on individual psychological and social </a:t>
            </a:r>
            <a:r>
              <a:rPr lang="en-GB" sz="2800" dirty="0" smtClean="0"/>
              <a:t>needs.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Recognised the informal organisation and group norms as an important influence on worker </a:t>
            </a:r>
            <a:r>
              <a:rPr lang="en-GB" sz="2800" dirty="0" smtClean="0"/>
              <a:t>behaviour.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4"/>
            <a:ext cx="8229600" cy="1143000"/>
          </a:xfrm>
        </p:spPr>
        <p:txBody>
          <a:bodyPr/>
          <a:lstStyle/>
          <a:p>
            <a:r>
              <a:rPr lang="en-GB" b="1" dirty="0" smtClean="0"/>
              <a:t>Evaluation of t</a:t>
            </a:r>
            <a:r>
              <a:rPr lang="en-GB" sz="4000" b="1" dirty="0" smtClean="0"/>
              <a:t>he </a:t>
            </a:r>
            <a:br>
              <a:rPr lang="en-GB" sz="4000" b="1" dirty="0" smtClean="0"/>
            </a:br>
            <a:r>
              <a:rPr lang="en-GB" sz="4000" b="1" dirty="0" smtClean="0"/>
              <a:t>Hawthorne experiments</a:t>
            </a:r>
            <a:endParaRPr lang="en-GB" sz="4000" b="1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839" y="1726600"/>
            <a:ext cx="8229600" cy="4497388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/>
              <a:t>A flawed experiment?</a:t>
            </a:r>
          </a:p>
          <a:p>
            <a:pPr marL="347663" lvl="1" indent="-347663"/>
            <a:r>
              <a:rPr lang="en-GB" dirty="0"/>
              <a:t>Failure to take environmental factors into </a:t>
            </a:r>
            <a:r>
              <a:rPr lang="en-GB" dirty="0" smtClean="0"/>
              <a:t>account.</a:t>
            </a:r>
            <a:endParaRPr lang="en-GB" dirty="0"/>
          </a:p>
          <a:p>
            <a:pPr marL="347663" lvl="1" indent="-347663"/>
            <a:r>
              <a:rPr lang="en-GB" dirty="0"/>
              <a:t>Adoption of a unitary frame of reference to </a:t>
            </a:r>
            <a:r>
              <a:rPr lang="en-GB" dirty="0" smtClean="0"/>
              <a:t>worker–employer relationship.</a:t>
            </a:r>
            <a:endParaRPr lang="en-GB" dirty="0"/>
          </a:p>
          <a:p>
            <a:pPr marL="347663" lvl="1" indent="-347663"/>
            <a:r>
              <a:rPr lang="en-GB" dirty="0" smtClean="0"/>
              <a:t>Oversimplification </a:t>
            </a:r>
            <a:r>
              <a:rPr lang="en-GB" dirty="0"/>
              <a:t>of complex </a:t>
            </a:r>
            <a:r>
              <a:rPr lang="en-GB" dirty="0" smtClean="0"/>
              <a:t>behaviours.</a:t>
            </a:r>
            <a:endParaRPr lang="en-GB" dirty="0"/>
          </a:p>
          <a:p>
            <a:pPr marL="347663" lvl="1" indent="-347663"/>
            <a:r>
              <a:rPr lang="en-GB" dirty="0"/>
              <a:t>Ignores external social factors on worker behaviour, </a:t>
            </a:r>
            <a:r>
              <a:rPr lang="en-GB" dirty="0" smtClean="0"/>
              <a:t>e.g</a:t>
            </a:r>
            <a:r>
              <a:rPr lang="en-GB" dirty="0"/>
              <a:t>. the </a:t>
            </a:r>
            <a:r>
              <a:rPr lang="en-GB" dirty="0" smtClean="0"/>
              <a:t>‘sex-power’ differential.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7"/>
            <a:ext cx="8229600" cy="1143000"/>
          </a:xfrm>
        </p:spPr>
        <p:txBody>
          <a:bodyPr/>
          <a:lstStyle/>
          <a:p>
            <a:r>
              <a:rPr lang="en-GB" sz="4000" b="1" dirty="0"/>
              <a:t>The </a:t>
            </a:r>
            <a:r>
              <a:rPr lang="en-GB" b="1" dirty="0" smtClean="0"/>
              <a:t>importance</a:t>
            </a:r>
            <a:r>
              <a:rPr lang="en-GB" sz="4000" b="1" dirty="0" smtClean="0"/>
              <a:t> </a:t>
            </a:r>
            <a:r>
              <a:rPr lang="en-GB" sz="4000" b="1" dirty="0"/>
              <a:t>of the Hawthorne </a:t>
            </a:r>
            <a:r>
              <a:rPr lang="en-GB" sz="4000" b="1" dirty="0" smtClean="0"/>
              <a:t>experiments</a:t>
            </a:r>
            <a:endParaRPr lang="en-GB" sz="4000" b="1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909" y="1726942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/>
              <a:t>They emphasised the importance of the wider social needs of individuals and gave recognition to the work organisation as a social </a:t>
            </a:r>
            <a:r>
              <a:rPr lang="en-GB" sz="2800" dirty="0" smtClean="0"/>
              <a:t>organisation… </a:t>
            </a:r>
            <a:r>
              <a:rPr lang="en-GB" sz="2800" dirty="0"/>
              <a:t>and the importance of group values and norms.</a:t>
            </a:r>
          </a:p>
          <a:p>
            <a:pPr>
              <a:buFontTx/>
              <a:buNone/>
            </a:pPr>
            <a:endParaRPr lang="en-GB" sz="2800" dirty="0"/>
          </a:p>
          <a:p>
            <a:pPr>
              <a:buFontTx/>
              <a:buNone/>
            </a:pPr>
            <a:r>
              <a:rPr lang="en-GB" sz="2800" dirty="0"/>
              <a:t>The </a:t>
            </a:r>
            <a:r>
              <a:rPr lang="en-GB" sz="2800" dirty="0" smtClean="0"/>
              <a:t>classical school </a:t>
            </a:r>
            <a:r>
              <a:rPr lang="en-GB" sz="2800" dirty="0"/>
              <a:t>was about </a:t>
            </a:r>
            <a:r>
              <a:rPr lang="en-GB" sz="2800" dirty="0" smtClean="0"/>
              <a:t>‘organisations </a:t>
            </a:r>
            <a:r>
              <a:rPr lang="en-GB" sz="2800" dirty="0"/>
              <a:t>without </a:t>
            </a:r>
            <a:r>
              <a:rPr lang="en-GB" sz="2800" dirty="0" smtClean="0"/>
              <a:t>people’ </a:t>
            </a:r>
            <a:r>
              <a:rPr lang="en-GB" sz="2800" dirty="0"/>
              <a:t>whereas the human relations school </a:t>
            </a:r>
            <a:r>
              <a:rPr lang="en-GB" sz="2800" dirty="0" smtClean="0"/>
              <a:t>was </a:t>
            </a:r>
            <a:r>
              <a:rPr lang="en-GB" sz="2800" dirty="0"/>
              <a:t>about </a:t>
            </a:r>
            <a:r>
              <a:rPr lang="en-GB" sz="2800" dirty="0" smtClean="0"/>
              <a:t>‘people </a:t>
            </a:r>
            <a:r>
              <a:rPr lang="en-GB" sz="2800" dirty="0"/>
              <a:t>without </a:t>
            </a:r>
            <a:r>
              <a:rPr lang="en-GB" sz="2800" dirty="0" smtClean="0"/>
              <a:t>organisations’.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sz="4000" b="1" dirty="0" smtClean="0"/>
              <a:t>Neo-human relations</a:t>
            </a:r>
            <a:endParaRPr lang="en-GB" sz="4000" b="1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147" y="1717733"/>
            <a:ext cx="8229600" cy="4425950"/>
          </a:xfrm>
        </p:spPr>
        <p:txBody>
          <a:bodyPr/>
          <a:lstStyle/>
          <a:p>
            <a:r>
              <a:rPr lang="en-GB" sz="3000" dirty="0" smtClean="0"/>
              <a:t>Dates </a:t>
            </a:r>
            <a:r>
              <a:rPr lang="en-GB" sz="3000" dirty="0"/>
              <a:t>from </a:t>
            </a:r>
            <a:r>
              <a:rPr lang="en-GB" sz="3000" dirty="0" smtClean="0"/>
              <a:t>the 1950s to 1960s</a:t>
            </a:r>
            <a:endParaRPr lang="en-GB" sz="3000" dirty="0"/>
          </a:p>
          <a:p>
            <a:r>
              <a:rPr lang="en-GB" sz="3000" dirty="0"/>
              <a:t>Psychological in background</a:t>
            </a:r>
          </a:p>
          <a:p>
            <a:r>
              <a:rPr lang="en-GB" sz="3000" dirty="0"/>
              <a:t>Concerned with human personality and motivation</a:t>
            </a:r>
          </a:p>
          <a:p>
            <a:pPr marL="769938" lvl="1" indent="-396875"/>
            <a:r>
              <a:rPr lang="en-GB" dirty="0"/>
              <a:t>Maslow; the hierarchy of needs</a:t>
            </a:r>
          </a:p>
          <a:p>
            <a:pPr marL="769938" lvl="1" indent="-396875"/>
            <a:r>
              <a:rPr lang="en-GB" dirty="0"/>
              <a:t>Herzberg; </a:t>
            </a:r>
            <a:r>
              <a:rPr lang="en-GB" dirty="0" smtClean="0"/>
              <a:t>the two-factor </a:t>
            </a:r>
            <a:r>
              <a:rPr lang="en-GB" dirty="0"/>
              <a:t>motivation theory</a:t>
            </a:r>
          </a:p>
          <a:p>
            <a:pPr marL="769938" lvl="1" indent="-396875"/>
            <a:r>
              <a:rPr lang="en-GB" dirty="0"/>
              <a:t>McGregor; </a:t>
            </a:r>
            <a:r>
              <a:rPr lang="en-GB" dirty="0" smtClean="0"/>
              <a:t>Theory X and Theory Y managers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sz="4000" b="1" dirty="0"/>
              <a:t>The </a:t>
            </a:r>
            <a:r>
              <a:rPr lang="en-GB" sz="4000" b="1" dirty="0" smtClean="0"/>
              <a:t>systems approach</a:t>
            </a:r>
            <a:endParaRPr lang="en-GB" sz="4000" b="1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2793"/>
            <a:ext cx="8229600" cy="47085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600" dirty="0"/>
              <a:t>A reconciliation of </a:t>
            </a:r>
            <a:r>
              <a:rPr lang="en-GB" sz="2600" dirty="0" smtClean="0"/>
              <a:t>classical and human relations approaches.</a:t>
            </a:r>
            <a:endParaRPr lang="en-GB" sz="2600" dirty="0"/>
          </a:p>
          <a:p>
            <a:pPr>
              <a:lnSpc>
                <a:spcPct val="90000"/>
              </a:lnSpc>
            </a:pPr>
            <a:r>
              <a:rPr lang="en-GB" sz="2600" dirty="0"/>
              <a:t>Considers</a:t>
            </a:r>
            <a:r>
              <a:rPr lang="en-GB" sz="2600" dirty="0" smtClean="0"/>
              <a:t>:</a:t>
            </a:r>
            <a:endParaRPr lang="en-GB" sz="2600" dirty="0"/>
          </a:p>
          <a:p>
            <a:pPr marL="762000" lvl="1" indent="-398463">
              <a:lnSpc>
                <a:spcPct val="90000"/>
              </a:lnSpc>
            </a:pPr>
            <a:r>
              <a:rPr lang="en-GB" sz="2400" dirty="0"/>
              <a:t>The total work organisation</a:t>
            </a:r>
          </a:p>
          <a:p>
            <a:pPr marL="762000" lvl="1" indent="-398463">
              <a:lnSpc>
                <a:spcPct val="90000"/>
              </a:lnSpc>
            </a:pPr>
            <a:r>
              <a:rPr lang="en-GB" sz="2400" dirty="0"/>
              <a:t>The relationship between structure and behaviour</a:t>
            </a:r>
          </a:p>
          <a:p>
            <a:pPr marL="762000" lvl="1" indent="-398463">
              <a:lnSpc>
                <a:spcPct val="90000"/>
              </a:lnSpc>
            </a:pPr>
            <a:r>
              <a:rPr lang="en-GB" sz="2400" dirty="0"/>
              <a:t>The range of variables within an </a:t>
            </a:r>
            <a:r>
              <a:rPr lang="en-GB" sz="2400" dirty="0" smtClean="0"/>
              <a:t>organisation.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600" dirty="0"/>
              <a:t>The organisation as an </a:t>
            </a:r>
            <a:r>
              <a:rPr lang="en-GB" sz="2600" dirty="0" smtClean="0"/>
              <a:t>‘open system’.</a:t>
            </a:r>
            <a:endParaRPr lang="en-GB" sz="2600" dirty="0"/>
          </a:p>
          <a:p>
            <a:pPr>
              <a:lnSpc>
                <a:spcPct val="90000"/>
              </a:lnSpc>
            </a:pPr>
            <a:r>
              <a:rPr lang="en-GB" sz="2600" dirty="0"/>
              <a:t>The Tavistock Institute Studies of the </a:t>
            </a:r>
            <a:r>
              <a:rPr lang="en-GB" sz="2600" dirty="0" smtClean="0"/>
              <a:t>1940's </a:t>
            </a:r>
            <a:r>
              <a:rPr lang="en-GB" sz="2600" dirty="0"/>
              <a:t>mining </a:t>
            </a:r>
            <a:r>
              <a:rPr lang="en-GB" sz="2600" dirty="0" smtClean="0"/>
              <a:t>industry.</a:t>
            </a:r>
            <a:endParaRPr lang="en-GB" sz="2600" dirty="0"/>
          </a:p>
          <a:p>
            <a:pPr>
              <a:lnSpc>
                <a:spcPct val="90000"/>
              </a:lnSpc>
            </a:pPr>
            <a:r>
              <a:rPr lang="en-GB" sz="2600" dirty="0" smtClean="0"/>
              <a:t>Socio-technical </a:t>
            </a:r>
            <a:r>
              <a:rPr lang="en-GB" sz="2600" dirty="0"/>
              <a:t>system or technological </a:t>
            </a:r>
            <a:r>
              <a:rPr lang="en-GB" sz="2600" dirty="0" smtClean="0"/>
              <a:t>determinism.</a:t>
            </a:r>
            <a:endParaRPr lang="en-GB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/>
              <a:t>The </a:t>
            </a:r>
            <a:r>
              <a:rPr lang="en-GB" b="1" dirty="0" smtClean="0"/>
              <a:t>contingency approach</a:t>
            </a:r>
            <a:endParaRPr lang="en-GB" b="1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147" y="1769531"/>
            <a:ext cx="8229600" cy="452596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sz="3000" dirty="0"/>
              <a:t>Rejects the idea of </a:t>
            </a:r>
            <a:r>
              <a:rPr lang="en-GB" sz="3000" dirty="0" smtClean="0"/>
              <a:t>‘one </a:t>
            </a:r>
            <a:r>
              <a:rPr lang="en-GB" sz="3000" dirty="0"/>
              <a:t>best form or </a:t>
            </a:r>
            <a:r>
              <a:rPr lang="en-GB" sz="3000" dirty="0" smtClean="0"/>
              <a:t>structure’ </a:t>
            </a:r>
            <a:r>
              <a:rPr lang="en-GB" sz="3000" dirty="0"/>
              <a:t>or </a:t>
            </a:r>
            <a:r>
              <a:rPr lang="en-GB" sz="3000" dirty="0" smtClean="0"/>
              <a:t>‘optimum state’ </a:t>
            </a:r>
            <a:r>
              <a:rPr lang="en-GB" sz="3000" dirty="0"/>
              <a:t>for an </a:t>
            </a:r>
            <a:r>
              <a:rPr lang="en-GB" sz="3000" dirty="0" smtClean="0"/>
              <a:t>organisation.</a:t>
            </a:r>
            <a:endParaRPr lang="en-GB" sz="3000" dirty="0"/>
          </a:p>
          <a:p>
            <a:pPr>
              <a:lnSpc>
                <a:spcPct val="90000"/>
              </a:lnSpc>
            </a:pPr>
            <a:r>
              <a:rPr lang="en-GB" sz="3000" dirty="0"/>
              <a:t>Focus placed on </a:t>
            </a:r>
            <a:r>
              <a:rPr lang="en-GB" sz="3000" dirty="0" smtClean="0"/>
              <a:t>examining situational variables.</a:t>
            </a:r>
            <a:endParaRPr lang="en-GB" sz="3000" dirty="0"/>
          </a:p>
          <a:p>
            <a:pPr>
              <a:lnSpc>
                <a:spcPct val="90000"/>
              </a:lnSpc>
            </a:pPr>
            <a:r>
              <a:rPr lang="en-GB" sz="3000" dirty="0"/>
              <a:t>Successful design is dependent (</a:t>
            </a:r>
            <a:r>
              <a:rPr lang="en-GB" sz="3000" dirty="0" smtClean="0"/>
              <a:t>i.e</a:t>
            </a:r>
            <a:r>
              <a:rPr lang="en-GB" sz="3000" dirty="0"/>
              <a:t>. contingent) </a:t>
            </a:r>
            <a:r>
              <a:rPr lang="en-GB" sz="3000" dirty="0" smtClean="0"/>
              <a:t>upon organisational:</a:t>
            </a:r>
            <a:endParaRPr lang="en-GB" sz="3000" dirty="0"/>
          </a:p>
          <a:p>
            <a:pPr marL="762000" lvl="1" indent="-388938">
              <a:lnSpc>
                <a:spcPct val="90000"/>
              </a:lnSpc>
            </a:pPr>
            <a:r>
              <a:rPr lang="en-GB" dirty="0" smtClean="0"/>
              <a:t>Purpose</a:t>
            </a:r>
          </a:p>
          <a:p>
            <a:pPr marL="762000" lvl="1" indent="-388938">
              <a:lnSpc>
                <a:spcPct val="90000"/>
              </a:lnSpc>
            </a:pPr>
            <a:r>
              <a:rPr lang="en-GB" dirty="0" smtClean="0"/>
              <a:t>Culture</a:t>
            </a:r>
          </a:p>
          <a:p>
            <a:pPr marL="762000" lvl="1" indent="-388938">
              <a:lnSpc>
                <a:spcPct val="90000"/>
              </a:lnSpc>
            </a:pPr>
            <a:r>
              <a:rPr lang="en-GB" dirty="0" smtClean="0"/>
              <a:t>Size</a:t>
            </a:r>
          </a:p>
          <a:p>
            <a:pPr marL="762000" lvl="1" indent="-388938">
              <a:lnSpc>
                <a:spcPct val="90000"/>
              </a:lnSpc>
            </a:pPr>
            <a:r>
              <a:rPr lang="en-GB" dirty="0" smtClean="0"/>
              <a:t>Technology</a:t>
            </a:r>
          </a:p>
          <a:p>
            <a:pPr marL="762000" lvl="1" indent="-388938">
              <a:lnSpc>
                <a:spcPct val="90000"/>
              </a:lnSpc>
            </a:pPr>
            <a:r>
              <a:rPr lang="en-GB" dirty="0" smtClean="0"/>
              <a:t>Environment.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 smtClean="0"/>
              <a:t>The decision-making approach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147" y="1764769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Achievement of goals requires decision-making by managers.</a:t>
            </a:r>
          </a:p>
          <a:p>
            <a:r>
              <a:rPr lang="en-GB" sz="3000" dirty="0" smtClean="0"/>
              <a:t>Approach focuses on managerial decision-making, including:</a:t>
            </a:r>
          </a:p>
          <a:p>
            <a:pPr marL="769938" lvl="1" indent="-396875"/>
            <a:r>
              <a:rPr lang="en-GB" dirty="0" smtClean="0"/>
              <a:t>the use of information and processes to support decision making;</a:t>
            </a:r>
          </a:p>
          <a:p>
            <a:pPr marL="769938" lvl="1" indent="-396875"/>
            <a:r>
              <a:rPr lang="en-GB" dirty="0" smtClean="0"/>
              <a:t>how decisions are made;</a:t>
            </a:r>
          </a:p>
          <a:p>
            <a:pPr marL="769938" lvl="1" indent="-396875"/>
            <a:r>
              <a:rPr lang="en-GB" dirty="0" smtClean="0"/>
              <a:t>how conflicts are resolved.</a:t>
            </a:r>
          </a:p>
          <a:p>
            <a:r>
              <a:rPr lang="en-GB" sz="3000" dirty="0" smtClean="0"/>
              <a:t>In order to see how decision-making can be improved.</a:t>
            </a:r>
            <a:endParaRPr lang="en-GB" sz="3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/>
              <a:t>Social </a:t>
            </a:r>
            <a:r>
              <a:rPr lang="en-GB" b="1" dirty="0" smtClean="0"/>
              <a:t>action</a:t>
            </a:r>
            <a:endParaRPr lang="en-GB" b="1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27199"/>
            <a:ext cx="8229600" cy="4525963"/>
          </a:xfrm>
        </p:spPr>
        <p:txBody>
          <a:bodyPr/>
          <a:lstStyle/>
          <a:p>
            <a:r>
              <a:rPr lang="en-GB" sz="2800" dirty="0"/>
              <a:t>Sociologically </a:t>
            </a:r>
            <a:r>
              <a:rPr lang="en-GB" sz="2800" dirty="0" smtClean="0"/>
              <a:t>based approach to organisational behaviour and management</a:t>
            </a:r>
            <a:endParaRPr lang="en-GB" sz="2800" dirty="0"/>
          </a:p>
          <a:p>
            <a:r>
              <a:rPr lang="en-GB" sz="2800" dirty="0"/>
              <a:t>Views the organisation from the standpoint of individual members (the </a:t>
            </a:r>
            <a:r>
              <a:rPr lang="en-GB" sz="2800" dirty="0" smtClean="0"/>
              <a:t>‘actors’).</a:t>
            </a:r>
            <a:endParaRPr lang="en-GB" sz="2800" dirty="0"/>
          </a:p>
          <a:p>
            <a:r>
              <a:rPr lang="en-GB" sz="2800" dirty="0"/>
              <a:t>Individual goals and interpretations of the work situation are important in explaining </a:t>
            </a:r>
            <a:r>
              <a:rPr lang="en-GB" sz="2800" dirty="0" smtClean="0"/>
              <a:t>behaviour.</a:t>
            </a:r>
            <a:endParaRPr lang="en-GB" sz="2800" dirty="0"/>
          </a:p>
          <a:p>
            <a:r>
              <a:rPr lang="en-GB" sz="2800" dirty="0"/>
              <a:t>Conflict is seen as an organisational </a:t>
            </a:r>
            <a:r>
              <a:rPr lang="en-GB" sz="2800" dirty="0" smtClean="0"/>
              <a:t>norm.</a:t>
            </a:r>
            <a:endParaRPr lang="en-GB" sz="2800" dirty="0"/>
          </a:p>
          <a:p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4"/>
            <a:ext cx="8229600" cy="1143000"/>
          </a:xfrm>
        </p:spPr>
        <p:txBody>
          <a:bodyPr/>
          <a:lstStyle/>
          <a:p>
            <a:r>
              <a:rPr lang="en-GB" b="1" dirty="0" err="1" smtClean="0"/>
              <a:t>Unitarist</a:t>
            </a:r>
            <a:r>
              <a:rPr lang="en-GB" b="1" dirty="0" smtClean="0"/>
              <a:t> or pluralist perspectives</a:t>
            </a:r>
            <a:endParaRPr lang="en-GB" b="1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736" y="1726942"/>
            <a:ext cx="8229600" cy="4525963"/>
          </a:xfrm>
        </p:spPr>
        <p:txBody>
          <a:bodyPr/>
          <a:lstStyle/>
          <a:p>
            <a:pPr marL="373063" indent="-373063">
              <a:buFontTx/>
              <a:buNone/>
            </a:pPr>
            <a:r>
              <a:rPr lang="en-GB" sz="2800" dirty="0" smtClean="0"/>
              <a:t>‘With </a:t>
            </a:r>
            <a:r>
              <a:rPr lang="en-GB" sz="2800" dirty="0"/>
              <a:t>the </a:t>
            </a:r>
            <a:r>
              <a:rPr lang="en-GB" sz="2800" dirty="0" err="1" smtClean="0"/>
              <a:t>unitarist</a:t>
            </a:r>
            <a:r>
              <a:rPr lang="en-GB" sz="2800" dirty="0" smtClean="0"/>
              <a:t> perspective, </a:t>
            </a:r>
            <a:r>
              <a:rPr lang="en-GB" sz="2800" dirty="0"/>
              <a:t>the organisation is viewed as </a:t>
            </a:r>
            <a:r>
              <a:rPr lang="en-GB" sz="2800" dirty="0" smtClean="0"/>
              <a:t>an integrated and harmonious whole with managers and other staff sharing common interests and objectives.</a:t>
            </a:r>
          </a:p>
          <a:p>
            <a:pPr marL="373063" indent="-373063">
              <a:buFontTx/>
              <a:buNone/>
            </a:pPr>
            <a:r>
              <a:rPr lang="en-GB" sz="2800" dirty="0" smtClean="0"/>
              <a:t>The pluralist perspective … views the organisation as made up of powerful and competing sub-groups with their own legitimate loyalties, objectives and leaders. These competing sub-groups are almost certain to come into conflict.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 smtClean="0"/>
              <a:t>Action theory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147" y="1713970"/>
            <a:ext cx="8229600" cy="4525963"/>
          </a:xfrm>
        </p:spPr>
        <p:txBody>
          <a:bodyPr>
            <a:normAutofit/>
          </a:bodyPr>
          <a:lstStyle/>
          <a:p>
            <a:r>
              <a:rPr lang="en-GB" sz="3000" dirty="0" smtClean="0"/>
              <a:t>A sociological approach which studies the relationship between </a:t>
            </a:r>
            <a:r>
              <a:rPr lang="en-GB" sz="3000" i="1" dirty="0" smtClean="0"/>
              <a:t>meanings</a:t>
            </a:r>
            <a:r>
              <a:rPr lang="en-GB" sz="3000" dirty="0" smtClean="0"/>
              <a:t> and </a:t>
            </a:r>
            <a:r>
              <a:rPr lang="en-GB" sz="3000" i="1" dirty="0" smtClean="0"/>
              <a:t>actions.</a:t>
            </a:r>
          </a:p>
          <a:p>
            <a:r>
              <a:rPr lang="en-GB" sz="3000" dirty="0" smtClean="0"/>
              <a:t>Uses concepts from systems theory to analyse large-scale behaviour</a:t>
            </a:r>
          </a:p>
          <a:p>
            <a:pPr marL="762000" lvl="1" indent="-388938"/>
            <a:r>
              <a:rPr lang="en-GB" dirty="0" smtClean="0"/>
              <a:t>Role</a:t>
            </a:r>
          </a:p>
          <a:p>
            <a:pPr marL="762000" lvl="1" indent="-388938"/>
            <a:r>
              <a:rPr lang="en-GB" dirty="0" smtClean="0"/>
              <a:t>Relationships</a:t>
            </a:r>
          </a:p>
          <a:p>
            <a:pPr marL="762000" lvl="1" indent="-388938"/>
            <a:r>
              <a:rPr lang="en-GB" dirty="0" smtClean="0"/>
              <a:t>Structure</a:t>
            </a:r>
          </a:p>
          <a:p>
            <a:pPr marL="762000" lvl="1" indent="-388938"/>
            <a:r>
              <a:rPr lang="en-GB" dirty="0" smtClean="0"/>
              <a:t>Process</a:t>
            </a:r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/>
              <a:t>Postmodernism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2521" y="1713970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i="1" dirty="0" smtClean="0"/>
              <a:t>‘Organisation (is) less the expression of planned thought and calculative action and more a defensive reaction to forces intrinsic to the social body which constantly threaten the stability of organised life’.</a:t>
            </a:r>
          </a:p>
          <a:p>
            <a:pPr>
              <a:buFontTx/>
              <a:buNone/>
            </a:pPr>
            <a:endParaRPr lang="en-GB" i="1" dirty="0"/>
          </a:p>
          <a:p>
            <a:pPr>
              <a:buFontTx/>
              <a:buNone/>
            </a:pPr>
            <a:r>
              <a:rPr lang="en-GB" dirty="0" smtClean="0"/>
              <a:t>						      </a:t>
            </a:r>
            <a:r>
              <a:rPr lang="en-GB" sz="2400" dirty="0" smtClean="0"/>
              <a:t>Cooper and Burrell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4"/>
            <a:ext cx="8229600" cy="1143000"/>
          </a:xfrm>
        </p:spPr>
        <p:txBody>
          <a:bodyPr/>
          <a:lstStyle/>
          <a:p>
            <a:r>
              <a:rPr lang="en-GB" sz="4000" b="1" smtClean="0"/>
              <a:t>Developments in </a:t>
            </a:r>
            <a:br>
              <a:rPr lang="en-GB" sz="4000" b="1" smtClean="0"/>
            </a:br>
            <a:r>
              <a:rPr lang="en-GB" sz="4000" b="1" smtClean="0"/>
              <a:t>managerial theory</a:t>
            </a:r>
            <a:endParaRPr lang="en-GB" sz="4000" b="1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84192" y="5891984"/>
            <a:ext cx="8534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lang="en-GB" sz="1200" dirty="0"/>
              <a:t>Figure </a:t>
            </a:r>
            <a:r>
              <a:rPr lang="en-GB" sz="1200" dirty="0" smtClean="0"/>
              <a:t>2.3 </a:t>
            </a:r>
            <a:r>
              <a:rPr lang="en-GB" dirty="0" smtClean="0"/>
              <a:t> </a:t>
            </a:r>
            <a:r>
              <a:rPr lang="en-IN" dirty="0" smtClean="0"/>
              <a:t>Outline of developments in management theory</a:t>
            </a:r>
          </a:p>
        </p:txBody>
      </p:sp>
      <p:pic>
        <p:nvPicPr>
          <p:cNvPr id="2050" name="Picture 2" descr="V:\Powerpoint\PE_UK\PE501-MULLINS\Final Files\GIf\ch02\M02NF00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4554" y="1401515"/>
            <a:ext cx="3774893" cy="44828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1"/>
            <a:ext cx="8229600" cy="1143000"/>
          </a:xfrm>
        </p:spPr>
        <p:txBody>
          <a:bodyPr>
            <a:noAutofit/>
          </a:bodyPr>
          <a:lstStyle/>
          <a:p>
            <a:r>
              <a:rPr lang="en-GB" b="1" dirty="0"/>
              <a:t>Relevance </a:t>
            </a:r>
            <a:r>
              <a:rPr lang="en-GB" b="1" dirty="0" smtClean="0"/>
              <a:t>to management </a:t>
            </a:r>
            <a:br>
              <a:rPr lang="en-GB" b="1" dirty="0" smtClean="0"/>
            </a:br>
            <a:r>
              <a:rPr lang="en-GB" b="1" dirty="0" smtClean="0"/>
              <a:t>and organisational behaviour</a:t>
            </a:r>
            <a:endParaRPr lang="en-GB" b="1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8321" y="1764769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 smtClean="0"/>
              <a:t>Different categorisations of theory illustrate the complex nature of the study and practice of management.</a:t>
            </a:r>
          </a:p>
          <a:p>
            <a:pPr>
              <a:lnSpc>
                <a:spcPct val="90000"/>
              </a:lnSpc>
            </a:pPr>
            <a:r>
              <a:rPr lang="en-GB" sz="2800" dirty="0" smtClean="0"/>
              <a:t>They provide </a:t>
            </a:r>
            <a:r>
              <a:rPr lang="en-GB" sz="2800" dirty="0"/>
              <a:t>a setting in which to view the field of </a:t>
            </a:r>
            <a:r>
              <a:rPr lang="en-GB" sz="2800" dirty="0" smtClean="0"/>
              <a:t>management and organisational behaviour.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 smtClean="0"/>
              <a:t>They assist in organisational analysis and the identification of problem areas.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 smtClean="0"/>
              <a:t>They enable </a:t>
            </a:r>
            <a:r>
              <a:rPr lang="en-GB" sz="2800" dirty="0"/>
              <a:t>managers to select ideas from a range of approaches which best suit </a:t>
            </a:r>
            <a:r>
              <a:rPr lang="en-GB" sz="2800" dirty="0" smtClean="0"/>
              <a:t>the requirement of the job.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b="1" dirty="0" smtClean="0"/>
              <a:t>Caveats to be noted</a:t>
            </a:r>
            <a:endParaRPr lang="en-GB" b="1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6614" y="1722437"/>
            <a:ext cx="8229600" cy="4525963"/>
          </a:xfrm>
        </p:spPr>
        <p:txBody>
          <a:bodyPr/>
          <a:lstStyle/>
          <a:p>
            <a:r>
              <a:rPr lang="en-GB" sz="2800" dirty="0"/>
              <a:t>Various approaches represent a progression of ideas, not competing </a:t>
            </a:r>
            <a:r>
              <a:rPr lang="en-GB" sz="2800" dirty="0" smtClean="0"/>
              <a:t>ideas.</a:t>
            </a:r>
          </a:p>
          <a:p>
            <a:r>
              <a:rPr lang="en-GB" sz="2800" dirty="0" smtClean="0"/>
              <a:t>Ideas of early writers may still have relevance.</a:t>
            </a:r>
            <a:endParaRPr lang="en-GB" sz="2800" dirty="0"/>
          </a:p>
          <a:p>
            <a:r>
              <a:rPr lang="en-GB" sz="2800" dirty="0"/>
              <a:t>Categorisations tend to be </a:t>
            </a:r>
            <a:r>
              <a:rPr lang="en-GB" sz="2800" dirty="0" smtClean="0"/>
              <a:t>arbitrary.</a:t>
            </a:r>
            <a:endParaRPr lang="en-GB" sz="2800" dirty="0"/>
          </a:p>
          <a:p>
            <a:r>
              <a:rPr lang="en-GB" sz="2800" dirty="0" smtClean="0"/>
              <a:t>Theoretical approaches may be based on cultural assumptions.</a:t>
            </a:r>
            <a:endParaRPr lang="en-GB" sz="2800" dirty="0"/>
          </a:p>
          <a:p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9334"/>
            <a:ext cx="8229600" cy="1143000"/>
          </a:xfrm>
        </p:spPr>
        <p:txBody>
          <a:bodyPr/>
          <a:lstStyle/>
          <a:p>
            <a:r>
              <a:rPr lang="en-GB" sz="4000" b="1" dirty="0"/>
              <a:t>The </a:t>
            </a:r>
            <a:r>
              <a:rPr lang="en-GB" sz="4000" b="1" dirty="0" smtClean="0"/>
              <a:t>importance </a:t>
            </a:r>
            <a:r>
              <a:rPr lang="en-GB" sz="4000" b="1" dirty="0"/>
              <a:t>of </a:t>
            </a:r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cultural contexts</a:t>
            </a:r>
            <a:endParaRPr lang="en-GB" sz="4000" b="1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4868" y="1713970"/>
            <a:ext cx="8229600" cy="4525963"/>
          </a:xfrm>
        </p:spPr>
        <p:txBody>
          <a:bodyPr/>
          <a:lstStyle/>
          <a:p>
            <a:pPr marL="406400" indent="-406400">
              <a:buFontTx/>
              <a:buNone/>
            </a:pPr>
            <a:r>
              <a:rPr lang="en-GB" i="1" dirty="0" smtClean="0"/>
              <a:t>‘Traditionally</a:t>
            </a:r>
            <a:r>
              <a:rPr lang="en-GB" i="1" dirty="0"/>
              <a:t>, the greatest aspiration of researchers is to discover objective, universalistic principles of behaviour. </a:t>
            </a:r>
            <a:r>
              <a:rPr lang="en-GB" i="1" dirty="0" smtClean="0"/>
              <a:t>The </a:t>
            </a:r>
            <a:r>
              <a:rPr lang="en-GB" i="1" dirty="0"/>
              <a:t>tacit assumption behind this is that these principles may be discovered without reference to cultural </a:t>
            </a:r>
            <a:r>
              <a:rPr lang="en-GB" i="1" dirty="0" smtClean="0"/>
              <a:t>contexts’.</a:t>
            </a:r>
            <a:endParaRPr lang="en-GB" i="1" dirty="0"/>
          </a:p>
          <a:p>
            <a:pPr>
              <a:buFontTx/>
              <a:buNone/>
            </a:pPr>
            <a:endParaRPr lang="en-GB" i="1" dirty="0"/>
          </a:p>
          <a:p>
            <a:pPr>
              <a:buFontTx/>
              <a:buNone/>
            </a:pPr>
            <a:r>
              <a:rPr lang="en-GB" sz="2400" dirty="0" smtClean="0"/>
              <a:t>								Cheng </a:t>
            </a:r>
            <a:r>
              <a:rPr lang="en-GB" sz="2400" i="1" dirty="0" smtClean="0"/>
              <a:t>et al</a:t>
            </a:r>
            <a:r>
              <a:rPr lang="en-GB" sz="2400" dirty="0" smtClean="0"/>
              <a:t>.</a:t>
            </a:r>
            <a:endParaRPr lang="en-GB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sz="4000" b="1" dirty="0" smtClean="0"/>
              <a:t>Value of management theory</a:t>
            </a:r>
            <a:endParaRPr lang="en-GB" sz="4000" b="1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2335" y="1713970"/>
            <a:ext cx="8229600" cy="4525963"/>
          </a:xfrm>
        </p:spPr>
        <p:txBody>
          <a:bodyPr/>
          <a:lstStyle/>
          <a:p>
            <a:pPr marL="482600" indent="-482600">
              <a:buFontTx/>
              <a:buNone/>
            </a:pPr>
            <a:r>
              <a:rPr lang="en-GB" sz="2800" i="1" dirty="0"/>
              <a:t> </a:t>
            </a:r>
            <a:r>
              <a:rPr lang="en-GB" sz="3000" i="1" dirty="0" smtClean="0"/>
              <a:t>‘Management thinkers still have a lot to tell us.  You don’t have to believe everything they say, but they may at least offer stimulation; they might provoke senior managers into abandoning complacency and trying to see problems in a new light’.</a:t>
            </a:r>
            <a:endParaRPr lang="en-GB" sz="3000" i="1" dirty="0"/>
          </a:p>
          <a:p>
            <a:pPr>
              <a:buFontTx/>
              <a:buNone/>
            </a:pPr>
            <a:endParaRPr lang="en-GB" sz="2800" i="1" dirty="0"/>
          </a:p>
          <a:p>
            <a:pPr>
              <a:buFontTx/>
              <a:buNone/>
            </a:pPr>
            <a:r>
              <a:rPr lang="en-GB" sz="2400" dirty="0" smtClean="0"/>
              <a:t>									Stern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4134"/>
            <a:ext cx="8229600" cy="1143000"/>
          </a:xfrm>
        </p:spPr>
        <p:txBody>
          <a:bodyPr/>
          <a:lstStyle/>
          <a:p>
            <a:r>
              <a:rPr lang="en-GB" sz="4000" b="1" dirty="0" smtClean="0"/>
              <a:t>Assignment</a:t>
            </a:r>
            <a:endParaRPr lang="en-GB" sz="4000" b="1" dirty="0"/>
          </a:p>
        </p:txBody>
      </p:sp>
      <p:pic>
        <p:nvPicPr>
          <p:cNvPr id="5" name="Picture 2" descr="V:\Powerpoint\PE_UK\PE501-MULLINS\Final Files\GIf\ch02\M02UF001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4833" y="1820335"/>
            <a:ext cx="8354398" cy="1932038"/>
          </a:xfrm>
          <a:prstGeom prst="rect">
            <a:avLst/>
          </a:prstGeom>
          <a:noFill/>
        </p:spPr>
      </p:pic>
      <p:pic>
        <p:nvPicPr>
          <p:cNvPr id="3076" name="Picture 4" descr="V:\Powerpoint\PE_UK\PE501-MULLINS\Final Files\GIf\ch02\M02UF001B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1" y="3769957"/>
            <a:ext cx="8365494" cy="2391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24"/>
  <p:tag name="MMPROD_UIDATA" val="&lt;database version=&quot;6.0&quot;&gt;&lt;object type=&quot;1&quot; unique_id=&quot;10001&quot;&gt;&lt;object type=&quot;8&quot; unique_id=&quot;358230&quot;&gt;&lt;/object&gt;&lt;object type=&quot;2&quot; unique_id=&quot;358231&quot;&gt;&lt;object type=&quot;3&quot; unique_id=&quot;360995&quot;&gt;&lt;property id=&quot;20148&quot; value=&quot;5&quot;/&gt;&lt;property id=&quot;20300&quot; value=&quot;Slide 1 - &amp;quot;Chapter 2&amp;#x0D;&amp;#x0A;Approaches to organisation and&amp;#x0D;&amp;#x0A;management&amp;quot;&quot;/&gt;&lt;property id=&quot;20307&quot; value=&quot;257&quot;/&gt;&lt;/object&gt;&lt;object type=&quot;3&quot; unique_id=&quot;360996&quot;&gt;&lt;property id=&quot;20148&quot; value=&quot;5&quot;/&gt;&lt;property id=&quot;20300&quot; value=&quot;Slide 2 - &amp;quot;The importance of &amp;#x0D;&amp;#x0A;management theory&amp;quot;&quot;/&gt;&lt;property id=&quot;20307&quot; value=&quot;258&quot;/&gt;&lt;/object&gt;&lt;object type=&quot;3&quot; unique_id=&quot;360997&quot;&gt;&lt;property id=&quot;20148&quot; value=&quot;5&quot;/&gt;&lt;property id=&quot;20300&quot; value=&quot;Slide 3 - &amp;quot;Main approaches to organisation, structure and management&amp;quot;&quot;/&gt;&lt;property id=&quot;20307&quot; value=&quot;259&quot;/&gt;&lt;/object&gt;&lt;object type=&quot;3&quot; unique_id=&quot;360998&quot;&gt;&lt;property id=&quot;20148&quot; value=&quot;5&quot;/&gt;&lt;property id=&quot;20300&quot; value=&quot;Slide 4 - &amp;quot;The classical approach&amp;quot;&quot;/&gt;&lt;property id=&quot;20307&quot; value=&quot;260&quot;/&gt;&lt;/object&gt;&lt;object type=&quot;3&quot; unique_id=&quot;360999&quot;&gt;&lt;property id=&quot;20148&quot; value=&quot;5&quot;/&gt;&lt;property id=&quot;20300&quot; value=&quot;Slide 5 - &amp;quot;Fayol’s five managerial activities&amp;quot;&quot;/&gt;&lt;property id=&quot;20307&quot; value=&quot;261&quot;/&gt;&lt;/object&gt;&lt;object type=&quot;3&quot; unique_id=&quot;361000&quot;&gt;&lt;property id=&quot;20148&quot; value=&quot;5&quot;/&gt;&lt;property id=&quot;20300&quot; value=&quot;Slide 6 - &amp;quot;Sub-groups of classical approach&amp;quot;&quot;/&gt;&lt;property id=&quot;20307&quot; value=&quot;262&quot;/&gt;&lt;/object&gt;&lt;object type=&quot;3&quot; unique_id=&quot;361001&quot;&gt;&lt;property id=&quot;20148&quot; value=&quot;5&quot;/&gt;&lt;property id=&quot;20300&quot; value=&quot;Slide 7 - &amp;quot;Scientific management&amp;quot;&quot;/&gt;&lt;property id=&quot;20307&quot; value=&quot;263&quot;/&gt;&lt;/object&gt;&lt;object type=&quot;3&quot; unique_id=&quot;361002&quot;&gt;&lt;property id=&quot;20148&quot; value=&quot;5&quot;/&gt;&lt;property id=&quot;20300&quot; value=&quot;Slide 8 - &amp;quot;Principles to guide management &amp;quot;&quot;/&gt;&lt;property id=&quot;20307&quot; value=&quot;264&quot;/&gt;&lt;/object&gt;&lt;object type=&quot;3&quot; unique_id=&quot;361003&quot;&gt;&lt;property id=&quot;20148&quot; value=&quot;5&quot;/&gt;&lt;property id=&quot;20300&quot; value=&quot;Slide 9 - &amp;quot;Critique of Taylorism&amp;quot;&quot;/&gt;&lt;property id=&quot;20307&quot; value=&quot;265&quot;/&gt;&lt;/object&gt;&lt;object type=&quot;3&quot; unique_id=&quot;361004&quot;&gt;&lt;property id=&quot;20148&quot; value=&quot;5&quot;/&gt;&lt;property id=&quot;20300&quot; value=&quot;Slide 10 - &amp;quot;Taylor’s legacy&amp;quot;&quot;/&gt;&lt;property id=&quot;20307&quot; value=&quot;266&quot;/&gt;&lt;/object&gt;&lt;object type=&quot;3&quot; unique_id=&quot;361005&quot;&gt;&lt;property id=&quot;20148&quot; value=&quot;5&quot;/&gt;&lt;property id=&quot;20300&quot; value=&quot;Slide 11 - &amp;quot;Bureaucracy&amp;quot;&quot;/&gt;&lt;property id=&quot;20307&quot; value=&quot;267&quot;/&gt;&lt;/object&gt;&lt;object type=&quot;3&quot; unique_id=&quot;361006&quot;&gt;&lt;property id=&quot;20148&quot; value=&quot;5&quot;/&gt;&lt;property id=&quot;20300&quot; value=&quot;Slide 12 - &amp;quot;Main characteristics of bureaucracies&amp;quot;&quot;/&gt;&lt;property id=&quot;20307&quot; value=&quot;268&quot;/&gt;&lt;/object&gt;&lt;object type=&quot;3&quot; unique_id=&quot;361007&quot;&gt;&lt;property id=&quot;20148&quot; value=&quot;5&quot;/&gt;&lt;property id=&quot;20300&quot; value=&quot;Slide 13 - &amp;quot;Four main features of bureaucracy&amp;quot;&quot;/&gt;&lt;property id=&quot;20307&quot; value=&quot;269&quot;/&gt;&lt;/object&gt;&lt;object type=&quot;3&quot; unique_id=&quot;361008&quot;&gt;&lt;property id=&quot;20148&quot; value=&quot;5&quot;/&gt;&lt;property id=&quot;20300&quot; value=&quot;Slide 14 - &amp;quot;Criticisms of bureaucracy&amp;quot;&quot;/&gt;&lt;property id=&quot;20307&quot; value=&quot;270&quot;/&gt;&lt;/object&gt;&lt;object type=&quot;3&quot; unique_id=&quot;361009&quot;&gt;&lt;property id=&quot;20148&quot; value=&quot;5&quot;/&gt;&lt;property id=&quot;20300&quot; value=&quot;Slide 15 - &amp;quot;Public sector organisations&amp;quot;&quot;/&gt;&lt;property id=&quot;20307&quot; value=&quot;271&quot;/&gt;&lt;/object&gt;&lt;object type=&quot;3&quot; unique_id=&quot;361010&quot;&gt;&lt;property id=&quot;20148&quot; value=&quot;5&quot;/&gt;&lt;property id=&quot;20300&quot; value=&quot;Slide 16 - &amp;quot;The human relations approach&amp;quot;&quot;/&gt;&lt;property id=&quot;20307&quot; value=&quot;272&quot;/&gt;&lt;/object&gt;&lt;object type=&quot;3&quot; unique_id=&quot;361011&quot;&gt;&lt;property id=&quot;20148&quot; value=&quot;5&quot;/&gt;&lt;property id=&quot;20300&quot; value=&quot;Slide 17 - &amp;quot;Evaluation of the &amp;#x0D;&amp;#x0A;Hawthorne experiments&amp;quot;&quot;/&gt;&lt;property id=&quot;20307&quot; value=&quot;273&quot;/&gt;&lt;/object&gt;&lt;object type=&quot;3&quot; unique_id=&quot;361012&quot;&gt;&lt;property id=&quot;20148&quot; value=&quot;5&quot;/&gt;&lt;property id=&quot;20300&quot; value=&quot;Slide 18 - &amp;quot;The importance of the Hawthorne experiments&amp;quot;&quot;/&gt;&lt;property id=&quot;20307&quot; value=&quot;274&quot;/&gt;&lt;/object&gt;&lt;object type=&quot;3&quot; unique_id=&quot;361013&quot;&gt;&lt;property id=&quot;20148&quot; value=&quot;5&quot;/&gt;&lt;property id=&quot;20300&quot; value=&quot;Slide 19 - &amp;quot;Neo-human relations&amp;quot;&quot;/&gt;&lt;property id=&quot;20307&quot; value=&quot;275&quot;/&gt;&lt;/object&gt;&lt;object type=&quot;3&quot; unique_id=&quot;361014&quot;&gt;&lt;property id=&quot;20148&quot; value=&quot;5&quot;/&gt;&lt;property id=&quot;20300&quot; value=&quot;Slide 20 - &amp;quot;The systems approach&amp;quot;&quot;/&gt;&lt;property id=&quot;20307&quot; value=&quot;276&quot;/&gt;&lt;/object&gt;&lt;object type=&quot;3&quot; unique_id=&quot;361015&quot;&gt;&lt;property id=&quot;20148&quot; value=&quot;5&quot;/&gt;&lt;property id=&quot;20300&quot; value=&quot;Slide 21 - &amp;quot;The contingency approach&amp;quot;&quot;/&gt;&lt;property id=&quot;20307&quot; value=&quot;277&quot;/&gt;&lt;/object&gt;&lt;object type=&quot;3&quot; unique_id=&quot;361016&quot;&gt;&lt;property id=&quot;20148&quot; value=&quot;5&quot;/&gt;&lt;property id=&quot;20300&quot; value=&quot;Slide 22 - &amp;quot;The decision-making approach&amp;quot;&quot;/&gt;&lt;property id=&quot;20307&quot; value=&quot;278&quot;/&gt;&lt;/object&gt;&lt;object type=&quot;3&quot; unique_id=&quot;361017&quot;&gt;&lt;property id=&quot;20148&quot; value=&quot;5&quot;/&gt;&lt;property id=&quot;20300&quot; value=&quot;Slide 23 - &amp;quot;Social action&amp;quot;&quot;/&gt;&lt;property id=&quot;20307&quot; value=&quot;279&quot;/&gt;&lt;/object&gt;&lt;object type=&quot;3&quot; unique_id=&quot;361018&quot;&gt;&lt;property id=&quot;20148&quot; value=&quot;5&quot;/&gt;&lt;property id=&quot;20300&quot; value=&quot;Slide 24 - &amp;quot;Unitarist or pluralist perspectives&amp;quot;&quot;/&gt;&lt;property id=&quot;20307&quot; value=&quot;280&quot;/&gt;&lt;/object&gt;&lt;object type=&quot;3&quot; unique_id=&quot;361019&quot;&gt;&lt;property id=&quot;20148&quot; value=&quot;5&quot;/&gt;&lt;property id=&quot;20300&quot; value=&quot;Slide 25 - &amp;quot;Action theory&amp;quot;&quot;/&gt;&lt;property id=&quot;20307&quot; value=&quot;281&quot;/&gt;&lt;/object&gt;&lt;object type=&quot;3&quot; unique_id=&quot;361020&quot;&gt;&lt;property id=&quot;20148&quot; value=&quot;5&quot;/&gt;&lt;property id=&quot;20300&quot; value=&quot;Slide 26 - &amp;quot;Postmodernism&amp;quot;&quot;/&gt;&lt;property id=&quot;20307&quot; value=&quot;282&quot;/&gt;&lt;/object&gt;&lt;object type=&quot;3&quot; unique_id=&quot;361021&quot;&gt;&lt;property id=&quot;20148&quot; value=&quot;5&quot;/&gt;&lt;property id=&quot;20300&quot; value=&quot;Slide 27 - &amp;quot;Developments in &amp;#x0D;&amp;#x0A;managerial theory&amp;quot;&quot;/&gt;&lt;property id=&quot;20307&quot; value=&quot;283&quot;/&gt;&lt;/object&gt;&lt;object type=&quot;3&quot; unique_id=&quot;361023&quot;&gt;&lt;property id=&quot;20148&quot; value=&quot;5&quot;/&gt;&lt;property id=&quot;20300&quot; value=&quot;Slide 28 - &amp;quot;Relevance to management &amp;#x0D;&amp;#x0A;and organisational behaviour&amp;quot;&quot;/&gt;&lt;property id=&quot;20307&quot; value=&quot;285&quot;/&gt;&lt;/object&gt;&lt;object type=&quot;3&quot; unique_id=&quot;361024&quot;&gt;&lt;property id=&quot;20148&quot; value=&quot;5&quot;/&gt;&lt;property id=&quot;20300&quot; value=&quot;Slide 29 - &amp;quot;Caveats to be noted&amp;quot;&quot;/&gt;&lt;property id=&quot;20307&quot; value=&quot;286&quot;/&gt;&lt;/object&gt;&lt;object type=&quot;3&quot; unique_id=&quot;361025&quot;&gt;&lt;property id=&quot;20148&quot; value=&quot;5&quot;/&gt;&lt;property id=&quot;20300&quot; value=&quot;Slide 30 - &amp;quot;The importance of &amp;#x0D;&amp;#x0A;cultural contexts&amp;quot;&quot;/&gt;&lt;property id=&quot;20307&quot; value=&quot;287&quot;/&gt;&lt;/object&gt;&lt;object type=&quot;3&quot; unique_id=&quot;361026&quot;&gt;&lt;property id=&quot;20148&quot; value=&quot;5&quot;/&gt;&lt;property id=&quot;20300&quot; value=&quot;Slide 31 - &amp;quot;Value of management theory&amp;quot;&quot;/&gt;&lt;property id=&quot;20307&quot; value=&quot;288&quot;/&gt;&lt;/object&gt;&lt;object type=&quot;3&quot; unique_id=&quot;361027&quot;&gt;&lt;property id=&quot;20148&quot; value=&quot;5&quot;/&gt;&lt;property id=&quot;20300&quot; value=&quot;Slide 32 - &amp;quot;Assignment&amp;quot;&quot;/&gt;&lt;property id=&quot;20307&quot; value=&quot;289&quot;/&gt;&lt;/object&gt;&lt;/object&gt;&lt;/object&gt;&lt;/database&gt;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1332</Words>
  <Application>Microsoft Office PowerPoint</Application>
  <PresentationFormat>On-screen Show (4:3)</PresentationFormat>
  <Paragraphs>213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Times New Roman</vt:lpstr>
      <vt:lpstr>Default Design</vt:lpstr>
      <vt:lpstr>Custom Design</vt:lpstr>
      <vt:lpstr>Chapter 2 Approaches to organisation and management</vt:lpstr>
      <vt:lpstr>The importance of  management theory</vt:lpstr>
      <vt:lpstr>Main approaches to organisation, structure and management</vt:lpstr>
      <vt:lpstr>The classical approach</vt:lpstr>
      <vt:lpstr>Fayol’s five managerial activities</vt:lpstr>
      <vt:lpstr>Sub-groups of classical approach</vt:lpstr>
      <vt:lpstr>Scientific management</vt:lpstr>
      <vt:lpstr>Principles to guide management </vt:lpstr>
      <vt:lpstr>Critique of Taylorism</vt:lpstr>
      <vt:lpstr>Taylor’s legacy</vt:lpstr>
      <vt:lpstr>Bureaucracy</vt:lpstr>
      <vt:lpstr>Main characteristics of bureaucracies</vt:lpstr>
      <vt:lpstr>Four main features of bureaucracy</vt:lpstr>
      <vt:lpstr>Criticisms of bureaucracy</vt:lpstr>
      <vt:lpstr>Public sector organisations</vt:lpstr>
      <vt:lpstr>The human relations approach</vt:lpstr>
      <vt:lpstr>Evaluation of the  Hawthorne experiments</vt:lpstr>
      <vt:lpstr>The importance of the Hawthorne experiments</vt:lpstr>
      <vt:lpstr>Neo-human relations</vt:lpstr>
      <vt:lpstr>The systems approach</vt:lpstr>
      <vt:lpstr>The contingency approach</vt:lpstr>
      <vt:lpstr>The decision-making approach</vt:lpstr>
      <vt:lpstr>Social action</vt:lpstr>
      <vt:lpstr>Unitarist or pluralist perspectives</vt:lpstr>
      <vt:lpstr>Action theory</vt:lpstr>
      <vt:lpstr>Postmodernism</vt:lpstr>
      <vt:lpstr>Developments in  managerial theory</vt:lpstr>
      <vt:lpstr>Relevance to management  and organisational behaviour</vt:lpstr>
      <vt:lpstr>Caveats to be noted</vt:lpstr>
      <vt:lpstr>The importance of  cultural contexts</vt:lpstr>
      <vt:lpstr>Value of management theory</vt:lpstr>
      <vt:lpstr>Assignment</vt:lpstr>
    </vt:vector>
  </TitlesOfParts>
  <Company>Christy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One</dc:title>
  <dc:creator>Gill</dc:creator>
  <cp:lastModifiedBy>Irina Neaga</cp:lastModifiedBy>
  <cp:revision>118</cp:revision>
  <cp:lastPrinted>2015-10-18T16:29:51Z</cp:lastPrinted>
  <dcterms:created xsi:type="dcterms:W3CDTF">2007-02-22T15:17:11Z</dcterms:created>
  <dcterms:modified xsi:type="dcterms:W3CDTF">2019-02-04T09:47:52Z</dcterms:modified>
</cp:coreProperties>
</file>