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763"/>
    <p:restoredTop sz="94681"/>
  </p:normalViewPr>
  <p:slideViewPr>
    <p:cSldViewPr snapToGrid="0" snapToObjects="1">
      <p:cViewPr varScale="1">
        <p:scale>
          <a:sx n="107" d="100"/>
          <a:sy n="107" d="100"/>
        </p:scale>
        <p:origin x="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DC28D42-301C-4F1F-B73C-C4F384BB42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02DDB6A-F7DA-48B4-BF92-E965FFA17530}">
      <dgm:prSet/>
      <dgm:spPr/>
      <dgm:t>
        <a:bodyPr/>
        <a:lstStyle/>
        <a:p>
          <a:r>
            <a:rPr lang="en-US"/>
            <a:t>Within this presentation we will discuss certain areas such as going into depth about the importance of communication skills, sharing insights into why communicating is crucial. How this contributes to the organization's efficiency, and we will also provide some examples of this. </a:t>
          </a:r>
        </a:p>
      </dgm:t>
    </dgm:pt>
    <dgm:pt modelId="{1A2091E7-BA2E-4F2C-98A2-9F0A6C66321B}" type="parTrans" cxnId="{0780BA2D-7480-42BB-9E75-A7E3B04DF669}">
      <dgm:prSet/>
      <dgm:spPr/>
      <dgm:t>
        <a:bodyPr/>
        <a:lstStyle/>
        <a:p>
          <a:endParaRPr lang="en-US"/>
        </a:p>
      </dgm:t>
    </dgm:pt>
    <dgm:pt modelId="{40281971-A43F-4B37-B121-7FFB6FA69CDF}" type="sibTrans" cxnId="{0780BA2D-7480-42BB-9E75-A7E3B04DF669}">
      <dgm:prSet/>
      <dgm:spPr/>
      <dgm:t>
        <a:bodyPr/>
        <a:lstStyle/>
        <a:p>
          <a:endParaRPr lang="en-US"/>
        </a:p>
      </dgm:t>
    </dgm:pt>
    <dgm:pt modelId="{CDF0C5D5-48DA-4727-BDB3-58E28B0A1783}">
      <dgm:prSet/>
      <dgm:spPr/>
      <dgm:t>
        <a:bodyPr/>
        <a:lstStyle/>
        <a:p>
          <a:r>
            <a:rPr lang="en-US"/>
            <a:t>Also, we will discuss the essential communication skills which as an example might be active listening, clarity in written communication, adaptability and empathy. </a:t>
          </a:r>
        </a:p>
      </dgm:t>
    </dgm:pt>
    <dgm:pt modelId="{A0325F2F-DCD3-47A4-95D3-9FC51D8207E9}" type="parTrans" cxnId="{F5DAD5C7-BF7E-45D1-9377-399AB071F1C5}">
      <dgm:prSet/>
      <dgm:spPr/>
      <dgm:t>
        <a:bodyPr/>
        <a:lstStyle/>
        <a:p>
          <a:endParaRPr lang="en-US"/>
        </a:p>
      </dgm:t>
    </dgm:pt>
    <dgm:pt modelId="{FFE5DC93-CB8E-4B65-A9E3-47EFA98FA9C8}" type="sibTrans" cxnId="{F5DAD5C7-BF7E-45D1-9377-399AB071F1C5}">
      <dgm:prSet/>
      <dgm:spPr/>
      <dgm:t>
        <a:bodyPr/>
        <a:lstStyle/>
        <a:p>
          <a:endParaRPr lang="en-US"/>
        </a:p>
      </dgm:t>
    </dgm:pt>
    <dgm:pt modelId="{F31ABE93-399B-4FFE-B186-9EE27603A53A}">
      <dgm:prSet/>
      <dgm:spPr/>
      <dgm:t>
        <a:bodyPr/>
        <a:lstStyle/>
        <a:p>
          <a:r>
            <a:rPr lang="en-US"/>
            <a:t>Then we will discuss about any teamwork issue which it is a possibility to arise and how to resolve these issues. </a:t>
          </a:r>
        </a:p>
      </dgm:t>
    </dgm:pt>
    <dgm:pt modelId="{1F0522A0-CA0E-45C1-8DDA-C09FFB9FF04A}" type="parTrans" cxnId="{9A43ACEB-5DC0-48EC-BB6D-675CF27DE7F7}">
      <dgm:prSet/>
      <dgm:spPr/>
      <dgm:t>
        <a:bodyPr/>
        <a:lstStyle/>
        <a:p>
          <a:endParaRPr lang="en-US"/>
        </a:p>
      </dgm:t>
    </dgm:pt>
    <dgm:pt modelId="{E29EB0D4-C5A5-43AE-BEA8-348CD5DC3569}" type="sibTrans" cxnId="{9A43ACEB-5DC0-48EC-BB6D-675CF27DE7F7}">
      <dgm:prSet/>
      <dgm:spPr/>
      <dgm:t>
        <a:bodyPr/>
        <a:lstStyle/>
        <a:p>
          <a:endParaRPr lang="en-US"/>
        </a:p>
      </dgm:t>
    </dgm:pt>
    <dgm:pt modelId="{BDA2EA33-F955-4459-9927-08F67962B305}">
      <dgm:prSet/>
      <dgm:spPr/>
      <dgm:t>
        <a:bodyPr/>
        <a:lstStyle/>
        <a:p>
          <a:r>
            <a:rPr lang="en-US"/>
            <a:t>Lastly, we will discuss how to apply communication skills in our everyday work. Also, in collaborating and achieving common goals such as KPI’s. We will also discuss the importance of concise communication on team dynamics and a few other topics.</a:t>
          </a:r>
        </a:p>
      </dgm:t>
    </dgm:pt>
    <dgm:pt modelId="{638B4947-E863-421C-9AB3-DA8951DF294C}" type="parTrans" cxnId="{01F65CCD-B727-437E-94B9-F099F46A4ECA}">
      <dgm:prSet/>
      <dgm:spPr/>
      <dgm:t>
        <a:bodyPr/>
        <a:lstStyle/>
        <a:p>
          <a:endParaRPr lang="en-US"/>
        </a:p>
      </dgm:t>
    </dgm:pt>
    <dgm:pt modelId="{707D441C-AA0A-4EA2-A297-10C6AF097AB1}" type="sibTrans" cxnId="{01F65CCD-B727-437E-94B9-F099F46A4ECA}">
      <dgm:prSet/>
      <dgm:spPr/>
      <dgm:t>
        <a:bodyPr/>
        <a:lstStyle/>
        <a:p>
          <a:endParaRPr lang="en-US"/>
        </a:p>
      </dgm:t>
    </dgm:pt>
    <dgm:pt modelId="{7F2CEDF8-E851-4E19-821C-4978C8ADEB2F}" type="pres">
      <dgm:prSet presAssocID="{4DC28D42-301C-4F1F-B73C-C4F384BB42CA}" presName="root" presStyleCnt="0">
        <dgm:presLayoutVars>
          <dgm:dir/>
          <dgm:resizeHandles val="exact"/>
        </dgm:presLayoutVars>
      </dgm:prSet>
      <dgm:spPr/>
    </dgm:pt>
    <dgm:pt modelId="{8B91837F-F2FC-4E38-8FBB-AF6ED4DCB572}" type="pres">
      <dgm:prSet presAssocID="{602DDB6A-F7DA-48B4-BF92-E965FFA17530}" presName="compNode" presStyleCnt="0"/>
      <dgm:spPr/>
    </dgm:pt>
    <dgm:pt modelId="{DC00CE33-AE2F-4BC2-B0F3-A2BCCAA250B7}" type="pres">
      <dgm:prSet presAssocID="{602DDB6A-F7DA-48B4-BF92-E965FFA17530}" presName="bgRect" presStyleLbl="bgShp" presStyleIdx="0" presStyleCnt="4"/>
      <dgm:spPr/>
    </dgm:pt>
    <dgm:pt modelId="{099B90BC-ADE9-4F1B-BD3C-85AA51369664}" type="pres">
      <dgm:prSet presAssocID="{602DDB6A-F7DA-48B4-BF92-E965FFA175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7B2A6A6-B195-4D93-8651-EEFB19D7AC7E}" type="pres">
      <dgm:prSet presAssocID="{602DDB6A-F7DA-48B4-BF92-E965FFA17530}" presName="spaceRect" presStyleCnt="0"/>
      <dgm:spPr/>
    </dgm:pt>
    <dgm:pt modelId="{CE5F1204-0C9E-40B3-B24D-07FB0B24B277}" type="pres">
      <dgm:prSet presAssocID="{602DDB6A-F7DA-48B4-BF92-E965FFA17530}" presName="parTx" presStyleLbl="revTx" presStyleIdx="0" presStyleCnt="4">
        <dgm:presLayoutVars>
          <dgm:chMax val="0"/>
          <dgm:chPref val="0"/>
        </dgm:presLayoutVars>
      </dgm:prSet>
      <dgm:spPr/>
    </dgm:pt>
    <dgm:pt modelId="{9008F871-6CEB-4D76-8C4E-05DAFC1B2185}" type="pres">
      <dgm:prSet presAssocID="{40281971-A43F-4B37-B121-7FFB6FA69CDF}" presName="sibTrans" presStyleCnt="0"/>
      <dgm:spPr/>
    </dgm:pt>
    <dgm:pt modelId="{1D35D55C-32F4-41A4-B7F2-12E318A1A682}" type="pres">
      <dgm:prSet presAssocID="{CDF0C5D5-48DA-4727-BDB3-58E28B0A1783}" presName="compNode" presStyleCnt="0"/>
      <dgm:spPr/>
    </dgm:pt>
    <dgm:pt modelId="{54E1A172-DCB0-43C7-B87A-5C8EDC7A89EB}" type="pres">
      <dgm:prSet presAssocID="{CDF0C5D5-48DA-4727-BDB3-58E28B0A1783}" presName="bgRect" presStyleLbl="bgShp" presStyleIdx="1" presStyleCnt="4"/>
      <dgm:spPr/>
    </dgm:pt>
    <dgm:pt modelId="{7ADC2A20-96ED-49B3-B143-2920CF31275F}" type="pres">
      <dgm:prSet presAssocID="{CDF0C5D5-48DA-4727-BDB3-58E28B0A17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25FDA6D0-B4E1-4E01-A5BC-6DDFCFDF166F}" type="pres">
      <dgm:prSet presAssocID="{CDF0C5D5-48DA-4727-BDB3-58E28B0A1783}" presName="spaceRect" presStyleCnt="0"/>
      <dgm:spPr/>
    </dgm:pt>
    <dgm:pt modelId="{36C329D6-4E47-4FF6-A2FE-268D82FCB171}" type="pres">
      <dgm:prSet presAssocID="{CDF0C5D5-48DA-4727-BDB3-58E28B0A1783}" presName="parTx" presStyleLbl="revTx" presStyleIdx="1" presStyleCnt="4">
        <dgm:presLayoutVars>
          <dgm:chMax val="0"/>
          <dgm:chPref val="0"/>
        </dgm:presLayoutVars>
      </dgm:prSet>
      <dgm:spPr/>
    </dgm:pt>
    <dgm:pt modelId="{3D2A5F87-095D-4A8B-AE47-4C70EFF47448}" type="pres">
      <dgm:prSet presAssocID="{FFE5DC93-CB8E-4B65-A9E3-47EFA98FA9C8}" presName="sibTrans" presStyleCnt="0"/>
      <dgm:spPr/>
    </dgm:pt>
    <dgm:pt modelId="{59C4643F-D6B7-4C4F-BA67-B860F12DD270}" type="pres">
      <dgm:prSet presAssocID="{F31ABE93-399B-4FFE-B186-9EE27603A53A}" presName="compNode" presStyleCnt="0"/>
      <dgm:spPr/>
    </dgm:pt>
    <dgm:pt modelId="{37DE643B-94ED-4D34-B0DA-DFB553523C14}" type="pres">
      <dgm:prSet presAssocID="{F31ABE93-399B-4FFE-B186-9EE27603A53A}" presName="bgRect" presStyleLbl="bgShp" presStyleIdx="2" presStyleCnt="4"/>
      <dgm:spPr/>
    </dgm:pt>
    <dgm:pt modelId="{0A850C81-72FE-4ACA-93FB-2D028CE925FF}" type="pres">
      <dgm:prSet presAssocID="{F31ABE93-399B-4FFE-B186-9EE27603A5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7419DADD-6A9E-432C-8593-B6A6F4A2F4A4}" type="pres">
      <dgm:prSet presAssocID="{F31ABE93-399B-4FFE-B186-9EE27603A53A}" presName="spaceRect" presStyleCnt="0"/>
      <dgm:spPr/>
    </dgm:pt>
    <dgm:pt modelId="{3E901673-148B-4DE0-AEED-98D489F1C470}" type="pres">
      <dgm:prSet presAssocID="{F31ABE93-399B-4FFE-B186-9EE27603A53A}" presName="parTx" presStyleLbl="revTx" presStyleIdx="2" presStyleCnt="4">
        <dgm:presLayoutVars>
          <dgm:chMax val="0"/>
          <dgm:chPref val="0"/>
        </dgm:presLayoutVars>
      </dgm:prSet>
      <dgm:spPr/>
    </dgm:pt>
    <dgm:pt modelId="{BBCD28FD-C319-42F8-B288-36FD0A0F70B0}" type="pres">
      <dgm:prSet presAssocID="{E29EB0D4-C5A5-43AE-BEA8-348CD5DC3569}" presName="sibTrans" presStyleCnt="0"/>
      <dgm:spPr/>
    </dgm:pt>
    <dgm:pt modelId="{96F1C317-62B6-4A3B-B8D2-01E8C0ACFDDC}" type="pres">
      <dgm:prSet presAssocID="{BDA2EA33-F955-4459-9927-08F67962B305}" presName="compNode" presStyleCnt="0"/>
      <dgm:spPr/>
    </dgm:pt>
    <dgm:pt modelId="{88187015-61D9-4BA5-97A4-6DD5B4C22D82}" type="pres">
      <dgm:prSet presAssocID="{BDA2EA33-F955-4459-9927-08F67962B305}" presName="bgRect" presStyleLbl="bgShp" presStyleIdx="3" presStyleCnt="4"/>
      <dgm:spPr/>
    </dgm:pt>
    <dgm:pt modelId="{2D8CEC11-BBBD-466D-9A47-150D78678D5F}" type="pres">
      <dgm:prSet presAssocID="{BDA2EA33-F955-4459-9927-08F67962B3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3904274-C114-4F3A-A89E-E5B2FCF69894}" type="pres">
      <dgm:prSet presAssocID="{BDA2EA33-F955-4459-9927-08F67962B305}" presName="spaceRect" presStyleCnt="0"/>
      <dgm:spPr/>
    </dgm:pt>
    <dgm:pt modelId="{51905E7A-C6E0-49E9-8C19-8A153EF81B63}" type="pres">
      <dgm:prSet presAssocID="{BDA2EA33-F955-4459-9927-08F67962B305}" presName="parTx" presStyleLbl="revTx" presStyleIdx="3" presStyleCnt="4">
        <dgm:presLayoutVars>
          <dgm:chMax val="0"/>
          <dgm:chPref val="0"/>
        </dgm:presLayoutVars>
      </dgm:prSet>
      <dgm:spPr/>
    </dgm:pt>
  </dgm:ptLst>
  <dgm:cxnLst>
    <dgm:cxn modelId="{0780BA2D-7480-42BB-9E75-A7E3B04DF669}" srcId="{4DC28D42-301C-4F1F-B73C-C4F384BB42CA}" destId="{602DDB6A-F7DA-48B4-BF92-E965FFA17530}" srcOrd="0" destOrd="0" parTransId="{1A2091E7-BA2E-4F2C-98A2-9F0A6C66321B}" sibTransId="{40281971-A43F-4B37-B121-7FFB6FA69CDF}"/>
    <dgm:cxn modelId="{45438355-1A42-4091-B17A-E6E7BA63869B}" type="presOf" srcId="{CDF0C5D5-48DA-4727-BDB3-58E28B0A1783}" destId="{36C329D6-4E47-4FF6-A2FE-268D82FCB171}" srcOrd="0" destOrd="0" presId="urn:microsoft.com/office/officeart/2018/2/layout/IconVerticalSolidList"/>
    <dgm:cxn modelId="{2734C765-1CB7-4768-8E6A-48BFE35BAC46}" type="presOf" srcId="{F31ABE93-399B-4FFE-B186-9EE27603A53A}" destId="{3E901673-148B-4DE0-AEED-98D489F1C470}" srcOrd="0" destOrd="0" presId="urn:microsoft.com/office/officeart/2018/2/layout/IconVerticalSolidList"/>
    <dgm:cxn modelId="{6BB11096-F2BE-4964-94B3-1E2781BA6E0C}" type="presOf" srcId="{4DC28D42-301C-4F1F-B73C-C4F384BB42CA}" destId="{7F2CEDF8-E851-4E19-821C-4978C8ADEB2F}" srcOrd="0" destOrd="0" presId="urn:microsoft.com/office/officeart/2018/2/layout/IconVerticalSolidList"/>
    <dgm:cxn modelId="{616F3E9E-905B-480B-A615-F78E215F1A05}" type="presOf" srcId="{BDA2EA33-F955-4459-9927-08F67962B305}" destId="{51905E7A-C6E0-49E9-8C19-8A153EF81B63}" srcOrd="0" destOrd="0" presId="urn:microsoft.com/office/officeart/2018/2/layout/IconVerticalSolidList"/>
    <dgm:cxn modelId="{F5DAD5C7-BF7E-45D1-9377-399AB071F1C5}" srcId="{4DC28D42-301C-4F1F-B73C-C4F384BB42CA}" destId="{CDF0C5D5-48DA-4727-BDB3-58E28B0A1783}" srcOrd="1" destOrd="0" parTransId="{A0325F2F-DCD3-47A4-95D3-9FC51D8207E9}" sibTransId="{FFE5DC93-CB8E-4B65-A9E3-47EFA98FA9C8}"/>
    <dgm:cxn modelId="{01F65CCD-B727-437E-94B9-F099F46A4ECA}" srcId="{4DC28D42-301C-4F1F-B73C-C4F384BB42CA}" destId="{BDA2EA33-F955-4459-9927-08F67962B305}" srcOrd="3" destOrd="0" parTransId="{638B4947-E863-421C-9AB3-DA8951DF294C}" sibTransId="{707D441C-AA0A-4EA2-A297-10C6AF097AB1}"/>
    <dgm:cxn modelId="{385BBAD8-A911-4461-8327-D9A4C4D6A78E}" type="presOf" srcId="{602DDB6A-F7DA-48B4-BF92-E965FFA17530}" destId="{CE5F1204-0C9E-40B3-B24D-07FB0B24B277}" srcOrd="0" destOrd="0" presId="urn:microsoft.com/office/officeart/2018/2/layout/IconVerticalSolidList"/>
    <dgm:cxn modelId="{9A43ACEB-5DC0-48EC-BB6D-675CF27DE7F7}" srcId="{4DC28D42-301C-4F1F-B73C-C4F384BB42CA}" destId="{F31ABE93-399B-4FFE-B186-9EE27603A53A}" srcOrd="2" destOrd="0" parTransId="{1F0522A0-CA0E-45C1-8DDA-C09FFB9FF04A}" sibTransId="{E29EB0D4-C5A5-43AE-BEA8-348CD5DC3569}"/>
    <dgm:cxn modelId="{BA4E7702-FCD2-403D-8038-855B1C6D9F5C}" type="presParOf" srcId="{7F2CEDF8-E851-4E19-821C-4978C8ADEB2F}" destId="{8B91837F-F2FC-4E38-8FBB-AF6ED4DCB572}" srcOrd="0" destOrd="0" presId="urn:microsoft.com/office/officeart/2018/2/layout/IconVerticalSolidList"/>
    <dgm:cxn modelId="{EE47A3E2-E940-4049-8C74-F297A85D6906}" type="presParOf" srcId="{8B91837F-F2FC-4E38-8FBB-AF6ED4DCB572}" destId="{DC00CE33-AE2F-4BC2-B0F3-A2BCCAA250B7}" srcOrd="0" destOrd="0" presId="urn:microsoft.com/office/officeart/2018/2/layout/IconVerticalSolidList"/>
    <dgm:cxn modelId="{880FF90D-0D9C-436A-BB4A-95B20521D9D1}" type="presParOf" srcId="{8B91837F-F2FC-4E38-8FBB-AF6ED4DCB572}" destId="{099B90BC-ADE9-4F1B-BD3C-85AA51369664}" srcOrd="1" destOrd="0" presId="urn:microsoft.com/office/officeart/2018/2/layout/IconVerticalSolidList"/>
    <dgm:cxn modelId="{E36A1EB9-94FE-4A47-8A41-F3C06C4246E1}" type="presParOf" srcId="{8B91837F-F2FC-4E38-8FBB-AF6ED4DCB572}" destId="{D7B2A6A6-B195-4D93-8651-EEFB19D7AC7E}" srcOrd="2" destOrd="0" presId="urn:microsoft.com/office/officeart/2018/2/layout/IconVerticalSolidList"/>
    <dgm:cxn modelId="{CE0A0119-41A1-475B-8A47-E139FF8AA9A3}" type="presParOf" srcId="{8B91837F-F2FC-4E38-8FBB-AF6ED4DCB572}" destId="{CE5F1204-0C9E-40B3-B24D-07FB0B24B277}" srcOrd="3" destOrd="0" presId="urn:microsoft.com/office/officeart/2018/2/layout/IconVerticalSolidList"/>
    <dgm:cxn modelId="{02AF6AA6-783D-4176-92C7-B07CD0EEB41F}" type="presParOf" srcId="{7F2CEDF8-E851-4E19-821C-4978C8ADEB2F}" destId="{9008F871-6CEB-4D76-8C4E-05DAFC1B2185}" srcOrd="1" destOrd="0" presId="urn:microsoft.com/office/officeart/2018/2/layout/IconVerticalSolidList"/>
    <dgm:cxn modelId="{3CBCCD46-6C9A-4DDF-A9A4-36950C750C84}" type="presParOf" srcId="{7F2CEDF8-E851-4E19-821C-4978C8ADEB2F}" destId="{1D35D55C-32F4-41A4-B7F2-12E318A1A682}" srcOrd="2" destOrd="0" presId="urn:microsoft.com/office/officeart/2018/2/layout/IconVerticalSolidList"/>
    <dgm:cxn modelId="{904E2C5F-6A52-4987-80B6-6C652F16A08D}" type="presParOf" srcId="{1D35D55C-32F4-41A4-B7F2-12E318A1A682}" destId="{54E1A172-DCB0-43C7-B87A-5C8EDC7A89EB}" srcOrd="0" destOrd="0" presId="urn:microsoft.com/office/officeart/2018/2/layout/IconVerticalSolidList"/>
    <dgm:cxn modelId="{BAC9F623-DBDC-4A0F-A40D-8300C9BD10D1}" type="presParOf" srcId="{1D35D55C-32F4-41A4-B7F2-12E318A1A682}" destId="{7ADC2A20-96ED-49B3-B143-2920CF31275F}" srcOrd="1" destOrd="0" presId="urn:microsoft.com/office/officeart/2018/2/layout/IconVerticalSolidList"/>
    <dgm:cxn modelId="{AE261701-66FD-491E-A2AD-C328E927DB5D}" type="presParOf" srcId="{1D35D55C-32F4-41A4-B7F2-12E318A1A682}" destId="{25FDA6D0-B4E1-4E01-A5BC-6DDFCFDF166F}" srcOrd="2" destOrd="0" presId="urn:microsoft.com/office/officeart/2018/2/layout/IconVerticalSolidList"/>
    <dgm:cxn modelId="{483EA854-2490-4348-8A75-C959F1ACDC46}" type="presParOf" srcId="{1D35D55C-32F4-41A4-B7F2-12E318A1A682}" destId="{36C329D6-4E47-4FF6-A2FE-268D82FCB171}" srcOrd="3" destOrd="0" presId="urn:microsoft.com/office/officeart/2018/2/layout/IconVerticalSolidList"/>
    <dgm:cxn modelId="{829B8138-C91B-4999-8064-496AB73B7BDE}" type="presParOf" srcId="{7F2CEDF8-E851-4E19-821C-4978C8ADEB2F}" destId="{3D2A5F87-095D-4A8B-AE47-4C70EFF47448}" srcOrd="3" destOrd="0" presId="urn:microsoft.com/office/officeart/2018/2/layout/IconVerticalSolidList"/>
    <dgm:cxn modelId="{1723D10F-608C-4B99-B73D-772EA0618985}" type="presParOf" srcId="{7F2CEDF8-E851-4E19-821C-4978C8ADEB2F}" destId="{59C4643F-D6B7-4C4F-BA67-B860F12DD270}" srcOrd="4" destOrd="0" presId="urn:microsoft.com/office/officeart/2018/2/layout/IconVerticalSolidList"/>
    <dgm:cxn modelId="{7A1A192E-B12F-46E4-AEE4-E1B34563E4A2}" type="presParOf" srcId="{59C4643F-D6B7-4C4F-BA67-B860F12DD270}" destId="{37DE643B-94ED-4D34-B0DA-DFB553523C14}" srcOrd="0" destOrd="0" presId="urn:microsoft.com/office/officeart/2018/2/layout/IconVerticalSolidList"/>
    <dgm:cxn modelId="{2C218CCE-FAA8-4334-A6E1-BC02B92A6E4F}" type="presParOf" srcId="{59C4643F-D6B7-4C4F-BA67-B860F12DD270}" destId="{0A850C81-72FE-4ACA-93FB-2D028CE925FF}" srcOrd="1" destOrd="0" presId="urn:microsoft.com/office/officeart/2018/2/layout/IconVerticalSolidList"/>
    <dgm:cxn modelId="{798A1F54-6704-4CB5-8236-B9B91813BD91}" type="presParOf" srcId="{59C4643F-D6B7-4C4F-BA67-B860F12DD270}" destId="{7419DADD-6A9E-432C-8593-B6A6F4A2F4A4}" srcOrd="2" destOrd="0" presId="urn:microsoft.com/office/officeart/2018/2/layout/IconVerticalSolidList"/>
    <dgm:cxn modelId="{01BAADC7-F4A4-446E-9B1E-39DFFFB277F8}" type="presParOf" srcId="{59C4643F-D6B7-4C4F-BA67-B860F12DD270}" destId="{3E901673-148B-4DE0-AEED-98D489F1C470}" srcOrd="3" destOrd="0" presId="urn:microsoft.com/office/officeart/2018/2/layout/IconVerticalSolidList"/>
    <dgm:cxn modelId="{1EBEFBE1-EA89-4359-837A-94C960DC246F}" type="presParOf" srcId="{7F2CEDF8-E851-4E19-821C-4978C8ADEB2F}" destId="{BBCD28FD-C319-42F8-B288-36FD0A0F70B0}" srcOrd="5" destOrd="0" presId="urn:microsoft.com/office/officeart/2018/2/layout/IconVerticalSolidList"/>
    <dgm:cxn modelId="{27BAECC7-AAD7-4504-8200-78329090D544}" type="presParOf" srcId="{7F2CEDF8-E851-4E19-821C-4978C8ADEB2F}" destId="{96F1C317-62B6-4A3B-B8D2-01E8C0ACFDDC}" srcOrd="6" destOrd="0" presId="urn:microsoft.com/office/officeart/2018/2/layout/IconVerticalSolidList"/>
    <dgm:cxn modelId="{938B194D-6F77-4072-8113-DD59975E77A6}" type="presParOf" srcId="{96F1C317-62B6-4A3B-B8D2-01E8C0ACFDDC}" destId="{88187015-61D9-4BA5-97A4-6DD5B4C22D82}" srcOrd="0" destOrd="0" presId="urn:microsoft.com/office/officeart/2018/2/layout/IconVerticalSolidList"/>
    <dgm:cxn modelId="{078C23AC-CE04-4D06-ACAE-2674C32805E4}" type="presParOf" srcId="{96F1C317-62B6-4A3B-B8D2-01E8C0ACFDDC}" destId="{2D8CEC11-BBBD-466D-9A47-150D78678D5F}" srcOrd="1" destOrd="0" presId="urn:microsoft.com/office/officeart/2018/2/layout/IconVerticalSolidList"/>
    <dgm:cxn modelId="{D1150C38-09D7-4198-8E7E-A4134607FCDE}" type="presParOf" srcId="{96F1C317-62B6-4A3B-B8D2-01E8C0ACFDDC}" destId="{B3904274-C114-4F3A-A89E-E5B2FCF69894}" srcOrd="2" destOrd="0" presId="urn:microsoft.com/office/officeart/2018/2/layout/IconVerticalSolidList"/>
    <dgm:cxn modelId="{D64F08AE-0F0E-41FF-A8D2-C0B12B8EBBF7}" type="presParOf" srcId="{96F1C317-62B6-4A3B-B8D2-01E8C0ACFDDC}" destId="{51905E7A-C6E0-49E9-8C19-8A153EF81B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CE33-AE2F-4BC2-B0F3-A2BCCAA250B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9B90BC-ADE9-4F1B-BD3C-85AA51369664}">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F1204-0C9E-40B3-B24D-07FB0B24B277}">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US" sz="1800" kern="1200"/>
            <a:t>Within this presentation we will discuss certain areas such as going into depth about the importance of communication skills, sharing insights into why communicating is crucial. How this contributes to the organization's efficiency, and we will also provide some examples of this. </a:t>
          </a:r>
        </a:p>
      </dsp:txBody>
      <dsp:txXfrm>
        <a:off x="1113940" y="1902"/>
        <a:ext cx="9392515" cy="964450"/>
      </dsp:txXfrm>
    </dsp:sp>
    <dsp:sp modelId="{54E1A172-DCB0-43C7-B87A-5C8EDC7A89EB}">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C2A20-96ED-49B3-B143-2920CF31275F}">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329D6-4E47-4FF6-A2FE-268D82FCB171}">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US" sz="1800" kern="1200"/>
            <a:t>Also, we will discuss the essential communication skills which as an example might be active listening, clarity in written communication, adaptability and empathy. </a:t>
          </a:r>
        </a:p>
      </dsp:txBody>
      <dsp:txXfrm>
        <a:off x="1113940" y="1207466"/>
        <a:ext cx="9392515" cy="964450"/>
      </dsp:txXfrm>
    </dsp:sp>
    <dsp:sp modelId="{37DE643B-94ED-4D34-B0DA-DFB553523C14}">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50C81-72FE-4ACA-93FB-2D028CE925FF}">
      <dsp:nvSpPr>
        <dsp:cNvPr id="0" name=""/>
        <dsp:cNvSpPr/>
      </dsp:nvSpPr>
      <dsp:spPr>
        <a:xfrm>
          <a:off x="291746" y="2630030"/>
          <a:ext cx="530447" cy="5304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901673-148B-4DE0-AEED-98D489F1C470}">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US" sz="1800" kern="1200"/>
            <a:t>Then we will discuss about any teamwork issue which it is a possibility to arise and how to resolve these issues. </a:t>
          </a:r>
        </a:p>
      </dsp:txBody>
      <dsp:txXfrm>
        <a:off x="1113940" y="2413029"/>
        <a:ext cx="9392515" cy="964450"/>
      </dsp:txXfrm>
    </dsp:sp>
    <dsp:sp modelId="{88187015-61D9-4BA5-97A4-6DD5B4C22D82}">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CEC11-BBBD-466D-9A47-150D78678D5F}">
      <dsp:nvSpPr>
        <dsp:cNvPr id="0" name=""/>
        <dsp:cNvSpPr/>
      </dsp:nvSpPr>
      <dsp:spPr>
        <a:xfrm>
          <a:off x="291746" y="3835593"/>
          <a:ext cx="530447" cy="5304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05E7A-C6E0-49E9-8C19-8A153EF81B6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US" sz="1800" kern="1200"/>
            <a:t>Lastly, we will discuss how to apply communication skills in our everyday work. Also, in collaborating and achieving common goals such as KPI’s. We will also discuss the importance of concise communication on team dynamics and a few other topics.</a:t>
          </a:r>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7E70-1F24-0843-A7A6-81AB8BDF5A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7C99E1E-63BE-F04F-8509-F833122236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8DD6EFD-0116-DA4A-B7BC-F9E4BA7F596A}"/>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C4EAECDB-0909-1C4A-B2C5-2EC2E81F10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225AF-967F-424E-B889-82552C8421A8}"/>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3133502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B8066-946A-6D47-949F-12BC6E31E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CF7184-5D7F-7D4F-8631-F83F2E6F23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978AF4-9ABC-0B4A-94D0-72208BA06BD9}"/>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88F2B6EA-A61B-7F48-A37E-2F7934A806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109FDF-29D4-B440-9275-8DA5693F7277}"/>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391479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9A4E-931E-E149-B552-9BAB0076ED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23B7816-9D7C-D147-9022-3576C57C74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9E2517-7061-9147-AEEA-8D94D7B9E57E}"/>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B55C9DBB-DBC4-804B-9360-EEA79BCC81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E53E85-D297-D643-BB38-088F32B14643}"/>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3333693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BE9A-5755-D045-B4B5-8B5FE1C0E3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E06E30-D312-4745-A218-9D05253F3B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42B4FFC-869C-FE40-9329-88C6DCE22C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DF2FE2-35D9-8746-8105-44BB030D7A66}"/>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6" name="Footer Placeholder 5">
            <a:extLst>
              <a:ext uri="{FF2B5EF4-FFF2-40B4-BE49-F238E27FC236}">
                <a16:creationId xmlns:a16="http://schemas.microsoft.com/office/drawing/2014/main" id="{66106B45-971E-FE4A-977F-C51E610169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EAEB33-75FC-D14A-81D0-59D1F6F52E4B}"/>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389852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3AC6-5801-CB4F-A763-1030FD3A1A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3914E1-676A-A64B-941B-87027BE176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2EF1546-E9BC-2249-8832-93E7567000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12CEB51-34D1-E04D-99E5-F09D75015A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B0D1B38-4D0B-E74A-91A5-54A7FBFCD5D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558217B-6990-EE40-9B90-9F177A25A763}"/>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8" name="Footer Placeholder 7">
            <a:extLst>
              <a:ext uri="{FF2B5EF4-FFF2-40B4-BE49-F238E27FC236}">
                <a16:creationId xmlns:a16="http://schemas.microsoft.com/office/drawing/2014/main" id="{878B07CE-DAD0-2545-942A-4105CCDCB1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FD1F62-4A8F-5B49-922D-E27781670618}"/>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1613748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F386E-214F-4A49-8426-602BD8D51E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1FBBDB-E5BB-0648-ABC7-737FBC052B2F}"/>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4" name="Footer Placeholder 3">
            <a:extLst>
              <a:ext uri="{FF2B5EF4-FFF2-40B4-BE49-F238E27FC236}">
                <a16:creationId xmlns:a16="http://schemas.microsoft.com/office/drawing/2014/main" id="{23854E3E-2BC6-EF47-8F62-90BC9F7640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9D791-471D-9847-9598-10F9FEFE7BE1}"/>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2611847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77D1A4-BC98-D74D-B34F-4BF0B4133D2F}"/>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3" name="Footer Placeholder 2">
            <a:extLst>
              <a:ext uri="{FF2B5EF4-FFF2-40B4-BE49-F238E27FC236}">
                <a16:creationId xmlns:a16="http://schemas.microsoft.com/office/drawing/2014/main" id="{9F103D91-7DE3-E341-9540-F33820CC3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8C9DE-4332-FA49-A3CE-951E9D087A7D}"/>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2842928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7ED72-2BBE-6E49-8DA7-148795BE11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B99750A-74A0-834B-8D42-FC2286196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2C40FF0-7900-A64E-9C4A-042A5E9BAD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0BC68D-F83B-3344-BEC9-02EFB4DB6E15}"/>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6" name="Footer Placeholder 5">
            <a:extLst>
              <a:ext uri="{FF2B5EF4-FFF2-40B4-BE49-F238E27FC236}">
                <a16:creationId xmlns:a16="http://schemas.microsoft.com/office/drawing/2014/main" id="{2C385BF8-0BC7-E948-936D-96C622DE5D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168CF1-6E68-F94F-9208-A46ECF3BD39C}"/>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1170844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0129-D5CD-EE4D-89C6-6D153C92B2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02233C9-023F-B641-B959-4C46E36FF3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56A074F-F72D-B349-8C4D-775F04FCB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C3E5D1-5A98-D146-9362-1AB77D1A9177}"/>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6" name="Footer Placeholder 5">
            <a:extLst>
              <a:ext uri="{FF2B5EF4-FFF2-40B4-BE49-F238E27FC236}">
                <a16:creationId xmlns:a16="http://schemas.microsoft.com/office/drawing/2014/main" id="{98C5BD37-5FFB-EE4C-93D2-0CF57FB238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78F025-7AF6-444B-8547-C0FC4E6D9CD7}"/>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3207941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4153A-D024-E043-8875-290BB7D50CB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D778C2-7A36-CA43-A851-2ADC100A20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E0F24A-11C5-C94D-AC0A-AFBC7A4E01BB}"/>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706DF36E-127E-6542-B537-D11059346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3F15FB-1014-BA4A-BE71-DDDEBAC2DCD8}"/>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2293065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304C45-0375-4E42-B889-B01A3C62787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F2BB52-CD02-AF40-A62C-AA9F31652A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1765E-4259-9E4C-AC6A-66D0CA4A110F}"/>
              </a:ext>
            </a:extLst>
          </p:cNvPr>
          <p:cNvSpPr>
            <a:spLocks noGrp="1"/>
          </p:cNvSpPr>
          <p:nvPr>
            <p:ph type="dt" sz="half" idx="10"/>
          </p:nvPr>
        </p:nvSpPr>
        <p:spPr/>
        <p:txBody>
          <a:body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D0725FCC-C51B-2145-A460-1904892AAC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D2560-FF46-854E-8B22-65E3511497E6}"/>
              </a:ext>
            </a:extLst>
          </p:cNvPr>
          <p:cNvSpPr>
            <a:spLocks noGrp="1"/>
          </p:cNvSpPr>
          <p:nvPr>
            <p:ph type="sldNum" sz="quarter" idx="12"/>
          </p:nvPr>
        </p:nvSpPr>
        <p:spPr/>
        <p:txBody>
          <a:bodyPr/>
          <a:lstStyle/>
          <a:p>
            <a:fld id="{8613A38B-C4C6-404F-89EA-3E1D2A2A38CB}" type="slidenum">
              <a:rPr lang="en-US" smtClean="0"/>
              <a:t>‹#›</a:t>
            </a:fld>
            <a:endParaRPr lang="en-US"/>
          </a:p>
        </p:txBody>
      </p:sp>
    </p:spTree>
    <p:extLst>
      <p:ext uri="{BB962C8B-B14F-4D97-AF65-F5344CB8AC3E}">
        <p14:creationId xmlns:p14="http://schemas.microsoft.com/office/powerpoint/2010/main" val="1765556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B1266E-FAEC-7D46-A8EF-D1F8F2D2B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A44EA4-6D28-D242-943C-F3EB028BD8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519CC8-B72D-D144-867F-11A4D18CBA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E6C3BE-7549-1443-829B-49608DC3AC7A}" type="datetimeFigureOut">
              <a:rPr lang="en-US" smtClean="0"/>
              <a:t>6/15/24</a:t>
            </a:fld>
            <a:endParaRPr lang="en-US"/>
          </a:p>
        </p:txBody>
      </p:sp>
      <p:sp>
        <p:nvSpPr>
          <p:cNvPr id="5" name="Footer Placeholder 4">
            <a:extLst>
              <a:ext uri="{FF2B5EF4-FFF2-40B4-BE49-F238E27FC236}">
                <a16:creationId xmlns:a16="http://schemas.microsoft.com/office/drawing/2014/main" id="{C38A5A34-52B4-6E4E-95BC-D1DDA8FC25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3BE10CC-7A9E-A948-9DEB-F34C29E453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13A38B-C4C6-404F-89EA-3E1D2A2A38CB}" type="slidenum">
              <a:rPr lang="en-US" smtClean="0"/>
              <a:t>‹#›</a:t>
            </a:fld>
            <a:endParaRPr lang="en-US"/>
          </a:p>
        </p:txBody>
      </p:sp>
    </p:spTree>
    <p:extLst>
      <p:ext uri="{BB962C8B-B14F-4D97-AF65-F5344CB8AC3E}">
        <p14:creationId xmlns:p14="http://schemas.microsoft.com/office/powerpoint/2010/main" val="1362038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BC051970-5C3A-2A78-4E86-0EAB91BE049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05442" y="-1122048"/>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BE80E-47F6-7C4E-9029-C91CA89D0CD3}"/>
              </a:ext>
            </a:extLst>
          </p:cNvPr>
          <p:cNvSpPr>
            <a:spLocks noGrp="1"/>
          </p:cNvSpPr>
          <p:nvPr>
            <p:ph type="ctrTitle"/>
          </p:nvPr>
        </p:nvSpPr>
        <p:spPr>
          <a:xfrm>
            <a:off x="643466" y="643467"/>
            <a:ext cx="5452529" cy="3569242"/>
          </a:xfrm>
        </p:spPr>
        <p:txBody>
          <a:bodyPr anchor="t">
            <a:normAutofit/>
          </a:bodyPr>
          <a:lstStyle/>
          <a:p>
            <a:pPr algn="l"/>
            <a:r>
              <a:rPr lang="en-US" sz="5200">
                <a:solidFill>
                  <a:srgbClr val="FFFFFF"/>
                </a:solidFill>
              </a:rPr>
              <a:t>Effective communication skills in the workplace</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4730B09-9B24-DEE3-09AB-79953396A490}"/>
              </a:ext>
            </a:extLst>
          </p:cNvPr>
          <p:cNvSpPr txBox="1"/>
          <p:nvPr/>
        </p:nvSpPr>
        <p:spPr>
          <a:xfrm>
            <a:off x="2857500" y="2591613"/>
            <a:ext cx="6482906" cy="369332"/>
          </a:xfrm>
          <a:prstGeom prst="rect">
            <a:avLst/>
          </a:prstGeom>
          <a:noFill/>
        </p:spPr>
        <p:txBody>
          <a:bodyPr wrap="square">
            <a:spAutoFit/>
          </a:bodyPr>
          <a:lstStyle/>
          <a:p>
            <a:r>
              <a:rPr lang="en-GB" dirty="0"/>
              <a:t>Student ID: 2322230</a:t>
            </a:r>
            <a:endParaRPr lang="en-RO" dirty="0"/>
          </a:p>
        </p:txBody>
      </p:sp>
      <p:sp>
        <p:nvSpPr>
          <p:cNvPr id="8" name="Subtitle 7">
            <a:extLst>
              <a:ext uri="{FF2B5EF4-FFF2-40B4-BE49-F238E27FC236}">
                <a16:creationId xmlns:a16="http://schemas.microsoft.com/office/drawing/2014/main" id="{7FA189DF-0DA8-9D98-B447-C2E90F8111B1}"/>
              </a:ext>
            </a:extLst>
          </p:cNvPr>
          <p:cNvSpPr>
            <a:spLocks noGrp="1"/>
          </p:cNvSpPr>
          <p:nvPr>
            <p:ph type="subTitle" idx="1"/>
          </p:nvPr>
        </p:nvSpPr>
        <p:spPr/>
        <p:txBody>
          <a:bodyPr/>
          <a:lstStyle/>
          <a:p>
            <a:r>
              <a:rPr lang="en-GB" dirty="0"/>
              <a:t>Student ID: 2322230</a:t>
            </a:r>
            <a:endParaRPr lang="en-RO" dirty="0"/>
          </a:p>
        </p:txBody>
      </p:sp>
    </p:spTree>
    <p:extLst>
      <p:ext uri="{BB962C8B-B14F-4D97-AF65-F5344CB8AC3E}">
        <p14:creationId xmlns:p14="http://schemas.microsoft.com/office/powerpoint/2010/main" val="292677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D8B2D-34F3-4548-A00A-0E09C01A4917}"/>
              </a:ext>
            </a:extLst>
          </p:cNvPr>
          <p:cNvSpPr>
            <a:spLocks noGrp="1"/>
          </p:cNvSpPr>
          <p:nvPr>
            <p:ph type="title"/>
          </p:nvPr>
        </p:nvSpPr>
        <p:spPr>
          <a:xfrm>
            <a:off x="6892119" y="891540"/>
            <a:ext cx="4589493" cy="1578308"/>
          </a:xfrm>
        </p:spPr>
        <p:txBody>
          <a:bodyPr>
            <a:normAutofit/>
          </a:bodyPr>
          <a:lstStyle/>
          <a:p>
            <a:r>
              <a:rPr lang="en-US" sz="3400"/>
              <a:t>Importance of communication in the workplace</a:t>
            </a:r>
          </a:p>
        </p:txBody>
      </p:sp>
      <p:pic>
        <p:nvPicPr>
          <p:cNvPr id="5" name="Picture 4" descr="Working space background">
            <a:extLst>
              <a:ext uri="{FF2B5EF4-FFF2-40B4-BE49-F238E27FC236}">
                <a16:creationId xmlns:a16="http://schemas.microsoft.com/office/drawing/2014/main" id="{3F821C8A-040D-A22D-8C77-6FE919FDB61D}"/>
              </a:ext>
            </a:extLst>
          </p:cNvPr>
          <p:cNvPicPr>
            <a:picLocks noChangeAspect="1"/>
          </p:cNvPicPr>
          <p:nvPr/>
        </p:nvPicPr>
        <p:blipFill rotWithShape="1">
          <a:blip r:embed="rId2"/>
          <a:srcRect l="33497" r="-1"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9EA3619D-F542-4A45-9A58-449E6E467484}"/>
              </a:ext>
            </a:extLst>
          </p:cNvPr>
          <p:cNvSpPr>
            <a:spLocks noGrp="1"/>
          </p:cNvSpPr>
          <p:nvPr>
            <p:ph idx="1"/>
          </p:nvPr>
        </p:nvSpPr>
        <p:spPr>
          <a:xfrm>
            <a:off x="6892119" y="2630161"/>
            <a:ext cx="4589491" cy="3332489"/>
          </a:xfrm>
        </p:spPr>
        <p:txBody>
          <a:bodyPr>
            <a:normAutofit/>
          </a:bodyPr>
          <a:lstStyle/>
          <a:p>
            <a:r>
              <a:rPr lang="en-US" sz="1300" dirty="0"/>
              <a:t>Working environment communication is the trading of data between representatives in a workplace. This includes phone calls, videoconferencing, face-to-face conversations, emails, chat messages, and other workplace information transfer methods. In the workplace, nonverbal communication includes things like eye contact, body language, and tone of voice.</a:t>
            </a:r>
          </a:p>
          <a:p>
            <a:r>
              <a:rPr lang="en-US" sz="1300" dirty="0"/>
              <a:t>While maintaining or improving human relationships, accurate information transmission is essential to effective communication. This is extremely important as “28%” (Coursera team, 2023) of individuals who lack communication skills in the workplace will have difficulty meeting deadlines of projects and will not do it in time due to their poor communication skills with other colleagues. This, for a business is detrimental as there could be very important projects on the line and them not being done could lead to revenue loss or even customer loss.</a:t>
            </a:r>
          </a:p>
          <a:p>
            <a:endParaRPr lang="en-US" sz="1300" dirty="0"/>
          </a:p>
        </p:txBody>
      </p:sp>
    </p:spTree>
    <p:extLst>
      <p:ext uri="{BB962C8B-B14F-4D97-AF65-F5344CB8AC3E}">
        <p14:creationId xmlns:p14="http://schemas.microsoft.com/office/powerpoint/2010/main" val="530459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94B37-5052-2147-99F4-A9F5E6F4C9C7}"/>
              </a:ext>
            </a:extLst>
          </p:cNvPr>
          <p:cNvSpPr>
            <a:spLocks noGrp="1"/>
          </p:cNvSpPr>
          <p:nvPr>
            <p:ph type="title"/>
          </p:nvPr>
        </p:nvSpPr>
        <p:spPr>
          <a:xfrm>
            <a:off x="841248" y="251312"/>
            <a:ext cx="10506456" cy="1010264"/>
          </a:xfrm>
        </p:spPr>
        <p:txBody>
          <a:bodyPr anchor="ctr">
            <a:normAutofit/>
          </a:bodyPr>
          <a:lstStyle/>
          <a:p>
            <a:r>
              <a:rPr lang="en-US" dirty="0"/>
              <a:t>Objectives of the presentation</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2">
            <a:extLst>
              <a:ext uri="{FF2B5EF4-FFF2-40B4-BE49-F238E27FC236}">
                <a16:creationId xmlns:a16="http://schemas.microsoft.com/office/drawing/2014/main" id="{2893462D-080B-4A3F-A7FC-B1B3EBCAB38C}"/>
              </a:ext>
            </a:extLst>
          </p:cNvPr>
          <p:cNvGraphicFramePr>
            <a:graphicFrameLocks noGrp="1"/>
          </p:cNvGraphicFramePr>
          <p:nvPr>
            <p:ph idx="1"/>
            <p:extLst>
              <p:ext uri="{D42A27DB-BD31-4B8C-83A1-F6EECF244321}">
                <p14:modId xmlns:p14="http://schemas.microsoft.com/office/powerpoint/2010/main" val="1251836520"/>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108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BA14E-31E3-7E4F-9F71-EACCEF56E258}"/>
              </a:ext>
            </a:extLst>
          </p:cNvPr>
          <p:cNvSpPr>
            <a:spLocks noGrp="1"/>
          </p:cNvSpPr>
          <p:nvPr>
            <p:ph type="title"/>
          </p:nvPr>
        </p:nvSpPr>
        <p:spPr>
          <a:xfrm>
            <a:off x="5868557" y="1138036"/>
            <a:ext cx="5444382" cy="1402470"/>
          </a:xfrm>
        </p:spPr>
        <p:txBody>
          <a:bodyPr anchor="t">
            <a:normAutofit/>
          </a:bodyPr>
          <a:lstStyle/>
          <a:p>
            <a:r>
              <a:rPr lang="en-US" sz="3000"/>
              <a:t>What skills do we need for effective collaboration in the workplace?</a:t>
            </a:r>
          </a:p>
        </p:txBody>
      </p:sp>
      <p:pic>
        <p:nvPicPr>
          <p:cNvPr id="5" name="Picture 4" descr="Hands-on top of each other">
            <a:extLst>
              <a:ext uri="{FF2B5EF4-FFF2-40B4-BE49-F238E27FC236}">
                <a16:creationId xmlns:a16="http://schemas.microsoft.com/office/drawing/2014/main" id="{D67A019D-9337-8EE3-9ED7-ED10F782C533}"/>
              </a:ext>
            </a:extLst>
          </p:cNvPr>
          <p:cNvPicPr>
            <a:picLocks noChangeAspect="1"/>
          </p:cNvPicPr>
          <p:nvPr/>
        </p:nvPicPr>
        <p:blipFill rotWithShape="1">
          <a:blip r:embed="rId2"/>
          <a:srcRect l="54919" r="12220"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CCE510-7554-4F44-9BDF-C64752347DD4}"/>
              </a:ext>
            </a:extLst>
          </p:cNvPr>
          <p:cNvSpPr>
            <a:spLocks noGrp="1"/>
          </p:cNvSpPr>
          <p:nvPr>
            <p:ph idx="1"/>
          </p:nvPr>
        </p:nvSpPr>
        <p:spPr>
          <a:xfrm>
            <a:off x="5868557" y="2551176"/>
            <a:ext cx="5444382" cy="3591207"/>
          </a:xfrm>
        </p:spPr>
        <p:txBody>
          <a:bodyPr>
            <a:normAutofit fontScale="85000" lnSpcReduction="20000"/>
          </a:bodyPr>
          <a:lstStyle/>
          <a:p>
            <a:r>
              <a:rPr lang="en-US" sz="1400" dirty="0"/>
              <a:t>Cooperation is an extremely important skill as it is the foundation of viable collaboration. You need to practice honest and open communication in order to develop strong team collaboration skills and a successful team of coworkers. Effective communication can help you build good collaboration, but being able to work together is a key part of good communication.</a:t>
            </a:r>
          </a:p>
          <a:p>
            <a:r>
              <a:rPr lang="en-US" sz="1400" dirty="0"/>
              <a:t>Listening skills are just as important as listening skills for correspondence in the workplace. Paying attention to others' ideas rather than just trying to put your own ideas out there is one way to be a cooperative coworker. A communication skill known as active listening involves doing more than just listening to what another person says. Moreover, it causes the other individual to feel esteemed and heard. This ability is necessary for having a productive conversation in any setting, but especially at work.</a:t>
            </a:r>
          </a:p>
          <a:p>
            <a:r>
              <a:rPr lang="en-US" sz="1400" dirty="0"/>
              <a:t>Collaboration skills are applied in the workplace if for example there is a situation where a coworker is not able to finish their task on time, and I come in to help them, although this is not necessary and I am not appreciative to do other people work, I will still collaborate with them and do it so everything is done on time.</a:t>
            </a:r>
          </a:p>
          <a:p>
            <a:r>
              <a:rPr lang="en-US" sz="1400" dirty="0"/>
              <a:t>Also, active listening comes into play if a coworker has had a tough time at home lately and it has impacted how they act at work. I will take them aside and ask for them to tell me what is going on if they wish to discuss and I will listen, not to answer, but just to listen so they can get it off their chest and  we can then resume back to work in a more harmonious place.</a:t>
            </a:r>
          </a:p>
        </p:txBody>
      </p:sp>
    </p:spTree>
    <p:extLst>
      <p:ext uri="{BB962C8B-B14F-4D97-AF65-F5344CB8AC3E}">
        <p14:creationId xmlns:p14="http://schemas.microsoft.com/office/powerpoint/2010/main" val="2146736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6D58A-5DB5-7D42-A69C-199EF88C6284}"/>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E7A75077-A93D-EB4D-A567-DFD946B5BD27}"/>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Coursera team,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Why Is Workplace Communication Important? And How to Improve It.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https://www.coursera.org/articles/workplace-communication</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08 06 2024].</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466387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666</Words>
  <Application>Microsoft Office PowerPoint</Application>
  <PresentationFormat>Widescreen</PresentationFormat>
  <Paragraphs>17</Paragraphs>
  <Slides>5</Slides>
  <Notes>0</Notes>
  <HiddenSlides>0</HiddenSlides>
  <MMClips>1</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Effective communication skills in the workplace</vt:lpstr>
      <vt:lpstr>Importance of communication in the workplace</vt:lpstr>
      <vt:lpstr>Objectives of the presentation</vt:lpstr>
      <vt:lpstr>What skills do we need for effective collaboration in the workplace?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 skills in the workplace</dc:title>
  <dc:creator>ioanamariaalexandra29@outlook.com</dc:creator>
  <cp:lastModifiedBy>L Lazar</cp:lastModifiedBy>
  <cp:revision>3</cp:revision>
  <dcterms:created xsi:type="dcterms:W3CDTF">2024-06-13T21:48:21Z</dcterms:created>
  <dcterms:modified xsi:type="dcterms:W3CDTF">2024-06-14T22:44:26Z</dcterms:modified>
</cp:coreProperties>
</file>