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64" d="100"/>
          <a:sy n="64" d="100"/>
        </p:scale>
        <p:origin x="102"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36E1-1BE9-4C30-BE68-081C0235DC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9B92F4-46A7-48FA-BB90-29F25DB308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BC8F1D-2C0E-449B-BCC8-233B635D4866}"/>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E90A1589-0DAE-481E-86C1-7CF825747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2827C2-5CA1-4CDE-9EA9-A20D0ED31EF3}"/>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589056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26E3C-20B0-49CE-A505-43307962BA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DE6555-0CBE-4855-A126-C2C5C36972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AA1F45-1121-4743-95BA-53B22CCF39CF}"/>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89C95A43-69FE-4970-869A-2621535AA9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53F76-B88C-421F-B22B-6233913F8286}"/>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119135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32D80-8C22-44CC-8483-C54AAA4375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5DE5B9-C733-4EB0-8252-1F1C82A5C2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919A25-AAB4-4311-9E74-2A46A96ED430}"/>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42B67525-EB3C-438D-9238-3CC177F39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86A1FE-A26D-42AD-8408-F02533E4A48C}"/>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2675810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91F7-6C62-45C9-953C-6D1B7EF067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CAA2CB-F105-4D75-8EA3-4E60E7AE37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59956D-B1AB-4187-8575-FD8DED364F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96C3F9-CB9D-42C7-9D70-24EA7E353613}"/>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6" name="Footer Placeholder 5">
            <a:extLst>
              <a:ext uri="{FF2B5EF4-FFF2-40B4-BE49-F238E27FC236}">
                <a16:creationId xmlns:a16="http://schemas.microsoft.com/office/drawing/2014/main" id="{21FD411E-0803-4B5A-B75D-55DD83CD2C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007989-3482-4423-A48C-2F0F8DB1481F}"/>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2958034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36EFE-B111-452D-94BE-029FE7EB5D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D510C8-CDE4-48D4-B258-CF48EEB56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EDD610-0254-4B75-864D-F3849541C4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5B30FD-D4B5-41F4-8E63-A225AA9BCE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DAD5D1-AC26-4FD1-837B-BD94FF54F9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45C545-4C95-41B4-B376-A1BB49D90C55}"/>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8" name="Footer Placeholder 7">
            <a:extLst>
              <a:ext uri="{FF2B5EF4-FFF2-40B4-BE49-F238E27FC236}">
                <a16:creationId xmlns:a16="http://schemas.microsoft.com/office/drawing/2014/main" id="{C872BE00-0E33-4381-B172-23EBB1E8DE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9604DB-407D-4F11-B9F0-91284042E873}"/>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2951082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5E7F-43B3-406E-8D74-AAD7933D31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6F6AE5-E4E5-426E-80DA-28778F6BCCD2}"/>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4" name="Footer Placeholder 3">
            <a:extLst>
              <a:ext uri="{FF2B5EF4-FFF2-40B4-BE49-F238E27FC236}">
                <a16:creationId xmlns:a16="http://schemas.microsoft.com/office/drawing/2014/main" id="{E63EC10F-2AE8-4544-9113-9CB407C794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ACDDA9-9381-4173-8709-6D4165C0CB34}"/>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2361176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26FDB2-601D-4D35-A496-27151EEF6637}"/>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3" name="Footer Placeholder 2">
            <a:extLst>
              <a:ext uri="{FF2B5EF4-FFF2-40B4-BE49-F238E27FC236}">
                <a16:creationId xmlns:a16="http://schemas.microsoft.com/office/drawing/2014/main" id="{23643D9F-A774-4371-877F-EBE8D8485E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AF1240-B46C-4AD0-9E06-0595EEA8DC25}"/>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506288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25443-070D-4A0C-BBA7-94035C9738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054741-0AAE-486B-94AC-DF724EB5F6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FFD8F0-8218-4EB4-A631-2079E8A578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4CFA96-9415-417B-A0D6-FD1100654813}"/>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6" name="Footer Placeholder 5">
            <a:extLst>
              <a:ext uri="{FF2B5EF4-FFF2-40B4-BE49-F238E27FC236}">
                <a16:creationId xmlns:a16="http://schemas.microsoft.com/office/drawing/2014/main" id="{B0E9A707-C6A7-48DA-B2E9-8229733FA9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8E76DF-A326-471D-AB2F-4CFF122DD344}"/>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338984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77BF3-4D51-44C7-B5AB-246DAD030C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F02A4C-7C0B-476F-982D-58292B21ED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D075B3-CCB3-4A22-80EE-FD9ED3887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64DCA4-313B-4CCB-92DE-72C8F5755213}"/>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6" name="Footer Placeholder 5">
            <a:extLst>
              <a:ext uri="{FF2B5EF4-FFF2-40B4-BE49-F238E27FC236}">
                <a16:creationId xmlns:a16="http://schemas.microsoft.com/office/drawing/2014/main" id="{4B2D2324-5486-404A-A33B-0DBA8499EC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06072A-79CF-4F01-BE21-A291F68CD95E}"/>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132112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5A094-E739-45D4-A084-E4172B6CA6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56D4E-A21F-4C14-8B34-C23F01CBA1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780D78-D646-4DA0-A99F-06F0DA168D3A}"/>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2ADFA7DA-D58C-4346-AE9E-F61B4A01B8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85454-DEAA-42E3-A4D5-4C591E04ACC4}"/>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3671062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50BCF7-3956-4B90-9C24-09BB66DC19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8A0DB3-366D-42D0-AFF5-1C8861EE15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D91F6-4525-4DDD-8A1E-E33EFEA208E2}"/>
              </a:ext>
            </a:extLst>
          </p:cNvPr>
          <p:cNvSpPr>
            <a:spLocks noGrp="1"/>
          </p:cNvSpPr>
          <p:nvPr>
            <p:ph type="dt" sz="half" idx="10"/>
          </p:nvPr>
        </p:nvSpPr>
        <p:spPr/>
        <p:txBody>
          <a:body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F564E87E-6B3D-4D98-AA33-62FFFE580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4AE6C-AFA5-4EB9-96CE-A99D07A63AB5}"/>
              </a:ext>
            </a:extLst>
          </p:cNvPr>
          <p:cNvSpPr>
            <a:spLocks noGrp="1"/>
          </p:cNvSpPr>
          <p:nvPr>
            <p:ph type="sldNum" sz="quarter" idx="12"/>
          </p:nvPr>
        </p:nvSpPr>
        <p:spPr/>
        <p:txBody>
          <a:bodyPr/>
          <a:lstStyle/>
          <a:p>
            <a:fld id="{C687F9F2-44FA-49EF-B3EE-16FC5E5A2F65}" type="slidenum">
              <a:rPr lang="en-GB" smtClean="0"/>
              <a:t>‹#›</a:t>
            </a:fld>
            <a:endParaRPr lang="en-GB"/>
          </a:p>
        </p:txBody>
      </p:sp>
    </p:spTree>
    <p:extLst>
      <p:ext uri="{BB962C8B-B14F-4D97-AF65-F5344CB8AC3E}">
        <p14:creationId xmlns:p14="http://schemas.microsoft.com/office/powerpoint/2010/main" val="4200226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C2801F-533D-4C5F-814A-43CB603C58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9B01D7-3E27-465F-A084-7F10447FBA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58B391-2180-466F-8EDE-05E9068E18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AA6096-2FF7-4E6E-A477-24174EB4D940}" type="datetimeFigureOut">
              <a:rPr lang="en-GB" smtClean="0"/>
              <a:t>27/04/2020</a:t>
            </a:fld>
            <a:endParaRPr lang="en-GB"/>
          </a:p>
        </p:txBody>
      </p:sp>
      <p:sp>
        <p:nvSpPr>
          <p:cNvPr id="5" name="Footer Placeholder 4">
            <a:extLst>
              <a:ext uri="{FF2B5EF4-FFF2-40B4-BE49-F238E27FC236}">
                <a16:creationId xmlns:a16="http://schemas.microsoft.com/office/drawing/2014/main" id="{80747A78-3460-4CA0-B351-72790B7102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19D4EB-F76F-4889-863B-557ECC5A72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87F9F2-44FA-49EF-B3EE-16FC5E5A2F65}" type="slidenum">
              <a:rPr lang="en-GB" smtClean="0"/>
              <a:t>‹#›</a:t>
            </a:fld>
            <a:endParaRPr lang="en-GB"/>
          </a:p>
        </p:txBody>
      </p:sp>
    </p:spTree>
    <p:extLst>
      <p:ext uri="{BB962C8B-B14F-4D97-AF65-F5344CB8AC3E}">
        <p14:creationId xmlns:p14="http://schemas.microsoft.com/office/powerpoint/2010/main" val="87203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20000">
              <a:schemeClr val="accent1">
                <a:lumMod val="45000"/>
                <a:lumOff val="55000"/>
              </a:schemeClr>
            </a:gs>
            <a:gs pos="80000">
              <a:srgbClr val="D5E0F2"/>
            </a:gs>
            <a:gs pos="100000">
              <a:schemeClr val="bg1"/>
            </a:gs>
          </a:gsLst>
          <a:lin ang="135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9D0A9-37F0-4D98-8F26-1B6A7C28CE56}"/>
              </a:ext>
            </a:extLst>
          </p:cNvPr>
          <p:cNvSpPr>
            <a:spLocks noGrp="1"/>
          </p:cNvSpPr>
          <p:nvPr>
            <p:ph type="ctrTitle"/>
          </p:nvPr>
        </p:nvSpPr>
        <p:spPr>
          <a:xfrm>
            <a:off x="1263151" y="0"/>
            <a:ext cx="5998234" cy="316820"/>
          </a:xfrm>
        </p:spPr>
        <p:txBody>
          <a:bodyPr>
            <a:normAutofit/>
          </a:bodyPr>
          <a:lstStyle/>
          <a:p>
            <a:r>
              <a:rPr lang="en-GB" sz="1400" b="1" u="sng" dirty="0">
                <a:solidFill>
                  <a:schemeClr val="accent4">
                    <a:lumMod val="75000"/>
                  </a:schemeClr>
                </a:solidFill>
                <a:latin typeface="Times New Roman" panose="02020603050405020304" pitchFamily="18" charset="0"/>
                <a:cs typeface="Times New Roman" panose="02020603050405020304" pitchFamily="18" charset="0"/>
              </a:rPr>
              <a:t>The Additional Learning Needs and Education Tribunal (Wales) Act 2018</a:t>
            </a:r>
            <a:endParaRPr lang="en-GB" sz="1400" b="1" u="sng" dirty="0">
              <a:solidFill>
                <a:schemeClr val="accent4">
                  <a:lumMod val="75000"/>
                </a:schemeClr>
              </a:solidFill>
            </a:endParaRPr>
          </a:p>
        </p:txBody>
      </p:sp>
      <p:sp>
        <p:nvSpPr>
          <p:cNvPr id="13" name="Subtitle 2">
            <a:extLst>
              <a:ext uri="{FF2B5EF4-FFF2-40B4-BE49-F238E27FC236}">
                <a16:creationId xmlns:a16="http://schemas.microsoft.com/office/drawing/2014/main" id="{33E9EE7C-2410-40B4-BC88-8CF7A4DB7D07}"/>
              </a:ext>
            </a:extLst>
          </p:cNvPr>
          <p:cNvSpPr txBox="1">
            <a:spLocks/>
          </p:cNvSpPr>
          <p:nvPr/>
        </p:nvSpPr>
        <p:spPr>
          <a:xfrm>
            <a:off x="-24578" y="1936682"/>
            <a:ext cx="3896851" cy="17611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1000" b="1" i="1" u="sng" dirty="0">
                <a:latin typeface="Times New Roman" panose="02020603050405020304" pitchFamily="18" charset="0"/>
                <a:cs typeface="Times New Roman" panose="02020603050405020304" pitchFamily="18" charset="0"/>
              </a:rPr>
              <a:t>Why is it changing? </a:t>
            </a:r>
          </a:p>
          <a:p>
            <a:pPr algn="just"/>
            <a:r>
              <a:rPr lang="en-GB" sz="900" dirty="0">
                <a:latin typeface="Times New Roman" panose="02020603050405020304" pitchFamily="18" charset="0"/>
                <a:cs typeface="Times New Roman" panose="02020603050405020304" pitchFamily="18" charset="0"/>
              </a:rPr>
              <a:t>Changes are occurring because previous academic achievement for children who have additional learning needs is  poor in comparison to other learners.  Furthermore adding that the changes will enable the 23% of children with additional needs to access the appropriate support they deserve within a fully inclusive education system Welsh Government (2018a). </a:t>
            </a:r>
          </a:p>
          <a:p>
            <a:pPr algn="just"/>
            <a:r>
              <a:rPr lang="en-GB" sz="900" dirty="0">
                <a:latin typeface="Times New Roman" panose="02020603050405020304" pitchFamily="18" charset="0"/>
                <a:cs typeface="Times New Roman" panose="02020603050405020304" pitchFamily="18" charset="0"/>
              </a:rPr>
              <a:t>The terminology that is used currently stigmatised children and young people, and that the system is underpinned by a model that was introduced over thirty years ago, demonstrating that it is no longer fit for purpose. Dauncey (2015 and 2017). </a:t>
            </a:r>
          </a:p>
        </p:txBody>
      </p:sp>
      <p:sp>
        <p:nvSpPr>
          <p:cNvPr id="14" name="Subtitle 2">
            <a:extLst>
              <a:ext uri="{FF2B5EF4-FFF2-40B4-BE49-F238E27FC236}">
                <a16:creationId xmlns:a16="http://schemas.microsoft.com/office/drawing/2014/main" id="{9C32D064-10F6-4895-88DA-3EC6866B8D82}"/>
              </a:ext>
            </a:extLst>
          </p:cNvPr>
          <p:cNvSpPr txBox="1">
            <a:spLocks/>
          </p:cNvSpPr>
          <p:nvPr/>
        </p:nvSpPr>
        <p:spPr>
          <a:xfrm>
            <a:off x="-24578" y="3688"/>
            <a:ext cx="7328275" cy="20013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000" b="1" i="1" u="sng" dirty="0">
                <a:latin typeface="Times New Roman" panose="02020603050405020304" pitchFamily="18" charset="0"/>
                <a:cs typeface="Times New Roman" panose="02020603050405020304" pitchFamily="18" charset="0"/>
              </a:rPr>
              <a:t>What is changing?</a:t>
            </a:r>
          </a:p>
          <a:p>
            <a:pPr marL="0" indent="0" algn="just">
              <a:lnSpc>
                <a:spcPct val="100000"/>
              </a:lnSpc>
              <a:buNone/>
            </a:pPr>
            <a:r>
              <a:rPr lang="en-GB" sz="900" dirty="0">
                <a:latin typeface="Times New Roman" panose="02020603050405020304" pitchFamily="18" charset="0"/>
                <a:cs typeface="Times New Roman" panose="02020603050405020304" pitchFamily="18" charset="0"/>
              </a:rPr>
              <a:t>There will  be big changes occurring for children with additional learning needs.  The Additional Learning Needs and Education Tribunal (Wales) Act 2018  provides the basis for a new statutory framework that will support children and young people within Wales. </a:t>
            </a:r>
          </a:p>
          <a:p>
            <a:pPr marL="0" indent="0" algn="just">
              <a:lnSpc>
                <a:spcPct val="100000"/>
              </a:lnSpc>
              <a:spcBef>
                <a:spcPts val="600"/>
              </a:spcBef>
              <a:buNone/>
            </a:pPr>
            <a:r>
              <a:rPr lang="en-GB" sz="900" dirty="0">
                <a:latin typeface="Times New Roman" panose="02020603050405020304" pitchFamily="18" charset="0"/>
                <a:cs typeface="Times New Roman" panose="02020603050405020304" pitchFamily="18" charset="0"/>
              </a:rPr>
              <a:t>Some elements of the act are :</a:t>
            </a:r>
          </a:p>
          <a:p>
            <a:pPr marL="342900" indent="-342900" algn="just">
              <a:lnSpc>
                <a:spcPct val="100000"/>
              </a:lnSpc>
              <a:spcBef>
                <a:spcPts val="600"/>
              </a:spcBef>
              <a:buFontTx/>
              <a:buChar char="-"/>
            </a:pPr>
            <a:r>
              <a:rPr lang="en-GB" sz="900" dirty="0">
                <a:latin typeface="Times New Roman" panose="02020603050405020304" pitchFamily="18" charset="0"/>
                <a:cs typeface="Times New Roman" panose="02020603050405020304" pitchFamily="18" charset="0"/>
              </a:rPr>
              <a:t>Special  educational  needs (SEN) will become Additional learning needs (ALN). </a:t>
            </a:r>
          </a:p>
          <a:p>
            <a:pPr marL="342900" indent="-342900" algn="just">
              <a:lnSpc>
                <a:spcPct val="100000"/>
              </a:lnSpc>
              <a:spcBef>
                <a:spcPts val="600"/>
              </a:spcBef>
              <a:buFontTx/>
              <a:buChar char="-"/>
            </a:pPr>
            <a:r>
              <a:rPr lang="en-GB" sz="900" dirty="0">
                <a:latin typeface="Times New Roman" panose="02020603050405020304" pitchFamily="18" charset="0"/>
                <a:cs typeface="Times New Roman" panose="02020603050405020304" pitchFamily="18" charset="0"/>
              </a:rPr>
              <a:t>SENCOs will now be identified as ALNCOs.</a:t>
            </a:r>
          </a:p>
          <a:p>
            <a:pPr marL="342900" indent="-342900" algn="just">
              <a:lnSpc>
                <a:spcPct val="100000"/>
              </a:lnSpc>
              <a:spcBef>
                <a:spcPts val="600"/>
              </a:spcBef>
              <a:buFontTx/>
              <a:buChar char="-"/>
            </a:pPr>
            <a:r>
              <a:rPr lang="en-GB" sz="900" dirty="0">
                <a:latin typeface="Times New Roman" panose="02020603050405020304" pitchFamily="18" charset="0"/>
                <a:cs typeface="Times New Roman" panose="02020603050405020304" pitchFamily="18" charset="0"/>
              </a:rPr>
              <a:t>School action plus and statements will be replaced with a statutory document known as an Individual Development Plan (IDP).  IDPs will follow the  individual  throughout further education up to the age of 25. </a:t>
            </a:r>
          </a:p>
          <a:p>
            <a:pPr marL="0" indent="0" algn="just">
              <a:lnSpc>
                <a:spcPct val="100000"/>
              </a:lnSpc>
              <a:spcBef>
                <a:spcPts val="600"/>
              </a:spcBef>
              <a:buNone/>
            </a:pPr>
            <a:r>
              <a:rPr lang="en-GB" sz="900" dirty="0">
                <a:latin typeface="Times New Roman" panose="02020603050405020304" pitchFamily="18" charset="0"/>
                <a:cs typeface="Times New Roman" panose="02020603050405020304" pitchFamily="18" charset="0"/>
              </a:rPr>
              <a:t>The act replaces all legislation surrounding SEN and the assessment of children and young people with learning difficulties SNAP Cymru (2020)  and Estyn (2018).  </a:t>
            </a:r>
          </a:p>
          <a:p>
            <a:pPr marL="342900" indent="-342900">
              <a:buFontTx/>
              <a:buChar char="-"/>
            </a:pPr>
            <a:endParaRPr lang="en-GB" sz="1000" dirty="0"/>
          </a:p>
        </p:txBody>
      </p:sp>
      <p:sp>
        <p:nvSpPr>
          <p:cNvPr id="15" name="Subtitle 2">
            <a:extLst>
              <a:ext uri="{FF2B5EF4-FFF2-40B4-BE49-F238E27FC236}">
                <a16:creationId xmlns:a16="http://schemas.microsoft.com/office/drawing/2014/main" id="{A26A50E0-8C59-44E5-AACB-50418401015A}"/>
              </a:ext>
            </a:extLst>
          </p:cNvPr>
          <p:cNvSpPr txBox="1">
            <a:spLocks/>
          </p:cNvSpPr>
          <p:nvPr/>
        </p:nvSpPr>
        <p:spPr>
          <a:xfrm>
            <a:off x="-70298" y="3442119"/>
            <a:ext cx="3942571" cy="112559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1000" b="1" i="1" u="sng" dirty="0">
                <a:latin typeface="Times New Roman" panose="02020603050405020304" pitchFamily="18" charset="0"/>
                <a:cs typeface="Times New Roman" panose="02020603050405020304" pitchFamily="18" charset="0"/>
              </a:rPr>
              <a:t>What do the changes mean for learners?</a:t>
            </a:r>
          </a:p>
          <a:p>
            <a:pPr algn="just"/>
            <a:r>
              <a:rPr lang="en-GB" sz="900" dirty="0">
                <a:latin typeface="Times New Roman" panose="02020603050405020304" pitchFamily="18" charset="0"/>
                <a:cs typeface="Times New Roman" panose="02020603050405020304" pitchFamily="18" charset="0"/>
              </a:rPr>
              <a:t>Welsh Government (2018a) state that the new system will allow for planning by skilled professionals to be flexible and unique to the individual child. The professional will be confident in understanding the child's needs and have an awareness of what strategies they can use to support the child. The learner will be at the core of everything they do. </a:t>
            </a:r>
          </a:p>
          <a:p>
            <a:endParaRPr lang="en-GB" sz="1000" dirty="0"/>
          </a:p>
        </p:txBody>
      </p:sp>
      <p:sp>
        <p:nvSpPr>
          <p:cNvPr id="16" name="Subtitle 2">
            <a:extLst>
              <a:ext uri="{FF2B5EF4-FFF2-40B4-BE49-F238E27FC236}">
                <a16:creationId xmlns:a16="http://schemas.microsoft.com/office/drawing/2014/main" id="{455C1016-E9F3-453C-A32E-88ED75AC42D5}"/>
              </a:ext>
            </a:extLst>
          </p:cNvPr>
          <p:cNvSpPr txBox="1">
            <a:spLocks/>
          </p:cNvSpPr>
          <p:nvPr/>
        </p:nvSpPr>
        <p:spPr>
          <a:xfrm>
            <a:off x="130370" y="5869610"/>
            <a:ext cx="6889630" cy="201083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3800" dirty="0"/>
          </a:p>
        </p:txBody>
      </p:sp>
      <p:sp>
        <p:nvSpPr>
          <p:cNvPr id="17" name="Subtitle 2">
            <a:extLst>
              <a:ext uri="{FF2B5EF4-FFF2-40B4-BE49-F238E27FC236}">
                <a16:creationId xmlns:a16="http://schemas.microsoft.com/office/drawing/2014/main" id="{54CC471B-40EA-4763-8014-C9A8F9E6E283}"/>
              </a:ext>
            </a:extLst>
          </p:cNvPr>
          <p:cNvSpPr txBox="1">
            <a:spLocks/>
          </p:cNvSpPr>
          <p:nvPr/>
        </p:nvSpPr>
        <p:spPr>
          <a:xfrm>
            <a:off x="7389962" y="50432"/>
            <a:ext cx="4802038" cy="2001330"/>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1100" b="1" i="1" u="sng" dirty="0">
                <a:latin typeface="Times New Roman" panose="02020603050405020304" pitchFamily="18" charset="0"/>
                <a:cs typeface="Times New Roman" panose="02020603050405020304" pitchFamily="18" charset="0"/>
              </a:rPr>
              <a:t>Training and funding: cost implications</a:t>
            </a:r>
          </a:p>
          <a:p>
            <a:pPr algn="just"/>
            <a:r>
              <a:rPr lang="en-GB" sz="1000" dirty="0">
                <a:latin typeface="Times New Roman" panose="02020603050405020304" pitchFamily="18" charset="0"/>
                <a:cs typeface="Times New Roman" panose="02020603050405020304" pitchFamily="18" charset="0"/>
              </a:rPr>
              <a:t>Estyn (2018) State that those schools that are best equipped to cope with the changes of the reform are those that currently  have a n inclusive ethos and culture for all learners, as well as this a school that invests in staff and the school improvement system is strong. </a:t>
            </a:r>
          </a:p>
          <a:p>
            <a:pPr algn="just"/>
            <a:r>
              <a:rPr lang="en-GB" sz="1000" dirty="0">
                <a:latin typeface="Times New Roman" panose="02020603050405020304" pitchFamily="18" charset="0"/>
                <a:cs typeface="Times New Roman" panose="02020603050405020304" pitchFamily="18" charset="0"/>
              </a:rPr>
              <a:t>There will be 20 million pounds available to support the implementation of the ALN reform, Welsh Government will be targeting workforce development at three levels, including core skills development for all practitioners (Bridgend County Borough Council (2019). However, occasionally issues can arise from training.  </a:t>
            </a:r>
          </a:p>
          <a:p>
            <a:pPr algn="just"/>
            <a:r>
              <a:rPr lang="en-GB" sz="1000" dirty="0" err="1">
                <a:latin typeface="Times New Roman" panose="02020603050405020304" pitchFamily="18" charset="0"/>
                <a:cs typeface="Times New Roman" panose="02020603050405020304" pitchFamily="18" charset="0"/>
              </a:rPr>
              <a:t>Devarakonda</a:t>
            </a:r>
            <a:r>
              <a:rPr lang="en-GB" sz="1000" dirty="0">
                <a:latin typeface="Times New Roman" panose="02020603050405020304" pitchFamily="18" charset="0"/>
                <a:cs typeface="Times New Roman" panose="02020603050405020304" pitchFamily="18" charset="0"/>
              </a:rPr>
              <a:t> (2012) suggests that when policies are trickled through stages to eventually reach children and their families the policy can often be diluted along the way, and not necessarily reflect the vision that the policy maker may have envisioned. Spillane et al. (2019) suggests that often leaders can interpret information in their own ways, and implement change in a variety of ways. </a:t>
            </a:r>
          </a:p>
        </p:txBody>
      </p:sp>
      <p:sp>
        <p:nvSpPr>
          <p:cNvPr id="18" name="Subtitle 2">
            <a:extLst>
              <a:ext uri="{FF2B5EF4-FFF2-40B4-BE49-F238E27FC236}">
                <a16:creationId xmlns:a16="http://schemas.microsoft.com/office/drawing/2014/main" id="{AB959769-825E-48D7-BE89-0241BE2C0223}"/>
              </a:ext>
            </a:extLst>
          </p:cNvPr>
          <p:cNvSpPr txBox="1">
            <a:spLocks/>
          </p:cNvSpPr>
          <p:nvPr/>
        </p:nvSpPr>
        <p:spPr>
          <a:xfrm>
            <a:off x="7020000" y="2093332"/>
            <a:ext cx="5148995" cy="1845969"/>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4000" b="1" i="1" u="sng" dirty="0" err="1">
                <a:latin typeface="Times New Roman" panose="02020603050405020304" pitchFamily="18" charset="0"/>
                <a:cs typeface="Times New Roman" panose="02020603050405020304" pitchFamily="18" charset="0"/>
              </a:rPr>
              <a:t>SENco</a:t>
            </a:r>
            <a:r>
              <a:rPr lang="en-GB" sz="4000" b="1" i="1" u="sng" dirty="0">
                <a:latin typeface="Times New Roman" panose="02020603050405020304" pitchFamily="18" charset="0"/>
                <a:cs typeface="Times New Roman" panose="02020603050405020304" pitchFamily="18" charset="0"/>
              </a:rPr>
              <a:t> </a:t>
            </a:r>
            <a:r>
              <a:rPr lang="en-GB" sz="4000" b="1" i="1" u="sng" dirty="0" err="1">
                <a:latin typeface="Times New Roman" panose="02020603050405020304" pitchFamily="18" charset="0"/>
                <a:cs typeface="Times New Roman" panose="02020603050405020304" pitchFamily="18" charset="0"/>
              </a:rPr>
              <a:t>toALNco</a:t>
            </a:r>
            <a:endParaRPr lang="en-GB" sz="4000" b="1" i="1" u="sng" dirty="0">
              <a:latin typeface="Times New Roman" panose="02020603050405020304" pitchFamily="18" charset="0"/>
              <a:cs typeface="Times New Roman" panose="02020603050405020304" pitchFamily="18" charset="0"/>
            </a:endParaRPr>
          </a:p>
          <a:p>
            <a:pPr algn="just"/>
            <a:r>
              <a:rPr lang="en-GB" sz="3600" dirty="0">
                <a:latin typeface="Times New Roman" panose="02020603050405020304" pitchFamily="18" charset="0"/>
                <a:cs typeface="Times New Roman" panose="02020603050405020304" pitchFamily="18" charset="0"/>
              </a:rPr>
              <a:t>The ALNCO is a statutory role within settings, that will replace the SENCO role Welsh Government (2019b). The SENCO role has always been a vital role in ensuring that children who have additional needs receive the support that they should. ALNCOs should be a source of knowledge on ALN, by training and developing specialist skills, provide professional guidance to staff to help them understand early identification, assessment and planning for learners with ALN and ensure IDPs are developed and reviewed appropriately (ALN Wales 2018). </a:t>
            </a:r>
          </a:p>
          <a:p>
            <a:pPr algn="just"/>
            <a:r>
              <a:rPr lang="en-GB" sz="3600" dirty="0" err="1">
                <a:latin typeface="Times New Roman" panose="02020603050405020304" pitchFamily="18" charset="0"/>
                <a:cs typeface="Times New Roman" panose="02020603050405020304" pitchFamily="18" charset="0"/>
              </a:rPr>
              <a:t>Curren</a:t>
            </a:r>
            <a:r>
              <a:rPr lang="en-GB" sz="3600" dirty="0">
                <a:latin typeface="Times New Roman" panose="02020603050405020304" pitchFamily="18" charset="0"/>
                <a:cs typeface="Times New Roman" panose="02020603050405020304" pitchFamily="18" charset="0"/>
              </a:rPr>
              <a:t>, Mortimore and Riddell (2017) state that Previous reforms have left SENCOs feeling that they are receiving mixed messages, and some information lacked clarity demonstrating that the same problems could be encountered with the ALN reform.  </a:t>
            </a:r>
          </a:p>
          <a:p>
            <a:pPr algn="just"/>
            <a:r>
              <a:rPr lang="en-GB" sz="3600" dirty="0">
                <a:latin typeface="Times New Roman" panose="02020603050405020304" pitchFamily="18" charset="0"/>
                <a:cs typeface="Times New Roman" panose="02020603050405020304" pitchFamily="18" charset="0"/>
              </a:rPr>
              <a:t>SENCOs play increasingly important roles within settings, but too often they are taken away from their roles for various reasons and do not have enough time to carry out the duties required of them. As the role is so important, SENCOs should have enough time, pay and knowledge to enable them to do their job well. House of Commons Education Committee (2019) </a:t>
            </a:r>
          </a:p>
          <a:p>
            <a:pPr lvl="0" fontAlgn="base"/>
            <a:endParaRPr lang="en-GB" dirty="0"/>
          </a:p>
          <a:p>
            <a:pPr algn="just"/>
            <a:endParaRPr lang="en-GB" sz="1000" dirty="0"/>
          </a:p>
        </p:txBody>
      </p:sp>
      <p:sp>
        <p:nvSpPr>
          <p:cNvPr id="19" name="Subtitle 2">
            <a:extLst>
              <a:ext uri="{FF2B5EF4-FFF2-40B4-BE49-F238E27FC236}">
                <a16:creationId xmlns:a16="http://schemas.microsoft.com/office/drawing/2014/main" id="{FBFBF0BA-58C9-4CBB-94BB-AB612859D61D}"/>
              </a:ext>
            </a:extLst>
          </p:cNvPr>
          <p:cNvSpPr txBox="1">
            <a:spLocks/>
          </p:cNvSpPr>
          <p:nvPr/>
        </p:nvSpPr>
        <p:spPr>
          <a:xfrm>
            <a:off x="7020000" y="3883647"/>
            <a:ext cx="5048422" cy="955984"/>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4000" b="1" i="1" u="sng" dirty="0">
                <a:latin typeface="Times New Roman" panose="02020603050405020304" pitchFamily="18" charset="0"/>
                <a:cs typeface="Times New Roman" panose="02020603050405020304" pitchFamily="18" charset="0"/>
              </a:rPr>
              <a:t>Delays</a:t>
            </a:r>
          </a:p>
          <a:p>
            <a:pPr algn="just"/>
            <a:r>
              <a:rPr lang="en-GB" sz="3600" dirty="0">
                <a:latin typeface="Times New Roman" panose="02020603050405020304" pitchFamily="18" charset="0"/>
                <a:cs typeface="Times New Roman" panose="02020603050405020304" pitchFamily="18" charset="0"/>
              </a:rPr>
              <a:t>Cerebra (2019) report that the implementation of the act has been delayed by one year. </a:t>
            </a:r>
            <a:r>
              <a:rPr lang="en-GB" sz="3600" dirty="0" err="1">
                <a:latin typeface="Times New Roman" panose="02020603050405020304" pitchFamily="18" charset="0"/>
                <a:cs typeface="Times New Roman" panose="02020603050405020304" pitchFamily="18" charset="0"/>
              </a:rPr>
              <a:t>Curren</a:t>
            </a:r>
            <a:r>
              <a:rPr lang="en-GB" sz="3600" dirty="0">
                <a:latin typeface="Times New Roman" panose="02020603050405020304" pitchFamily="18" charset="0"/>
                <a:cs typeface="Times New Roman" panose="02020603050405020304" pitchFamily="18" charset="0"/>
              </a:rPr>
              <a:t>, Mortimore and Riddell (2017) suggest that previous reforms have left individual feel that they are too rushed, despite the positive impact they can have. However, it is inevitably the children that are affected by such delays. Snap Cymru (20 18) share their concerns around the delay that local authorities are concerned that IDP’s are being implemented before there is any legal framework in place. </a:t>
            </a:r>
          </a:p>
          <a:p>
            <a:pPr algn="just"/>
            <a:r>
              <a:rPr lang="en-GB" sz="2500" dirty="0">
                <a:latin typeface="Times New Roman" panose="02020603050405020304" pitchFamily="18" charset="0"/>
                <a:cs typeface="Times New Roman" panose="02020603050405020304" pitchFamily="18" charset="0"/>
              </a:rPr>
              <a:t> </a:t>
            </a:r>
          </a:p>
        </p:txBody>
      </p:sp>
      <p:sp>
        <p:nvSpPr>
          <p:cNvPr id="20" name="Subtitle 2">
            <a:extLst>
              <a:ext uri="{FF2B5EF4-FFF2-40B4-BE49-F238E27FC236}">
                <a16:creationId xmlns:a16="http://schemas.microsoft.com/office/drawing/2014/main" id="{5C144976-0D9D-49E4-9EB5-9489B83D52D9}"/>
              </a:ext>
            </a:extLst>
          </p:cNvPr>
          <p:cNvSpPr txBox="1">
            <a:spLocks/>
          </p:cNvSpPr>
          <p:nvPr/>
        </p:nvSpPr>
        <p:spPr>
          <a:xfrm>
            <a:off x="7033404" y="5107395"/>
            <a:ext cx="4682706" cy="1153768"/>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4000" b="1" i="1" u="sng" dirty="0">
                <a:latin typeface="Times New Roman" panose="02020603050405020304" pitchFamily="18" charset="0"/>
                <a:cs typeface="Times New Roman" panose="02020603050405020304" pitchFamily="18" charset="0"/>
              </a:rPr>
              <a:t>Conclusion</a:t>
            </a:r>
          </a:p>
          <a:p>
            <a:pPr algn="just"/>
            <a:r>
              <a:rPr lang="en-GB" sz="4000" dirty="0">
                <a:latin typeface="Times New Roman" panose="02020603050405020304" pitchFamily="18" charset="0"/>
                <a:cs typeface="Times New Roman" panose="02020603050405020304" pitchFamily="18" charset="0"/>
              </a:rPr>
              <a:t>The reform appears to be a positive factor for children and their families. However more information is required to understand the reform. What is clear is the need for training and funding to support individuals to implement the ALN bill. </a:t>
            </a:r>
          </a:p>
          <a:p>
            <a:pPr algn="just"/>
            <a:r>
              <a:rPr lang="en-GB" sz="4000" dirty="0">
                <a:latin typeface="Times New Roman" panose="02020603050405020304" pitchFamily="18" charset="0"/>
                <a:cs typeface="Times New Roman" panose="02020603050405020304" pitchFamily="18" charset="0"/>
              </a:rPr>
              <a:t>Van Del </a:t>
            </a:r>
            <a:r>
              <a:rPr lang="en-GB" sz="4000" dirty="0" err="1">
                <a:latin typeface="Times New Roman" panose="02020603050405020304" pitchFamily="18" charset="0"/>
                <a:cs typeface="Times New Roman" panose="02020603050405020304" pitchFamily="18" charset="0"/>
              </a:rPr>
              <a:t>Heuven</a:t>
            </a:r>
            <a:r>
              <a:rPr lang="en-GB" sz="4000" dirty="0">
                <a:latin typeface="Times New Roman" panose="02020603050405020304" pitchFamily="18" charset="0"/>
                <a:cs typeface="Times New Roman" panose="02020603050405020304" pitchFamily="18" charset="0"/>
              </a:rPr>
              <a:t> (2017) suggests that in order for the bill to work effectively and enable children to reach their potential support is required to upskill staff, not only on the code of practice, but for identifying and meeting the needs of children with ALN. </a:t>
            </a:r>
          </a:p>
        </p:txBody>
      </p:sp>
      <p:sp>
        <p:nvSpPr>
          <p:cNvPr id="24" name="Wave 23">
            <a:extLst>
              <a:ext uri="{FF2B5EF4-FFF2-40B4-BE49-F238E27FC236}">
                <a16:creationId xmlns:a16="http://schemas.microsoft.com/office/drawing/2014/main" id="{36E9448A-1659-49E6-B6A3-6CDFFDCB5C6A}"/>
              </a:ext>
            </a:extLst>
          </p:cNvPr>
          <p:cNvSpPr/>
          <p:nvPr/>
        </p:nvSpPr>
        <p:spPr>
          <a:xfrm>
            <a:off x="6903527" y="4672641"/>
            <a:ext cx="5095336" cy="2185359"/>
          </a:xfrm>
          <a:prstGeom prst="wave">
            <a:avLst/>
          </a:prstGeom>
          <a:no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Extract 24">
            <a:extLst>
              <a:ext uri="{FF2B5EF4-FFF2-40B4-BE49-F238E27FC236}">
                <a16:creationId xmlns:a16="http://schemas.microsoft.com/office/drawing/2014/main" id="{D739D0A8-1E01-4969-B85D-520471CEB365}"/>
              </a:ext>
            </a:extLst>
          </p:cNvPr>
          <p:cNvSpPr/>
          <p:nvPr/>
        </p:nvSpPr>
        <p:spPr>
          <a:xfrm rot="10800000">
            <a:off x="7359001" y="62997"/>
            <a:ext cx="72849" cy="1958832"/>
          </a:xfrm>
          <a:prstGeom prst="flowChartExtract">
            <a:avLst/>
          </a:prstGeom>
          <a:gradFill flip="none" rotWithShape="1">
            <a:gsLst>
              <a:gs pos="0">
                <a:schemeClr val="accent4">
                  <a:lumMod val="75000"/>
                  <a:tint val="66000"/>
                  <a:satMod val="160000"/>
                </a:schemeClr>
              </a:gs>
              <a:gs pos="50000">
                <a:schemeClr val="accent4">
                  <a:lumMod val="75000"/>
                  <a:tint val="44500"/>
                  <a:satMod val="160000"/>
                </a:schemeClr>
              </a:gs>
              <a:gs pos="100000">
                <a:schemeClr val="accent4">
                  <a:lumMod val="75000"/>
                  <a:tint val="23500"/>
                  <a:satMod val="160000"/>
                </a:schemeClr>
              </a:gs>
            </a:gsLst>
            <a:lin ang="13500000" scaled="1"/>
            <a:tileRect/>
          </a:gra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Flowchart: Extract 25">
            <a:extLst>
              <a:ext uri="{FF2B5EF4-FFF2-40B4-BE49-F238E27FC236}">
                <a16:creationId xmlns:a16="http://schemas.microsoft.com/office/drawing/2014/main" id="{798230EB-2949-4970-992C-1A4D02FCC2D9}"/>
              </a:ext>
            </a:extLst>
          </p:cNvPr>
          <p:cNvSpPr/>
          <p:nvPr/>
        </p:nvSpPr>
        <p:spPr>
          <a:xfrm rot="10800000">
            <a:off x="4262269" y="2307808"/>
            <a:ext cx="45719" cy="2391517"/>
          </a:xfrm>
          <a:prstGeom prst="flowChartExtract">
            <a:avLst/>
          </a:prstGeom>
          <a:gradFill flip="none" rotWithShape="1">
            <a:gsLst>
              <a:gs pos="0">
                <a:schemeClr val="accent4">
                  <a:lumMod val="75000"/>
                  <a:tint val="66000"/>
                  <a:satMod val="160000"/>
                </a:schemeClr>
              </a:gs>
              <a:gs pos="50000">
                <a:schemeClr val="accent4">
                  <a:lumMod val="75000"/>
                  <a:tint val="44500"/>
                  <a:satMod val="160000"/>
                </a:schemeClr>
              </a:gs>
              <a:gs pos="100000">
                <a:schemeClr val="accent4">
                  <a:lumMod val="75000"/>
                  <a:tint val="23500"/>
                  <a:satMod val="160000"/>
                </a:schemeClr>
              </a:gs>
            </a:gsLst>
            <a:lin ang="13500000" scaled="1"/>
            <a:tileRect/>
          </a:gra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Rounded Corners 27">
            <a:extLst>
              <a:ext uri="{FF2B5EF4-FFF2-40B4-BE49-F238E27FC236}">
                <a16:creationId xmlns:a16="http://schemas.microsoft.com/office/drawing/2014/main" id="{E1760B79-2C34-4029-8A55-7D4426DC66D5}"/>
              </a:ext>
            </a:extLst>
          </p:cNvPr>
          <p:cNvSpPr/>
          <p:nvPr/>
        </p:nvSpPr>
        <p:spPr>
          <a:xfrm>
            <a:off x="4040454" y="1975749"/>
            <a:ext cx="2902452" cy="3131646"/>
          </a:xfrm>
          <a:prstGeom prst="roundRect">
            <a:avLst/>
          </a:prstGeom>
          <a:gradFill flip="none" rotWithShape="1">
            <a:gsLst>
              <a:gs pos="0">
                <a:schemeClr val="accent4">
                  <a:lumMod val="20000"/>
                  <a:lumOff val="80000"/>
                  <a:shade val="30000"/>
                  <a:satMod val="115000"/>
                </a:schemeClr>
              </a:gs>
              <a:gs pos="50000">
                <a:schemeClr val="accent4">
                  <a:lumMod val="20000"/>
                  <a:lumOff val="80000"/>
                  <a:shade val="67500"/>
                  <a:satMod val="115000"/>
                </a:schemeClr>
              </a:gs>
              <a:gs pos="100000">
                <a:schemeClr val="accent4">
                  <a:lumMod val="20000"/>
                  <a:lumOff val="80000"/>
                  <a:shade val="100000"/>
                  <a:satMod val="115000"/>
                </a:schemeClr>
              </a:gs>
            </a:gsLst>
            <a:path path="circle">
              <a:fillToRect t="100000" r="100000"/>
            </a:path>
            <a:tileRect l="-100000" b="-100000"/>
          </a:gradFill>
          <a:ln w="381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Content Placeholder 2">
            <a:extLst>
              <a:ext uri="{FF2B5EF4-FFF2-40B4-BE49-F238E27FC236}">
                <a16:creationId xmlns:a16="http://schemas.microsoft.com/office/drawing/2014/main" id="{B5B9D2A1-18CC-4605-BF2C-7F4FD9B4A88E}"/>
              </a:ext>
            </a:extLst>
          </p:cNvPr>
          <p:cNvSpPr txBox="1">
            <a:spLocks/>
          </p:cNvSpPr>
          <p:nvPr/>
        </p:nvSpPr>
        <p:spPr>
          <a:xfrm>
            <a:off x="4040454" y="2131183"/>
            <a:ext cx="2881310" cy="313322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800" b="1" i="1" u="sng" dirty="0">
                <a:latin typeface="Times New Roman" panose="02020603050405020304" pitchFamily="18" charset="0"/>
                <a:cs typeface="Times New Roman" panose="02020603050405020304" pitchFamily="18" charset="0"/>
              </a:rPr>
              <a:t>11 aims of the act:</a:t>
            </a:r>
          </a:p>
          <a:p>
            <a:r>
              <a:rPr lang="en-GB" sz="800" dirty="0">
                <a:latin typeface="Times New Roman" panose="02020603050405020304" pitchFamily="18" charset="0"/>
                <a:cs typeface="Times New Roman" panose="02020603050405020304" pitchFamily="18" charset="0"/>
              </a:rPr>
              <a:t>1. The introduction of the term ‘additional learning needs (ALN)’ </a:t>
            </a:r>
          </a:p>
          <a:p>
            <a:r>
              <a:rPr lang="en-GB" sz="800" dirty="0">
                <a:latin typeface="Times New Roman" panose="02020603050405020304" pitchFamily="18" charset="0"/>
                <a:cs typeface="Times New Roman" panose="02020603050405020304" pitchFamily="18" charset="0"/>
              </a:rPr>
              <a:t>2. A 0 to 25 age range </a:t>
            </a:r>
          </a:p>
          <a:p>
            <a:r>
              <a:rPr lang="en-GB" sz="800" dirty="0">
                <a:latin typeface="Times New Roman" panose="02020603050405020304" pitchFamily="18" charset="0"/>
                <a:cs typeface="Times New Roman" panose="02020603050405020304" pitchFamily="18" charset="0"/>
              </a:rPr>
              <a:t>3. A unified plan </a:t>
            </a:r>
          </a:p>
          <a:p>
            <a:r>
              <a:rPr lang="en-GB" sz="800" dirty="0">
                <a:latin typeface="Times New Roman" panose="02020603050405020304" pitchFamily="18" charset="0"/>
                <a:cs typeface="Times New Roman" panose="02020603050405020304" pitchFamily="18" charset="0"/>
              </a:rPr>
              <a:t>4. Increased participation of children and young people</a:t>
            </a:r>
          </a:p>
          <a:p>
            <a:r>
              <a:rPr lang="en-GB" sz="800" dirty="0">
                <a:latin typeface="Times New Roman" panose="02020603050405020304" pitchFamily="18" charset="0"/>
                <a:cs typeface="Times New Roman" panose="02020603050405020304" pitchFamily="18" charset="0"/>
              </a:rPr>
              <a:t>5. High aspirations and improved outcomes </a:t>
            </a:r>
          </a:p>
          <a:p>
            <a:r>
              <a:rPr lang="en-GB" sz="800" dirty="0">
                <a:latin typeface="Times New Roman" panose="02020603050405020304" pitchFamily="18" charset="0"/>
                <a:cs typeface="Times New Roman" panose="02020603050405020304" pitchFamily="18" charset="0"/>
              </a:rPr>
              <a:t>6. A simpler and less adversarial system</a:t>
            </a:r>
          </a:p>
          <a:p>
            <a:r>
              <a:rPr lang="en-GB" sz="800" dirty="0">
                <a:latin typeface="Times New Roman" panose="02020603050405020304" pitchFamily="18" charset="0"/>
                <a:cs typeface="Times New Roman" panose="02020603050405020304" pitchFamily="18" charset="0"/>
              </a:rPr>
              <a:t>7. Increased collaboration </a:t>
            </a:r>
          </a:p>
          <a:p>
            <a:r>
              <a:rPr lang="en-GB" sz="800" dirty="0">
                <a:latin typeface="Times New Roman" panose="02020603050405020304" pitchFamily="18" charset="0"/>
                <a:cs typeface="Times New Roman" panose="02020603050405020304" pitchFamily="18" charset="0"/>
              </a:rPr>
              <a:t>8. Avoiding disagreements and earlier disagreement resolution </a:t>
            </a:r>
          </a:p>
          <a:p>
            <a:r>
              <a:rPr lang="en-GB" sz="800" dirty="0">
                <a:latin typeface="Times New Roman" panose="02020603050405020304" pitchFamily="18" charset="0"/>
                <a:cs typeface="Times New Roman" panose="02020603050405020304" pitchFamily="18" charset="0"/>
              </a:rPr>
              <a:t>9. Clear and consistent rights of appeal </a:t>
            </a:r>
          </a:p>
          <a:p>
            <a:r>
              <a:rPr lang="en-GB" sz="800" dirty="0">
                <a:latin typeface="Times New Roman" panose="02020603050405020304" pitchFamily="18" charset="0"/>
                <a:cs typeface="Times New Roman" panose="02020603050405020304" pitchFamily="18" charset="0"/>
              </a:rPr>
              <a:t>10. The ALN Code</a:t>
            </a:r>
          </a:p>
          <a:p>
            <a:r>
              <a:rPr lang="en-GB" sz="800" dirty="0">
                <a:latin typeface="Times New Roman" panose="02020603050405020304" pitchFamily="18" charset="0"/>
                <a:cs typeface="Times New Roman" panose="02020603050405020304" pitchFamily="18" charset="0"/>
              </a:rPr>
              <a:t>11. A bilingual system (ALN Wales, 2018)</a:t>
            </a:r>
          </a:p>
          <a:p>
            <a:endParaRPr lang="en-GB" dirty="0"/>
          </a:p>
        </p:txBody>
      </p:sp>
      <p:sp>
        <p:nvSpPr>
          <p:cNvPr id="30" name="Subtitle 2">
            <a:extLst>
              <a:ext uri="{FF2B5EF4-FFF2-40B4-BE49-F238E27FC236}">
                <a16:creationId xmlns:a16="http://schemas.microsoft.com/office/drawing/2014/main" id="{21F55811-C491-4728-AAF7-4B028B4A6867}"/>
              </a:ext>
            </a:extLst>
          </p:cNvPr>
          <p:cNvSpPr txBox="1">
            <a:spLocks/>
          </p:cNvSpPr>
          <p:nvPr/>
        </p:nvSpPr>
        <p:spPr>
          <a:xfrm>
            <a:off x="-83159" y="4348793"/>
            <a:ext cx="4123613" cy="96886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sz="1200" b="1" i="1" u="sng" dirty="0">
                <a:latin typeface="Times New Roman" panose="02020603050405020304" pitchFamily="18" charset="0"/>
                <a:cs typeface="Times New Roman" panose="02020603050405020304" pitchFamily="18" charset="0"/>
              </a:rPr>
              <a:t>Increased participation </a:t>
            </a:r>
          </a:p>
          <a:p>
            <a:pPr algn="just"/>
            <a:r>
              <a:rPr lang="en-GB" sz="1000" dirty="0">
                <a:latin typeface="Times New Roman" panose="02020603050405020304" pitchFamily="18" charset="0"/>
                <a:cs typeface="Times New Roman" panose="02020603050405020304" pitchFamily="18" charset="0"/>
              </a:rPr>
              <a:t>The ALN bill will enable children and young people to become part of the planning process alongside their families and services.  The child will have the right to share their views and concerns surrounding the planning process, where they should feel involved (Welsh Government, 2018a). </a:t>
            </a:r>
          </a:p>
          <a:p>
            <a:pPr algn="l"/>
            <a:endParaRPr lang="en-GB" sz="3800" dirty="0"/>
          </a:p>
        </p:txBody>
      </p:sp>
      <p:sp>
        <p:nvSpPr>
          <p:cNvPr id="31" name="Rectangle 30">
            <a:extLst>
              <a:ext uri="{FF2B5EF4-FFF2-40B4-BE49-F238E27FC236}">
                <a16:creationId xmlns:a16="http://schemas.microsoft.com/office/drawing/2014/main" id="{3DE2F281-07D1-4A45-BA63-F093DD4529F4}"/>
              </a:ext>
            </a:extLst>
          </p:cNvPr>
          <p:cNvSpPr/>
          <p:nvPr/>
        </p:nvSpPr>
        <p:spPr>
          <a:xfrm>
            <a:off x="-126199" y="5190412"/>
            <a:ext cx="7016321" cy="1631216"/>
          </a:xfrm>
          <a:prstGeom prst="rect">
            <a:avLst/>
          </a:prstGeom>
        </p:spPr>
        <p:txBody>
          <a:bodyPr wrap="square">
            <a:spAutoFit/>
          </a:bodyPr>
          <a:lstStyle/>
          <a:p>
            <a:pPr algn="just"/>
            <a:r>
              <a:rPr lang="en-GB" sz="1000" dirty="0">
                <a:latin typeface="Times New Roman" panose="02020603050405020304" pitchFamily="18" charset="0"/>
                <a:cs typeface="Times New Roman" panose="02020603050405020304" pitchFamily="18" charset="0"/>
              </a:rPr>
              <a:t>The act requires children and their parents views to be considered at all stages of the IDP process. The proposed IDP template will include a one page profile to ensure that they reflect the child’s wishes, needs and personality, including what is important to them Welsh Government (2019a).  </a:t>
            </a:r>
          </a:p>
          <a:p>
            <a:pPr algn="just"/>
            <a:r>
              <a:rPr lang="en-GB" sz="1000" dirty="0">
                <a:latin typeface="Times New Roman" panose="02020603050405020304" pitchFamily="18" charset="0"/>
                <a:cs typeface="Times New Roman" panose="02020603050405020304" pitchFamily="18" charset="0"/>
              </a:rPr>
              <a:t>The act encompasses article 12 of the United Nations Convention on the rights of the Child:  </a:t>
            </a:r>
          </a:p>
          <a:p>
            <a:pPr algn="just"/>
            <a:r>
              <a:rPr lang="en-GB" sz="1000" b="1" i="1" dirty="0">
                <a:latin typeface="Times New Roman" panose="02020603050405020304" pitchFamily="18" charset="0"/>
                <a:cs typeface="Times New Roman" panose="02020603050405020304" pitchFamily="18" charset="0"/>
              </a:rPr>
              <a:t>Every child has the right to express their views </a:t>
            </a:r>
          </a:p>
          <a:p>
            <a:pPr algn="just"/>
            <a:r>
              <a:rPr lang="en-GB" sz="1000" dirty="0" err="1">
                <a:latin typeface="Times New Roman" panose="02020603050405020304" pitchFamily="18" charset="0"/>
                <a:cs typeface="Times New Roman" panose="02020603050405020304" pitchFamily="18" charset="0"/>
              </a:rPr>
              <a:t>Unicef</a:t>
            </a:r>
            <a:r>
              <a:rPr lang="en-GB" sz="1000" dirty="0">
                <a:latin typeface="Times New Roman" panose="02020603050405020304" pitchFamily="18" charset="0"/>
                <a:cs typeface="Times New Roman" panose="02020603050405020304" pitchFamily="18" charset="0"/>
              </a:rPr>
              <a:t>  (2019). </a:t>
            </a:r>
          </a:p>
          <a:p>
            <a:pPr algn="just"/>
            <a:r>
              <a:rPr lang="en-GB" sz="1000" dirty="0">
                <a:latin typeface="Times New Roman" panose="02020603050405020304" pitchFamily="18" charset="0"/>
                <a:cs typeface="Times New Roman" panose="02020603050405020304" pitchFamily="18" charset="0"/>
              </a:rPr>
              <a:t>However, Lewis (2011) suggests that people must be mindful of how they collect the individuals choices, a one size fits all approach will not work, and various methods of communication must be sought to ensure all children's voices are heard. </a:t>
            </a:r>
          </a:p>
          <a:p>
            <a:pPr algn="just"/>
            <a:r>
              <a:rPr lang="en-GB" sz="1000" dirty="0">
                <a:latin typeface="Times New Roman" panose="02020603050405020304" pitchFamily="18" charset="0"/>
                <a:cs typeface="Times New Roman" panose="02020603050405020304" pitchFamily="18" charset="0"/>
              </a:rPr>
              <a:t>The participation of children and their family is a ‘child’s rights approach’, the principles of the model include embedding children's rights, empowering children, participation, equality and non-discrimination (Children’s Commissioner for Wales, 2020). </a:t>
            </a:r>
          </a:p>
        </p:txBody>
      </p:sp>
    </p:spTree>
    <p:extLst>
      <p:ext uri="{BB962C8B-B14F-4D97-AF65-F5344CB8AC3E}">
        <p14:creationId xmlns:p14="http://schemas.microsoft.com/office/powerpoint/2010/main" val="1304180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29BC31-4EFC-4BFD-88CD-7F948A8D583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70777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6" ma:contentTypeDescription="Create a new document." ma:contentTypeScope="" ma:versionID="b55bf172df6b8412676b147e63e10018">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91f6818412eb6c07ac367ba056e94b9f"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A5F263D-4349-4749-8EBD-F9B4A739FB37}">
  <ds:schemaRefs>
    <ds:schemaRef ds:uri="http://schemas.microsoft.com/sharepoint/v3/contenttype/forms"/>
  </ds:schemaRefs>
</ds:datastoreItem>
</file>

<file path=customXml/itemProps2.xml><?xml version="1.0" encoding="utf-8"?>
<ds:datastoreItem xmlns:ds="http://schemas.openxmlformats.org/officeDocument/2006/customXml" ds:itemID="{9DFEA88E-89F2-4DF9-8C42-2763CCFEC9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09ebbee8-2921-4cc3-be77-564d5a35cc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AB0949-070E-45EF-80B9-1B68C643ABA5}">
  <ds:schemaRefs>
    <ds:schemaRef ds:uri="http://schemas.openxmlformats.org/package/2006/metadata/core-properties"/>
    <ds:schemaRef ds:uri="ada16477-4a9e-4f32-8a2f-23c8ffb0c900"/>
    <ds:schemaRef ds:uri="http://www.w3.org/XML/1998/namespace"/>
    <ds:schemaRef ds:uri="http://schemas.microsoft.com/office/2006/documentManagement/types"/>
    <ds:schemaRef ds:uri="http://schemas.microsoft.com/office/infopath/2007/PartnerControls"/>
    <ds:schemaRef ds:uri="09ebbee8-2921-4cc3-be77-564d5a35cca5"/>
    <ds:schemaRef ds:uri="http://purl.org/dc/dcmitype/"/>
    <ds:schemaRef ds:uri="http://purl.org/dc/elements/1.1/"/>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1218</Words>
  <Application>Microsoft Office PowerPoint</Application>
  <PresentationFormat>Widescreen</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The Additional Learning Needs and Education Tribunal (Wales) Act 2018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ALN bill wales</dc:title>
  <dc:creator>Rebecca Morris</dc:creator>
  <cp:lastModifiedBy>Rebecca Morris (1805988)</cp:lastModifiedBy>
  <cp:revision>58</cp:revision>
  <dcterms:created xsi:type="dcterms:W3CDTF">2020-04-18T10:13:31Z</dcterms:created>
  <dcterms:modified xsi:type="dcterms:W3CDTF">2020-05-07T12:50:52Z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