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7" r:id="rId1"/>
  </p:sldMasterIdLst>
  <p:notesMasterIdLst>
    <p:notesMasterId r:id="rId14"/>
  </p:notesMasterIdLst>
  <p:sldIdLst>
    <p:sldId id="256" r:id="rId2"/>
    <p:sldId id="257" r:id="rId3"/>
    <p:sldId id="258" r:id="rId4"/>
    <p:sldId id="265" r:id="rId5"/>
    <p:sldId id="263" r:id="rId6"/>
    <p:sldId id="259" r:id="rId7"/>
    <p:sldId id="266" r:id="rId8"/>
    <p:sldId id="260" r:id="rId9"/>
    <p:sldId id="264" r:id="rId10"/>
    <p:sldId id="261" r:id="rId11"/>
    <p:sldId id="262"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 initials="h" lastIdx="13" clrIdx="0">
    <p:extLst>
      <p:ext uri="{19B8F6BF-5375-455C-9EA6-DF929625EA0E}">
        <p15:presenceInfo xmlns:p15="http://schemas.microsoft.com/office/powerpoint/2012/main" userId="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2" autoAdjust="0"/>
    <p:restoredTop sz="0" autoAdjust="0"/>
  </p:normalViewPr>
  <p:slideViewPr>
    <p:cSldViewPr snapToGrid="0">
      <p:cViewPr varScale="1">
        <p:scale>
          <a:sx n="82" d="100"/>
          <a:sy n="82" d="100"/>
        </p:scale>
        <p:origin x="691" y="72"/>
      </p:cViewPr>
      <p:guideLst/>
    </p:cSldViewPr>
  </p:slideViewPr>
  <p:notesTextViewPr>
    <p:cViewPr>
      <p:scale>
        <a:sx n="1" d="1"/>
        <a:sy n="1" d="1"/>
      </p:scale>
      <p:origin x="0" y="0"/>
    </p:cViewPr>
  </p:notesTextViewPr>
  <p:notesViewPr>
    <p:cSldViewPr snapToGrid="0">
      <p:cViewPr varScale="1">
        <p:scale>
          <a:sx n="45" d="100"/>
          <a:sy n="45" d="100"/>
        </p:scale>
        <p:origin x="2760" y="6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53DB2D-1DD5-4313-ACC6-84FD3CCDCE35}" type="datetimeFigureOut">
              <a:rPr lang="en-GB" smtClean="0"/>
              <a:t>04/12/2023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868972-3877-4B96-B178-982DEFAE63B9}" type="slidenum">
              <a:rPr lang="en-GB" smtClean="0"/>
              <a:t>‹#›</a:t>
            </a:fld>
            <a:endParaRPr lang="en-GB" dirty="0"/>
          </a:p>
        </p:txBody>
      </p:sp>
    </p:spTree>
    <p:extLst>
      <p:ext uri="{BB962C8B-B14F-4D97-AF65-F5344CB8AC3E}">
        <p14:creationId xmlns:p14="http://schemas.microsoft.com/office/powerpoint/2010/main" val="301975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Good afternoon everyone. In this presentation, I plan to provide a critical analysis of the factors influencing the progression of women into leadership roles within the male-dominated field of mechanical engineering.</a:t>
            </a:r>
          </a:p>
          <a:p>
            <a:pPr algn="just"/>
            <a:r>
              <a:rPr lang="en-US" dirty="0"/>
              <a:t>Mechanical engineering has traditionally been a heavily male-dominated industry. Even today, statistics show women make up only a small fraction of the overall mechanical engineering workforce and are severely underrepresented in senior leadership and management positions. The lack of women in top roles raises important questions about the potential barriers present within the organizational culture and power structures.</a:t>
            </a:r>
          </a:p>
          <a:p>
            <a:pPr algn="just"/>
            <a:r>
              <a:rPr lang="en-US" dirty="0"/>
              <a:t>Through an examination of relevant research, I will argue that inherent cultural and political elements within mechanical engineering currently serve to limit career advancement opportunities for women. Entrenched gender stereotypes and inflexible working norms aligned with traditional masculinity continue to marginalize female employees. Furthermore, the informal networks and channels of influence dominated by men can unfairly obstruct women's leadership development.</a:t>
            </a:r>
          </a:p>
          <a:p>
            <a:pPr algn="just"/>
            <a:r>
              <a:rPr lang="en-US" dirty="0"/>
              <a:t>However, I will also discuss how contemporary diversity and inclusion-focused approaches to management may help address these issues. If implemented correctly, initiatives targeting recruitment, sponsorship, flexibility and unconscious bias could help mechanical engineering organisations better develop policies and environments supportive of women in top leadership. Overall, this presentation explores both the challenges and potential solutions regarding women's progression towards equality in this sector.</a:t>
            </a:r>
          </a:p>
        </p:txBody>
      </p:sp>
      <p:sp>
        <p:nvSpPr>
          <p:cNvPr id="4" name="Slide Number Placeholder 3"/>
          <p:cNvSpPr>
            <a:spLocks noGrp="1"/>
          </p:cNvSpPr>
          <p:nvPr>
            <p:ph type="sldNum" sz="quarter" idx="5"/>
          </p:nvPr>
        </p:nvSpPr>
        <p:spPr/>
        <p:txBody>
          <a:bodyPr/>
          <a:lstStyle/>
          <a:p>
            <a:fld id="{D6868972-3877-4B96-B178-982DEFAE63B9}" type="slidenum">
              <a:rPr lang="en-GB" smtClean="0"/>
              <a:t>2</a:t>
            </a:fld>
            <a:endParaRPr lang="en-GB" dirty="0"/>
          </a:p>
        </p:txBody>
      </p:sp>
    </p:spTree>
    <p:extLst>
      <p:ext uri="{BB962C8B-B14F-4D97-AF65-F5344CB8AC3E}">
        <p14:creationId xmlns:p14="http://schemas.microsoft.com/office/powerpoint/2010/main" val="2149577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Developing a robust talent pipeline through targeted recruitment and development programs is a key strategy for diversifying the future leadership of mechanical engineering. Partnering with primary, secondary and post-secondary educational institutions allows companies to introduce young women to potential career opportunities in the sector from an earlier age. Enjoyment and competence in STEM subjects can be fostered through hands-on workshops, role models, and mentorship to build interest that may otherwise be lacking due to social influences</a:t>
            </a:r>
          </a:p>
          <a:p>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3</a:t>
            </a:fld>
            <a:endParaRPr lang="en-GB" dirty="0"/>
          </a:p>
        </p:txBody>
      </p:sp>
    </p:spTree>
    <p:extLst>
      <p:ext uri="{BB962C8B-B14F-4D97-AF65-F5344CB8AC3E}">
        <p14:creationId xmlns:p14="http://schemas.microsoft.com/office/powerpoint/2010/main" val="532239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Internship and full-time programs focused on recruiting technical female university graduates also helps bolster the number of women joining the workforce. Once hired, formalised mentorship initiatives pair them with senior women and allies as sponsors to advise on career navigation. Research finds sponsored proteges receive higher performance evaluations and are more likely to be recommended for promotions or leadership roles early in their tenure. Such advocates can help acclimate new female hires to "unwritten rules" as well as sponsor them for meaningful projects and networking opportunities Employee resource groups where women connect with and support one another also aid with inclusion and retention beyond mentorship. When done effectively, pipeline and sponsorship programs signal commitment to diversity while levelling the playing field. By combating implicit bias and lack of access to informal networks, they improve the leadership representation of women over the longer term as more supported women progress to management. Overall, such initiatives help ensure the future pipeline of mechanical engineering contains greater gender diversity from entry to executive level roles.</a:t>
            </a:r>
          </a:p>
          <a:p>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4</a:t>
            </a:fld>
            <a:endParaRPr lang="en-GB" dirty="0"/>
          </a:p>
        </p:txBody>
      </p:sp>
    </p:spTree>
    <p:extLst>
      <p:ext uri="{BB962C8B-B14F-4D97-AF65-F5344CB8AC3E}">
        <p14:creationId xmlns:p14="http://schemas.microsoft.com/office/powerpoint/2010/main" val="3998150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In addition to pipeline and sponsorship programs, cultivating an inclusive organisational culture is also important for retaining female talent in mechanical engineering roles. A supportive work environment where all employees feel respected and able to balance their professional and personal responsibilities helps boost job satisfaction. Parental leave policies that apply equally to all genders, as well as flexible work arrangements, signal that career progression is not contingent on sacrificing other life priorities or adhering to outdated stereotypes. Formal diversity training for hiring managers can also help address subtle biases that may disadvantage women, such as making assumptions about leadership styles based on gender. Promoting women into visible leadership positions, including among the executive team, serves as powerful symbolism that their contributions are valued. When combined with active sponsorship of high-potential women, role models in senior roles can inspire others to pursue similar career trajectories. An inclusive culture therefore plays a complementary role to targeted recruitment initiatives in attracting and retaining female talent long-term.</a:t>
            </a:r>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5</a:t>
            </a:fld>
            <a:endParaRPr lang="en-GB" dirty="0"/>
          </a:p>
        </p:txBody>
      </p:sp>
    </p:spTree>
    <p:extLst>
      <p:ext uri="{BB962C8B-B14F-4D97-AF65-F5344CB8AC3E}">
        <p14:creationId xmlns:p14="http://schemas.microsoft.com/office/powerpoint/2010/main" val="3834562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Unconscious or implicit bias training is an important tool for promoting fair evaluation and decision making processes within organizations. While explicit prejudices have largely become socially unacceptable, unconscious biases remain stubbornly influential due to roots in normal cognitive processes and widespread socialisation. By educating employees on how even well-intentioned individuals are susceptible to making biased judgments, companies can help remedy assumptions which systematically impact women's careers.</a:t>
            </a:r>
          </a:p>
          <a:p>
            <a:r>
              <a:rPr lang="en-GB" sz="1200" kern="1200" dirty="0">
                <a:solidFill>
                  <a:schemeClr val="tx1"/>
                </a:solidFill>
                <a:effectLst/>
                <a:latin typeface="+mn-lt"/>
                <a:ea typeface="+mn-ea"/>
                <a:cs typeface="+mn-cs"/>
              </a:rPr>
              <a:t>Moreover it was discussed that effective training programs focus on increasing self-awareness of how unconscious preferences for certain social identities, like gender, can colour perceptions and decision making without intention or awareness. Interactive activities demonstrating actual psychological experiments on bias help drive the message home by appealing to reasoning rather than judgment. Discussions of real hiring scenarios and performance review anecdotes show how criteria may be applied differently to men and women due to preconceptions of leadership attributes.</a:t>
            </a:r>
          </a:p>
          <a:p>
            <a:r>
              <a:rPr lang="en-US" dirty="0"/>
              <a:t>Moreover, diversity brings different ideas, perspectives and ways of thinking that can increase revenues and overall performance in several key ways.</a:t>
            </a:r>
            <a:r>
              <a:rPr lang="en-US" baseline="0" dirty="0"/>
              <a:t> </a:t>
            </a:r>
            <a:r>
              <a:rPr lang="en-US" dirty="0"/>
              <a:t>It allows an organization to better understand and serve a diverse customer base. Having employees from different backgrounds helps tap into new customer segments and develop products/services catering to diverse needs. This expands the potential market and revenues.Diverse teams are more innovative and creative. Exposure to different life experiences and ways of thinking stimulates innovative ideas for new revenue streams. Studies show diversity correlates with increased innovation and patenting.</a:t>
            </a:r>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6</a:t>
            </a:fld>
            <a:endParaRPr lang="en-GB" dirty="0"/>
          </a:p>
        </p:txBody>
      </p:sp>
    </p:spTree>
    <p:extLst>
      <p:ext uri="{BB962C8B-B14F-4D97-AF65-F5344CB8AC3E}">
        <p14:creationId xmlns:p14="http://schemas.microsoft.com/office/powerpoint/2010/main" val="794657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Training also arms staff with strategies to mitigate bias such as focusing on demonstrable qualifications rather than subjective fit, using structured interviews with consistent evaluation criteria, and broadening hiring networks. When coupled with accountability, it encourages examining decisions and policies for fairness to ensure the most deserving candidates advance. Over time, it can shift organizational culture and daily behaviours by reframing workplace diversity as a driver of success rather than an enforced mandate. If done authentically through iterative programming, unconscious bias training promotes cultures where women's merits are evaluated objectively rather than through the lens of preconception.</a:t>
            </a:r>
          </a:p>
          <a:p>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7</a:t>
            </a:fld>
            <a:endParaRPr lang="en-GB" dirty="0"/>
          </a:p>
        </p:txBody>
      </p:sp>
    </p:spTree>
    <p:extLst>
      <p:ext uri="{BB962C8B-B14F-4D97-AF65-F5344CB8AC3E}">
        <p14:creationId xmlns:p14="http://schemas.microsoft.com/office/powerpoint/2010/main" val="4272732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Implementing family-friendly workplace policies and benefits is important for improving women’s representation by accommodating their domestic responsibilities. Flexible work arrangements, such as allowing remote work or flexible hours, enable women to better balance their careers with caring for children or elderly family members. Being able to occasionally adjust start/finish times or work from home makes it feasible for women to maintain optimal performance and engagement despite home commitments.</a:t>
            </a:r>
          </a:p>
          <a:p>
            <a:r>
              <a:rPr lang="en-GB" sz="1200" kern="1200" dirty="0">
                <a:solidFill>
                  <a:schemeClr val="tx1"/>
                </a:solidFill>
                <a:effectLst/>
                <a:latin typeface="+mn-lt"/>
                <a:ea typeface="+mn-ea"/>
                <a:cs typeface="+mn-cs"/>
              </a:rPr>
              <a:t>Employer-subsidized childcare options or on-site day-care centres also relieve financial pressures and make it logistically possible for women with young families to sustain full-time employment. </a:t>
            </a:r>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8</a:t>
            </a:fld>
            <a:endParaRPr lang="en-GB" dirty="0"/>
          </a:p>
        </p:txBody>
      </p:sp>
    </p:spTree>
    <p:extLst>
      <p:ext uri="{BB962C8B-B14F-4D97-AF65-F5344CB8AC3E}">
        <p14:creationId xmlns:p14="http://schemas.microsoft.com/office/powerpoint/2010/main" val="2547668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Generous paid parental leave policies that apply equally to mothers and fathers help ensure women are supported during times around childbirth and bonding without jeopardizing their careers. Such initiatives address the structural workplace barriers of inflexible long hours and “face time” norms that disproportionately burden women and contribute to their high attrition rates. When work-life balance is prioritized, organizations benefit from higher retention of female talent and skills  .</a:t>
            </a:r>
          </a:p>
          <a:p>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9</a:t>
            </a:fld>
            <a:endParaRPr lang="en-GB" dirty="0"/>
          </a:p>
        </p:txBody>
      </p:sp>
    </p:spTree>
    <p:extLst>
      <p:ext uri="{BB962C8B-B14F-4D97-AF65-F5344CB8AC3E}">
        <p14:creationId xmlns:p14="http://schemas.microsoft.com/office/powerpoint/2010/main" val="565817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Diverse and inclusive workplace culture has numerous strategic and financial benefits for modern organizations. Leadership teams composed of individuals with different backgrounds, cultures, and life experiences boost innovation tremendously. Exposure to varying perspectives enhances problem-solving and leads teams to consider more creative solutions. This is incredibly valuable for industries like engineering that rely on innovation to drive new technologies and compete in today's global market. When a sense of psychological safety, belonging and respect for all forms of diversity is fostered among employees, it empowers people to contribute original ideas without fear of judgment or reprisal. Valuing diverse thinking allows companies to tap into unrealized potential that may otherwise go undiscovered. For technology firms, this competitive advantage supporting cutting-edge solutions cannot be understated. In addition, diversity supports an engaged and motivated workforce as people are more satisfied working for employers demonstrating commitment to principles of fairness, inclusion and empowerment. Having diversity at the top echelons of leadership also positions companies to better serve the diverse populations that comprise customer markets. </a:t>
            </a:r>
          </a:p>
          <a:p>
            <a:r>
              <a:rPr lang="en-GB" sz="1200" kern="1200" dirty="0">
                <a:solidFill>
                  <a:schemeClr val="tx1"/>
                </a:solidFill>
                <a:effectLst/>
                <a:latin typeface="+mn-lt"/>
                <a:ea typeface="+mn-ea"/>
                <a:cs typeface="+mn-cs"/>
              </a:rPr>
              <a:t>As both communities and workforces continue to grow in multiculturalism, organisations with governing bodies solely comprised of homogeneous identities will struggle to understand various cultural nuances. Diverse leadership that reflects the demographics of local populations fosters an authentic ability to empathize with different consumer segments. This builds stronger community relationships and trust in brand.</a:t>
            </a:r>
          </a:p>
          <a:p>
            <a:r>
              <a:rPr lang="en-GB" sz="1200" kern="1200" dirty="0">
                <a:solidFill>
                  <a:schemeClr val="tx1"/>
                </a:solidFill>
                <a:effectLst/>
                <a:latin typeface="+mn-lt"/>
                <a:ea typeface="+mn-ea"/>
                <a:cs typeface="+mn-cs"/>
              </a:rPr>
              <a:t>Furthermore, extensive research from prestigious groups like McKinsey &amp; Company has repeatedly demonstrated the financial upside of gender diversity in executive teams. Analysing publicly available data, one study found companies in the top-quartile for gender diversity on executive boards were 25% more likely to have above-average profitability. Not only does diversity of perspectives improve business strategy and decision-making as previously discussed, but investors are also more likely to confidence in management capabilities seeing equitable representations of gender and cultural identities at the highest levels. Overall, the undeniable business case for diversity and inclusion creates compelling reasons for organizations to reform outdated norms limiting opportunities for women in sectors like engineering leadership.</a:t>
            </a:r>
          </a:p>
          <a:p>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10</a:t>
            </a:fld>
            <a:endParaRPr lang="en-GB" dirty="0"/>
          </a:p>
        </p:txBody>
      </p:sp>
    </p:spTree>
    <p:extLst>
      <p:ext uri="{BB962C8B-B14F-4D97-AF65-F5344CB8AC3E}">
        <p14:creationId xmlns:p14="http://schemas.microsoft.com/office/powerpoint/2010/main" val="31958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868972-3877-4B96-B178-982DEFAE63B9}" type="slidenum">
              <a:rPr lang="en-GB" smtClean="0"/>
              <a:t>11</a:t>
            </a:fld>
            <a:endParaRPr lang="en-GB" dirty="0"/>
          </a:p>
        </p:txBody>
      </p:sp>
    </p:spTree>
    <p:extLst>
      <p:ext uri="{BB962C8B-B14F-4D97-AF65-F5344CB8AC3E}">
        <p14:creationId xmlns:p14="http://schemas.microsoft.com/office/powerpoint/2010/main" val="1508899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12/4/2023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4566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8822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9366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6843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a:ln>
            <a:solidFill>
              <a:schemeClr val="accent6">
                <a:lumMod val="75000"/>
              </a:schemeClr>
            </a:solidFill>
          </a:ln>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200">
                <a:latin typeface="Arial" panose="020B0604020202020204" pitchFamily="34" charset="0"/>
                <a:cs typeface="Arial" panose="020B0604020202020204" pitchFamily="34" charset="0"/>
              </a:defRPr>
            </a:lvl1pPr>
            <a:lvl2pPr>
              <a:defRPr sz="1200">
                <a:latin typeface="Arial" panose="020B0604020202020204" pitchFamily="34" charset="0"/>
                <a:cs typeface="Arial" panose="020B0604020202020204" pitchFamily="34" charset="0"/>
              </a:defRPr>
            </a:lvl2pPr>
            <a:lvl3pPr>
              <a:defRPr sz="1200">
                <a:latin typeface="Arial" panose="020B0604020202020204" pitchFamily="34" charset="0"/>
                <a:cs typeface="Arial" panose="020B0604020202020204" pitchFamily="34" charset="0"/>
              </a:defRPr>
            </a:lvl3pPr>
            <a:lvl4pPr>
              <a:defRPr sz="1200">
                <a:latin typeface="Arial" panose="020B0604020202020204" pitchFamily="34" charset="0"/>
                <a:cs typeface="Arial" panose="020B0604020202020204" pitchFamily="34" charset="0"/>
              </a:defRPr>
            </a:lvl4pPr>
            <a:lvl5pPr>
              <a:defRPr sz="1200">
                <a:latin typeface="Arial" panose="020B0604020202020204" pitchFamily="34" charset="0"/>
                <a:cs typeface="Arial" panose="020B0604020202020204" pitchFamily="34" charset="0"/>
              </a:defRPr>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200">
                <a:latin typeface="Arial" panose="020B0604020202020204" pitchFamily="34" charset="0"/>
                <a:cs typeface="Arial" panose="020B0604020202020204" pitchFamily="34" charset="0"/>
              </a:defRPr>
            </a:lvl1pPr>
            <a:lvl2pPr>
              <a:defRPr sz="1200">
                <a:latin typeface="Arial" panose="020B0604020202020204" pitchFamily="34" charset="0"/>
                <a:cs typeface="Arial" panose="020B0604020202020204" pitchFamily="34" charset="0"/>
              </a:defRPr>
            </a:lvl2pPr>
            <a:lvl3pPr>
              <a:defRPr sz="1200">
                <a:latin typeface="Arial" panose="020B0604020202020204" pitchFamily="34" charset="0"/>
                <a:cs typeface="Arial" panose="020B0604020202020204" pitchFamily="34" charset="0"/>
              </a:defRPr>
            </a:lvl3pPr>
            <a:lvl4pPr>
              <a:defRPr sz="1200">
                <a:latin typeface="Arial" panose="020B0604020202020204" pitchFamily="34" charset="0"/>
                <a:cs typeface="Arial" panose="020B0604020202020204" pitchFamily="34" charset="0"/>
              </a:defRPr>
            </a:lvl4pPr>
            <a:lvl5pPr>
              <a:defRPr sz="1200">
                <a:latin typeface="Arial" panose="020B0604020202020204" pitchFamily="34" charset="0"/>
                <a:cs typeface="Arial" panose="020B0604020202020204" pitchFamily="34" charset="0"/>
              </a:defRPr>
            </a:lvl5pPr>
            <a:lvl6pPr>
              <a:defRPr sz="1200"/>
            </a:lvl6pPr>
            <a:lvl7pPr>
              <a:defRPr sz="1200"/>
            </a:lvl7pPr>
            <a:lvl8pPr>
              <a:defRPr sz="1200"/>
            </a:lvl8pPr>
            <a:lvl9pPr>
              <a:defRPr sz="12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02640F58-564D-2B4F-AE67-E407BA4FCF45}" type="datetimeFigureOut">
              <a:rPr lang="en-US" smtClean="0"/>
              <a:pPr/>
              <a:t>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1337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panose="020B0604020202020204" pitchFamily="34" charset="0"/>
                <a:ea typeface="Tahoma" panose="020B0604030504040204" pitchFamily="34" charset="0"/>
                <a:cs typeface="Arial" panose="020B0604020202020204" pitchFamily="34" charset="0"/>
              </a:defRPr>
            </a:lvl1pPr>
          </a:lstStyle>
          <a:p>
            <a:r>
              <a:rPr lang="en-US" dirty="0"/>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smtClean="0"/>
              <a:pPr/>
              <a:t>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4789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12/4/2023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0382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7396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631788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658888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418885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78319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13036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9359068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885550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7590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8866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28000"/>
            <a:lum/>
          </a:blip>
          <a:srcRect/>
          <a:stretch>
            <a:fillRect t="-9000" b="-9000"/>
          </a:stretch>
        </a:blipFill>
        <a:effectLst/>
      </p:bgPr>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B482E8-6E0E-1B4F-B1FD-C69DB9E858D9}" type="datetimeFigureOut">
              <a:rPr lang="en-US" smtClean="0"/>
              <a:pPr/>
              <a:t>12/4/2023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963008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82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A08BB-FD7B-4491-B19E-F558F0AFA3E0}"/>
              </a:ext>
            </a:extLst>
          </p:cNvPr>
          <p:cNvSpPr>
            <a:spLocks noGrp="1"/>
          </p:cNvSpPr>
          <p:nvPr>
            <p:ph type="ctrTitle"/>
          </p:nvPr>
        </p:nvSpPr>
        <p:spPr>
          <a:xfrm>
            <a:off x="7949680" y="2491272"/>
            <a:ext cx="4242319" cy="2724539"/>
          </a:xfrm>
        </p:spPr>
        <p:txBody>
          <a:bodyPr>
            <a:normAutofit/>
          </a:bodyPr>
          <a:lstStyle/>
          <a:p>
            <a:pPr algn="ctr"/>
            <a:r>
              <a:rPr lang="en-GB" sz="2000" b="1" dirty="0">
                <a:solidFill>
                  <a:schemeClr val="bg1"/>
                </a:solidFill>
              </a:rPr>
              <a:t>NAME- SONIYA </a:t>
            </a:r>
            <a:br>
              <a:rPr lang="en-GB" sz="2000" b="1" dirty="0">
                <a:solidFill>
                  <a:schemeClr val="bg1"/>
                </a:solidFill>
              </a:rPr>
            </a:br>
            <a:r>
              <a:rPr lang="en-GB" sz="2000" b="1" dirty="0">
                <a:solidFill>
                  <a:schemeClr val="bg1"/>
                </a:solidFill>
              </a:rPr>
              <a:t>STUDENT ID - 2230080  </a:t>
            </a:r>
          </a:p>
        </p:txBody>
      </p:sp>
      <p:sp>
        <p:nvSpPr>
          <p:cNvPr id="3" name="Rectangle: Rounded Corners 2">
            <a:extLst>
              <a:ext uri="{FF2B5EF4-FFF2-40B4-BE49-F238E27FC236}">
                <a16:creationId xmlns:a16="http://schemas.microsoft.com/office/drawing/2014/main" id="{A73539FE-701D-94E5-49BF-36A072A18E55}"/>
              </a:ext>
            </a:extLst>
          </p:cNvPr>
          <p:cNvSpPr/>
          <p:nvPr/>
        </p:nvSpPr>
        <p:spPr>
          <a:xfrm>
            <a:off x="1101013" y="5355770"/>
            <a:ext cx="9989974" cy="1082351"/>
          </a:xfrm>
          <a:prstGeom prst="roundRect">
            <a:avLst/>
          </a:prstGeom>
          <a:solidFill>
            <a:schemeClr val="accent1">
              <a:lumMod val="50000"/>
            </a:schemeClr>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latin typeface="Arial Black" panose="020B0A04020102020204" pitchFamily="34" charset="0"/>
              </a:rPr>
              <a:t>Contemporary </a:t>
            </a:r>
            <a:r>
              <a:rPr lang="en-GB" sz="3600" b="1" dirty="0">
                <a:solidFill>
                  <a:schemeClr val="bg1"/>
                </a:solidFill>
                <a:latin typeface="Arial Black" panose="020B0A04020102020204" pitchFamily="34" charset="0"/>
              </a:rPr>
              <a:t>Themes in Leadership and Management</a:t>
            </a:r>
            <a:endParaRPr lang="en-GB" sz="3600" b="1" dirty="0">
              <a:latin typeface="Arial Black" panose="020B0A04020102020204" pitchFamily="34" charset="0"/>
            </a:endParaRPr>
          </a:p>
        </p:txBody>
      </p:sp>
      <p:pic>
        <p:nvPicPr>
          <p:cNvPr id="5" name="Picture 4">
            <a:extLst>
              <a:ext uri="{FF2B5EF4-FFF2-40B4-BE49-F238E27FC236}">
                <a16:creationId xmlns:a16="http://schemas.microsoft.com/office/drawing/2014/main" id="{9E744091-DAA1-CC40-73E1-8C8DB80E7E96}"/>
              </a:ext>
            </a:extLst>
          </p:cNvPr>
          <p:cNvPicPr>
            <a:picLocks noChangeAspect="1"/>
          </p:cNvPicPr>
          <p:nvPr/>
        </p:nvPicPr>
        <p:blipFill>
          <a:blip r:embed="rId3"/>
          <a:stretch>
            <a:fillRect/>
          </a:stretch>
        </p:blipFill>
        <p:spPr>
          <a:xfrm>
            <a:off x="7949682" y="0"/>
            <a:ext cx="4242318" cy="2164702"/>
          </a:xfrm>
          <a:prstGeom prst="rect">
            <a:avLst/>
          </a:prstGeom>
        </p:spPr>
      </p:pic>
    </p:spTree>
    <p:extLst>
      <p:ext uri="{BB962C8B-B14F-4D97-AF65-F5344CB8AC3E}">
        <p14:creationId xmlns:p14="http://schemas.microsoft.com/office/powerpoint/2010/main" val="2460936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BE0E51-3B5B-4F17-B1B4-B914F1DB861A}"/>
              </a:ext>
            </a:extLst>
          </p:cNvPr>
          <p:cNvSpPr>
            <a:spLocks noGrp="1"/>
          </p:cNvSpPr>
          <p:nvPr>
            <p:ph idx="1"/>
          </p:nvPr>
        </p:nvSpPr>
        <p:spPr>
          <a:xfrm>
            <a:off x="1295625" y="939799"/>
            <a:ext cx="10018713" cy="3124201"/>
          </a:xfrm>
        </p:spPr>
        <p:txBody>
          <a:bodyPr>
            <a:normAutofit fontScale="85000" lnSpcReduction="10000"/>
          </a:bodyPr>
          <a:lstStyle/>
          <a:p>
            <a:pPr algn="just"/>
            <a:r>
              <a:rPr lang="en-US" dirty="0">
                <a:latin typeface="Arial" panose="020B0604020202020204" pitchFamily="34" charset="0"/>
                <a:cs typeface="Arial" panose="020B0604020202020204" pitchFamily="34" charset="0"/>
              </a:rPr>
              <a:t>Mechanical engineering remains a male-dominated industry, with women underrepresented in the workforce and leadership roles</a:t>
            </a:r>
          </a:p>
          <a:p>
            <a:pPr algn="just"/>
            <a:r>
              <a:rPr lang="en-US" dirty="0">
                <a:latin typeface="Arial" panose="020B0604020202020204" pitchFamily="34" charset="0"/>
                <a:cs typeface="Arial" panose="020B0604020202020204" pitchFamily="34" charset="0"/>
              </a:rPr>
              <a:t>The presentation will critically analyse barriers faced by women looking to advance their careers in this sector</a:t>
            </a:r>
          </a:p>
          <a:p>
            <a:pPr algn="just"/>
            <a:r>
              <a:rPr lang="en-US" dirty="0">
                <a:latin typeface="Arial" panose="020B0604020202020204" pitchFamily="34" charset="0"/>
                <a:cs typeface="Arial" panose="020B0604020202020204" pitchFamily="34" charset="0"/>
              </a:rPr>
              <a:t>Research by Jones and George (2019) suggests the culture and politics within mechanical engineering limits progression of women due to entrenched gender biases</a:t>
            </a:r>
          </a:p>
          <a:p>
            <a:pPr algn="just"/>
            <a:r>
              <a:rPr lang="en-US" dirty="0">
                <a:latin typeface="Arial" panose="020B0604020202020204" pitchFamily="34" charset="0"/>
                <a:cs typeface="Arial" panose="020B0604020202020204" pitchFamily="34" charset="0"/>
              </a:rPr>
              <a:t>Contemporary diversity and inclusion approaches offer methods to reform organisational culture and develop inclusive policies supporting women in leadership</a:t>
            </a:r>
          </a:p>
        </p:txBody>
      </p:sp>
      <p:pic>
        <p:nvPicPr>
          <p:cNvPr id="9" name="Picture 8">
            <a:extLst>
              <a:ext uri="{FF2B5EF4-FFF2-40B4-BE49-F238E27FC236}">
                <a16:creationId xmlns:a16="http://schemas.microsoft.com/office/drawing/2014/main" id="{C6F339BC-C73A-48F5-BDEA-39E04CC65B57}"/>
              </a:ext>
            </a:extLst>
          </p:cNvPr>
          <p:cNvPicPr>
            <a:picLocks noChangeAspect="1"/>
          </p:cNvPicPr>
          <p:nvPr/>
        </p:nvPicPr>
        <p:blipFill>
          <a:blip r:embed="rId3"/>
          <a:stretch>
            <a:fillRect/>
          </a:stretch>
        </p:blipFill>
        <p:spPr>
          <a:xfrm>
            <a:off x="6973824" y="4043680"/>
            <a:ext cx="5105175" cy="2890589"/>
          </a:xfrm>
          <a:prstGeom prst="rect">
            <a:avLst/>
          </a:prstGeom>
        </p:spPr>
      </p:pic>
      <p:sp>
        <p:nvSpPr>
          <p:cNvPr id="4" name="Title 1">
            <a:extLst>
              <a:ext uri="{FF2B5EF4-FFF2-40B4-BE49-F238E27FC236}">
                <a16:creationId xmlns:a16="http://schemas.microsoft.com/office/drawing/2014/main" id="{B35439EB-3A5A-937C-5C45-0DB297FAD42D}"/>
              </a:ext>
            </a:extLst>
          </p:cNvPr>
          <p:cNvSpPr txBox="1">
            <a:spLocks/>
          </p:cNvSpPr>
          <p:nvPr/>
        </p:nvSpPr>
        <p:spPr>
          <a:xfrm>
            <a:off x="1295625" y="-25400"/>
            <a:ext cx="10018713" cy="965199"/>
          </a:xfrm>
          <a:prstGeom prst="rect">
            <a:avLst/>
          </a:prstGeom>
          <a:solidFill>
            <a:schemeClr val="accent1">
              <a:lumMod val="75000"/>
            </a:schemeClr>
          </a:solidFill>
          <a:ln>
            <a:solidFill>
              <a:schemeClr val="accent6">
                <a:lumMod val="75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b="1" dirty="0">
                <a:latin typeface="Arial Black" panose="020B0A04020102020204" pitchFamily="34" charset="0"/>
              </a:rPr>
              <a:t>Introduction</a:t>
            </a:r>
            <a:endParaRPr lang="en-GB" b="1" dirty="0">
              <a:latin typeface="Arial Black" panose="020B0A04020102020204" pitchFamily="34" charset="0"/>
            </a:endParaRPr>
          </a:p>
        </p:txBody>
      </p:sp>
    </p:spTree>
    <p:extLst>
      <p:ext uri="{BB962C8B-B14F-4D97-AF65-F5344CB8AC3E}">
        <p14:creationId xmlns:p14="http://schemas.microsoft.com/office/powerpoint/2010/main" val="1963938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3153-B180-49E7-9B52-ACAEA1FA2D98}"/>
              </a:ext>
            </a:extLst>
          </p:cNvPr>
          <p:cNvSpPr>
            <a:spLocks noGrp="1"/>
          </p:cNvSpPr>
          <p:nvPr>
            <p:ph type="title"/>
          </p:nvPr>
        </p:nvSpPr>
        <p:spPr>
          <a:xfrm>
            <a:off x="1370010" y="426009"/>
            <a:ext cx="10018713" cy="965199"/>
          </a:xfrm>
          <a:solidFill>
            <a:schemeClr val="accent1">
              <a:lumMod val="75000"/>
            </a:schemeClr>
          </a:solidFill>
          <a:ln>
            <a:solidFill>
              <a:schemeClr val="accent6">
                <a:lumMod val="75000"/>
              </a:schemeClr>
            </a:solidFill>
          </a:ln>
        </p:spPr>
        <p:txBody>
          <a:bodyPr>
            <a:normAutofit/>
          </a:bodyPr>
          <a:lstStyle/>
          <a:p>
            <a:r>
              <a:rPr lang="en-GB" sz="3200" dirty="0">
                <a:latin typeface="Arial Black" panose="020B0A04020102020204" pitchFamily="34" charset="0"/>
              </a:rPr>
              <a:t>Implementing Diversity Initiatives</a:t>
            </a:r>
          </a:p>
        </p:txBody>
      </p:sp>
      <p:sp>
        <p:nvSpPr>
          <p:cNvPr id="3" name="Text Placeholder 2">
            <a:extLst>
              <a:ext uri="{FF2B5EF4-FFF2-40B4-BE49-F238E27FC236}">
                <a16:creationId xmlns:a16="http://schemas.microsoft.com/office/drawing/2014/main" id="{E8AF44A6-E96A-4103-A8D3-47A327FAE904}"/>
              </a:ext>
            </a:extLst>
          </p:cNvPr>
          <p:cNvSpPr>
            <a:spLocks noGrp="1"/>
          </p:cNvSpPr>
          <p:nvPr>
            <p:ph type="body" idx="1"/>
          </p:nvPr>
        </p:nvSpPr>
        <p:spPr>
          <a:xfrm>
            <a:off x="1772179" y="1797238"/>
            <a:ext cx="4607188" cy="576262"/>
          </a:xfrm>
        </p:spPr>
        <p:txBody>
          <a:bodyPr/>
          <a:lstStyle/>
          <a:p>
            <a:r>
              <a:rPr lang="en-GB" b="1" dirty="0"/>
              <a:t>Developing pipeline programs</a:t>
            </a:r>
          </a:p>
        </p:txBody>
      </p:sp>
      <p:sp>
        <p:nvSpPr>
          <p:cNvPr id="4" name="Content Placeholder 3">
            <a:extLst>
              <a:ext uri="{FF2B5EF4-FFF2-40B4-BE49-F238E27FC236}">
                <a16:creationId xmlns:a16="http://schemas.microsoft.com/office/drawing/2014/main" id="{0F21F74F-C50A-4BD6-930B-C2005CFC8D39}"/>
              </a:ext>
            </a:extLst>
          </p:cNvPr>
          <p:cNvSpPr>
            <a:spLocks noGrp="1"/>
          </p:cNvSpPr>
          <p:nvPr>
            <p:ph sz="half" idx="2"/>
          </p:nvPr>
        </p:nvSpPr>
        <p:spPr>
          <a:xfrm>
            <a:off x="127000" y="2373500"/>
            <a:ext cx="6629400" cy="4048656"/>
          </a:xfrm>
        </p:spPr>
        <p:txBody>
          <a:bodyPr>
            <a:normAutofit lnSpcReduction="10000"/>
          </a:bodyPr>
          <a:lstStyle/>
          <a:p>
            <a:pPr lvl="0" algn="just"/>
            <a:r>
              <a:rPr lang="en-GB" sz="2000" dirty="0">
                <a:latin typeface="Arial" panose="020B0604020202020204" pitchFamily="34" charset="0"/>
                <a:cs typeface="Arial" panose="020B0604020202020204" pitchFamily="34" charset="0"/>
              </a:rPr>
              <a:t>Developing pipeline programs is key to diversifying future leadership in mechanical engineering (Wang, et al., 2023).</a:t>
            </a:r>
          </a:p>
          <a:p>
            <a:pPr lvl="0" algn="just"/>
            <a:r>
              <a:rPr lang="en-GB" sz="2000" dirty="0">
                <a:latin typeface="Arial" panose="020B0604020202020204" pitchFamily="34" charset="0"/>
                <a:cs typeface="Arial" panose="020B0604020202020204" pitchFamily="34" charset="0"/>
              </a:rPr>
              <a:t>Partnering with educational institutions introduces young women to career opportunities earlier.</a:t>
            </a:r>
          </a:p>
          <a:p>
            <a:pPr lvl="0" algn="just"/>
            <a:r>
              <a:rPr lang="en-GB" sz="2000" dirty="0">
                <a:latin typeface="Arial" panose="020B0604020202020204" pitchFamily="34" charset="0"/>
                <a:cs typeface="Arial" panose="020B0604020202020204" pitchFamily="34" charset="0"/>
              </a:rPr>
              <a:t>Hands-on workshops, role models and mentorship help foster STEM interest lacking due to social influences.</a:t>
            </a:r>
          </a:p>
          <a:p>
            <a:pPr lvl="0" algn="just"/>
            <a:r>
              <a:rPr lang="en-GB" sz="2000" dirty="0">
                <a:latin typeface="Arial" panose="020B0604020202020204" pitchFamily="34" charset="0"/>
                <a:cs typeface="Arial" panose="020B0604020202020204" pitchFamily="34" charset="0"/>
              </a:rPr>
              <a:t>Internship and graduate recruitment programs bolster the number of women joining as employees.</a:t>
            </a:r>
          </a:p>
          <a:p>
            <a:pPr lvl="0" algn="just"/>
            <a:r>
              <a:rPr lang="en-GB" sz="2000" dirty="0">
                <a:latin typeface="Arial" panose="020B0604020202020204" pitchFamily="34" charset="0"/>
                <a:cs typeface="Arial" panose="020B0604020202020204" pitchFamily="34" charset="0"/>
              </a:rPr>
              <a:t>Formal mentorship pairs new female hires with senior women as sponsors and advisors.</a:t>
            </a:r>
          </a:p>
        </p:txBody>
      </p:sp>
      <p:pic>
        <p:nvPicPr>
          <p:cNvPr id="7" name="Picture 6">
            <a:extLst>
              <a:ext uri="{FF2B5EF4-FFF2-40B4-BE49-F238E27FC236}">
                <a16:creationId xmlns:a16="http://schemas.microsoft.com/office/drawing/2014/main" id="{26071F33-E13E-4A0F-AE90-9A282684E4F0}"/>
              </a:ext>
            </a:extLst>
          </p:cNvPr>
          <p:cNvPicPr>
            <a:picLocks noChangeAspect="1"/>
          </p:cNvPicPr>
          <p:nvPr/>
        </p:nvPicPr>
        <p:blipFill rotWithShape="1">
          <a:blip r:embed="rId3"/>
          <a:srcRect b="42366"/>
          <a:stretch/>
        </p:blipFill>
        <p:spPr>
          <a:xfrm>
            <a:off x="6978646" y="1564069"/>
            <a:ext cx="5213354" cy="2387392"/>
          </a:xfrm>
          <a:prstGeom prst="rect">
            <a:avLst/>
          </a:prstGeom>
        </p:spPr>
      </p:pic>
      <p:pic>
        <p:nvPicPr>
          <p:cNvPr id="10" name="Picture 9">
            <a:extLst>
              <a:ext uri="{FF2B5EF4-FFF2-40B4-BE49-F238E27FC236}">
                <a16:creationId xmlns:a16="http://schemas.microsoft.com/office/drawing/2014/main" id="{9DB6100E-2D8C-45FF-9CFE-92F92A377310}"/>
              </a:ext>
            </a:extLst>
          </p:cNvPr>
          <p:cNvPicPr>
            <a:picLocks noChangeAspect="1"/>
          </p:cNvPicPr>
          <p:nvPr/>
        </p:nvPicPr>
        <p:blipFill>
          <a:blip r:embed="rId4"/>
          <a:stretch>
            <a:fillRect/>
          </a:stretch>
        </p:blipFill>
        <p:spPr>
          <a:xfrm>
            <a:off x="6978646" y="3951461"/>
            <a:ext cx="5349877" cy="2906539"/>
          </a:xfrm>
          <a:prstGeom prst="rect">
            <a:avLst/>
          </a:prstGeom>
        </p:spPr>
      </p:pic>
    </p:spTree>
    <p:extLst>
      <p:ext uri="{BB962C8B-B14F-4D97-AF65-F5344CB8AC3E}">
        <p14:creationId xmlns:p14="http://schemas.microsoft.com/office/powerpoint/2010/main" val="2188953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576FA-BE86-4D49-AE10-3F2C13C73DAF}"/>
              </a:ext>
            </a:extLst>
          </p:cNvPr>
          <p:cNvSpPr>
            <a:spLocks noGrp="1"/>
          </p:cNvSpPr>
          <p:nvPr>
            <p:ph type="title"/>
          </p:nvPr>
        </p:nvSpPr>
        <p:spPr>
          <a:xfrm>
            <a:off x="830831" y="119970"/>
            <a:ext cx="10018713" cy="768803"/>
          </a:xfrm>
        </p:spPr>
        <p:txBody>
          <a:bodyPr>
            <a:normAutofit/>
          </a:bodyPr>
          <a:lstStyle/>
          <a:p>
            <a:r>
              <a:rPr lang="en-GB" sz="3600" b="1" dirty="0">
                <a:latin typeface="Arial Black" panose="020B0A04020102020204" pitchFamily="34" charset="0"/>
              </a:rPr>
              <a:t>Developing pipeline programs</a:t>
            </a:r>
            <a:endParaRPr lang="en-GB" sz="3600" dirty="0">
              <a:latin typeface="Arial Black" panose="020B0A04020102020204" pitchFamily="34" charset="0"/>
            </a:endParaRPr>
          </a:p>
        </p:txBody>
      </p:sp>
      <p:sp>
        <p:nvSpPr>
          <p:cNvPr id="7" name="Content Placeholder 5">
            <a:extLst>
              <a:ext uri="{FF2B5EF4-FFF2-40B4-BE49-F238E27FC236}">
                <a16:creationId xmlns:a16="http://schemas.microsoft.com/office/drawing/2014/main" id="{0010BCBD-C0A9-4992-A4C9-EDAB650E6F6D}"/>
              </a:ext>
            </a:extLst>
          </p:cNvPr>
          <p:cNvSpPr>
            <a:spLocks noGrp="1"/>
          </p:cNvSpPr>
          <p:nvPr>
            <p:ph sz="half" idx="2"/>
          </p:nvPr>
        </p:nvSpPr>
        <p:spPr>
          <a:xfrm>
            <a:off x="1251745" y="888773"/>
            <a:ext cx="10519341" cy="3802062"/>
          </a:xfrm>
        </p:spPr>
        <p:txBody>
          <a:bodyPr>
            <a:normAutofit/>
          </a:bodyPr>
          <a:lstStyle/>
          <a:p>
            <a:pPr lvl="0"/>
            <a:r>
              <a:rPr lang="en-GB" sz="2000" dirty="0"/>
              <a:t>Research finds sponsored proteges perform better and get promoted more in early career.</a:t>
            </a:r>
          </a:p>
          <a:p>
            <a:pPr lvl="0"/>
            <a:r>
              <a:rPr lang="en-GB" sz="2000" dirty="0"/>
              <a:t>Mentorship helps acclimate women to unwritten rules and sponsors meaningful project work.</a:t>
            </a:r>
          </a:p>
          <a:p>
            <a:pPr lvl="0"/>
            <a:r>
              <a:rPr lang="en-GB" sz="2000" dirty="0"/>
              <a:t>Employee resource groups support inclusion and retention through peer connections.</a:t>
            </a:r>
          </a:p>
          <a:p>
            <a:pPr lvl="0"/>
            <a:r>
              <a:rPr lang="en-GB" sz="2000" dirty="0"/>
              <a:t>Effective pipelines and sponsorship signal diversity commitment while improving equity.</a:t>
            </a:r>
          </a:p>
          <a:p>
            <a:r>
              <a:rPr lang="en-GB" sz="2000" dirty="0"/>
              <a:t>Over time, more supported women progressing to management strengthens the leadership pipeline (Goher, et al., 2021).</a:t>
            </a:r>
          </a:p>
          <a:p>
            <a:pPr lvl="0"/>
            <a:endParaRPr lang="en-GB" dirty="0"/>
          </a:p>
        </p:txBody>
      </p:sp>
      <p:pic>
        <p:nvPicPr>
          <p:cNvPr id="11" name="Picture 10">
            <a:extLst>
              <a:ext uri="{FF2B5EF4-FFF2-40B4-BE49-F238E27FC236}">
                <a16:creationId xmlns:a16="http://schemas.microsoft.com/office/drawing/2014/main" id="{1CE039F8-AAF9-47B6-93BF-51510DA47551}"/>
              </a:ext>
            </a:extLst>
          </p:cNvPr>
          <p:cNvPicPr>
            <a:picLocks noChangeAspect="1"/>
          </p:cNvPicPr>
          <p:nvPr/>
        </p:nvPicPr>
        <p:blipFill>
          <a:blip r:embed="rId3"/>
          <a:stretch>
            <a:fillRect/>
          </a:stretch>
        </p:blipFill>
        <p:spPr>
          <a:xfrm>
            <a:off x="2865275" y="4011098"/>
            <a:ext cx="6217609" cy="2897079"/>
          </a:xfrm>
          <a:prstGeom prst="rect">
            <a:avLst/>
          </a:prstGeom>
        </p:spPr>
      </p:pic>
    </p:spTree>
    <p:extLst>
      <p:ext uri="{BB962C8B-B14F-4D97-AF65-F5344CB8AC3E}">
        <p14:creationId xmlns:p14="http://schemas.microsoft.com/office/powerpoint/2010/main" val="3178454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018F0-A196-4173-A4EE-D730A067CB19}"/>
              </a:ext>
            </a:extLst>
          </p:cNvPr>
          <p:cNvSpPr>
            <a:spLocks noGrp="1"/>
          </p:cNvSpPr>
          <p:nvPr>
            <p:ph type="title"/>
          </p:nvPr>
        </p:nvSpPr>
        <p:spPr>
          <a:xfrm>
            <a:off x="1086643" y="410004"/>
            <a:ext cx="10018713" cy="1441734"/>
          </a:xfrm>
        </p:spPr>
        <p:txBody>
          <a:bodyPr/>
          <a:lstStyle/>
          <a:p>
            <a:r>
              <a:rPr lang="en-GB" b="1" dirty="0">
                <a:latin typeface="Arial Black" panose="020B0A04020102020204" pitchFamily="34" charset="0"/>
              </a:rPr>
              <a:t>Developing pipeline programs</a:t>
            </a:r>
          </a:p>
        </p:txBody>
      </p:sp>
      <p:sp>
        <p:nvSpPr>
          <p:cNvPr id="4" name="Content Placeholder 3">
            <a:extLst>
              <a:ext uri="{FF2B5EF4-FFF2-40B4-BE49-F238E27FC236}">
                <a16:creationId xmlns:a16="http://schemas.microsoft.com/office/drawing/2014/main" id="{5D579707-B13B-44DA-A32D-8325CB5EA52F}"/>
              </a:ext>
            </a:extLst>
          </p:cNvPr>
          <p:cNvSpPr>
            <a:spLocks noGrp="1"/>
          </p:cNvSpPr>
          <p:nvPr>
            <p:ph sz="half" idx="2"/>
          </p:nvPr>
        </p:nvSpPr>
        <p:spPr>
          <a:xfrm>
            <a:off x="127248" y="2494546"/>
            <a:ext cx="10835153" cy="4363454"/>
          </a:xfrm>
        </p:spPr>
        <p:txBody>
          <a:bodyPr>
            <a:normAutofit/>
          </a:bodyPr>
          <a:lstStyle/>
          <a:p>
            <a:pPr marL="0" indent="0" fontAlgn="t">
              <a:buNone/>
            </a:pPr>
            <a:r>
              <a:rPr lang="en-GB" sz="2000" b="1" dirty="0"/>
              <a:t>Actions:</a:t>
            </a:r>
          </a:p>
          <a:p>
            <a:pPr fontAlgn="t"/>
            <a:r>
              <a:rPr lang="en-GB" sz="2000" dirty="0"/>
              <a:t> Partner with primary and secondary schools</a:t>
            </a:r>
          </a:p>
          <a:p>
            <a:pPr fontAlgn="t"/>
            <a:r>
              <a:rPr lang="en-GB" sz="2000" dirty="0"/>
              <a:t> Engage with technical university programs   </a:t>
            </a:r>
          </a:p>
          <a:p>
            <a:pPr fontAlgn="t"/>
            <a:r>
              <a:rPr lang="en-GB" sz="2000" dirty="0"/>
              <a:t> Recruit at graduate level</a:t>
            </a:r>
          </a:p>
          <a:p>
            <a:pPr marL="0" indent="0" fontAlgn="t">
              <a:buNone/>
            </a:pPr>
            <a:r>
              <a:rPr lang="en-US" sz="2000" b="1" dirty="0"/>
              <a:t>Benefits:</a:t>
            </a:r>
          </a:p>
          <a:p>
            <a:pPr fontAlgn="t"/>
            <a:r>
              <a:rPr lang="en-US" sz="2000" dirty="0"/>
              <a:t> Increases the pool of qualified female applicants over time  </a:t>
            </a:r>
          </a:p>
          <a:p>
            <a:pPr fontAlgn="t"/>
            <a:r>
              <a:rPr lang="en-US" sz="2000" dirty="0"/>
              <a:t> Fosters competence and passion for STEM at a young age</a:t>
            </a:r>
          </a:p>
          <a:p>
            <a:pPr fontAlgn="t"/>
            <a:r>
              <a:rPr lang="en-US" sz="2000" dirty="0"/>
              <a:t> Offsets influence of social/environmental factors discouraging girls</a:t>
            </a:r>
          </a:p>
          <a:p>
            <a:pPr fontAlgn="t"/>
            <a:endParaRPr lang="en-GB" dirty="0"/>
          </a:p>
          <a:p>
            <a:pPr marL="0" indent="0" fontAlgn="t">
              <a:buNone/>
            </a:pPr>
            <a:r>
              <a:rPr lang="en-GB" dirty="0"/>
              <a:t>   </a:t>
            </a:r>
          </a:p>
          <a:p>
            <a:endParaRPr lang="en-GB" dirty="0"/>
          </a:p>
        </p:txBody>
      </p:sp>
      <p:pic>
        <p:nvPicPr>
          <p:cNvPr id="8" name="Picture 7">
            <a:extLst>
              <a:ext uri="{FF2B5EF4-FFF2-40B4-BE49-F238E27FC236}">
                <a16:creationId xmlns:a16="http://schemas.microsoft.com/office/drawing/2014/main" id="{2ECB831F-9AF4-439E-971E-190C0064C6C5}"/>
              </a:ext>
            </a:extLst>
          </p:cNvPr>
          <p:cNvPicPr>
            <a:picLocks noChangeAspect="1"/>
          </p:cNvPicPr>
          <p:nvPr/>
        </p:nvPicPr>
        <p:blipFill rotWithShape="1">
          <a:blip r:embed="rId3"/>
          <a:srcRect l="16992" r="12486"/>
          <a:stretch/>
        </p:blipFill>
        <p:spPr>
          <a:xfrm>
            <a:off x="8473440" y="2494546"/>
            <a:ext cx="3718560" cy="3786554"/>
          </a:xfrm>
          <a:prstGeom prst="rect">
            <a:avLst/>
          </a:prstGeom>
        </p:spPr>
      </p:pic>
    </p:spTree>
    <p:extLst>
      <p:ext uri="{BB962C8B-B14F-4D97-AF65-F5344CB8AC3E}">
        <p14:creationId xmlns:p14="http://schemas.microsoft.com/office/powerpoint/2010/main" val="4174959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FB675-2C40-44D8-8C6A-B3331453F9E2}"/>
              </a:ext>
            </a:extLst>
          </p:cNvPr>
          <p:cNvSpPr>
            <a:spLocks noGrp="1"/>
          </p:cNvSpPr>
          <p:nvPr>
            <p:ph type="title"/>
          </p:nvPr>
        </p:nvSpPr>
        <p:spPr>
          <a:xfrm>
            <a:off x="1325815" y="525463"/>
            <a:ext cx="10018713" cy="836799"/>
          </a:xfrm>
        </p:spPr>
        <p:txBody>
          <a:bodyPr>
            <a:normAutofit/>
          </a:bodyPr>
          <a:lstStyle/>
          <a:p>
            <a:r>
              <a:rPr lang="en-GB" sz="3200" dirty="0">
                <a:latin typeface="Arial Black" panose="020B0A04020102020204" pitchFamily="34" charset="0"/>
              </a:rPr>
              <a:t>Implementing Diversity Initiatives</a:t>
            </a:r>
          </a:p>
        </p:txBody>
      </p:sp>
      <p:sp>
        <p:nvSpPr>
          <p:cNvPr id="3" name="Text Placeholder 2">
            <a:extLst>
              <a:ext uri="{FF2B5EF4-FFF2-40B4-BE49-F238E27FC236}">
                <a16:creationId xmlns:a16="http://schemas.microsoft.com/office/drawing/2014/main" id="{5D725445-9F04-4538-A9F1-6E59CF320729}"/>
              </a:ext>
            </a:extLst>
          </p:cNvPr>
          <p:cNvSpPr>
            <a:spLocks noGrp="1"/>
          </p:cNvSpPr>
          <p:nvPr>
            <p:ph type="body" idx="1"/>
          </p:nvPr>
        </p:nvSpPr>
        <p:spPr>
          <a:xfrm>
            <a:off x="673738" y="1692368"/>
            <a:ext cx="4607188" cy="576262"/>
          </a:xfrm>
        </p:spPr>
        <p:txBody>
          <a:bodyPr/>
          <a:lstStyle/>
          <a:p>
            <a:r>
              <a:rPr lang="en-GB" b="1" dirty="0"/>
              <a:t>Unconscious bias training</a:t>
            </a:r>
          </a:p>
        </p:txBody>
      </p:sp>
      <p:sp>
        <p:nvSpPr>
          <p:cNvPr id="4" name="Content Placeholder 3">
            <a:extLst>
              <a:ext uri="{FF2B5EF4-FFF2-40B4-BE49-F238E27FC236}">
                <a16:creationId xmlns:a16="http://schemas.microsoft.com/office/drawing/2014/main" id="{C630A536-28BC-4943-904C-231C8F6969CB}"/>
              </a:ext>
            </a:extLst>
          </p:cNvPr>
          <p:cNvSpPr>
            <a:spLocks noGrp="1"/>
          </p:cNvSpPr>
          <p:nvPr>
            <p:ph sz="half" idx="2"/>
          </p:nvPr>
        </p:nvSpPr>
        <p:spPr>
          <a:xfrm>
            <a:off x="395740" y="2221702"/>
            <a:ext cx="5700260" cy="3998122"/>
          </a:xfrm>
        </p:spPr>
        <p:txBody>
          <a:bodyPr>
            <a:normAutofit fontScale="92500" lnSpcReduction="10000"/>
          </a:bodyPr>
          <a:lstStyle/>
          <a:p>
            <a:pPr lvl="0" algn="just"/>
            <a:r>
              <a:rPr lang="en-GB" sz="1800" dirty="0"/>
              <a:t>Unconscious/implicit bias training helps remedy assumptions that systematically disadvantage women's careers </a:t>
            </a:r>
          </a:p>
          <a:p>
            <a:pPr lvl="0" algn="just"/>
            <a:r>
              <a:rPr lang="en-GB" sz="1800" dirty="0"/>
              <a:t>It educates employees on how even well-intentioned people make biased judgments due to normal cognitive processes</a:t>
            </a:r>
          </a:p>
          <a:p>
            <a:pPr lvl="0" algn="just"/>
            <a:r>
              <a:rPr lang="en-GB" sz="1800" dirty="0"/>
              <a:t>Effective programs increase self-awareness of how unconscious biases based on gender can influence perceptions and decisions (Okokpujie et al.,2019).</a:t>
            </a:r>
          </a:p>
          <a:p>
            <a:pPr lvl="0" algn="just"/>
            <a:r>
              <a:rPr lang="en-GB" sz="1800" dirty="0"/>
              <a:t>Interactive activities about psychological bias experiments appeal to reasoning over judgment</a:t>
            </a:r>
          </a:p>
          <a:p>
            <a:pPr lvl="0" algn="just"/>
            <a:r>
              <a:rPr lang="en-US" sz="1800" dirty="0"/>
              <a:t>Diversity increases the revenues of the organistion and brings different ideas due to which overall performance of the organisation is increased.</a:t>
            </a:r>
            <a:endParaRPr lang="en-GB" sz="1800" dirty="0"/>
          </a:p>
        </p:txBody>
      </p:sp>
      <p:pic>
        <p:nvPicPr>
          <p:cNvPr id="7" name="Picture 6">
            <a:extLst>
              <a:ext uri="{FF2B5EF4-FFF2-40B4-BE49-F238E27FC236}">
                <a16:creationId xmlns:a16="http://schemas.microsoft.com/office/drawing/2014/main" id="{83BF415E-0F90-4C14-8A3C-ADF261839B2B}"/>
              </a:ext>
            </a:extLst>
          </p:cNvPr>
          <p:cNvPicPr>
            <a:picLocks noChangeAspect="1"/>
          </p:cNvPicPr>
          <p:nvPr/>
        </p:nvPicPr>
        <p:blipFill rotWithShape="1">
          <a:blip r:embed="rId3"/>
          <a:srcRect l="4737" t="8533" r="6976" b="20423"/>
          <a:stretch/>
        </p:blipFill>
        <p:spPr>
          <a:xfrm>
            <a:off x="6720694" y="2598736"/>
            <a:ext cx="5239658" cy="3733801"/>
          </a:xfrm>
          <a:prstGeom prst="rect">
            <a:avLst/>
          </a:prstGeom>
        </p:spPr>
      </p:pic>
    </p:spTree>
    <p:extLst>
      <p:ext uri="{BB962C8B-B14F-4D97-AF65-F5344CB8AC3E}">
        <p14:creationId xmlns:p14="http://schemas.microsoft.com/office/powerpoint/2010/main" val="2979299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4CB429C-5218-410A-947C-F76C460DEDC5}"/>
              </a:ext>
            </a:extLst>
          </p:cNvPr>
          <p:cNvSpPr>
            <a:spLocks noGrp="1"/>
          </p:cNvSpPr>
          <p:nvPr>
            <p:ph sz="half" idx="2"/>
          </p:nvPr>
        </p:nvSpPr>
        <p:spPr>
          <a:xfrm>
            <a:off x="1620723" y="2157984"/>
            <a:ext cx="8893403" cy="3962400"/>
          </a:xfrm>
        </p:spPr>
        <p:txBody>
          <a:bodyPr>
            <a:normAutofit/>
          </a:bodyPr>
          <a:lstStyle/>
          <a:p>
            <a:r>
              <a:rPr lang="en-GB" sz="1800" dirty="0"/>
              <a:t>Training discusses real hiring scenarios and reviews to show differing criteria application for men and women.</a:t>
            </a:r>
          </a:p>
          <a:p>
            <a:pPr lvl="0"/>
            <a:r>
              <a:rPr lang="en-GB" sz="1800" dirty="0"/>
              <a:t>It equips staff with strategies to mitigate bias, like emphasising qualifications over subjective fit.</a:t>
            </a:r>
          </a:p>
          <a:p>
            <a:pPr lvl="0"/>
            <a:r>
              <a:rPr lang="en-GB" sz="1800" dirty="0"/>
              <a:t>Structured interviews and broadened networks are recommended to make evaluation more consistent.</a:t>
            </a:r>
          </a:p>
          <a:p>
            <a:pPr lvl="0"/>
            <a:r>
              <a:rPr lang="en-GB" sz="1800" dirty="0"/>
              <a:t>With accountability, training encourages examining decisions and policies for fairness and meritocracy.</a:t>
            </a:r>
          </a:p>
          <a:p>
            <a:pPr lvl="0"/>
            <a:r>
              <a:rPr lang="en-GB" sz="1800" dirty="0"/>
              <a:t>Over time, it can shift culture to value diversity as a success driver instead of mandated policy.</a:t>
            </a:r>
          </a:p>
          <a:p>
            <a:endParaRPr lang="en-GB" sz="1600" dirty="0"/>
          </a:p>
          <a:p>
            <a:endParaRPr lang="en-GB" sz="1600" dirty="0"/>
          </a:p>
        </p:txBody>
      </p:sp>
      <p:sp>
        <p:nvSpPr>
          <p:cNvPr id="5" name="Title 1">
            <a:extLst>
              <a:ext uri="{FF2B5EF4-FFF2-40B4-BE49-F238E27FC236}">
                <a16:creationId xmlns:a16="http://schemas.microsoft.com/office/drawing/2014/main" id="{01CFB675-2C40-44D8-8C6A-B3331453F9E2}"/>
              </a:ext>
            </a:extLst>
          </p:cNvPr>
          <p:cNvSpPr>
            <a:spLocks noGrp="1"/>
          </p:cNvSpPr>
          <p:nvPr>
            <p:ph type="title"/>
          </p:nvPr>
        </p:nvSpPr>
        <p:spPr>
          <a:xfrm>
            <a:off x="812799" y="1243584"/>
            <a:ext cx="10018713" cy="785241"/>
          </a:xfrm>
        </p:spPr>
        <p:txBody>
          <a:bodyPr>
            <a:normAutofit/>
          </a:bodyPr>
          <a:lstStyle/>
          <a:p>
            <a:r>
              <a:rPr lang="en-GB" sz="3200" b="1" dirty="0">
                <a:latin typeface="Arial Black" panose="020B0A04020102020204" pitchFamily="34" charset="0"/>
              </a:rPr>
              <a:t>Implementing Diversity Initiatives</a:t>
            </a:r>
          </a:p>
        </p:txBody>
      </p:sp>
    </p:spTree>
    <p:extLst>
      <p:ext uri="{BB962C8B-B14F-4D97-AF65-F5344CB8AC3E}">
        <p14:creationId xmlns:p14="http://schemas.microsoft.com/office/powerpoint/2010/main" val="919058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0D1A6-2DC9-404D-8350-AC39D92C6DDD}"/>
              </a:ext>
            </a:extLst>
          </p:cNvPr>
          <p:cNvSpPr>
            <a:spLocks noGrp="1"/>
          </p:cNvSpPr>
          <p:nvPr>
            <p:ph type="title"/>
          </p:nvPr>
        </p:nvSpPr>
        <p:spPr>
          <a:xfrm>
            <a:off x="1325815" y="442685"/>
            <a:ext cx="10018713" cy="1233714"/>
          </a:xfrm>
        </p:spPr>
        <p:txBody>
          <a:bodyPr>
            <a:normAutofit/>
          </a:bodyPr>
          <a:lstStyle/>
          <a:p>
            <a:r>
              <a:rPr lang="en-GB" sz="3600" b="1" dirty="0">
                <a:latin typeface="Arial Black" panose="020B0A04020102020204" pitchFamily="34" charset="0"/>
              </a:rPr>
              <a:t>Implementing Diversity Initiatives</a:t>
            </a:r>
          </a:p>
        </p:txBody>
      </p:sp>
      <p:sp>
        <p:nvSpPr>
          <p:cNvPr id="3" name="Text Placeholder 2">
            <a:extLst>
              <a:ext uri="{FF2B5EF4-FFF2-40B4-BE49-F238E27FC236}">
                <a16:creationId xmlns:a16="http://schemas.microsoft.com/office/drawing/2014/main" id="{8ADCE768-E783-452E-8988-9AD895951DB0}"/>
              </a:ext>
            </a:extLst>
          </p:cNvPr>
          <p:cNvSpPr>
            <a:spLocks noGrp="1"/>
          </p:cNvSpPr>
          <p:nvPr>
            <p:ph type="body" idx="1"/>
          </p:nvPr>
        </p:nvSpPr>
        <p:spPr>
          <a:xfrm>
            <a:off x="1628245" y="1862137"/>
            <a:ext cx="4607188" cy="576262"/>
          </a:xfrm>
        </p:spPr>
        <p:txBody>
          <a:bodyPr/>
          <a:lstStyle/>
          <a:p>
            <a:r>
              <a:rPr lang="en-GB" b="1" dirty="0"/>
              <a:t>Work-life balance initiatives</a:t>
            </a:r>
          </a:p>
        </p:txBody>
      </p:sp>
      <p:sp>
        <p:nvSpPr>
          <p:cNvPr id="4" name="Content Placeholder 3">
            <a:extLst>
              <a:ext uri="{FF2B5EF4-FFF2-40B4-BE49-F238E27FC236}">
                <a16:creationId xmlns:a16="http://schemas.microsoft.com/office/drawing/2014/main" id="{5F740710-760F-43C1-95CA-4FBA0328DBA7}"/>
              </a:ext>
            </a:extLst>
          </p:cNvPr>
          <p:cNvSpPr>
            <a:spLocks noGrp="1"/>
          </p:cNvSpPr>
          <p:nvPr>
            <p:ph sz="half" idx="2"/>
          </p:nvPr>
        </p:nvSpPr>
        <p:spPr>
          <a:xfrm>
            <a:off x="1123066" y="2624137"/>
            <a:ext cx="4895056" cy="4064000"/>
          </a:xfrm>
        </p:spPr>
        <p:txBody>
          <a:bodyPr>
            <a:normAutofit/>
          </a:bodyPr>
          <a:lstStyle/>
          <a:p>
            <a:pPr lvl="0" algn="just"/>
            <a:r>
              <a:rPr lang="en-GB" sz="1600" dirty="0"/>
              <a:t>Flexible work arrangements like remote work and flexible hours enable better work-life balance for women juggling domestic responsibilities.</a:t>
            </a:r>
          </a:p>
          <a:p>
            <a:pPr lvl="0" algn="just"/>
            <a:r>
              <a:rPr lang="en-GB" sz="1600" dirty="0"/>
              <a:t>Flexibility allows occasional adjusting of schedules to maintain performance despite caring for children or family members.</a:t>
            </a:r>
          </a:p>
          <a:p>
            <a:pPr lvl="0" algn="just"/>
            <a:r>
              <a:rPr lang="en-GB" sz="1600" dirty="0"/>
              <a:t>Employer-provided or subsidised childcare relieves financial pressure and makes full-time work logistically possible for mothers</a:t>
            </a:r>
          </a:p>
          <a:p>
            <a:pPr lvl="0" algn="just"/>
            <a:r>
              <a:rPr lang="en-GB" sz="1600" dirty="0"/>
              <a:t>Generous paid parental leave supported equally for both women and men ensures women are not penalised around childbirth </a:t>
            </a:r>
            <a:r>
              <a:rPr lang="en-US" sz="1600" dirty="0"/>
              <a:t>(Garg and Agrawal, 2020).</a:t>
            </a:r>
            <a:endParaRPr lang="en-GB" sz="1600" dirty="0"/>
          </a:p>
          <a:p>
            <a:endParaRPr lang="en-GB" dirty="0"/>
          </a:p>
        </p:txBody>
      </p:sp>
      <p:sp>
        <p:nvSpPr>
          <p:cNvPr id="6" name="Content Placeholder 5">
            <a:extLst>
              <a:ext uri="{FF2B5EF4-FFF2-40B4-BE49-F238E27FC236}">
                <a16:creationId xmlns:a16="http://schemas.microsoft.com/office/drawing/2014/main" id="{6A003CCE-16F4-49F3-B350-6FA18DB7661E}"/>
              </a:ext>
            </a:extLst>
          </p:cNvPr>
          <p:cNvSpPr>
            <a:spLocks noGrp="1"/>
          </p:cNvSpPr>
          <p:nvPr>
            <p:ph sz="quarter" idx="4"/>
          </p:nvPr>
        </p:nvSpPr>
        <p:spPr>
          <a:xfrm>
            <a:off x="6607968" y="2812823"/>
            <a:ext cx="4895056" cy="2455862"/>
          </a:xfrm>
        </p:spPr>
        <p:txBody>
          <a:bodyPr>
            <a:normAutofit/>
          </a:bodyPr>
          <a:lstStyle/>
          <a:p>
            <a:pPr lvl="0" algn="just"/>
            <a:r>
              <a:rPr lang="en-GB" sz="1600" dirty="0"/>
              <a:t>Prioritising work-life balance through such initiatives leads to higher retention of female talent and skills.</a:t>
            </a:r>
          </a:p>
          <a:p>
            <a:pPr lvl="0" algn="just"/>
            <a:r>
              <a:rPr lang="en-GB" sz="1600" dirty="0"/>
              <a:t>In turn, organisations benefit from retaining more of their female workforce and human capital investment.</a:t>
            </a:r>
          </a:p>
          <a:p>
            <a:endParaRPr lang="en-GB" dirty="0"/>
          </a:p>
        </p:txBody>
      </p:sp>
      <p:pic>
        <p:nvPicPr>
          <p:cNvPr id="7" name="Picture 6">
            <a:extLst>
              <a:ext uri="{FF2B5EF4-FFF2-40B4-BE49-F238E27FC236}">
                <a16:creationId xmlns:a16="http://schemas.microsoft.com/office/drawing/2014/main" id="{686F8B42-057C-40A0-9E1C-D2CFCEEE8230}"/>
              </a:ext>
            </a:extLst>
          </p:cNvPr>
          <p:cNvPicPr>
            <a:picLocks noChangeAspect="1"/>
          </p:cNvPicPr>
          <p:nvPr/>
        </p:nvPicPr>
        <p:blipFill>
          <a:blip r:embed="rId3"/>
          <a:stretch>
            <a:fillRect/>
          </a:stretch>
        </p:blipFill>
        <p:spPr>
          <a:xfrm>
            <a:off x="7241267" y="5097462"/>
            <a:ext cx="3263221" cy="1590675"/>
          </a:xfrm>
          <a:prstGeom prst="rect">
            <a:avLst/>
          </a:prstGeom>
        </p:spPr>
      </p:pic>
    </p:spTree>
    <p:extLst>
      <p:ext uri="{BB962C8B-B14F-4D97-AF65-F5344CB8AC3E}">
        <p14:creationId xmlns:p14="http://schemas.microsoft.com/office/powerpoint/2010/main" val="148247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740D-49F4-47FF-953E-87D01F5E9DFB}"/>
              </a:ext>
            </a:extLst>
          </p:cNvPr>
          <p:cNvSpPr>
            <a:spLocks noGrp="1"/>
          </p:cNvSpPr>
          <p:nvPr>
            <p:ph type="title"/>
          </p:nvPr>
        </p:nvSpPr>
        <p:spPr>
          <a:xfrm>
            <a:off x="1483261" y="94537"/>
            <a:ext cx="9257600" cy="955500"/>
          </a:xfrm>
        </p:spPr>
        <p:txBody>
          <a:bodyPr>
            <a:normAutofit/>
          </a:bodyPr>
          <a:lstStyle/>
          <a:p>
            <a:r>
              <a:rPr lang="en-GB" sz="3600" b="1" dirty="0">
                <a:latin typeface="Arial Black" panose="020B0A04020102020204" pitchFamily="34" charset="0"/>
              </a:rPr>
              <a:t>Benefits of Diversity Initiatives</a:t>
            </a:r>
          </a:p>
        </p:txBody>
      </p:sp>
      <p:sp>
        <p:nvSpPr>
          <p:cNvPr id="10" name="Rectangle 9">
            <a:extLst>
              <a:ext uri="{FF2B5EF4-FFF2-40B4-BE49-F238E27FC236}">
                <a16:creationId xmlns:a16="http://schemas.microsoft.com/office/drawing/2014/main" id="{DB303E7B-9E4C-48FC-827F-52CE57B4A173}"/>
              </a:ext>
            </a:extLst>
          </p:cNvPr>
          <p:cNvSpPr/>
          <p:nvPr/>
        </p:nvSpPr>
        <p:spPr>
          <a:xfrm>
            <a:off x="305090" y="1050037"/>
            <a:ext cx="10435771" cy="4196020"/>
          </a:xfrm>
          <a:prstGeom prst="rect">
            <a:avLst/>
          </a:prstGeom>
        </p:spPr>
        <p:txBody>
          <a:bodyPr wrap="square">
            <a:spAutoFit/>
          </a:bodyPr>
          <a:lstStyle/>
          <a:p>
            <a:pPr marL="285750" indent="-285750" algn="just" fontAlgn="t">
              <a:lnSpc>
                <a:spcPct val="150000"/>
              </a:lnSpc>
              <a:buFontTx/>
              <a:buChar char="-"/>
            </a:pPr>
            <a:r>
              <a:rPr lang="en-GB" dirty="0">
                <a:latin typeface="Arial" panose="020B0604020202020204" pitchFamily="34" charset="0"/>
                <a:cs typeface="Arial" panose="020B0604020202020204" pitchFamily="34" charset="0"/>
              </a:rPr>
              <a:t>Greater employee engagement and retention</a:t>
            </a:r>
          </a:p>
          <a:p>
            <a:pPr marL="285750" indent="-285750" algn="just" fontAlgn="t">
              <a:lnSpc>
                <a:spcPct val="150000"/>
              </a:lnSpc>
              <a:buFontTx/>
              <a:buChar char="-"/>
            </a:pPr>
            <a:r>
              <a:rPr lang="en-GB" dirty="0">
                <a:latin typeface="Arial" panose="020B0604020202020204" pitchFamily="34" charset="0"/>
                <a:cs typeface="Arial" panose="020B0604020202020204" pitchFamily="34" charset="0"/>
              </a:rPr>
              <a:t>Better understanding of customer base</a:t>
            </a:r>
          </a:p>
          <a:p>
            <a:pPr algn="just" fontAlgn="t">
              <a:lnSpc>
                <a:spcPct val="150000"/>
              </a:lnSpc>
            </a:pPr>
            <a:r>
              <a:rPr lang="en-GB" dirty="0">
                <a:latin typeface="Arial" panose="020B0604020202020204" pitchFamily="34" charset="0"/>
                <a:cs typeface="Arial" panose="020B0604020202020204" pitchFamily="34" charset="0"/>
              </a:rPr>
              <a:t>- Stronger talent pipeline and employer brand </a:t>
            </a:r>
          </a:p>
          <a:p>
            <a:pPr algn="just" fontAlgn="t">
              <a:lnSpc>
                <a:spcPct val="150000"/>
              </a:lnSpc>
            </a:pPr>
            <a:r>
              <a:rPr lang="en-GB" dirty="0">
                <a:latin typeface="Arial" panose="020B0604020202020204" pitchFamily="34" charset="0"/>
                <a:cs typeface="Arial" panose="020B0604020202020204" pitchFamily="34" charset="0"/>
              </a:rPr>
              <a:t>- Culture of fairness, respect and psychological safety. </a:t>
            </a:r>
          </a:p>
          <a:p>
            <a:pPr algn="just" fontAlgn="t">
              <a:lnSpc>
                <a:spcPct val="150000"/>
              </a:lnSpc>
            </a:pPr>
            <a:r>
              <a:rPr lang="en-GB" dirty="0">
                <a:latin typeface="Arial" panose="020B0604020202020204" pitchFamily="34" charset="0"/>
                <a:cs typeface="Arial" panose="020B0604020202020204" pitchFamily="34" charset="0"/>
              </a:rPr>
              <a:t>- Compliance with equal opportunity laws. Legal compliance reduces potential risks from litigation related to discrimination.</a:t>
            </a:r>
          </a:p>
          <a:p>
            <a:pPr algn="just" fontAlgn="t">
              <a:lnSpc>
                <a:spcPct val="150000"/>
              </a:lnSpc>
            </a:pPr>
            <a:r>
              <a:rPr lang="en-GB" dirty="0">
                <a:latin typeface="Arial" panose="020B0604020202020204" pitchFamily="34" charset="0"/>
                <a:cs typeface="Arial" panose="020B0604020202020204" pitchFamily="34" charset="0"/>
              </a:rPr>
              <a:t> </a:t>
            </a:r>
          </a:p>
          <a:p>
            <a:pPr algn="just" fontAlgn="t">
              <a:lnSpc>
                <a:spcPct val="150000"/>
              </a:lnSpc>
            </a:pPr>
            <a:r>
              <a:rPr lang="en-GB" dirty="0">
                <a:latin typeface="Arial" panose="020B0604020202020204" pitchFamily="34" charset="0"/>
                <a:cs typeface="Arial" panose="020B0604020202020204" pitchFamily="34" charset="0"/>
              </a:rPr>
              <a:t>Prioritising diversity, equity and inclusion through initiatives like those described provides tangible benefits to both business performance and organisational culture.</a:t>
            </a:r>
          </a:p>
          <a:p>
            <a:pPr algn="just">
              <a:lnSpc>
                <a:spcPct val="150000"/>
              </a:lnSpc>
            </a:pPr>
            <a:r>
              <a:rPr lang="en-GB" dirty="0">
                <a:latin typeface="Arial" panose="020B0604020202020204" pitchFamily="34" charset="0"/>
                <a:cs typeface="Arial" panose="020B0604020202020204" pitchFamily="34" charset="0"/>
              </a:rPr>
              <a:t>(Jones and George, 2019)</a:t>
            </a:r>
          </a:p>
        </p:txBody>
      </p:sp>
      <p:pic>
        <p:nvPicPr>
          <p:cNvPr id="12" name="Picture 11">
            <a:extLst>
              <a:ext uri="{FF2B5EF4-FFF2-40B4-BE49-F238E27FC236}">
                <a16:creationId xmlns:a16="http://schemas.microsoft.com/office/drawing/2014/main" id="{B7EE6DFD-4714-4218-9AAF-215D54D8FFFB}"/>
              </a:ext>
            </a:extLst>
          </p:cNvPr>
          <p:cNvPicPr>
            <a:picLocks noChangeAspect="1"/>
          </p:cNvPicPr>
          <p:nvPr/>
        </p:nvPicPr>
        <p:blipFill>
          <a:blip r:embed="rId3"/>
          <a:stretch>
            <a:fillRect/>
          </a:stretch>
        </p:blipFill>
        <p:spPr>
          <a:xfrm>
            <a:off x="7426261" y="4736138"/>
            <a:ext cx="4765739" cy="2143650"/>
          </a:xfrm>
          <a:prstGeom prst="rect">
            <a:avLst/>
          </a:prstGeom>
        </p:spPr>
      </p:pic>
    </p:spTree>
    <p:extLst>
      <p:ext uri="{BB962C8B-B14F-4D97-AF65-F5344CB8AC3E}">
        <p14:creationId xmlns:p14="http://schemas.microsoft.com/office/powerpoint/2010/main" val="3648632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88F69-7CD2-4DED-A0F7-DB2693C99668}"/>
              </a:ext>
            </a:extLst>
          </p:cNvPr>
          <p:cNvSpPr>
            <a:spLocks noGrp="1"/>
          </p:cNvSpPr>
          <p:nvPr>
            <p:ph type="title"/>
          </p:nvPr>
        </p:nvSpPr>
        <p:spPr>
          <a:xfrm>
            <a:off x="1370010" y="451103"/>
            <a:ext cx="10018713" cy="755905"/>
          </a:xfrm>
        </p:spPr>
        <p:txBody>
          <a:bodyPr>
            <a:normAutofit/>
          </a:bodyPr>
          <a:lstStyle/>
          <a:p>
            <a:r>
              <a:rPr lang="en-GB" sz="3600" dirty="0">
                <a:latin typeface="Arial Black" panose="020B0A04020102020204" pitchFamily="34" charset="0"/>
              </a:rPr>
              <a:t>Benefits of Diversity in Leadership</a:t>
            </a:r>
          </a:p>
        </p:txBody>
      </p:sp>
      <p:sp>
        <p:nvSpPr>
          <p:cNvPr id="4" name="Content Placeholder 3">
            <a:extLst>
              <a:ext uri="{FF2B5EF4-FFF2-40B4-BE49-F238E27FC236}">
                <a16:creationId xmlns:a16="http://schemas.microsoft.com/office/drawing/2014/main" id="{08B991FA-3954-4909-A29C-3232F10A2D77}"/>
              </a:ext>
            </a:extLst>
          </p:cNvPr>
          <p:cNvSpPr>
            <a:spLocks noGrp="1"/>
          </p:cNvSpPr>
          <p:nvPr>
            <p:ph sz="half" idx="2"/>
          </p:nvPr>
        </p:nvSpPr>
        <p:spPr>
          <a:xfrm>
            <a:off x="838135" y="1562785"/>
            <a:ext cx="4895056" cy="2455862"/>
          </a:xfrm>
        </p:spPr>
        <p:txBody>
          <a:bodyPr>
            <a:normAutofit fontScale="85000" lnSpcReduction="20000"/>
          </a:bodyPr>
          <a:lstStyle/>
          <a:p>
            <a:pPr algn="just"/>
            <a:r>
              <a:rPr lang="en-GB" sz="1600" dirty="0"/>
              <a:t>Diverse leadership teams boost innovation through exposure to varied perspectives and more creative problem-solving Imhanzenobe (2021) .</a:t>
            </a:r>
          </a:p>
          <a:p>
            <a:pPr algn="just"/>
            <a:r>
              <a:rPr lang="en-GB" sz="1600" dirty="0"/>
              <a:t>Valuing diverse thinking allows companies to tap into unrealized potential and gain competitive advantages</a:t>
            </a:r>
          </a:p>
          <a:p>
            <a:pPr algn="just"/>
            <a:r>
              <a:rPr lang="en-GB" sz="1600" dirty="0"/>
              <a:t>Diversity creates a psychologically safe and inclusive culture where all employees feel empowered to contribute.</a:t>
            </a:r>
          </a:p>
          <a:p>
            <a:endParaRPr lang="en-GB" dirty="0"/>
          </a:p>
        </p:txBody>
      </p:sp>
      <p:sp>
        <p:nvSpPr>
          <p:cNvPr id="6" name="Content Placeholder 5">
            <a:extLst>
              <a:ext uri="{FF2B5EF4-FFF2-40B4-BE49-F238E27FC236}">
                <a16:creationId xmlns:a16="http://schemas.microsoft.com/office/drawing/2014/main" id="{A31FE02C-3F5B-4267-A3FD-A9B98CF4E547}"/>
              </a:ext>
            </a:extLst>
          </p:cNvPr>
          <p:cNvSpPr>
            <a:spLocks noGrp="1"/>
          </p:cNvSpPr>
          <p:nvPr>
            <p:ph sz="quarter" idx="4"/>
          </p:nvPr>
        </p:nvSpPr>
        <p:spPr>
          <a:xfrm>
            <a:off x="6651510" y="1409215"/>
            <a:ext cx="4895056" cy="2455862"/>
          </a:xfrm>
        </p:spPr>
        <p:txBody>
          <a:bodyPr>
            <a:normAutofit fontScale="85000" lnSpcReduction="20000"/>
          </a:bodyPr>
          <a:lstStyle/>
          <a:p>
            <a:pPr algn="just"/>
            <a:r>
              <a:rPr lang="en-GB" sz="1700" dirty="0"/>
              <a:t>Diverse companies better serve increasingly diverse customer markets through leadership reflecting demographics</a:t>
            </a:r>
          </a:p>
          <a:p>
            <a:pPr algn="just"/>
            <a:r>
              <a:rPr lang="en-GB" sz="1700" dirty="0"/>
              <a:t> Research shows top companies for gender diversity in leadership are 25% more likely to have above-average profits (Preston, 2021). </a:t>
            </a:r>
          </a:p>
          <a:p>
            <a:pPr algn="just"/>
            <a:r>
              <a:rPr lang="en-GB" sz="1700" dirty="0"/>
              <a:t> Investors have more confidence in diverse leadership that represents gender and cultural identities equitably</a:t>
            </a:r>
          </a:p>
          <a:p>
            <a:pPr algn="just"/>
            <a:r>
              <a:rPr lang="en-GB" sz="1700" dirty="0"/>
              <a:t> The proven business case for diversity and inclusion provides strong reasons to reform norms limiting women's opportunities</a:t>
            </a:r>
          </a:p>
          <a:p>
            <a:endParaRPr lang="en-GB" dirty="0"/>
          </a:p>
          <a:p>
            <a:endParaRPr lang="en-GB" dirty="0"/>
          </a:p>
        </p:txBody>
      </p:sp>
      <p:pic>
        <p:nvPicPr>
          <p:cNvPr id="5" name="Picture 4">
            <a:extLst>
              <a:ext uri="{FF2B5EF4-FFF2-40B4-BE49-F238E27FC236}">
                <a16:creationId xmlns:a16="http://schemas.microsoft.com/office/drawing/2014/main" id="{89A36166-A8C7-47FE-8423-0D857849D4FE}"/>
              </a:ext>
            </a:extLst>
          </p:cNvPr>
          <p:cNvPicPr>
            <a:picLocks noChangeAspect="1"/>
          </p:cNvPicPr>
          <p:nvPr/>
        </p:nvPicPr>
        <p:blipFill rotWithShape="1">
          <a:blip r:embed="rId3"/>
          <a:srcRect b="19239"/>
          <a:stretch/>
        </p:blipFill>
        <p:spPr>
          <a:xfrm>
            <a:off x="3048000" y="4067284"/>
            <a:ext cx="6342667" cy="2790716"/>
          </a:xfrm>
          <a:prstGeom prst="rect">
            <a:avLst/>
          </a:prstGeom>
        </p:spPr>
      </p:pic>
    </p:spTree>
    <p:extLst>
      <p:ext uri="{BB962C8B-B14F-4D97-AF65-F5344CB8AC3E}">
        <p14:creationId xmlns:p14="http://schemas.microsoft.com/office/powerpoint/2010/main" val="3570039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DA15-9411-4949-97B0-1A272882AA0A}"/>
              </a:ext>
            </a:extLst>
          </p:cNvPr>
          <p:cNvSpPr>
            <a:spLocks noGrp="1"/>
          </p:cNvSpPr>
          <p:nvPr>
            <p:ph type="title"/>
          </p:nvPr>
        </p:nvSpPr>
        <p:spPr>
          <a:xfrm>
            <a:off x="816175" y="152400"/>
            <a:ext cx="10018713" cy="1364342"/>
          </a:xfrm>
        </p:spPr>
        <p:txBody>
          <a:bodyPr/>
          <a:lstStyle/>
          <a:p>
            <a:r>
              <a:rPr lang="en-GB" dirty="0">
                <a:latin typeface="Arial Black" panose="020B0A04020102020204" pitchFamily="34" charset="0"/>
              </a:rPr>
              <a:t>Conclusion</a:t>
            </a:r>
          </a:p>
        </p:txBody>
      </p:sp>
      <p:sp>
        <p:nvSpPr>
          <p:cNvPr id="3" name="Content Placeholder 2">
            <a:extLst>
              <a:ext uri="{FF2B5EF4-FFF2-40B4-BE49-F238E27FC236}">
                <a16:creationId xmlns:a16="http://schemas.microsoft.com/office/drawing/2014/main" id="{2523FF58-76A6-4AE3-9452-CD0A56D86757}"/>
              </a:ext>
            </a:extLst>
          </p:cNvPr>
          <p:cNvSpPr>
            <a:spLocks noGrp="1"/>
          </p:cNvSpPr>
          <p:nvPr>
            <p:ph idx="1"/>
          </p:nvPr>
        </p:nvSpPr>
        <p:spPr>
          <a:xfrm>
            <a:off x="1484308" y="1148896"/>
            <a:ext cx="10018713" cy="4838701"/>
          </a:xfrm>
        </p:spPr>
        <p:txBody>
          <a:bodyPr>
            <a:normAutofit/>
          </a:bodyPr>
          <a:lstStyle/>
          <a:p>
            <a:pPr algn="just"/>
            <a:r>
              <a:rPr lang="en-GB" sz="1800" dirty="0">
                <a:latin typeface="Arial" panose="020B0604020202020204" pitchFamily="34" charset="0"/>
                <a:cs typeface="Arial" panose="020B0604020202020204" pitchFamily="34" charset="0"/>
              </a:rPr>
              <a:t>In conclusion, this presentation has critically analysed the key barriers limiting women's progression into leadership roles within the male-dominated field of mechanical engineering. </a:t>
            </a:r>
          </a:p>
          <a:p>
            <a:pPr algn="just"/>
            <a:r>
              <a:rPr lang="en-GB" sz="1800" dirty="0">
                <a:latin typeface="Arial" panose="020B0604020202020204" pitchFamily="34" charset="0"/>
                <a:cs typeface="Arial" panose="020B0604020202020204" pitchFamily="34" charset="0"/>
              </a:rPr>
              <a:t>Entrenched gender biases and inflexible cultural norms within the profession propagate discrimination that marginalises female talent and systematically excludes them from equitable career advancement. </a:t>
            </a:r>
          </a:p>
          <a:p>
            <a:pPr algn="just"/>
            <a:r>
              <a:rPr lang="en-GB" sz="1800" dirty="0">
                <a:latin typeface="Arial" panose="020B0604020202020204" pitchFamily="34" charset="0"/>
                <a:cs typeface="Arial" panose="020B0604020202020204" pitchFamily="34" charset="0"/>
              </a:rPr>
              <a:t>However, contemporary diversity and inclusion focused initiatives show promise in reforming these outdated paradigms if implemented comprehensively.</a:t>
            </a:r>
          </a:p>
          <a:p>
            <a:pPr algn="just"/>
            <a:r>
              <a:rPr lang="en-GB" sz="1800" dirty="0">
                <a:latin typeface="Arial" panose="020B0604020202020204" pitchFamily="34" charset="0"/>
                <a:cs typeface="Arial" panose="020B0604020202020204" pitchFamily="34" charset="0"/>
              </a:rPr>
              <a:t> Targeted recruitment, robust sponsorship programs, flexibility accommodations, and unconscious bias training can help level the playing field for women.</a:t>
            </a:r>
          </a:p>
          <a:p>
            <a:pPr algn="just"/>
            <a:r>
              <a:rPr lang="en-GB" sz="1800" dirty="0">
                <a:latin typeface="Arial" panose="020B0604020202020204" pitchFamily="34" charset="0"/>
                <a:cs typeface="Arial" panose="020B0604020202020204" pitchFamily="34" charset="0"/>
              </a:rPr>
              <a:t>Overall, with continued efforts to address both overt and covert barriers, the future of mechanical engineering leadership promises greater representation and equality that benefits both businesses and society.</a:t>
            </a:r>
          </a:p>
          <a:p>
            <a:endParaRPr lang="en-GB" dirty="0"/>
          </a:p>
        </p:txBody>
      </p:sp>
      <p:pic>
        <p:nvPicPr>
          <p:cNvPr id="5" name="Picture 4">
            <a:extLst>
              <a:ext uri="{FF2B5EF4-FFF2-40B4-BE49-F238E27FC236}">
                <a16:creationId xmlns:a16="http://schemas.microsoft.com/office/drawing/2014/main" id="{9E8067D4-9F56-48BD-8CE5-F055A280CE3C}"/>
              </a:ext>
            </a:extLst>
          </p:cNvPr>
          <p:cNvPicPr>
            <a:picLocks noChangeAspect="1"/>
          </p:cNvPicPr>
          <p:nvPr/>
        </p:nvPicPr>
        <p:blipFill>
          <a:blip r:embed="rId3"/>
          <a:stretch>
            <a:fillRect/>
          </a:stretch>
        </p:blipFill>
        <p:spPr>
          <a:xfrm>
            <a:off x="1908602" y="5467350"/>
            <a:ext cx="8926286" cy="1238250"/>
          </a:xfrm>
          <a:prstGeom prst="rect">
            <a:avLst/>
          </a:prstGeom>
        </p:spPr>
      </p:pic>
    </p:spTree>
    <p:extLst>
      <p:ext uri="{BB962C8B-B14F-4D97-AF65-F5344CB8AC3E}">
        <p14:creationId xmlns:p14="http://schemas.microsoft.com/office/powerpoint/2010/main" val="789495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0199" y="376237"/>
            <a:ext cx="10018713" cy="842963"/>
          </a:xfrm>
        </p:spPr>
        <p:txBody>
          <a:bodyPr/>
          <a:lstStyle/>
          <a:p>
            <a:r>
              <a:rPr lang="en-US" dirty="0"/>
              <a:t>References</a:t>
            </a:r>
            <a:endParaRPr lang="en-GB" dirty="0"/>
          </a:p>
        </p:txBody>
      </p:sp>
      <p:sp>
        <p:nvSpPr>
          <p:cNvPr id="3" name="Content Placeholder 2"/>
          <p:cNvSpPr>
            <a:spLocks noGrp="1"/>
          </p:cNvSpPr>
          <p:nvPr>
            <p:ph idx="1"/>
          </p:nvPr>
        </p:nvSpPr>
        <p:spPr>
          <a:xfrm>
            <a:off x="1484310" y="1285875"/>
            <a:ext cx="10018713" cy="5029200"/>
          </a:xfrm>
        </p:spPr>
        <p:txBody>
          <a:bodyPr>
            <a:normAutofit fontScale="47500" lnSpcReduction="20000"/>
          </a:bodyPr>
          <a:lstStyle/>
          <a:p>
            <a:r>
              <a:rPr lang="en-GB" dirty="0">
                <a:latin typeface="Arial" panose="020B0604020202020204" pitchFamily="34" charset="0"/>
                <a:cs typeface="Arial" panose="020B0604020202020204" pitchFamily="34" charset="0"/>
              </a:rPr>
              <a:t>Ali, M.A.B.N. (2022) ‘A circumstantial approach towards formative assessment in mechanical engineering courses’, </a:t>
            </a:r>
            <a:r>
              <a:rPr lang="en-GB" i="1" dirty="0">
                <a:latin typeface="Arial" panose="020B0604020202020204" pitchFamily="34" charset="0"/>
                <a:cs typeface="Arial" panose="020B0604020202020204" pitchFamily="34" charset="0"/>
              </a:rPr>
              <a:t>Contemporary Educational Research Journal</a:t>
            </a:r>
            <a:r>
              <a:rPr lang="en-GB" dirty="0">
                <a:latin typeface="Arial" panose="020B0604020202020204" pitchFamily="34" charset="0"/>
                <a:cs typeface="Arial" panose="020B0604020202020204" pitchFamily="34" charset="0"/>
              </a:rPr>
              <a:t>, 12(1), pp.56-69.</a:t>
            </a:r>
          </a:p>
          <a:p>
            <a:r>
              <a:rPr lang="en-US" dirty="0">
                <a:latin typeface="Arial" panose="020B0604020202020204" pitchFamily="34" charset="0"/>
                <a:cs typeface="Arial" panose="020B0604020202020204" pitchFamily="34" charset="0"/>
              </a:rPr>
              <a:t>Bush, T. (2018) ‘The National Professional Qualification for Headship: the key to effective school leadership?’, </a:t>
            </a:r>
            <a:r>
              <a:rPr lang="en-US" i="1" dirty="0">
                <a:latin typeface="Arial" panose="020B0604020202020204" pitchFamily="34" charset="0"/>
                <a:cs typeface="Arial" panose="020B0604020202020204" pitchFamily="34" charset="0"/>
              </a:rPr>
              <a:t>School Leadership &amp; Management</a:t>
            </a:r>
            <a:r>
              <a:rPr lang="en-US" dirty="0">
                <a:latin typeface="Arial" panose="020B0604020202020204" pitchFamily="34" charset="0"/>
                <a:cs typeface="Arial" panose="020B0604020202020204" pitchFamily="34" charset="0"/>
              </a:rPr>
              <a:t>, 18(3), pp.321-333.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Cheryan, S. and Markus, H.R. (2020) ‘Masculine defaults: Identifying and mitigating hidden cultural biases’, </a:t>
            </a:r>
            <a:r>
              <a:rPr lang="en-GB" i="1" dirty="0">
                <a:latin typeface="Arial" panose="020B0604020202020204" pitchFamily="34" charset="0"/>
                <a:cs typeface="Arial" panose="020B0604020202020204" pitchFamily="34" charset="0"/>
              </a:rPr>
              <a:t>Psychological Review</a:t>
            </a:r>
            <a:r>
              <a:rPr lang="en-GB" dirty="0">
                <a:latin typeface="Arial" panose="020B0604020202020204" pitchFamily="34" charset="0"/>
                <a:cs typeface="Arial" panose="020B0604020202020204" pitchFamily="34" charset="0"/>
              </a:rPr>
              <a:t>, 127(6), p.1022.</a:t>
            </a:r>
          </a:p>
          <a:p>
            <a:r>
              <a:rPr lang="en-US" dirty="0">
                <a:latin typeface="Arial" panose="020B0604020202020204" pitchFamily="34" charset="0"/>
                <a:cs typeface="Arial" panose="020B0604020202020204" pitchFamily="34" charset="0"/>
              </a:rPr>
              <a:t>Garg, S. and Agrawal, P. (2020) ‘Family-friendly practices in the organization: A citation analysis’ </a:t>
            </a:r>
            <a:r>
              <a:rPr lang="en-US" i="1" dirty="0">
                <a:latin typeface="Arial" panose="020B0604020202020204" pitchFamily="34" charset="0"/>
                <a:cs typeface="Arial" panose="020B0604020202020204" pitchFamily="34" charset="0"/>
              </a:rPr>
              <a:t>International Journal of Sociology and Social Policy</a:t>
            </a:r>
            <a:r>
              <a:rPr lang="en-US" dirty="0">
                <a:latin typeface="Arial" panose="020B0604020202020204" pitchFamily="34" charset="0"/>
                <a:cs typeface="Arial" panose="020B0604020202020204" pitchFamily="34" charset="0"/>
              </a:rPr>
              <a:t>, 40(7/8), pp.559-573.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Goher, K., Shehab, E. and Al-Ashaab, A. (2021) ‘Model-Based Definition and Enterprise: State-of-the-art and future trends’, </a:t>
            </a:r>
            <a:r>
              <a:rPr lang="en-GB" i="1" dirty="0">
                <a:latin typeface="Arial" panose="020B0604020202020204" pitchFamily="34" charset="0"/>
                <a:cs typeface="Arial" panose="020B0604020202020204" pitchFamily="34" charset="0"/>
              </a:rPr>
              <a:t>Proceedings of the Institution of Mechanical Engineers, Part B: Journal of Engineering Manufacture</a:t>
            </a:r>
            <a:r>
              <a:rPr lang="en-GB" dirty="0">
                <a:latin typeface="Arial" panose="020B0604020202020204" pitchFamily="34" charset="0"/>
                <a:cs typeface="Arial" panose="020B0604020202020204" pitchFamily="34" charset="0"/>
              </a:rPr>
              <a:t>, 235(14), pp.2288-2299.</a:t>
            </a:r>
          </a:p>
          <a:p>
            <a:r>
              <a:rPr lang="en-GB" dirty="0">
                <a:latin typeface="Arial" panose="020B0604020202020204" pitchFamily="34" charset="0"/>
                <a:cs typeface="Arial" panose="020B0604020202020204" pitchFamily="34" charset="0"/>
              </a:rPr>
              <a:t>Imhanzenobe, J. (2021) ‘A review of the Management Science theory and its application in contemporary businesses’,</a:t>
            </a:r>
            <a:r>
              <a:rPr lang="en-GB" i="1" dirty="0">
                <a:latin typeface="Arial" panose="020B0604020202020204" pitchFamily="34" charset="0"/>
                <a:cs typeface="Arial" panose="020B0604020202020204" pitchFamily="34" charset="0"/>
              </a:rPr>
              <a:t>African Journal of Business Management</a:t>
            </a:r>
            <a:r>
              <a:rPr lang="en-GB" dirty="0">
                <a:latin typeface="Arial" panose="020B0604020202020204" pitchFamily="34" charset="0"/>
                <a:cs typeface="Arial" panose="020B0604020202020204" pitchFamily="34" charset="0"/>
              </a:rPr>
              <a:t>, 15(4), pp.133-138.</a:t>
            </a:r>
          </a:p>
          <a:p>
            <a:r>
              <a:rPr lang="en-GB" dirty="0">
                <a:latin typeface="Arial" panose="020B0604020202020204" pitchFamily="34" charset="0"/>
                <a:cs typeface="Arial" panose="020B0604020202020204" pitchFamily="34" charset="0"/>
              </a:rPr>
              <a:t>Jantz, M.K., Mak, J., Dalrymple, A.N., Farooqui, J., Grigsby, E.M., Herrera, A.J., Pirondini, E. and Collinger, J.L.(2021) ‘Lifting as we climb: Experiences and recommendations from women in neural engineering’, </a:t>
            </a:r>
            <a:r>
              <a:rPr lang="en-GB" i="1" dirty="0">
                <a:latin typeface="Arial" panose="020B0604020202020204" pitchFamily="34" charset="0"/>
                <a:cs typeface="Arial" panose="020B0604020202020204" pitchFamily="34" charset="0"/>
              </a:rPr>
              <a:t>Frontiers in Neuroscience</a:t>
            </a:r>
            <a:r>
              <a:rPr lang="en-GB" dirty="0">
                <a:latin typeface="Arial" panose="020B0604020202020204" pitchFamily="34" charset="0"/>
                <a:cs typeface="Arial" panose="020B0604020202020204" pitchFamily="34" charset="0"/>
              </a:rPr>
              <a:t>, 17, p.350.</a:t>
            </a:r>
          </a:p>
          <a:p>
            <a:r>
              <a:rPr lang="en-GB" dirty="0">
                <a:latin typeface="Arial" panose="020B0604020202020204" pitchFamily="34" charset="0"/>
                <a:cs typeface="Arial" panose="020B0604020202020204" pitchFamily="34" charset="0"/>
              </a:rPr>
              <a:t>Jones, G.R. and George, J.M.(2019) </a:t>
            </a:r>
            <a:r>
              <a:rPr lang="en-GB" i="1" dirty="0">
                <a:latin typeface="Arial" panose="020B0604020202020204" pitchFamily="34" charset="0"/>
                <a:cs typeface="Arial" panose="020B0604020202020204" pitchFamily="34" charset="0"/>
              </a:rPr>
              <a:t>Essentials of contemporary management</a:t>
            </a:r>
            <a:r>
              <a:rPr lang="en-GB" dirty="0">
                <a:latin typeface="Arial" panose="020B0604020202020204" pitchFamily="34" charset="0"/>
                <a:cs typeface="Arial" panose="020B0604020202020204" pitchFamily="34" charset="0"/>
              </a:rPr>
              <a:t>. McGraw-hill.</a:t>
            </a:r>
          </a:p>
          <a:p>
            <a:r>
              <a:rPr lang="en-GB" dirty="0">
                <a:latin typeface="Arial" panose="020B0604020202020204" pitchFamily="34" charset="0"/>
                <a:cs typeface="Arial" panose="020B0604020202020204" pitchFamily="34" charset="0"/>
              </a:rPr>
              <a:t>Okokpujie, I.P., Fayomi, O.S.I. and Oyedepo, S.O.(2019) ‘The role of mechanical engineers in achieving sustainable development goals’, </a:t>
            </a:r>
            <a:r>
              <a:rPr lang="en-GB" i="1" dirty="0">
                <a:latin typeface="Arial" panose="020B0604020202020204" pitchFamily="34" charset="0"/>
                <a:cs typeface="Arial" panose="020B0604020202020204" pitchFamily="34" charset="0"/>
              </a:rPr>
              <a:t>Procedia Manufacturing</a:t>
            </a:r>
            <a:r>
              <a:rPr lang="en-GB" dirty="0">
                <a:latin typeface="Arial" panose="020B0604020202020204" pitchFamily="34" charset="0"/>
                <a:cs typeface="Arial" panose="020B0604020202020204" pitchFamily="34" charset="0"/>
              </a:rPr>
              <a:t>, 35, pp.782-788.</a:t>
            </a:r>
          </a:p>
          <a:p>
            <a:r>
              <a:rPr lang="en-GB" dirty="0">
                <a:latin typeface="Arial" panose="020B0604020202020204" pitchFamily="34" charset="0"/>
                <a:cs typeface="Arial" panose="020B0604020202020204" pitchFamily="34" charset="0"/>
              </a:rPr>
              <a:t>Phalp, K. (2023) ‘Transparency in persuasive technology, immersive technology, and online marketing: Facilitating users’ informed decision making and practical implications’, </a:t>
            </a:r>
            <a:r>
              <a:rPr lang="en-GB" i="1" dirty="0">
                <a:latin typeface="Arial" panose="020B0604020202020204" pitchFamily="34" charset="0"/>
                <a:cs typeface="Arial" panose="020B0604020202020204" pitchFamily="34" charset="0"/>
              </a:rPr>
              <a:t>Computers in Human Behavior</a:t>
            </a:r>
            <a:r>
              <a:rPr lang="en-GB" dirty="0">
                <a:latin typeface="Arial" panose="020B0604020202020204" pitchFamily="34" charset="0"/>
                <a:cs typeface="Arial" panose="020B0604020202020204" pitchFamily="34" charset="0"/>
              </a:rPr>
              <a:t>, 139, p.107545.</a:t>
            </a:r>
          </a:p>
          <a:p>
            <a:r>
              <a:rPr lang="en-GB" dirty="0">
                <a:latin typeface="Arial" panose="020B0604020202020204" pitchFamily="34" charset="0"/>
                <a:cs typeface="Arial" panose="020B0604020202020204" pitchFamily="34" charset="0"/>
              </a:rPr>
              <a:t>Preston, B. (2021) ‘Contemporary issues in environmental impact assessment’,</a:t>
            </a:r>
            <a:r>
              <a:rPr lang="en-GB" i="1" dirty="0">
                <a:latin typeface="Arial" panose="020B0604020202020204" pitchFamily="34" charset="0"/>
                <a:cs typeface="Arial" panose="020B0604020202020204" pitchFamily="34" charset="0"/>
              </a:rPr>
              <a:t>Available at SSRN 3949086</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Secules, S., McCall, C., Mejia, J.A., Beebe, C., Masters, A.S., L. Sánchez‐Peña, M. and Svyantek, M. (2021) ‘Positionality practices and dimensions of impact on equity research: A collaborative inquiry and call to the community’, </a:t>
            </a:r>
            <a:r>
              <a:rPr lang="en-GB" i="1" dirty="0">
                <a:latin typeface="Arial" panose="020B0604020202020204" pitchFamily="34" charset="0"/>
                <a:cs typeface="Arial" panose="020B0604020202020204" pitchFamily="34" charset="0"/>
              </a:rPr>
              <a:t>Journal of Engineering Education</a:t>
            </a:r>
            <a:r>
              <a:rPr lang="en-GB" dirty="0">
                <a:latin typeface="Arial" panose="020B0604020202020204" pitchFamily="34" charset="0"/>
                <a:cs typeface="Arial" panose="020B0604020202020204" pitchFamily="34" charset="0"/>
              </a:rPr>
              <a:t>, 110(1), pp.19-43.</a:t>
            </a:r>
          </a:p>
          <a:p>
            <a:endParaRPr lang="en-GB" dirty="0"/>
          </a:p>
        </p:txBody>
      </p:sp>
    </p:spTree>
    <p:extLst>
      <p:ext uri="{BB962C8B-B14F-4D97-AF65-F5344CB8AC3E}">
        <p14:creationId xmlns:p14="http://schemas.microsoft.com/office/powerpoint/2010/main" val="14417698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242</TotalTime>
  <Words>2996</Words>
  <Application>Microsoft Office PowerPoint</Application>
  <PresentationFormat>Widescreen</PresentationFormat>
  <Paragraphs>116</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Corbel</vt:lpstr>
      <vt:lpstr>Parallax</vt:lpstr>
      <vt:lpstr>NAME- SONIYA  STUDENT ID - 2230080  </vt:lpstr>
      <vt:lpstr>PowerPoint Presentation</vt:lpstr>
      <vt:lpstr>Implementing Diversity Initiatives</vt:lpstr>
      <vt:lpstr>Developing pipeline programs</vt:lpstr>
      <vt:lpstr>Developing pipeline programs</vt:lpstr>
      <vt:lpstr>Implementing Diversity Initiatives</vt:lpstr>
      <vt:lpstr>Implementing Diversity Initiatives</vt:lpstr>
      <vt:lpstr>Implementing Diversity Initiatives</vt:lpstr>
      <vt:lpstr>Benefits of Diversity Initiatives</vt:lpstr>
      <vt:lpstr>Benefits of Diversity in Leadership</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Tooba Shakeel</dc:creator>
  <cp:lastModifiedBy>soniya soniya</cp:lastModifiedBy>
  <cp:revision>39</cp:revision>
  <dcterms:created xsi:type="dcterms:W3CDTF">2023-11-10T19:48:17Z</dcterms:created>
  <dcterms:modified xsi:type="dcterms:W3CDTF">2023-12-03T18:31:17Z</dcterms:modified>
</cp:coreProperties>
</file>