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8" r:id="rId3"/>
    <p:sldId id="259" r:id="rId4"/>
    <p:sldId id="257" r:id="rId5"/>
    <p:sldId id="260" r:id="rId6"/>
    <p:sldId id="261" r:id="rId7"/>
    <p:sldId id="594" r:id="rId8"/>
    <p:sldId id="263" r:id="rId9"/>
    <p:sldId id="262" r:id="rId10"/>
    <p:sldId id="266" r:id="rId11"/>
    <p:sldId id="267" r:id="rId12"/>
    <p:sldId id="268" r:id="rId13"/>
    <p:sldId id="596" r:id="rId14"/>
    <p:sldId id="595" r:id="rId15"/>
    <p:sldId id="59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F6000"/>
    <a:srgbClr val="375623"/>
    <a:srgbClr val="7B6F3D"/>
    <a:srgbClr val="645A32"/>
    <a:srgbClr val="8F8147"/>
    <a:srgbClr val="58502C"/>
    <a:srgbClr val="414143"/>
    <a:srgbClr val="ECEDE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02" autoAdjust="0"/>
    <p:restoredTop sz="95033" autoAdjust="0"/>
  </p:normalViewPr>
  <p:slideViewPr>
    <p:cSldViewPr snapToGrid="0">
      <p:cViewPr>
        <p:scale>
          <a:sx n="90" d="100"/>
          <a:sy n="90" d="100"/>
        </p:scale>
        <p:origin x="446" y="-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svg"/><Relationship Id="rId7" Type="http://schemas.openxmlformats.org/officeDocument/2006/relationships/image" Target="../media/image11.svg"/><Relationship Id="rId2" Type="http://schemas.openxmlformats.org/officeDocument/2006/relationships/image" Target="../media/image6.svg"/><Relationship Id="rId1" Type="http://schemas.openxmlformats.org/officeDocument/2006/relationships/image" Target="../media/image5.svg"/><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svg"/><Relationship Id="rId7" Type="http://schemas.openxmlformats.org/officeDocument/2006/relationships/image" Target="../media/image11.svg"/><Relationship Id="rId2" Type="http://schemas.openxmlformats.org/officeDocument/2006/relationships/image" Target="../media/image6.svg"/><Relationship Id="rId1" Type="http://schemas.openxmlformats.org/officeDocument/2006/relationships/image" Target="../media/image5.svg"/><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A82EFA-A287-47EF-B6B3-918DB216FB3A}"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5E0D5B26-9C91-43FB-A539-DA9EC84826C3}">
      <dgm:prSet/>
      <dgm:spPr/>
      <dgm:t>
        <a:bodyPr/>
        <a:lstStyle/>
        <a:p>
          <a:pPr>
            <a:lnSpc>
              <a:spcPct val="100000"/>
            </a:lnSpc>
          </a:pPr>
          <a:r>
            <a:rPr lang="en-GB"/>
            <a:t>The business will create its value proposition, operate day-to-day, and serve its customers. They are grouped into clear categories here:</a:t>
          </a:r>
          <a:endParaRPr lang="en-US"/>
        </a:p>
      </dgm:t>
    </dgm:pt>
    <dgm:pt modelId="{CF86BFE6-A880-4D0A-9090-D21A25330E7F}" type="parTrans" cxnId="{5924672F-CEBF-43AC-A10D-888D7995B4C0}">
      <dgm:prSet/>
      <dgm:spPr/>
      <dgm:t>
        <a:bodyPr/>
        <a:lstStyle/>
        <a:p>
          <a:endParaRPr lang="en-US"/>
        </a:p>
      </dgm:t>
    </dgm:pt>
    <dgm:pt modelId="{45E889FC-2548-4FC2-B3D6-7F3209C97296}" type="sibTrans" cxnId="{5924672F-CEBF-43AC-A10D-888D7995B4C0}">
      <dgm:prSet/>
      <dgm:spPr/>
      <dgm:t>
        <a:bodyPr/>
        <a:lstStyle/>
        <a:p>
          <a:pPr>
            <a:lnSpc>
              <a:spcPct val="100000"/>
            </a:lnSpc>
          </a:pPr>
          <a:endParaRPr lang="en-US"/>
        </a:p>
      </dgm:t>
    </dgm:pt>
    <dgm:pt modelId="{2890048D-70FC-4DE0-8D73-E2AD74BE7807}">
      <dgm:prSet/>
      <dgm:spPr/>
      <dgm:t>
        <a:bodyPr/>
        <a:lstStyle/>
        <a:p>
          <a:pPr>
            <a:lnSpc>
              <a:spcPct val="100000"/>
            </a:lnSpc>
          </a:pPr>
          <a:r>
            <a:rPr lang="en-GB"/>
            <a:t>Physical Resources </a:t>
          </a:r>
          <a:endParaRPr lang="en-US"/>
        </a:p>
      </dgm:t>
    </dgm:pt>
    <dgm:pt modelId="{E4345D94-5A3F-4342-8DDB-EB1630AE4389}" type="parTrans" cxnId="{1CDA54B0-87B0-403D-882B-EFDE991F6D8C}">
      <dgm:prSet/>
      <dgm:spPr/>
      <dgm:t>
        <a:bodyPr/>
        <a:lstStyle/>
        <a:p>
          <a:endParaRPr lang="en-US"/>
        </a:p>
      </dgm:t>
    </dgm:pt>
    <dgm:pt modelId="{5EE13AC6-CD49-42C6-BF03-CBE3535E2267}" type="sibTrans" cxnId="{1CDA54B0-87B0-403D-882B-EFDE991F6D8C}">
      <dgm:prSet/>
      <dgm:spPr/>
      <dgm:t>
        <a:bodyPr/>
        <a:lstStyle/>
        <a:p>
          <a:pPr>
            <a:lnSpc>
              <a:spcPct val="100000"/>
            </a:lnSpc>
          </a:pPr>
          <a:endParaRPr lang="en-US"/>
        </a:p>
      </dgm:t>
    </dgm:pt>
    <dgm:pt modelId="{4921CFB7-5A0B-4C1F-87B2-D6790B645180}">
      <dgm:prSet/>
      <dgm:spPr/>
      <dgm:t>
        <a:bodyPr/>
        <a:lstStyle/>
        <a:p>
          <a:pPr>
            <a:lnSpc>
              <a:spcPct val="100000"/>
            </a:lnSpc>
          </a:pPr>
          <a:r>
            <a:rPr lang="en-GB"/>
            <a:t>Land &amp; Building​</a:t>
          </a:r>
          <a:endParaRPr lang="en-US"/>
        </a:p>
      </dgm:t>
    </dgm:pt>
    <dgm:pt modelId="{BF42FC37-8919-4791-A5B8-C11E71E0080F}" type="parTrans" cxnId="{5F4462C2-7A8A-44DD-B610-8D5BC9180B5B}">
      <dgm:prSet/>
      <dgm:spPr/>
      <dgm:t>
        <a:bodyPr/>
        <a:lstStyle/>
        <a:p>
          <a:endParaRPr lang="en-US"/>
        </a:p>
      </dgm:t>
    </dgm:pt>
    <dgm:pt modelId="{66C6799D-1A3A-4A2B-8AD5-5123635FDF84}" type="sibTrans" cxnId="{5F4462C2-7A8A-44DD-B610-8D5BC9180B5B}">
      <dgm:prSet/>
      <dgm:spPr/>
      <dgm:t>
        <a:bodyPr/>
        <a:lstStyle/>
        <a:p>
          <a:pPr>
            <a:lnSpc>
              <a:spcPct val="100000"/>
            </a:lnSpc>
          </a:pPr>
          <a:endParaRPr lang="en-US"/>
        </a:p>
      </dgm:t>
    </dgm:pt>
    <dgm:pt modelId="{5A0149F4-1269-4A5F-AACF-E1B9E46BC0E3}">
      <dgm:prSet/>
      <dgm:spPr/>
      <dgm:t>
        <a:bodyPr/>
        <a:lstStyle/>
        <a:p>
          <a:pPr>
            <a:lnSpc>
              <a:spcPct val="100000"/>
            </a:lnSpc>
          </a:pPr>
          <a:r>
            <a:rPr lang="en-GB"/>
            <a:t>Dedicated Spaces​</a:t>
          </a:r>
          <a:endParaRPr lang="en-US"/>
        </a:p>
      </dgm:t>
    </dgm:pt>
    <dgm:pt modelId="{FD92CDA5-96FA-4D05-981A-E91A34B73CE8}" type="parTrans" cxnId="{8B1A1213-7A5B-4400-901E-BA7BEF9ECB2C}">
      <dgm:prSet/>
      <dgm:spPr/>
      <dgm:t>
        <a:bodyPr/>
        <a:lstStyle/>
        <a:p>
          <a:endParaRPr lang="en-US"/>
        </a:p>
      </dgm:t>
    </dgm:pt>
    <dgm:pt modelId="{F31E978D-9FBA-4623-A78E-5FE6D8FFC212}" type="sibTrans" cxnId="{8B1A1213-7A5B-4400-901E-BA7BEF9ECB2C}">
      <dgm:prSet/>
      <dgm:spPr/>
      <dgm:t>
        <a:bodyPr/>
        <a:lstStyle/>
        <a:p>
          <a:pPr>
            <a:lnSpc>
              <a:spcPct val="100000"/>
            </a:lnSpc>
          </a:pPr>
          <a:endParaRPr lang="en-US"/>
        </a:p>
      </dgm:t>
    </dgm:pt>
    <dgm:pt modelId="{5B3D76F9-9C06-4F0E-8182-202557F6ED30}">
      <dgm:prSet/>
      <dgm:spPr/>
      <dgm:t>
        <a:bodyPr/>
        <a:lstStyle/>
        <a:p>
          <a:pPr>
            <a:lnSpc>
              <a:spcPct val="100000"/>
            </a:lnSpc>
          </a:pPr>
          <a:r>
            <a:rPr lang="en-GB"/>
            <a:t>Critical Infrastructure</a:t>
          </a:r>
          <a:endParaRPr lang="en-US"/>
        </a:p>
      </dgm:t>
    </dgm:pt>
    <dgm:pt modelId="{761D4CAF-167C-4BD5-92B1-121D2E04BEF1}" type="parTrans" cxnId="{35ACA7D1-BD53-4C0F-8F9A-45AA4E2C251D}">
      <dgm:prSet/>
      <dgm:spPr/>
      <dgm:t>
        <a:bodyPr/>
        <a:lstStyle/>
        <a:p>
          <a:endParaRPr lang="en-US"/>
        </a:p>
      </dgm:t>
    </dgm:pt>
    <dgm:pt modelId="{2E1A9570-F797-456C-9BF9-F7B256364206}" type="sibTrans" cxnId="{35ACA7D1-BD53-4C0F-8F9A-45AA4E2C251D}">
      <dgm:prSet/>
      <dgm:spPr/>
      <dgm:t>
        <a:bodyPr/>
        <a:lstStyle/>
        <a:p>
          <a:pPr>
            <a:lnSpc>
              <a:spcPct val="100000"/>
            </a:lnSpc>
          </a:pPr>
          <a:endParaRPr lang="en-US"/>
        </a:p>
      </dgm:t>
    </dgm:pt>
    <dgm:pt modelId="{7AB63D4E-0CF2-4EA7-AB19-2AF2BB9EADB1}">
      <dgm:prSet/>
      <dgm:spPr/>
      <dgm:t>
        <a:bodyPr/>
        <a:lstStyle/>
        <a:p>
          <a:pPr>
            <a:lnSpc>
              <a:spcPct val="100000"/>
            </a:lnSpc>
          </a:pPr>
          <a:r>
            <a:rPr lang="en-GB"/>
            <a:t>Fit-outs &amp; Equipment. </a:t>
          </a:r>
          <a:endParaRPr lang="en-US"/>
        </a:p>
      </dgm:t>
    </dgm:pt>
    <dgm:pt modelId="{AAAE36E6-C8A3-4F16-8C77-AFC06B5F6584}" type="parTrans" cxnId="{7CEE55A1-D3CF-4512-8734-5027B89BF4C7}">
      <dgm:prSet/>
      <dgm:spPr/>
      <dgm:t>
        <a:bodyPr/>
        <a:lstStyle/>
        <a:p>
          <a:endParaRPr lang="en-US"/>
        </a:p>
      </dgm:t>
    </dgm:pt>
    <dgm:pt modelId="{18824510-5C76-4A40-ABB9-58097699124D}" type="sibTrans" cxnId="{7CEE55A1-D3CF-4512-8734-5027B89BF4C7}">
      <dgm:prSet/>
      <dgm:spPr/>
      <dgm:t>
        <a:bodyPr/>
        <a:lstStyle/>
        <a:p>
          <a:pPr>
            <a:lnSpc>
              <a:spcPct val="100000"/>
            </a:lnSpc>
          </a:pPr>
          <a:endParaRPr lang="en-US"/>
        </a:p>
      </dgm:t>
    </dgm:pt>
    <dgm:pt modelId="{8B23E253-BE80-4C12-9A60-17D1FEB9A479}">
      <dgm:prSet/>
      <dgm:spPr/>
      <dgm:t>
        <a:bodyPr/>
        <a:lstStyle/>
        <a:p>
          <a:pPr>
            <a:lnSpc>
              <a:spcPct val="100000"/>
            </a:lnSpc>
          </a:pPr>
          <a:r>
            <a:rPr lang="en-GB"/>
            <a:t>Management Team and Frontline Staff​</a:t>
          </a:r>
          <a:endParaRPr lang="en-US"/>
        </a:p>
      </dgm:t>
    </dgm:pt>
    <dgm:pt modelId="{65D02893-C0AE-47D8-94AD-4EE1CDC949DF}" type="parTrans" cxnId="{CCAE73BC-CDC1-43F2-A1DE-194AA49D8BC5}">
      <dgm:prSet/>
      <dgm:spPr/>
      <dgm:t>
        <a:bodyPr/>
        <a:lstStyle/>
        <a:p>
          <a:endParaRPr lang="en-US"/>
        </a:p>
      </dgm:t>
    </dgm:pt>
    <dgm:pt modelId="{33B8B0D1-105B-4D8C-984C-7D9BD73DAB79}" type="sibTrans" cxnId="{CCAE73BC-CDC1-43F2-A1DE-194AA49D8BC5}">
      <dgm:prSet/>
      <dgm:spPr/>
      <dgm:t>
        <a:bodyPr/>
        <a:lstStyle/>
        <a:p>
          <a:pPr>
            <a:lnSpc>
              <a:spcPct val="100000"/>
            </a:lnSpc>
          </a:pPr>
          <a:endParaRPr lang="en-US"/>
        </a:p>
      </dgm:t>
    </dgm:pt>
    <dgm:pt modelId="{768E8BAA-4247-4618-A03B-49B7C7D92F06}">
      <dgm:prSet/>
      <dgm:spPr/>
      <dgm:t>
        <a:bodyPr/>
        <a:lstStyle/>
        <a:p>
          <a:pPr>
            <a:lnSpc>
              <a:spcPct val="100000"/>
            </a:lnSpc>
          </a:pPr>
          <a:r>
            <a:rPr lang="en-GB"/>
            <a:t>Legal &amp; Compliance Resources</a:t>
          </a:r>
          <a:endParaRPr lang="en-US"/>
        </a:p>
      </dgm:t>
    </dgm:pt>
    <dgm:pt modelId="{38AEC65F-A9A4-42FA-9270-5631EB561481}" type="parTrans" cxnId="{C8532B49-C2C1-4F97-9E2F-0CB91FA79B2D}">
      <dgm:prSet/>
      <dgm:spPr/>
      <dgm:t>
        <a:bodyPr/>
        <a:lstStyle/>
        <a:p>
          <a:endParaRPr lang="en-US"/>
        </a:p>
      </dgm:t>
    </dgm:pt>
    <dgm:pt modelId="{682113CD-3CFE-476D-A957-44175B506F81}" type="sibTrans" cxnId="{C8532B49-C2C1-4F97-9E2F-0CB91FA79B2D}">
      <dgm:prSet/>
      <dgm:spPr/>
      <dgm:t>
        <a:bodyPr/>
        <a:lstStyle/>
        <a:p>
          <a:endParaRPr lang="en-US"/>
        </a:p>
      </dgm:t>
    </dgm:pt>
    <dgm:pt modelId="{72C6B1FE-0121-498C-B413-1F3A9EFF413C}" type="pres">
      <dgm:prSet presAssocID="{ABA82EFA-A287-47EF-B6B3-918DB216FB3A}" presName="root" presStyleCnt="0">
        <dgm:presLayoutVars>
          <dgm:dir/>
          <dgm:resizeHandles val="exact"/>
        </dgm:presLayoutVars>
      </dgm:prSet>
      <dgm:spPr/>
    </dgm:pt>
    <dgm:pt modelId="{F02EC70D-5B93-4710-ACD8-22B47159D5FD}" type="pres">
      <dgm:prSet presAssocID="{ABA82EFA-A287-47EF-B6B3-918DB216FB3A}" presName="container" presStyleCnt="0">
        <dgm:presLayoutVars>
          <dgm:dir/>
          <dgm:resizeHandles val="exact"/>
        </dgm:presLayoutVars>
      </dgm:prSet>
      <dgm:spPr/>
    </dgm:pt>
    <dgm:pt modelId="{0917E5FF-0840-405D-BEE3-63435EBBB858}" type="pres">
      <dgm:prSet presAssocID="{5E0D5B26-9C91-43FB-A539-DA9EC84826C3}" presName="compNode" presStyleCnt="0"/>
      <dgm:spPr/>
    </dgm:pt>
    <dgm:pt modelId="{2337905F-B74C-435D-9C3B-ECBED401BF73}" type="pres">
      <dgm:prSet presAssocID="{5E0D5B26-9C91-43FB-A539-DA9EC84826C3}" presName="iconBgRect" presStyleLbl="bgShp" presStyleIdx="0" presStyleCnt="8"/>
      <dgm:spPr/>
    </dgm:pt>
    <dgm:pt modelId="{AB438F99-DE6E-4F42-9BE1-9FAF6073741D}" type="pres">
      <dgm:prSet presAssocID="{5E0D5B26-9C91-43FB-A539-DA9EC84826C3}" presName="iconRect" presStyleLbl="node1" presStyleIdx="0"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onnections"/>
        </a:ext>
      </dgm:extLst>
    </dgm:pt>
    <dgm:pt modelId="{69907719-46FD-427B-B6C2-3FE5BFB018F4}" type="pres">
      <dgm:prSet presAssocID="{5E0D5B26-9C91-43FB-A539-DA9EC84826C3}" presName="spaceRect" presStyleCnt="0"/>
      <dgm:spPr/>
    </dgm:pt>
    <dgm:pt modelId="{A5A3FA02-7509-4F69-BB5B-7EF13A7F89EB}" type="pres">
      <dgm:prSet presAssocID="{5E0D5B26-9C91-43FB-A539-DA9EC84826C3}" presName="textRect" presStyleLbl="revTx" presStyleIdx="0" presStyleCnt="8">
        <dgm:presLayoutVars>
          <dgm:chMax val="1"/>
          <dgm:chPref val="1"/>
        </dgm:presLayoutVars>
      </dgm:prSet>
      <dgm:spPr/>
    </dgm:pt>
    <dgm:pt modelId="{CB1E6465-5A49-4748-872A-CB93C0A61136}" type="pres">
      <dgm:prSet presAssocID="{45E889FC-2548-4FC2-B3D6-7F3209C97296}" presName="sibTrans" presStyleLbl="sibTrans2D1" presStyleIdx="0" presStyleCnt="0"/>
      <dgm:spPr/>
    </dgm:pt>
    <dgm:pt modelId="{6AB88CE6-D138-4D4C-93F1-EB8F89EA6FB7}" type="pres">
      <dgm:prSet presAssocID="{2890048D-70FC-4DE0-8D73-E2AD74BE7807}" presName="compNode" presStyleCnt="0"/>
      <dgm:spPr/>
    </dgm:pt>
    <dgm:pt modelId="{F178F074-453E-4737-8680-9E26B3C8C79D}" type="pres">
      <dgm:prSet presAssocID="{2890048D-70FC-4DE0-8D73-E2AD74BE7807}" presName="iconBgRect" presStyleLbl="bgShp" presStyleIdx="1" presStyleCnt="8"/>
      <dgm:spPr/>
    </dgm:pt>
    <dgm:pt modelId="{EF99EE02-1004-4530-8B4E-AD60A2301F51}" type="pres">
      <dgm:prSet presAssocID="{2890048D-70FC-4DE0-8D73-E2AD74BE7807}" presName="iconRect" presStyleLbl="node1" presStyleIdx="1"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rystals"/>
        </a:ext>
      </dgm:extLst>
    </dgm:pt>
    <dgm:pt modelId="{6211A53B-0C03-4389-A16A-BC5EC07CC05F}" type="pres">
      <dgm:prSet presAssocID="{2890048D-70FC-4DE0-8D73-E2AD74BE7807}" presName="spaceRect" presStyleCnt="0"/>
      <dgm:spPr/>
    </dgm:pt>
    <dgm:pt modelId="{B7F0D679-33C9-46BA-9590-6C6B54EE36C3}" type="pres">
      <dgm:prSet presAssocID="{2890048D-70FC-4DE0-8D73-E2AD74BE7807}" presName="textRect" presStyleLbl="revTx" presStyleIdx="1" presStyleCnt="8">
        <dgm:presLayoutVars>
          <dgm:chMax val="1"/>
          <dgm:chPref val="1"/>
        </dgm:presLayoutVars>
      </dgm:prSet>
      <dgm:spPr/>
    </dgm:pt>
    <dgm:pt modelId="{11ED82CF-1337-486B-98BD-D978F9E38A4E}" type="pres">
      <dgm:prSet presAssocID="{5EE13AC6-CD49-42C6-BF03-CBE3535E2267}" presName="sibTrans" presStyleLbl="sibTrans2D1" presStyleIdx="0" presStyleCnt="0"/>
      <dgm:spPr/>
    </dgm:pt>
    <dgm:pt modelId="{E172D546-2E0A-493B-9A5A-B17BCACA134E}" type="pres">
      <dgm:prSet presAssocID="{4921CFB7-5A0B-4C1F-87B2-D6790B645180}" presName="compNode" presStyleCnt="0"/>
      <dgm:spPr/>
    </dgm:pt>
    <dgm:pt modelId="{6EF72B45-5D29-483E-BE97-28287314C150}" type="pres">
      <dgm:prSet presAssocID="{4921CFB7-5A0B-4C1F-87B2-D6790B645180}" presName="iconBgRect" presStyleLbl="bgShp" presStyleIdx="2" presStyleCnt="8"/>
      <dgm:spPr/>
    </dgm:pt>
    <dgm:pt modelId="{609579BC-8353-4F96-B387-9EA862731837}" type="pres">
      <dgm:prSet presAssocID="{4921CFB7-5A0B-4C1F-87B2-D6790B645180}" presName="iconRect" presStyleLbl="node1" presStyleIdx="2"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City"/>
        </a:ext>
      </dgm:extLst>
    </dgm:pt>
    <dgm:pt modelId="{D4AF0FA5-0E36-4BE9-AAD7-619B084FAFD6}" type="pres">
      <dgm:prSet presAssocID="{4921CFB7-5A0B-4C1F-87B2-D6790B645180}" presName="spaceRect" presStyleCnt="0"/>
      <dgm:spPr/>
    </dgm:pt>
    <dgm:pt modelId="{AA88BD9A-A340-41FF-9FA2-A6F28CB622E4}" type="pres">
      <dgm:prSet presAssocID="{4921CFB7-5A0B-4C1F-87B2-D6790B645180}" presName="textRect" presStyleLbl="revTx" presStyleIdx="2" presStyleCnt="8">
        <dgm:presLayoutVars>
          <dgm:chMax val="1"/>
          <dgm:chPref val="1"/>
        </dgm:presLayoutVars>
      </dgm:prSet>
      <dgm:spPr/>
    </dgm:pt>
    <dgm:pt modelId="{6DEE7967-1D63-464B-869F-84896EE60DF0}" type="pres">
      <dgm:prSet presAssocID="{66C6799D-1A3A-4A2B-8AD5-5123635FDF84}" presName="sibTrans" presStyleLbl="sibTrans2D1" presStyleIdx="0" presStyleCnt="0"/>
      <dgm:spPr/>
    </dgm:pt>
    <dgm:pt modelId="{CA256B4C-2EF5-44E2-93AA-4DD60CD5E94E}" type="pres">
      <dgm:prSet presAssocID="{5A0149F4-1269-4A5F-AACF-E1B9E46BC0E3}" presName="compNode" presStyleCnt="0"/>
      <dgm:spPr/>
    </dgm:pt>
    <dgm:pt modelId="{CD730877-E05D-4804-88DB-EE59D58F2A8C}" type="pres">
      <dgm:prSet presAssocID="{5A0149F4-1269-4A5F-AACF-E1B9E46BC0E3}" presName="iconBgRect" presStyleLbl="bgShp" presStyleIdx="3" presStyleCnt="8"/>
      <dgm:spPr/>
    </dgm:pt>
    <dgm:pt modelId="{FD42E717-7495-4D96-B98A-16D1A9ACC589}" type="pres">
      <dgm:prSet presAssocID="{5A0149F4-1269-4A5F-AACF-E1B9E46BC0E3}" presName="iconRect" presStyleLbl="node1" presStyleIdx="3"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ick"/>
        </a:ext>
      </dgm:extLst>
    </dgm:pt>
    <dgm:pt modelId="{06FA93D6-8C53-4400-8761-0EDEBB52B649}" type="pres">
      <dgm:prSet presAssocID="{5A0149F4-1269-4A5F-AACF-E1B9E46BC0E3}" presName="spaceRect" presStyleCnt="0"/>
      <dgm:spPr/>
    </dgm:pt>
    <dgm:pt modelId="{217FFDDB-80DA-4005-8E81-6E356E7E0A45}" type="pres">
      <dgm:prSet presAssocID="{5A0149F4-1269-4A5F-AACF-E1B9E46BC0E3}" presName="textRect" presStyleLbl="revTx" presStyleIdx="3" presStyleCnt="8">
        <dgm:presLayoutVars>
          <dgm:chMax val="1"/>
          <dgm:chPref val="1"/>
        </dgm:presLayoutVars>
      </dgm:prSet>
      <dgm:spPr/>
    </dgm:pt>
    <dgm:pt modelId="{0D440E8F-4855-4933-9792-69ED870364D5}" type="pres">
      <dgm:prSet presAssocID="{F31E978D-9FBA-4623-A78E-5FE6D8FFC212}" presName="sibTrans" presStyleLbl="sibTrans2D1" presStyleIdx="0" presStyleCnt="0"/>
      <dgm:spPr/>
    </dgm:pt>
    <dgm:pt modelId="{330518D5-D683-4CE0-9C44-BEF0953AFFA1}" type="pres">
      <dgm:prSet presAssocID="{5B3D76F9-9C06-4F0E-8182-202557F6ED30}" presName="compNode" presStyleCnt="0"/>
      <dgm:spPr/>
    </dgm:pt>
    <dgm:pt modelId="{C2F7A771-5044-4262-99B5-5C7538AB1200}" type="pres">
      <dgm:prSet presAssocID="{5B3D76F9-9C06-4F0E-8182-202557F6ED30}" presName="iconBgRect" presStyleLbl="bgShp" presStyleIdx="4" presStyleCnt="8"/>
      <dgm:spPr/>
    </dgm:pt>
    <dgm:pt modelId="{1E5FB4E5-B813-4249-B6B4-241C66EC5DB0}" type="pres">
      <dgm:prSet presAssocID="{5B3D76F9-9C06-4F0E-8182-202557F6ED30}" presName="iconRect" presStyleLbl="node1" presStyleIdx="4"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Database"/>
        </a:ext>
      </dgm:extLst>
    </dgm:pt>
    <dgm:pt modelId="{8CBAFBC4-D90D-46B3-86EC-6021C9D1C92C}" type="pres">
      <dgm:prSet presAssocID="{5B3D76F9-9C06-4F0E-8182-202557F6ED30}" presName="spaceRect" presStyleCnt="0"/>
      <dgm:spPr/>
    </dgm:pt>
    <dgm:pt modelId="{84EFAE4E-A9F8-4FB4-B99B-60CAA687784A}" type="pres">
      <dgm:prSet presAssocID="{5B3D76F9-9C06-4F0E-8182-202557F6ED30}" presName="textRect" presStyleLbl="revTx" presStyleIdx="4" presStyleCnt="8">
        <dgm:presLayoutVars>
          <dgm:chMax val="1"/>
          <dgm:chPref val="1"/>
        </dgm:presLayoutVars>
      </dgm:prSet>
      <dgm:spPr/>
    </dgm:pt>
    <dgm:pt modelId="{FD342386-C830-4046-AF4F-8B865B5BA3FF}" type="pres">
      <dgm:prSet presAssocID="{2E1A9570-F797-456C-9BF9-F7B256364206}" presName="sibTrans" presStyleLbl="sibTrans2D1" presStyleIdx="0" presStyleCnt="0"/>
      <dgm:spPr/>
    </dgm:pt>
    <dgm:pt modelId="{02C5510C-75DB-40FB-BAE2-B207E9B8B331}" type="pres">
      <dgm:prSet presAssocID="{7AB63D4E-0CF2-4EA7-AB19-2AF2BB9EADB1}" presName="compNode" presStyleCnt="0"/>
      <dgm:spPr/>
    </dgm:pt>
    <dgm:pt modelId="{1E467F42-260F-4140-8936-53779399DD93}" type="pres">
      <dgm:prSet presAssocID="{7AB63D4E-0CF2-4EA7-AB19-2AF2BB9EADB1}" presName="iconBgRect" presStyleLbl="bgShp" presStyleIdx="5" presStyleCnt="8"/>
      <dgm:spPr/>
    </dgm:pt>
    <dgm:pt modelId="{5E456F74-2A06-4CFF-A71E-020F607941CC}" type="pres">
      <dgm:prSet presAssocID="{7AB63D4E-0CF2-4EA7-AB19-2AF2BB9EADB1}" presName="iconRect" presStyleLbl="node1" presStyleIdx="5"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nstruction Worker"/>
        </a:ext>
      </dgm:extLst>
    </dgm:pt>
    <dgm:pt modelId="{3AA7229B-B910-43F7-9E95-A42CEF77B443}" type="pres">
      <dgm:prSet presAssocID="{7AB63D4E-0CF2-4EA7-AB19-2AF2BB9EADB1}" presName="spaceRect" presStyleCnt="0"/>
      <dgm:spPr/>
    </dgm:pt>
    <dgm:pt modelId="{09EC91A5-79E7-4FB4-91A4-7BD173F4F293}" type="pres">
      <dgm:prSet presAssocID="{7AB63D4E-0CF2-4EA7-AB19-2AF2BB9EADB1}" presName="textRect" presStyleLbl="revTx" presStyleIdx="5" presStyleCnt="8">
        <dgm:presLayoutVars>
          <dgm:chMax val="1"/>
          <dgm:chPref val="1"/>
        </dgm:presLayoutVars>
      </dgm:prSet>
      <dgm:spPr/>
    </dgm:pt>
    <dgm:pt modelId="{F43D66C3-C02B-4D07-AAE9-8BB29652DC15}" type="pres">
      <dgm:prSet presAssocID="{18824510-5C76-4A40-ABB9-58097699124D}" presName="sibTrans" presStyleLbl="sibTrans2D1" presStyleIdx="0" presStyleCnt="0"/>
      <dgm:spPr/>
    </dgm:pt>
    <dgm:pt modelId="{325020C1-79EE-4C95-BFF2-13E90BF531A2}" type="pres">
      <dgm:prSet presAssocID="{8B23E253-BE80-4C12-9A60-17D1FEB9A479}" presName="compNode" presStyleCnt="0"/>
      <dgm:spPr/>
    </dgm:pt>
    <dgm:pt modelId="{C7B10450-485B-4800-9508-9BB523061796}" type="pres">
      <dgm:prSet presAssocID="{8B23E253-BE80-4C12-9A60-17D1FEB9A479}" presName="iconBgRect" presStyleLbl="bgShp" presStyleIdx="6" presStyleCnt="8"/>
      <dgm:spPr/>
    </dgm:pt>
    <dgm:pt modelId="{85468758-2AA6-4F54-80B2-E208C092963C}" type="pres">
      <dgm:prSet presAssocID="{8B23E253-BE80-4C12-9A60-17D1FEB9A479}" presName="iconRect" presStyleLbl="node1" presStyleIdx="6"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dgm:spPr>
      <dgm:extLst>
        <a:ext uri="{E40237B7-FDA0-4F09-8148-C483321AD2D9}">
          <dgm14:cNvPr xmlns:dgm14="http://schemas.microsoft.com/office/drawing/2010/diagram" id="0" name="" descr="Users"/>
        </a:ext>
      </dgm:extLst>
    </dgm:pt>
    <dgm:pt modelId="{AB9C6879-3EB3-4D64-89D7-94C2777C8003}" type="pres">
      <dgm:prSet presAssocID="{8B23E253-BE80-4C12-9A60-17D1FEB9A479}" presName="spaceRect" presStyleCnt="0"/>
      <dgm:spPr/>
    </dgm:pt>
    <dgm:pt modelId="{18D87271-E78D-413D-8F36-F68294173030}" type="pres">
      <dgm:prSet presAssocID="{8B23E253-BE80-4C12-9A60-17D1FEB9A479}" presName="textRect" presStyleLbl="revTx" presStyleIdx="6" presStyleCnt="8">
        <dgm:presLayoutVars>
          <dgm:chMax val="1"/>
          <dgm:chPref val="1"/>
        </dgm:presLayoutVars>
      </dgm:prSet>
      <dgm:spPr/>
    </dgm:pt>
    <dgm:pt modelId="{6C09D58E-D87F-466F-92F7-2A2DAA4862A5}" type="pres">
      <dgm:prSet presAssocID="{33B8B0D1-105B-4D8C-984C-7D9BD73DAB79}" presName="sibTrans" presStyleLbl="sibTrans2D1" presStyleIdx="0" presStyleCnt="0"/>
      <dgm:spPr/>
    </dgm:pt>
    <dgm:pt modelId="{F1497E3B-F2E7-47E8-9C51-7156E923207C}" type="pres">
      <dgm:prSet presAssocID="{768E8BAA-4247-4618-A03B-49B7C7D92F06}" presName="compNode" presStyleCnt="0"/>
      <dgm:spPr/>
    </dgm:pt>
    <dgm:pt modelId="{21E56D70-3A61-48CE-9F6C-C5E8E21209E9}" type="pres">
      <dgm:prSet presAssocID="{768E8BAA-4247-4618-A03B-49B7C7D92F06}" presName="iconBgRect" presStyleLbl="bgShp" presStyleIdx="7" presStyleCnt="8"/>
      <dgm:spPr/>
    </dgm:pt>
    <dgm:pt modelId="{B9A59955-FB95-48CB-B1CE-C33E44F7CC7C}" type="pres">
      <dgm:prSet presAssocID="{768E8BAA-4247-4618-A03B-49B7C7D92F06}" presName="iconRect" presStyleLbl="node1" presStyleIdx="7"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cales of Justice"/>
        </a:ext>
      </dgm:extLst>
    </dgm:pt>
    <dgm:pt modelId="{95B135C1-FA34-48D0-A4F5-5EE5FF1CE7A1}" type="pres">
      <dgm:prSet presAssocID="{768E8BAA-4247-4618-A03B-49B7C7D92F06}" presName="spaceRect" presStyleCnt="0"/>
      <dgm:spPr/>
    </dgm:pt>
    <dgm:pt modelId="{77998EC5-D1FB-4052-BC8C-C7484B05AA39}" type="pres">
      <dgm:prSet presAssocID="{768E8BAA-4247-4618-A03B-49B7C7D92F06}" presName="textRect" presStyleLbl="revTx" presStyleIdx="7" presStyleCnt="8">
        <dgm:presLayoutVars>
          <dgm:chMax val="1"/>
          <dgm:chPref val="1"/>
        </dgm:presLayoutVars>
      </dgm:prSet>
      <dgm:spPr/>
    </dgm:pt>
  </dgm:ptLst>
  <dgm:cxnLst>
    <dgm:cxn modelId="{8B1A1213-7A5B-4400-901E-BA7BEF9ECB2C}" srcId="{ABA82EFA-A287-47EF-B6B3-918DB216FB3A}" destId="{5A0149F4-1269-4A5F-AACF-E1B9E46BC0E3}" srcOrd="3" destOrd="0" parTransId="{FD92CDA5-96FA-4D05-981A-E91A34B73CE8}" sibTransId="{F31E978D-9FBA-4623-A78E-5FE6D8FFC212}"/>
    <dgm:cxn modelId="{5924672F-CEBF-43AC-A10D-888D7995B4C0}" srcId="{ABA82EFA-A287-47EF-B6B3-918DB216FB3A}" destId="{5E0D5B26-9C91-43FB-A539-DA9EC84826C3}" srcOrd="0" destOrd="0" parTransId="{CF86BFE6-A880-4D0A-9090-D21A25330E7F}" sibTransId="{45E889FC-2548-4FC2-B3D6-7F3209C97296}"/>
    <dgm:cxn modelId="{9548C05C-7C3A-47BA-88CF-CA6A68AB57B6}" type="presOf" srcId="{33B8B0D1-105B-4D8C-984C-7D9BD73DAB79}" destId="{6C09D58E-D87F-466F-92F7-2A2DAA4862A5}" srcOrd="0" destOrd="0" presId="urn:microsoft.com/office/officeart/2018/2/layout/IconCircleList"/>
    <dgm:cxn modelId="{4ED96D5D-D915-4FB4-8B3B-6B8A8E176025}" type="presOf" srcId="{45E889FC-2548-4FC2-B3D6-7F3209C97296}" destId="{CB1E6465-5A49-4748-872A-CB93C0A61136}" srcOrd="0" destOrd="0" presId="urn:microsoft.com/office/officeart/2018/2/layout/IconCircleList"/>
    <dgm:cxn modelId="{6477A741-36ED-4FA9-B3D3-A25ABF56C5FF}" type="presOf" srcId="{5EE13AC6-CD49-42C6-BF03-CBE3535E2267}" destId="{11ED82CF-1337-486B-98BD-D978F9E38A4E}" srcOrd="0" destOrd="0" presId="urn:microsoft.com/office/officeart/2018/2/layout/IconCircleList"/>
    <dgm:cxn modelId="{ED68DE63-9C53-4172-8B44-F15544F8BBF4}" type="presOf" srcId="{8B23E253-BE80-4C12-9A60-17D1FEB9A479}" destId="{18D87271-E78D-413D-8F36-F68294173030}" srcOrd="0" destOrd="0" presId="urn:microsoft.com/office/officeart/2018/2/layout/IconCircleList"/>
    <dgm:cxn modelId="{0A340D49-DBB3-495F-AA11-DC4EEC344146}" type="presOf" srcId="{ABA82EFA-A287-47EF-B6B3-918DB216FB3A}" destId="{72C6B1FE-0121-498C-B413-1F3A9EFF413C}" srcOrd="0" destOrd="0" presId="urn:microsoft.com/office/officeart/2018/2/layout/IconCircleList"/>
    <dgm:cxn modelId="{C8532B49-C2C1-4F97-9E2F-0CB91FA79B2D}" srcId="{ABA82EFA-A287-47EF-B6B3-918DB216FB3A}" destId="{768E8BAA-4247-4618-A03B-49B7C7D92F06}" srcOrd="7" destOrd="0" parTransId="{38AEC65F-A9A4-42FA-9270-5631EB561481}" sibTransId="{682113CD-3CFE-476D-A957-44175B506F81}"/>
    <dgm:cxn modelId="{30FF5551-F251-4A8A-BCF9-5074773E6D2A}" type="presOf" srcId="{5B3D76F9-9C06-4F0E-8182-202557F6ED30}" destId="{84EFAE4E-A9F8-4FB4-B99B-60CAA687784A}" srcOrd="0" destOrd="0" presId="urn:microsoft.com/office/officeart/2018/2/layout/IconCircleList"/>
    <dgm:cxn modelId="{1AAF1A7E-7D3D-4EE6-A3C0-FB9BB87A174D}" type="presOf" srcId="{2890048D-70FC-4DE0-8D73-E2AD74BE7807}" destId="{B7F0D679-33C9-46BA-9590-6C6B54EE36C3}" srcOrd="0" destOrd="0" presId="urn:microsoft.com/office/officeart/2018/2/layout/IconCircleList"/>
    <dgm:cxn modelId="{7CEE55A1-D3CF-4512-8734-5027B89BF4C7}" srcId="{ABA82EFA-A287-47EF-B6B3-918DB216FB3A}" destId="{7AB63D4E-0CF2-4EA7-AB19-2AF2BB9EADB1}" srcOrd="5" destOrd="0" parTransId="{AAAE36E6-C8A3-4F16-8C77-AFC06B5F6584}" sibTransId="{18824510-5C76-4A40-ABB9-58097699124D}"/>
    <dgm:cxn modelId="{B28049A3-BAF4-481C-B305-A931B880AC37}" type="presOf" srcId="{66C6799D-1A3A-4A2B-8AD5-5123635FDF84}" destId="{6DEE7967-1D63-464B-869F-84896EE60DF0}" srcOrd="0" destOrd="0" presId="urn:microsoft.com/office/officeart/2018/2/layout/IconCircleList"/>
    <dgm:cxn modelId="{1CDA54B0-87B0-403D-882B-EFDE991F6D8C}" srcId="{ABA82EFA-A287-47EF-B6B3-918DB216FB3A}" destId="{2890048D-70FC-4DE0-8D73-E2AD74BE7807}" srcOrd="1" destOrd="0" parTransId="{E4345D94-5A3F-4342-8DDB-EB1630AE4389}" sibTransId="{5EE13AC6-CD49-42C6-BF03-CBE3535E2267}"/>
    <dgm:cxn modelId="{CCAE73BC-CDC1-43F2-A1DE-194AA49D8BC5}" srcId="{ABA82EFA-A287-47EF-B6B3-918DB216FB3A}" destId="{8B23E253-BE80-4C12-9A60-17D1FEB9A479}" srcOrd="6" destOrd="0" parTransId="{65D02893-C0AE-47D8-94AD-4EE1CDC949DF}" sibTransId="{33B8B0D1-105B-4D8C-984C-7D9BD73DAB79}"/>
    <dgm:cxn modelId="{198F12BF-EB0F-4CA2-8C91-8E91C314FE4E}" type="presOf" srcId="{7AB63D4E-0CF2-4EA7-AB19-2AF2BB9EADB1}" destId="{09EC91A5-79E7-4FB4-91A4-7BD173F4F293}" srcOrd="0" destOrd="0" presId="urn:microsoft.com/office/officeart/2018/2/layout/IconCircleList"/>
    <dgm:cxn modelId="{5F4462C2-7A8A-44DD-B610-8D5BC9180B5B}" srcId="{ABA82EFA-A287-47EF-B6B3-918DB216FB3A}" destId="{4921CFB7-5A0B-4C1F-87B2-D6790B645180}" srcOrd="2" destOrd="0" parTransId="{BF42FC37-8919-4791-A5B8-C11E71E0080F}" sibTransId="{66C6799D-1A3A-4A2B-8AD5-5123635FDF84}"/>
    <dgm:cxn modelId="{E4A13FD0-E606-49FA-814D-1C5408BE2DC1}" type="presOf" srcId="{F31E978D-9FBA-4623-A78E-5FE6D8FFC212}" destId="{0D440E8F-4855-4933-9792-69ED870364D5}" srcOrd="0" destOrd="0" presId="urn:microsoft.com/office/officeart/2018/2/layout/IconCircleList"/>
    <dgm:cxn modelId="{35ACA7D1-BD53-4C0F-8F9A-45AA4E2C251D}" srcId="{ABA82EFA-A287-47EF-B6B3-918DB216FB3A}" destId="{5B3D76F9-9C06-4F0E-8182-202557F6ED30}" srcOrd="4" destOrd="0" parTransId="{761D4CAF-167C-4BD5-92B1-121D2E04BEF1}" sibTransId="{2E1A9570-F797-456C-9BF9-F7B256364206}"/>
    <dgm:cxn modelId="{B783C9E4-39ED-4962-A286-CC9515E30B08}" type="presOf" srcId="{5E0D5B26-9C91-43FB-A539-DA9EC84826C3}" destId="{A5A3FA02-7509-4F69-BB5B-7EF13A7F89EB}" srcOrd="0" destOrd="0" presId="urn:microsoft.com/office/officeart/2018/2/layout/IconCircleList"/>
    <dgm:cxn modelId="{B5E541E8-20BB-43FD-9113-06FA01EE9A9B}" type="presOf" srcId="{18824510-5C76-4A40-ABB9-58097699124D}" destId="{F43D66C3-C02B-4D07-AAE9-8BB29652DC15}" srcOrd="0" destOrd="0" presId="urn:microsoft.com/office/officeart/2018/2/layout/IconCircleList"/>
    <dgm:cxn modelId="{C6B06FF0-54CC-415A-9691-15FCFF367790}" type="presOf" srcId="{4921CFB7-5A0B-4C1F-87B2-D6790B645180}" destId="{AA88BD9A-A340-41FF-9FA2-A6F28CB622E4}" srcOrd="0" destOrd="0" presId="urn:microsoft.com/office/officeart/2018/2/layout/IconCircleList"/>
    <dgm:cxn modelId="{89891FF1-B8F0-4693-A146-AB771FF87A55}" type="presOf" srcId="{2E1A9570-F797-456C-9BF9-F7B256364206}" destId="{FD342386-C830-4046-AF4F-8B865B5BA3FF}" srcOrd="0" destOrd="0" presId="urn:microsoft.com/office/officeart/2018/2/layout/IconCircleList"/>
    <dgm:cxn modelId="{DCA4C1FE-CFC9-4317-BC6B-13312B525AE3}" type="presOf" srcId="{768E8BAA-4247-4618-A03B-49B7C7D92F06}" destId="{77998EC5-D1FB-4052-BC8C-C7484B05AA39}" srcOrd="0" destOrd="0" presId="urn:microsoft.com/office/officeart/2018/2/layout/IconCircleList"/>
    <dgm:cxn modelId="{D59076FF-8FFD-452F-9112-944E3F39DEBF}" type="presOf" srcId="{5A0149F4-1269-4A5F-AACF-E1B9E46BC0E3}" destId="{217FFDDB-80DA-4005-8E81-6E356E7E0A45}" srcOrd="0" destOrd="0" presId="urn:microsoft.com/office/officeart/2018/2/layout/IconCircleList"/>
    <dgm:cxn modelId="{D60E5D3D-880D-4CEA-85CC-B12074753CD6}" type="presParOf" srcId="{72C6B1FE-0121-498C-B413-1F3A9EFF413C}" destId="{F02EC70D-5B93-4710-ACD8-22B47159D5FD}" srcOrd="0" destOrd="0" presId="urn:microsoft.com/office/officeart/2018/2/layout/IconCircleList"/>
    <dgm:cxn modelId="{26F2DAC5-E580-4496-85E1-FFFA6EAF04EF}" type="presParOf" srcId="{F02EC70D-5B93-4710-ACD8-22B47159D5FD}" destId="{0917E5FF-0840-405D-BEE3-63435EBBB858}" srcOrd="0" destOrd="0" presId="urn:microsoft.com/office/officeart/2018/2/layout/IconCircleList"/>
    <dgm:cxn modelId="{6EC50E49-147A-4DB1-919F-754223D6B4CA}" type="presParOf" srcId="{0917E5FF-0840-405D-BEE3-63435EBBB858}" destId="{2337905F-B74C-435D-9C3B-ECBED401BF73}" srcOrd="0" destOrd="0" presId="urn:microsoft.com/office/officeart/2018/2/layout/IconCircleList"/>
    <dgm:cxn modelId="{E9333DEB-AF0E-4970-A2DE-5D1E9350B71E}" type="presParOf" srcId="{0917E5FF-0840-405D-BEE3-63435EBBB858}" destId="{AB438F99-DE6E-4F42-9BE1-9FAF6073741D}" srcOrd="1" destOrd="0" presId="urn:microsoft.com/office/officeart/2018/2/layout/IconCircleList"/>
    <dgm:cxn modelId="{DB843F15-DE26-4907-9183-2BF7FA3FF815}" type="presParOf" srcId="{0917E5FF-0840-405D-BEE3-63435EBBB858}" destId="{69907719-46FD-427B-B6C2-3FE5BFB018F4}" srcOrd="2" destOrd="0" presId="urn:microsoft.com/office/officeart/2018/2/layout/IconCircleList"/>
    <dgm:cxn modelId="{C7353FC8-9F88-4959-9D3C-2679CC9CCA7E}" type="presParOf" srcId="{0917E5FF-0840-405D-BEE3-63435EBBB858}" destId="{A5A3FA02-7509-4F69-BB5B-7EF13A7F89EB}" srcOrd="3" destOrd="0" presId="urn:microsoft.com/office/officeart/2018/2/layout/IconCircleList"/>
    <dgm:cxn modelId="{BADB3ADC-68BE-4688-9644-C2A7B79C6C9A}" type="presParOf" srcId="{F02EC70D-5B93-4710-ACD8-22B47159D5FD}" destId="{CB1E6465-5A49-4748-872A-CB93C0A61136}" srcOrd="1" destOrd="0" presId="urn:microsoft.com/office/officeart/2018/2/layout/IconCircleList"/>
    <dgm:cxn modelId="{704C3A00-C92B-40C3-9439-725594EDA310}" type="presParOf" srcId="{F02EC70D-5B93-4710-ACD8-22B47159D5FD}" destId="{6AB88CE6-D138-4D4C-93F1-EB8F89EA6FB7}" srcOrd="2" destOrd="0" presId="urn:microsoft.com/office/officeart/2018/2/layout/IconCircleList"/>
    <dgm:cxn modelId="{9B8D6045-8DCC-4028-8B8F-B917601E7A7E}" type="presParOf" srcId="{6AB88CE6-D138-4D4C-93F1-EB8F89EA6FB7}" destId="{F178F074-453E-4737-8680-9E26B3C8C79D}" srcOrd="0" destOrd="0" presId="urn:microsoft.com/office/officeart/2018/2/layout/IconCircleList"/>
    <dgm:cxn modelId="{F0DB5E85-6DD1-48B8-84AE-34FCDDE88DC0}" type="presParOf" srcId="{6AB88CE6-D138-4D4C-93F1-EB8F89EA6FB7}" destId="{EF99EE02-1004-4530-8B4E-AD60A2301F51}" srcOrd="1" destOrd="0" presId="urn:microsoft.com/office/officeart/2018/2/layout/IconCircleList"/>
    <dgm:cxn modelId="{01753A22-6A23-442C-9097-CA2D279396A4}" type="presParOf" srcId="{6AB88CE6-D138-4D4C-93F1-EB8F89EA6FB7}" destId="{6211A53B-0C03-4389-A16A-BC5EC07CC05F}" srcOrd="2" destOrd="0" presId="urn:microsoft.com/office/officeart/2018/2/layout/IconCircleList"/>
    <dgm:cxn modelId="{EEF7FC86-ACCD-42B6-91CB-8D99F1C1936E}" type="presParOf" srcId="{6AB88CE6-D138-4D4C-93F1-EB8F89EA6FB7}" destId="{B7F0D679-33C9-46BA-9590-6C6B54EE36C3}" srcOrd="3" destOrd="0" presId="urn:microsoft.com/office/officeart/2018/2/layout/IconCircleList"/>
    <dgm:cxn modelId="{BD1A99C1-A649-4752-B6D7-FDBBFB6D4699}" type="presParOf" srcId="{F02EC70D-5B93-4710-ACD8-22B47159D5FD}" destId="{11ED82CF-1337-486B-98BD-D978F9E38A4E}" srcOrd="3" destOrd="0" presId="urn:microsoft.com/office/officeart/2018/2/layout/IconCircleList"/>
    <dgm:cxn modelId="{F3822311-9E0F-48E6-8743-44A71081B13C}" type="presParOf" srcId="{F02EC70D-5B93-4710-ACD8-22B47159D5FD}" destId="{E172D546-2E0A-493B-9A5A-B17BCACA134E}" srcOrd="4" destOrd="0" presId="urn:microsoft.com/office/officeart/2018/2/layout/IconCircleList"/>
    <dgm:cxn modelId="{1DF5F298-633C-435F-994C-89C742529D83}" type="presParOf" srcId="{E172D546-2E0A-493B-9A5A-B17BCACA134E}" destId="{6EF72B45-5D29-483E-BE97-28287314C150}" srcOrd="0" destOrd="0" presId="urn:microsoft.com/office/officeart/2018/2/layout/IconCircleList"/>
    <dgm:cxn modelId="{32774257-1E80-4F0E-BBE1-0E45733DAE15}" type="presParOf" srcId="{E172D546-2E0A-493B-9A5A-B17BCACA134E}" destId="{609579BC-8353-4F96-B387-9EA862731837}" srcOrd="1" destOrd="0" presId="urn:microsoft.com/office/officeart/2018/2/layout/IconCircleList"/>
    <dgm:cxn modelId="{50FD536E-D2FA-43FA-AF73-5672844E33B7}" type="presParOf" srcId="{E172D546-2E0A-493B-9A5A-B17BCACA134E}" destId="{D4AF0FA5-0E36-4BE9-AAD7-619B084FAFD6}" srcOrd="2" destOrd="0" presId="urn:microsoft.com/office/officeart/2018/2/layout/IconCircleList"/>
    <dgm:cxn modelId="{32E32C1E-00DC-48FE-82E4-591E3175ADD9}" type="presParOf" srcId="{E172D546-2E0A-493B-9A5A-B17BCACA134E}" destId="{AA88BD9A-A340-41FF-9FA2-A6F28CB622E4}" srcOrd="3" destOrd="0" presId="urn:microsoft.com/office/officeart/2018/2/layout/IconCircleList"/>
    <dgm:cxn modelId="{55900A1D-EEC1-4C8A-B087-E100F51B0A94}" type="presParOf" srcId="{F02EC70D-5B93-4710-ACD8-22B47159D5FD}" destId="{6DEE7967-1D63-464B-869F-84896EE60DF0}" srcOrd="5" destOrd="0" presId="urn:microsoft.com/office/officeart/2018/2/layout/IconCircleList"/>
    <dgm:cxn modelId="{CDBFB75B-8450-44D9-875C-B7B3AF770BAC}" type="presParOf" srcId="{F02EC70D-5B93-4710-ACD8-22B47159D5FD}" destId="{CA256B4C-2EF5-44E2-93AA-4DD60CD5E94E}" srcOrd="6" destOrd="0" presId="urn:microsoft.com/office/officeart/2018/2/layout/IconCircleList"/>
    <dgm:cxn modelId="{3EED818A-5608-4E9C-B6C1-5B32CBB93799}" type="presParOf" srcId="{CA256B4C-2EF5-44E2-93AA-4DD60CD5E94E}" destId="{CD730877-E05D-4804-88DB-EE59D58F2A8C}" srcOrd="0" destOrd="0" presId="urn:microsoft.com/office/officeart/2018/2/layout/IconCircleList"/>
    <dgm:cxn modelId="{B737A334-C4B9-4EF5-836C-8B3445CB31EB}" type="presParOf" srcId="{CA256B4C-2EF5-44E2-93AA-4DD60CD5E94E}" destId="{FD42E717-7495-4D96-B98A-16D1A9ACC589}" srcOrd="1" destOrd="0" presId="urn:microsoft.com/office/officeart/2018/2/layout/IconCircleList"/>
    <dgm:cxn modelId="{BD2EE33D-0F0B-4BDA-BF83-5FC75F972234}" type="presParOf" srcId="{CA256B4C-2EF5-44E2-93AA-4DD60CD5E94E}" destId="{06FA93D6-8C53-4400-8761-0EDEBB52B649}" srcOrd="2" destOrd="0" presId="urn:microsoft.com/office/officeart/2018/2/layout/IconCircleList"/>
    <dgm:cxn modelId="{631CAE0F-9551-4005-A0D3-D8C172793794}" type="presParOf" srcId="{CA256B4C-2EF5-44E2-93AA-4DD60CD5E94E}" destId="{217FFDDB-80DA-4005-8E81-6E356E7E0A45}" srcOrd="3" destOrd="0" presId="urn:microsoft.com/office/officeart/2018/2/layout/IconCircleList"/>
    <dgm:cxn modelId="{7DDCE3C3-7F7D-4F19-83A1-8D368EC2B476}" type="presParOf" srcId="{F02EC70D-5B93-4710-ACD8-22B47159D5FD}" destId="{0D440E8F-4855-4933-9792-69ED870364D5}" srcOrd="7" destOrd="0" presId="urn:microsoft.com/office/officeart/2018/2/layout/IconCircleList"/>
    <dgm:cxn modelId="{9F460CF4-B229-4AC1-B386-6BB0388419EE}" type="presParOf" srcId="{F02EC70D-5B93-4710-ACD8-22B47159D5FD}" destId="{330518D5-D683-4CE0-9C44-BEF0953AFFA1}" srcOrd="8" destOrd="0" presId="urn:microsoft.com/office/officeart/2018/2/layout/IconCircleList"/>
    <dgm:cxn modelId="{E333165C-0A2B-466E-9578-7E18343C8C4B}" type="presParOf" srcId="{330518D5-D683-4CE0-9C44-BEF0953AFFA1}" destId="{C2F7A771-5044-4262-99B5-5C7538AB1200}" srcOrd="0" destOrd="0" presId="urn:microsoft.com/office/officeart/2018/2/layout/IconCircleList"/>
    <dgm:cxn modelId="{97DE80B2-3AD1-487F-A791-7893C5770A2E}" type="presParOf" srcId="{330518D5-D683-4CE0-9C44-BEF0953AFFA1}" destId="{1E5FB4E5-B813-4249-B6B4-241C66EC5DB0}" srcOrd="1" destOrd="0" presId="urn:microsoft.com/office/officeart/2018/2/layout/IconCircleList"/>
    <dgm:cxn modelId="{7D3CD0B2-83F9-4B3B-94AD-C47EFF1D76D5}" type="presParOf" srcId="{330518D5-D683-4CE0-9C44-BEF0953AFFA1}" destId="{8CBAFBC4-D90D-46B3-86EC-6021C9D1C92C}" srcOrd="2" destOrd="0" presId="urn:microsoft.com/office/officeart/2018/2/layout/IconCircleList"/>
    <dgm:cxn modelId="{D005CD0C-AAE7-4F0D-A131-99523541FB90}" type="presParOf" srcId="{330518D5-D683-4CE0-9C44-BEF0953AFFA1}" destId="{84EFAE4E-A9F8-4FB4-B99B-60CAA687784A}" srcOrd="3" destOrd="0" presId="urn:microsoft.com/office/officeart/2018/2/layout/IconCircleList"/>
    <dgm:cxn modelId="{B406B4BA-5245-450B-B8D5-3EA6E45F9C2F}" type="presParOf" srcId="{F02EC70D-5B93-4710-ACD8-22B47159D5FD}" destId="{FD342386-C830-4046-AF4F-8B865B5BA3FF}" srcOrd="9" destOrd="0" presId="urn:microsoft.com/office/officeart/2018/2/layout/IconCircleList"/>
    <dgm:cxn modelId="{350E6F0F-304C-4B5E-9330-3628273E524D}" type="presParOf" srcId="{F02EC70D-5B93-4710-ACD8-22B47159D5FD}" destId="{02C5510C-75DB-40FB-BAE2-B207E9B8B331}" srcOrd="10" destOrd="0" presId="urn:microsoft.com/office/officeart/2018/2/layout/IconCircleList"/>
    <dgm:cxn modelId="{9A4C9659-5B3F-421F-A610-6545FF1F6CF3}" type="presParOf" srcId="{02C5510C-75DB-40FB-BAE2-B207E9B8B331}" destId="{1E467F42-260F-4140-8936-53779399DD93}" srcOrd="0" destOrd="0" presId="urn:microsoft.com/office/officeart/2018/2/layout/IconCircleList"/>
    <dgm:cxn modelId="{B5EFF021-1C34-4467-B1BD-39B4045775F2}" type="presParOf" srcId="{02C5510C-75DB-40FB-BAE2-B207E9B8B331}" destId="{5E456F74-2A06-4CFF-A71E-020F607941CC}" srcOrd="1" destOrd="0" presId="urn:microsoft.com/office/officeart/2018/2/layout/IconCircleList"/>
    <dgm:cxn modelId="{351FE32C-B78D-4A97-A7AA-D64EF892889A}" type="presParOf" srcId="{02C5510C-75DB-40FB-BAE2-B207E9B8B331}" destId="{3AA7229B-B910-43F7-9E95-A42CEF77B443}" srcOrd="2" destOrd="0" presId="urn:microsoft.com/office/officeart/2018/2/layout/IconCircleList"/>
    <dgm:cxn modelId="{AF89D4B4-0D3A-443B-845C-A948F238A323}" type="presParOf" srcId="{02C5510C-75DB-40FB-BAE2-B207E9B8B331}" destId="{09EC91A5-79E7-4FB4-91A4-7BD173F4F293}" srcOrd="3" destOrd="0" presId="urn:microsoft.com/office/officeart/2018/2/layout/IconCircleList"/>
    <dgm:cxn modelId="{264C9B08-CD5E-4E73-8082-9A009CB58A1A}" type="presParOf" srcId="{F02EC70D-5B93-4710-ACD8-22B47159D5FD}" destId="{F43D66C3-C02B-4D07-AAE9-8BB29652DC15}" srcOrd="11" destOrd="0" presId="urn:microsoft.com/office/officeart/2018/2/layout/IconCircleList"/>
    <dgm:cxn modelId="{DCBD0A66-75B3-44C8-816E-1A9709020E4B}" type="presParOf" srcId="{F02EC70D-5B93-4710-ACD8-22B47159D5FD}" destId="{325020C1-79EE-4C95-BFF2-13E90BF531A2}" srcOrd="12" destOrd="0" presId="urn:microsoft.com/office/officeart/2018/2/layout/IconCircleList"/>
    <dgm:cxn modelId="{FA9676EE-2FAA-45B2-B122-FD263391C144}" type="presParOf" srcId="{325020C1-79EE-4C95-BFF2-13E90BF531A2}" destId="{C7B10450-485B-4800-9508-9BB523061796}" srcOrd="0" destOrd="0" presId="urn:microsoft.com/office/officeart/2018/2/layout/IconCircleList"/>
    <dgm:cxn modelId="{8326F46B-0642-4F04-BA52-1B056A56DD20}" type="presParOf" srcId="{325020C1-79EE-4C95-BFF2-13E90BF531A2}" destId="{85468758-2AA6-4F54-80B2-E208C092963C}" srcOrd="1" destOrd="0" presId="urn:microsoft.com/office/officeart/2018/2/layout/IconCircleList"/>
    <dgm:cxn modelId="{96661FEB-F526-4DAB-A9A2-7988F5CCF051}" type="presParOf" srcId="{325020C1-79EE-4C95-BFF2-13E90BF531A2}" destId="{AB9C6879-3EB3-4D64-89D7-94C2777C8003}" srcOrd="2" destOrd="0" presId="urn:microsoft.com/office/officeart/2018/2/layout/IconCircleList"/>
    <dgm:cxn modelId="{59E8DBC7-B535-496F-9B85-DC01389B80B7}" type="presParOf" srcId="{325020C1-79EE-4C95-BFF2-13E90BF531A2}" destId="{18D87271-E78D-413D-8F36-F68294173030}" srcOrd="3" destOrd="0" presId="urn:microsoft.com/office/officeart/2018/2/layout/IconCircleList"/>
    <dgm:cxn modelId="{D1E58C44-0A03-423E-B5F5-C18774E92916}" type="presParOf" srcId="{F02EC70D-5B93-4710-ACD8-22B47159D5FD}" destId="{6C09D58E-D87F-466F-92F7-2A2DAA4862A5}" srcOrd="13" destOrd="0" presId="urn:microsoft.com/office/officeart/2018/2/layout/IconCircleList"/>
    <dgm:cxn modelId="{D6BAA394-886B-48B1-A1BC-53823792C361}" type="presParOf" srcId="{F02EC70D-5B93-4710-ACD8-22B47159D5FD}" destId="{F1497E3B-F2E7-47E8-9C51-7156E923207C}" srcOrd="14" destOrd="0" presId="urn:microsoft.com/office/officeart/2018/2/layout/IconCircleList"/>
    <dgm:cxn modelId="{FBD72430-9100-4151-9A53-AC2C59E5D5C0}" type="presParOf" srcId="{F1497E3B-F2E7-47E8-9C51-7156E923207C}" destId="{21E56D70-3A61-48CE-9F6C-C5E8E21209E9}" srcOrd="0" destOrd="0" presId="urn:microsoft.com/office/officeart/2018/2/layout/IconCircleList"/>
    <dgm:cxn modelId="{BB2E686B-1B6A-4A43-A956-DB1365D11243}" type="presParOf" srcId="{F1497E3B-F2E7-47E8-9C51-7156E923207C}" destId="{B9A59955-FB95-48CB-B1CE-C33E44F7CC7C}" srcOrd="1" destOrd="0" presId="urn:microsoft.com/office/officeart/2018/2/layout/IconCircleList"/>
    <dgm:cxn modelId="{756E0538-CD12-4326-AC11-673C2C125AEE}" type="presParOf" srcId="{F1497E3B-F2E7-47E8-9C51-7156E923207C}" destId="{95B135C1-FA34-48D0-A4F5-5EE5FF1CE7A1}" srcOrd="2" destOrd="0" presId="urn:microsoft.com/office/officeart/2018/2/layout/IconCircleList"/>
    <dgm:cxn modelId="{9BDDD40B-70FE-4A2E-B712-99F68C0E82D5}" type="presParOf" srcId="{F1497E3B-F2E7-47E8-9C51-7156E923207C}" destId="{77998EC5-D1FB-4052-BC8C-C7484B05AA39}"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37905F-B74C-435D-9C3B-ECBED401BF73}">
      <dsp:nvSpPr>
        <dsp:cNvPr id="0" name=""/>
        <dsp:cNvSpPr/>
      </dsp:nvSpPr>
      <dsp:spPr>
        <a:xfrm>
          <a:off x="82613" y="9007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438F99-DE6E-4F42-9BE1-9FAF6073741D}">
      <dsp:nvSpPr>
        <dsp:cNvPr id="0" name=""/>
        <dsp:cNvSpPr/>
      </dsp:nvSpPr>
      <dsp:spPr>
        <a:xfrm>
          <a:off x="271034" y="278494"/>
          <a:ext cx="520402" cy="5204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A3FA02-7509-4F69-BB5B-7EF13A7F89EB}">
      <dsp:nvSpPr>
        <dsp:cNvPr id="0" name=""/>
        <dsp:cNvSpPr/>
      </dsp:nvSpPr>
      <dsp:spPr>
        <a:xfrm>
          <a:off x="1172126" y="9007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The business will create its value proposition, operate day-to-day, and serve its customers. They are grouped into clear categories here:</a:t>
          </a:r>
          <a:endParaRPr lang="en-US" sz="1100" kern="1200"/>
        </a:p>
      </dsp:txBody>
      <dsp:txXfrm>
        <a:off x="1172126" y="90072"/>
        <a:ext cx="2114937" cy="897246"/>
      </dsp:txXfrm>
    </dsp:sp>
    <dsp:sp modelId="{F178F074-453E-4737-8680-9E26B3C8C79D}">
      <dsp:nvSpPr>
        <dsp:cNvPr id="0" name=""/>
        <dsp:cNvSpPr/>
      </dsp:nvSpPr>
      <dsp:spPr>
        <a:xfrm>
          <a:off x="3655575" y="9007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99EE02-1004-4530-8B4E-AD60A2301F51}">
      <dsp:nvSpPr>
        <dsp:cNvPr id="0" name=""/>
        <dsp:cNvSpPr/>
      </dsp:nvSpPr>
      <dsp:spPr>
        <a:xfrm>
          <a:off x="3843996" y="278494"/>
          <a:ext cx="520402" cy="5204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F0D679-33C9-46BA-9590-6C6B54EE36C3}">
      <dsp:nvSpPr>
        <dsp:cNvPr id="0" name=""/>
        <dsp:cNvSpPr/>
      </dsp:nvSpPr>
      <dsp:spPr>
        <a:xfrm>
          <a:off x="4745088" y="9007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Physical Resources </a:t>
          </a:r>
          <a:endParaRPr lang="en-US" sz="1100" kern="1200"/>
        </a:p>
      </dsp:txBody>
      <dsp:txXfrm>
        <a:off x="4745088" y="90072"/>
        <a:ext cx="2114937" cy="897246"/>
      </dsp:txXfrm>
    </dsp:sp>
    <dsp:sp modelId="{6EF72B45-5D29-483E-BE97-28287314C150}">
      <dsp:nvSpPr>
        <dsp:cNvPr id="0" name=""/>
        <dsp:cNvSpPr/>
      </dsp:nvSpPr>
      <dsp:spPr>
        <a:xfrm>
          <a:off x="7228536" y="9007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9579BC-8353-4F96-B387-9EA862731837}">
      <dsp:nvSpPr>
        <dsp:cNvPr id="0" name=""/>
        <dsp:cNvSpPr/>
      </dsp:nvSpPr>
      <dsp:spPr>
        <a:xfrm>
          <a:off x="7416958" y="278494"/>
          <a:ext cx="520402" cy="5204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88BD9A-A340-41FF-9FA2-A6F28CB622E4}">
      <dsp:nvSpPr>
        <dsp:cNvPr id="0" name=""/>
        <dsp:cNvSpPr/>
      </dsp:nvSpPr>
      <dsp:spPr>
        <a:xfrm>
          <a:off x="8318049" y="9007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Land &amp; Building​</a:t>
          </a:r>
          <a:endParaRPr lang="en-US" sz="1100" kern="1200"/>
        </a:p>
      </dsp:txBody>
      <dsp:txXfrm>
        <a:off x="8318049" y="90072"/>
        <a:ext cx="2114937" cy="897246"/>
      </dsp:txXfrm>
    </dsp:sp>
    <dsp:sp modelId="{CD730877-E05D-4804-88DB-EE59D58F2A8C}">
      <dsp:nvSpPr>
        <dsp:cNvPr id="0" name=""/>
        <dsp:cNvSpPr/>
      </dsp:nvSpPr>
      <dsp:spPr>
        <a:xfrm>
          <a:off x="82613" y="1727045"/>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42E717-7495-4D96-B98A-16D1A9ACC589}">
      <dsp:nvSpPr>
        <dsp:cNvPr id="0" name=""/>
        <dsp:cNvSpPr/>
      </dsp:nvSpPr>
      <dsp:spPr>
        <a:xfrm>
          <a:off x="271034" y="1915467"/>
          <a:ext cx="520402" cy="5204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7FFDDB-80DA-4005-8E81-6E356E7E0A45}">
      <dsp:nvSpPr>
        <dsp:cNvPr id="0" name=""/>
        <dsp:cNvSpPr/>
      </dsp:nvSpPr>
      <dsp:spPr>
        <a:xfrm>
          <a:off x="1172126" y="172704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Dedicated Spaces​</a:t>
          </a:r>
          <a:endParaRPr lang="en-US" sz="1100" kern="1200"/>
        </a:p>
      </dsp:txBody>
      <dsp:txXfrm>
        <a:off x="1172126" y="1727045"/>
        <a:ext cx="2114937" cy="897246"/>
      </dsp:txXfrm>
    </dsp:sp>
    <dsp:sp modelId="{C2F7A771-5044-4262-99B5-5C7538AB1200}">
      <dsp:nvSpPr>
        <dsp:cNvPr id="0" name=""/>
        <dsp:cNvSpPr/>
      </dsp:nvSpPr>
      <dsp:spPr>
        <a:xfrm>
          <a:off x="3655575" y="1727045"/>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5FB4E5-B813-4249-B6B4-241C66EC5DB0}">
      <dsp:nvSpPr>
        <dsp:cNvPr id="0" name=""/>
        <dsp:cNvSpPr/>
      </dsp:nvSpPr>
      <dsp:spPr>
        <a:xfrm>
          <a:off x="3843996" y="1915467"/>
          <a:ext cx="520402" cy="5204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EFAE4E-A9F8-4FB4-B99B-60CAA687784A}">
      <dsp:nvSpPr>
        <dsp:cNvPr id="0" name=""/>
        <dsp:cNvSpPr/>
      </dsp:nvSpPr>
      <dsp:spPr>
        <a:xfrm>
          <a:off x="4745088" y="172704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Critical Infrastructure</a:t>
          </a:r>
          <a:endParaRPr lang="en-US" sz="1100" kern="1200"/>
        </a:p>
      </dsp:txBody>
      <dsp:txXfrm>
        <a:off x="4745088" y="1727045"/>
        <a:ext cx="2114937" cy="897246"/>
      </dsp:txXfrm>
    </dsp:sp>
    <dsp:sp modelId="{1E467F42-260F-4140-8936-53779399DD93}">
      <dsp:nvSpPr>
        <dsp:cNvPr id="0" name=""/>
        <dsp:cNvSpPr/>
      </dsp:nvSpPr>
      <dsp:spPr>
        <a:xfrm>
          <a:off x="7228536" y="1727045"/>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456F74-2A06-4CFF-A71E-020F607941CC}">
      <dsp:nvSpPr>
        <dsp:cNvPr id="0" name=""/>
        <dsp:cNvSpPr/>
      </dsp:nvSpPr>
      <dsp:spPr>
        <a:xfrm>
          <a:off x="7416958" y="1915467"/>
          <a:ext cx="520402" cy="5204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EC91A5-79E7-4FB4-91A4-7BD173F4F293}">
      <dsp:nvSpPr>
        <dsp:cNvPr id="0" name=""/>
        <dsp:cNvSpPr/>
      </dsp:nvSpPr>
      <dsp:spPr>
        <a:xfrm>
          <a:off x="8318049" y="172704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Fit-outs &amp; Equipment. </a:t>
          </a:r>
          <a:endParaRPr lang="en-US" sz="1100" kern="1200"/>
        </a:p>
      </dsp:txBody>
      <dsp:txXfrm>
        <a:off x="8318049" y="1727045"/>
        <a:ext cx="2114937" cy="897246"/>
      </dsp:txXfrm>
    </dsp:sp>
    <dsp:sp modelId="{C7B10450-485B-4800-9508-9BB523061796}">
      <dsp:nvSpPr>
        <dsp:cNvPr id="0" name=""/>
        <dsp:cNvSpPr/>
      </dsp:nvSpPr>
      <dsp:spPr>
        <a:xfrm>
          <a:off x="82613" y="336401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468758-2AA6-4F54-80B2-E208C092963C}">
      <dsp:nvSpPr>
        <dsp:cNvPr id="0" name=""/>
        <dsp:cNvSpPr/>
      </dsp:nvSpPr>
      <dsp:spPr>
        <a:xfrm>
          <a:off x="271034" y="3552441"/>
          <a:ext cx="520402" cy="5204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D87271-E78D-413D-8F36-F68294173030}">
      <dsp:nvSpPr>
        <dsp:cNvPr id="0" name=""/>
        <dsp:cNvSpPr/>
      </dsp:nvSpPr>
      <dsp:spPr>
        <a:xfrm>
          <a:off x="1172126" y="336401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Management Team and Frontline Staff​</a:t>
          </a:r>
          <a:endParaRPr lang="en-US" sz="1100" kern="1200"/>
        </a:p>
      </dsp:txBody>
      <dsp:txXfrm>
        <a:off x="1172126" y="3364019"/>
        <a:ext cx="2114937" cy="897246"/>
      </dsp:txXfrm>
    </dsp:sp>
    <dsp:sp modelId="{21E56D70-3A61-48CE-9F6C-C5E8E21209E9}">
      <dsp:nvSpPr>
        <dsp:cNvPr id="0" name=""/>
        <dsp:cNvSpPr/>
      </dsp:nvSpPr>
      <dsp:spPr>
        <a:xfrm>
          <a:off x="3655575" y="336401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A59955-FB95-48CB-B1CE-C33E44F7CC7C}">
      <dsp:nvSpPr>
        <dsp:cNvPr id="0" name=""/>
        <dsp:cNvSpPr/>
      </dsp:nvSpPr>
      <dsp:spPr>
        <a:xfrm>
          <a:off x="3843996" y="3552441"/>
          <a:ext cx="520402" cy="5204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998EC5-D1FB-4052-BC8C-C7484B05AA39}">
      <dsp:nvSpPr>
        <dsp:cNvPr id="0" name=""/>
        <dsp:cNvSpPr/>
      </dsp:nvSpPr>
      <dsp:spPr>
        <a:xfrm>
          <a:off x="4745088" y="336401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Legal &amp; Compliance Resources</a:t>
          </a:r>
          <a:endParaRPr lang="en-US" sz="1100" kern="1200"/>
        </a:p>
      </dsp:txBody>
      <dsp:txXfrm>
        <a:off x="4745088" y="3364019"/>
        <a:ext cx="2114937" cy="897246"/>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03/08/2026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3</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 up to the break-even point</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12</a:t>
            </a:fld>
            <a:endParaRPr lang="en-GB"/>
          </a:p>
        </p:txBody>
      </p:sp>
    </p:spTree>
    <p:extLst>
      <p:ext uri="{BB962C8B-B14F-4D97-AF65-F5344CB8AC3E}">
        <p14:creationId xmlns:p14="http://schemas.microsoft.com/office/powerpoint/2010/main" val="34123302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13</a:t>
            </a:fld>
            <a:endParaRPr lang="en-GB"/>
          </a:p>
        </p:txBody>
      </p:sp>
    </p:spTree>
    <p:extLst>
      <p:ext uri="{BB962C8B-B14F-4D97-AF65-F5344CB8AC3E}">
        <p14:creationId xmlns:p14="http://schemas.microsoft.com/office/powerpoint/2010/main" val="9291814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03/08/2026</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03/08/2026</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03/08/2026</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03/08/2026</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03/08/2026</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03/08/2026</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03/08/2026</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03/08/2026</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03/08/2026</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03/08/2026</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03/08/2026</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03/08/2026</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762000" y="1930453"/>
            <a:ext cx="9804400" cy="1978607"/>
          </a:xfrm>
        </p:spPr>
        <p:txBody>
          <a:bodyPr>
            <a:noAutofit/>
          </a:bodyPr>
          <a:lstStyle/>
          <a:p>
            <a:r>
              <a:rPr lang="en-GB" sz="3200" b="1" dirty="0">
                <a:solidFill>
                  <a:srgbClr val="00B0F0"/>
                </a:solidFill>
              </a:rPr>
              <a:t>Business Plan Presentation Task 2</a:t>
            </a:r>
            <a:br>
              <a:rPr lang="en-GB" sz="3200" b="1" dirty="0">
                <a:solidFill>
                  <a:srgbClr val="00B0F0"/>
                </a:solidFill>
              </a:rPr>
            </a:br>
            <a:r>
              <a:rPr lang="en-GB" sz="2800" b="1" dirty="0"/>
              <a:t>BENSON ONI </a:t>
            </a:r>
            <a:br>
              <a:rPr lang="en-GB" sz="3200" dirty="0"/>
            </a:br>
            <a:r>
              <a:rPr lang="en-GB" sz="3200" b="1" dirty="0"/>
              <a:t>Student number 2517532</a:t>
            </a:r>
            <a:br>
              <a:rPr lang="en-GB" sz="3200" dirty="0"/>
            </a:br>
            <a:endParaRPr lang="en-GB" sz="3200" b="1" dirty="0">
              <a:solidFill>
                <a:srgbClr val="00B0F0"/>
              </a:solidFill>
            </a:endParaRPr>
          </a:p>
        </p:txBody>
      </p:sp>
      <p:sp>
        <p:nvSpPr>
          <p:cNvPr id="4" name="TextBox 3">
            <a:extLst>
              <a:ext uri="{FF2B5EF4-FFF2-40B4-BE49-F238E27FC236}">
                <a16:creationId xmlns:a16="http://schemas.microsoft.com/office/drawing/2014/main" id="{53777F1C-B44B-A193-8A06-0E783FADF3A6}"/>
              </a:ext>
            </a:extLst>
          </p:cNvPr>
          <p:cNvSpPr txBox="1"/>
          <p:nvPr/>
        </p:nvSpPr>
        <p:spPr>
          <a:xfrm>
            <a:off x="1240221" y="519028"/>
            <a:ext cx="9543393" cy="923330"/>
          </a:xfrm>
          <a:prstGeom prst="rect">
            <a:avLst/>
          </a:prstGeom>
          <a:noFill/>
        </p:spPr>
        <p:txBody>
          <a:bodyPr wrap="square" rtlCol="0">
            <a:spAutoFit/>
          </a:bodyPr>
          <a:lstStyle/>
          <a:p>
            <a:pPr algn="ctr"/>
            <a:r>
              <a:rPr lang="en-GB" sz="5400" dirty="0"/>
              <a:t>Enterprise and Entrepreneurship</a:t>
            </a:r>
          </a:p>
        </p:txBody>
      </p:sp>
      <p:pic>
        <p:nvPicPr>
          <p:cNvPr id="19" name="Picture 18">
            <a:extLst>
              <a:ext uri="{FF2B5EF4-FFF2-40B4-BE49-F238E27FC236}">
                <a16:creationId xmlns:a16="http://schemas.microsoft.com/office/drawing/2014/main" id="{3A4C20DD-72FB-5621-1D60-0A1D0F8974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63241" y="4122420"/>
            <a:ext cx="5006340" cy="1779164"/>
          </a:xfrm>
          <a:prstGeom prst="rect">
            <a:avLst/>
          </a:prstGeom>
        </p:spPr>
      </p:pic>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C814FB2-2CDA-1252-EC0E-5A2D8190D60E}"/>
              </a:ext>
            </a:extLst>
          </p:cNvPr>
          <p:cNvSpPr txBox="1"/>
          <p:nvPr/>
        </p:nvSpPr>
        <p:spPr>
          <a:xfrm>
            <a:off x="466722" y="586855"/>
            <a:ext cx="3201366" cy="3387497"/>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000" b="1" i="0" kern="1200" dirty="0">
                <a:solidFill>
                  <a:srgbClr val="FFFFFF"/>
                </a:solidFill>
                <a:effectLst/>
                <a:latin typeface="+mj-lt"/>
                <a:ea typeface="+mj-ea"/>
                <a:cs typeface="+mj-cs"/>
              </a:rPr>
              <a:t>Table of Contents</a:t>
            </a:r>
            <a:endParaRPr lang="en-US" sz="4000" kern="1200" dirty="0">
              <a:solidFill>
                <a:srgbClr val="FFFFFF"/>
              </a:solidFill>
              <a:latin typeface="+mj-lt"/>
              <a:ea typeface="+mj-ea"/>
              <a:cs typeface="+mj-cs"/>
            </a:endParaRPr>
          </a:p>
          <a:p>
            <a:pPr algn="r">
              <a:lnSpc>
                <a:spcPct val="90000"/>
              </a:lnSpc>
              <a:spcBef>
                <a:spcPct val="0"/>
              </a:spcBef>
              <a:spcAft>
                <a:spcPts val="600"/>
              </a:spcAft>
            </a:pPr>
            <a:endParaRPr lang="en-US" sz="4000" b="1"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4199467" y="649480"/>
            <a:ext cx="3640658" cy="5546047"/>
          </a:xfrm>
        </p:spPr>
        <p:txBody>
          <a:bodyPr vert="horz" lIns="91440" tIns="45720" rIns="91440" bIns="45720" rtlCol="0" anchor="ctr">
            <a:normAutofit/>
          </a:bodyPr>
          <a:lstStyle/>
          <a:p>
            <a:pPr marL="457200" indent="-342900">
              <a:buFont typeface="+mj-lt"/>
              <a:buAutoNum type="arabicPeriod"/>
            </a:pPr>
            <a:r>
              <a:rPr lang="en-US" sz="1400" b="1" dirty="0"/>
              <a:t>introduction</a:t>
            </a:r>
          </a:p>
          <a:p>
            <a:pPr marL="457200" indent="-342900">
              <a:buFont typeface="+mj-lt"/>
              <a:buAutoNum type="arabicPeriod"/>
            </a:pPr>
            <a:r>
              <a:rPr lang="en-US" sz="1400" b="1" dirty="0"/>
              <a:t>Business plan</a:t>
            </a:r>
          </a:p>
          <a:p>
            <a:pPr marL="457200" indent="-342900">
              <a:buFont typeface="+mj-lt"/>
              <a:buAutoNum type="arabicPeriod"/>
            </a:pPr>
            <a:r>
              <a:rPr lang="en-US" sz="1400" b="1" dirty="0"/>
              <a:t>Overview of </a:t>
            </a:r>
            <a:r>
              <a:rPr lang="en-GB" sz="1400" b="1" dirty="0"/>
              <a:t>the Business Idea</a:t>
            </a:r>
          </a:p>
          <a:p>
            <a:pPr marL="457200" indent="-342900">
              <a:buFont typeface="+mj-lt"/>
              <a:buAutoNum type="arabicPeriod"/>
            </a:pPr>
            <a:r>
              <a:rPr lang="en-GB" sz="1400" b="1" dirty="0"/>
              <a:t>Legal Format and Management Structure</a:t>
            </a:r>
          </a:p>
          <a:p>
            <a:pPr marL="457200" indent="-342900">
              <a:buFont typeface="+mj-lt"/>
              <a:buAutoNum type="arabicPeriod"/>
            </a:pPr>
            <a:r>
              <a:rPr lang="en-US" sz="1400" b="1" dirty="0"/>
              <a:t>Organizational Chart</a:t>
            </a:r>
          </a:p>
          <a:p>
            <a:pPr marL="457200" indent="-342900">
              <a:buFont typeface="+mj-lt"/>
              <a:buAutoNum type="arabicPeriod"/>
            </a:pPr>
            <a:r>
              <a:rPr lang="en-US" sz="1400" b="1" dirty="0"/>
              <a:t>PESTEL Analysis </a:t>
            </a:r>
          </a:p>
          <a:p>
            <a:pPr marL="457200" indent="-342900">
              <a:buFont typeface="+mj-lt"/>
              <a:buAutoNum type="arabicPeriod"/>
            </a:pPr>
            <a:r>
              <a:rPr lang="en-US" sz="1400" b="1" dirty="0"/>
              <a:t>Marketing Strategies​</a:t>
            </a:r>
          </a:p>
          <a:p>
            <a:pPr marL="457200" indent="-342900">
              <a:buFont typeface="+mj-lt"/>
              <a:buAutoNum type="arabicPeriod"/>
            </a:pPr>
            <a:r>
              <a:rPr lang="en-US" sz="1400" b="1" dirty="0"/>
              <a:t>Cash Flow</a:t>
            </a:r>
          </a:p>
          <a:p>
            <a:pPr marL="457200" indent="-342900">
              <a:buFont typeface="+mj-lt"/>
              <a:buAutoNum type="arabicPeriod"/>
            </a:pPr>
            <a:r>
              <a:rPr lang="en-US" sz="1400" b="1" dirty="0"/>
              <a:t>Conclusions</a:t>
            </a:r>
          </a:p>
          <a:p>
            <a:pPr marL="457200" indent="-342900">
              <a:buFont typeface="+mj-lt"/>
              <a:buAutoNum type="arabicPeriod"/>
            </a:pPr>
            <a:r>
              <a:rPr lang="en-GB" sz="1600" b="1" dirty="0"/>
              <a:t>Questions? </a:t>
            </a:r>
          </a:p>
          <a:p>
            <a:pPr marL="457200" indent="-342900">
              <a:buFont typeface="+mj-lt"/>
              <a:buAutoNum type="arabicPeriod"/>
            </a:pPr>
            <a:r>
              <a:rPr lang="en-US" sz="1400" b="1" dirty="0"/>
              <a:t>Reference</a:t>
            </a:r>
          </a:p>
        </p:txBody>
      </p:sp>
      <p:pic>
        <p:nvPicPr>
          <p:cNvPr id="9" name="Picture 8">
            <a:extLst>
              <a:ext uri="{FF2B5EF4-FFF2-40B4-BE49-F238E27FC236}">
                <a16:creationId xmlns:a16="http://schemas.microsoft.com/office/drawing/2014/main" id="{13650566-BE76-DAF0-D170-709BE7BBB78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40133" y="143933"/>
            <a:ext cx="4348819" cy="6858000"/>
          </a:xfrm>
          <a:prstGeom prst="rect">
            <a:avLst/>
          </a:prstGeom>
        </p:spPr>
      </p:pic>
    </p:spTree>
    <p:extLst>
      <p:ext uri="{BB962C8B-B14F-4D97-AF65-F5344CB8AC3E}">
        <p14:creationId xmlns:p14="http://schemas.microsoft.com/office/powerpoint/2010/main" val="1051806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ubes connected with a red line">
            <a:extLst>
              <a:ext uri="{FF2B5EF4-FFF2-40B4-BE49-F238E27FC236}">
                <a16:creationId xmlns:a16="http://schemas.microsoft.com/office/drawing/2014/main" id="{D4D203FE-C914-7CBA-71AC-9AD7C2879AD2}"/>
              </a:ext>
            </a:extLst>
          </p:cNvPr>
          <p:cNvPicPr>
            <a:picLocks noChangeAspect="1"/>
          </p:cNvPicPr>
          <p:nvPr/>
        </p:nvPicPr>
        <p:blipFill>
          <a:blip r:embed="rId3"/>
          <a:srcRect l="25343" r="13912" b="-1"/>
          <a:stretch>
            <a:fillRect/>
          </a:stretch>
        </p:blipFill>
        <p:spPr>
          <a:xfrm>
            <a:off x="-1" y="-2"/>
            <a:ext cx="4396741"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7957E82-7305-647C-4919-676C7AE35DAB}"/>
              </a:ext>
            </a:extLst>
          </p:cNvPr>
          <p:cNvSpPr txBox="1"/>
          <p:nvPr/>
        </p:nvSpPr>
        <p:spPr>
          <a:xfrm>
            <a:off x="6115317" y="405685"/>
            <a:ext cx="5464968" cy="74423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i="0" dirty="0">
                <a:effectLst/>
                <a:latin typeface="+mj-lt"/>
                <a:ea typeface="+mj-ea"/>
                <a:cs typeface="+mj-cs"/>
              </a:rPr>
              <a:t>Introduction</a:t>
            </a:r>
            <a:endParaRPr lang="en-US" sz="4000" b="1" dirty="0">
              <a:latin typeface="+mj-lt"/>
              <a:ea typeface="+mj-ea"/>
              <a:cs typeface="+mj-cs"/>
            </a:endParaRPr>
          </a:p>
        </p:txBody>
      </p:sp>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a:xfrm>
            <a:off x="4998720" y="1394460"/>
            <a:ext cx="6287737" cy="4060758"/>
          </a:xfrm>
        </p:spPr>
        <p:txBody>
          <a:bodyPr vert="horz" lIns="91440" tIns="45720" rIns="91440" bIns="45720" rtlCol="0" anchor="ctr">
            <a:normAutofit/>
          </a:bodyPr>
          <a:lstStyle/>
          <a:p>
            <a:pPr marL="0"/>
            <a:r>
              <a:rPr lang="en-US" sz="1600" b="1" dirty="0"/>
              <a:t>The purpose of this presentation is to share the full business plan for Londoner Gateway Resort &amp; Plaza, an integrated all‑in‑one complex to be located in Lagos, Nigeria, combining a hotel, entertainment </a:t>
            </a:r>
            <a:r>
              <a:rPr lang="en-US" sz="1600" b="1" dirty="0" err="1"/>
              <a:t>centre</a:t>
            </a:r>
            <a:r>
              <a:rPr lang="en-US" sz="1600" b="1" dirty="0"/>
              <a:t>, and supermarket.</a:t>
            </a:r>
          </a:p>
          <a:p>
            <a:pPr marL="0"/>
            <a:r>
              <a:rPr lang="en-US" sz="1600" b="1" dirty="0"/>
              <a:t>Aim - Clearly explain the business concept, facilities, and design vision​, Present the market opportunity, target customers, and competitive advantages​. Outline the business model, operational plan, and financial projections​, Demonstrate how the project will create value for customers, partners, and the local community​, Show how the venture aligns with market trends and addresses gaps in Lagos’s hospitality, retail, and leisure sectors​- Secure understanding, confidence, and support from investors, partners, or stakeholders to move this project forward to development and launch.</a:t>
            </a:r>
          </a:p>
        </p:txBody>
      </p:sp>
    </p:spTree>
    <p:extLst>
      <p:ext uri="{BB962C8B-B14F-4D97-AF65-F5344CB8AC3E}">
        <p14:creationId xmlns:p14="http://schemas.microsoft.com/office/powerpoint/2010/main" val="3551827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466722" y="586855"/>
            <a:ext cx="3201366" cy="2910725"/>
          </a:xfrm>
        </p:spPr>
        <p:txBody>
          <a:bodyPr anchor="b">
            <a:normAutofit/>
          </a:bodyPr>
          <a:lstStyle/>
          <a:p>
            <a:pPr algn="r"/>
            <a:r>
              <a:rPr lang="en-GB" sz="4000" dirty="0">
                <a:solidFill>
                  <a:srgbClr val="FFFFFF"/>
                </a:solidFill>
              </a:rPr>
              <a:t>Business Plan</a:t>
            </a:r>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4082499" y="335280"/>
            <a:ext cx="3964221" cy="5669281"/>
          </a:xfrm>
        </p:spPr>
        <p:txBody>
          <a:bodyPr anchor="ctr">
            <a:normAutofit/>
          </a:bodyPr>
          <a:lstStyle/>
          <a:p>
            <a:r>
              <a:rPr lang="en-GB" sz="1600" dirty="0"/>
              <a:t>Londoner Gateway Resort &amp; Plaza is a purpose-built mixed-use development integrating a hotel, entertainment centre, and supermarket in one secure, modern complex in Lagos, Nigeria. The project delivers a seamless experience where guests can stay, shop, and socialise without travelling between locations. By combining three complementary revenue streams, the business creates steady year-round income, shared operational efficiency, and consistent quality standards. The development is designed to meet rising demand for safe, convenient, all-in-one destinations in Lagos, supported by a robust operational model and full legal and privacy compliance.</a:t>
            </a:r>
          </a:p>
        </p:txBody>
      </p:sp>
      <p:pic>
        <p:nvPicPr>
          <p:cNvPr id="6" name="Picture 5" descr="Outdoor warehouse">
            <a:extLst>
              <a:ext uri="{FF2B5EF4-FFF2-40B4-BE49-F238E27FC236}">
                <a16:creationId xmlns:a16="http://schemas.microsoft.com/office/drawing/2014/main" id="{11039AFF-9C0C-CBF5-1066-349652736605}"/>
              </a:ext>
            </a:extLst>
          </p:cNvPr>
          <p:cNvPicPr>
            <a:picLocks noChangeAspect="1"/>
          </p:cNvPicPr>
          <p:nvPr/>
        </p:nvPicPr>
        <p:blipFill>
          <a:blip r:embed="rId2"/>
          <a:srcRect l="24634" r="35779"/>
          <a:stretch>
            <a:fillRect/>
          </a:stretch>
        </p:blipFill>
        <p:spPr>
          <a:xfrm>
            <a:off x="8109502" y="10"/>
            <a:ext cx="4082498" cy="6857990"/>
          </a:xfrm>
          <a:prstGeom prst="rect">
            <a:avLst/>
          </a:prstGeom>
        </p:spPr>
      </p:pic>
    </p:spTree>
    <p:extLst>
      <p:ext uri="{BB962C8B-B14F-4D97-AF65-F5344CB8AC3E}">
        <p14:creationId xmlns:p14="http://schemas.microsoft.com/office/powerpoint/2010/main" val="3832191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2884EDCA-C867-1241-0826-EFA2AE6AF47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0A16EA78-2872-4151-ACDE-85DE92917660}"/>
              </a:ext>
            </a:extLst>
          </p:cNvPr>
          <p:cNvSpPr txBox="1"/>
          <p:nvPr/>
        </p:nvSpPr>
        <p:spPr>
          <a:xfrm>
            <a:off x="540581" y="609917"/>
            <a:ext cx="5506059" cy="584775"/>
          </a:xfrm>
          <a:prstGeom prst="rect">
            <a:avLst/>
          </a:prstGeom>
          <a:noFill/>
        </p:spPr>
        <p:txBody>
          <a:bodyPr wrap="none" rtlCol="0">
            <a:spAutoFit/>
          </a:bodyPr>
          <a:lstStyle/>
          <a:p>
            <a:r>
              <a:rPr lang="en-GB" sz="3200" b="1" i="0" dirty="0">
                <a:effectLst/>
                <a:latin typeface="Söhne"/>
              </a:rPr>
              <a:t>Overview of the Business Idea</a:t>
            </a:r>
            <a:endParaRPr lang="en-GB" sz="3200" b="1" dirty="0"/>
          </a:p>
        </p:txBody>
      </p:sp>
    </p:spTree>
    <p:extLst>
      <p:ext uri="{BB962C8B-B14F-4D97-AF65-F5344CB8AC3E}">
        <p14:creationId xmlns:p14="http://schemas.microsoft.com/office/powerpoint/2010/main" val="143485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64F5224-38DF-9A0E-ED62-37C8785B3FBD}"/>
              </a:ext>
            </a:extLst>
          </p:cNvPr>
          <p:cNvSpPr txBox="1"/>
          <p:nvPr/>
        </p:nvSpPr>
        <p:spPr>
          <a:xfrm>
            <a:off x="5052060" y="1173480"/>
            <a:ext cx="6020021" cy="975360"/>
          </a:xfrm>
          <a:prstGeom prst="rect">
            <a:avLst/>
          </a:prstGeom>
        </p:spPr>
        <p:txBody>
          <a:bodyPr vert="horz" lIns="91440" tIns="45720" rIns="91440" bIns="45720" rtlCol="0" anchor="ctr">
            <a:normAutofit lnSpcReduction="10000"/>
          </a:bodyPr>
          <a:lstStyle/>
          <a:p>
            <a:pPr>
              <a:lnSpc>
                <a:spcPct val="90000"/>
              </a:lnSpc>
              <a:spcBef>
                <a:spcPct val="0"/>
              </a:spcBef>
              <a:spcAft>
                <a:spcPts val="600"/>
              </a:spcAft>
            </a:pPr>
            <a:r>
              <a:rPr lang="en-US" sz="3300" b="1" kern="1200" dirty="0">
                <a:solidFill>
                  <a:schemeClr val="tx2"/>
                </a:solidFill>
                <a:latin typeface="+mj-lt"/>
                <a:ea typeface="+mj-ea"/>
                <a:cs typeface="+mj-cs"/>
              </a:rPr>
              <a:t>Legal Format and Management Structure</a:t>
            </a:r>
          </a:p>
          <a:p>
            <a:pPr>
              <a:lnSpc>
                <a:spcPct val="90000"/>
              </a:lnSpc>
              <a:spcBef>
                <a:spcPct val="0"/>
              </a:spcBef>
              <a:spcAft>
                <a:spcPts val="600"/>
              </a:spcAft>
            </a:pPr>
            <a:endParaRPr lang="en-US" sz="3300" b="1" kern="1200" dirty="0">
              <a:solidFill>
                <a:schemeClr val="tx2"/>
              </a:solidFill>
              <a:latin typeface="+mj-lt"/>
              <a:ea typeface="+mj-ea"/>
              <a:cs typeface="+mj-cs"/>
            </a:endParaRPr>
          </a:p>
        </p:txBody>
      </p:sp>
      <p:pic>
        <p:nvPicPr>
          <p:cNvPr id="8" name="Graphic 7" descr="ID Badge">
            <a:extLst>
              <a:ext uri="{FF2B5EF4-FFF2-40B4-BE49-F238E27FC236}">
                <a16:creationId xmlns:a16="http://schemas.microsoft.com/office/drawing/2014/main" id="{08087D8A-214B-1A46-902C-65A458AC5D4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5023638" y="1921579"/>
            <a:ext cx="6076864" cy="3067835"/>
          </a:xfrm>
        </p:spPr>
        <p:txBody>
          <a:bodyPr vert="horz" lIns="91440" tIns="45720" rIns="91440" bIns="45720" rtlCol="0" anchor="ctr">
            <a:normAutofit/>
          </a:bodyPr>
          <a:lstStyle/>
          <a:p>
            <a:endParaRPr lang="en-US" sz="1700" dirty="0">
              <a:solidFill>
                <a:schemeClr val="tx2"/>
              </a:solidFill>
            </a:endParaRPr>
          </a:p>
          <a:p>
            <a:pPr marL="0"/>
            <a:r>
              <a:rPr lang="en-US" sz="1700" b="1" dirty="0">
                <a:solidFill>
                  <a:schemeClr val="tx2"/>
                </a:solidFill>
              </a:rPr>
              <a:t>These are the official permissions and protections that let the business operate legally and responsibly: </a:t>
            </a:r>
          </a:p>
          <a:p>
            <a:pPr marL="514350"/>
            <a:r>
              <a:rPr lang="en-US" sz="1700" b="1" dirty="0">
                <a:solidFill>
                  <a:schemeClr val="tx2"/>
                </a:solidFill>
              </a:rPr>
              <a:t>All required </a:t>
            </a:r>
            <a:r>
              <a:rPr lang="en-US" sz="1700" b="1" dirty="0" err="1">
                <a:solidFill>
                  <a:schemeClr val="tx2"/>
                </a:solidFill>
              </a:rPr>
              <a:t>licences</a:t>
            </a:r>
            <a:r>
              <a:rPr lang="en-US" sz="1700" b="1" dirty="0">
                <a:solidFill>
                  <a:schemeClr val="tx2"/>
                </a:solidFill>
              </a:rPr>
              <a:t> and permits for hospitality, retail, entertainment, and health &amp; safety operations.​</a:t>
            </a:r>
          </a:p>
          <a:p>
            <a:pPr marL="514350"/>
            <a:r>
              <a:rPr lang="en-US" sz="1700" b="1" dirty="0">
                <a:solidFill>
                  <a:schemeClr val="tx2"/>
                </a:solidFill>
              </a:rPr>
              <a:t>Full insurance coverage for the property, staff, guests, and stock.​</a:t>
            </a:r>
          </a:p>
          <a:p>
            <a:pPr marL="514350"/>
            <a:r>
              <a:rPr lang="en-US" sz="1700" b="1" dirty="0">
                <a:solidFill>
                  <a:schemeClr val="tx2"/>
                </a:solidFill>
              </a:rPr>
              <a:t> Valid safety certificates confirming the site meets fire, building, and public safety standards.</a:t>
            </a:r>
            <a:br>
              <a:rPr lang="en-US" sz="1700" dirty="0">
                <a:solidFill>
                  <a:schemeClr val="tx2"/>
                </a:solidFill>
              </a:rPr>
            </a:br>
            <a:endParaRPr lang="en-US" sz="1700" dirty="0">
              <a:solidFill>
                <a:schemeClr val="tx2"/>
              </a:solidFill>
            </a:endParaRPr>
          </a:p>
          <a:p>
            <a:endParaRPr lang="en-US" sz="1700" dirty="0">
              <a:solidFill>
                <a:schemeClr val="tx2"/>
              </a:solidFill>
            </a:endParaRPr>
          </a:p>
        </p:txBody>
      </p:sp>
      <p:grpSp>
        <p:nvGrpSpPr>
          <p:cNvPr id="15" name="Group 14">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6" name="Freeform: Shape 15">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16694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F78E2-EAFE-AE2C-35B9-A1C18FCF434D}"/>
              </a:ext>
            </a:extLst>
          </p:cNvPr>
          <p:cNvSpPr>
            <a:spLocks noGrp="1"/>
          </p:cNvSpPr>
          <p:nvPr>
            <p:ph type="title"/>
          </p:nvPr>
        </p:nvSpPr>
        <p:spPr/>
        <p:txBody>
          <a:bodyPr>
            <a:normAutofit/>
          </a:bodyPr>
          <a:lstStyle/>
          <a:p>
            <a:r>
              <a:rPr lang="en-GB" sz="3600" dirty="0"/>
              <a:t>Organisational Chart: Londoner Gateway Resort &amp; Plaza</a:t>
            </a:r>
          </a:p>
        </p:txBody>
      </p:sp>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p:txBody>
          <a:bodyPr/>
          <a:lstStyle/>
          <a:p>
            <a:fld id="{C3F65BB1-9206-4D7F-97F9-47DCC7DC6334}" type="slidenum">
              <a:rPr lang="en-GB" smtClean="0"/>
              <a:pPr/>
              <a:t>7</a:t>
            </a:fld>
            <a:endParaRPr lang="en-GB"/>
          </a:p>
        </p:txBody>
      </p:sp>
      <p:pic>
        <p:nvPicPr>
          <p:cNvPr id="10" name="Content Placeholder 9" descr="A diagram of a company&#10;&#10;Description automatically generated">
            <a:extLst>
              <a:ext uri="{FF2B5EF4-FFF2-40B4-BE49-F238E27FC236}">
                <a16:creationId xmlns:a16="http://schemas.microsoft.com/office/drawing/2014/main" id="{7405701F-6ED6-621D-05BA-77F07CCF94BA}"/>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915886" y="1569005"/>
            <a:ext cx="8576854" cy="3437335"/>
          </a:xfrm>
        </p:spPr>
      </p:pic>
      <p:sp>
        <p:nvSpPr>
          <p:cNvPr id="3" name="TextBox 2">
            <a:extLst>
              <a:ext uri="{FF2B5EF4-FFF2-40B4-BE49-F238E27FC236}">
                <a16:creationId xmlns:a16="http://schemas.microsoft.com/office/drawing/2014/main" id="{B6CE5A2A-49E8-A46F-103B-3028DB094F2C}"/>
              </a:ext>
            </a:extLst>
          </p:cNvPr>
          <p:cNvSpPr txBox="1"/>
          <p:nvPr/>
        </p:nvSpPr>
        <p:spPr>
          <a:xfrm>
            <a:off x="922564" y="5270336"/>
            <a:ext cx="6915150" cy="367393"/>
          </a:xfrm>
          <a:prstGeom prst="rect">
            <a:avLst/>
          </a:prstGeom>
          <a:noFill/>
        </p:spPr>
        <p:txBody>
          <a:bodyPr wrap="square" rtlCol="0">
            <a:spAutoFit/>
          </a:bodyPr>
          <a:lstStyle/>
          <a:p>
            <a:r>
              <a:rPr lang="en-GB" dirty="0"/>
              <a:t>Created using MS Visio – refer to week 3 lecture recording</a:t>
            </a:r>
          </a:p>
        </p:txBody>
      </p:sp>
      <p:sp>
        <p:nvSpPr>
          <p:cNvPr id="7" name="TextBox 6">
            <a:extLst>
              <a:ext uri="{FF2B5EF4-FFF2-40B4-BE49-F238E27FC236}">
                <a16:creationId xmlns:a16="http://schemas.microsoft.com/office/drawing/2014/main" id="{8B38967E-DA88-3229-86CF-8A418D7EF3CE}"/>
              </a:ext>
            </a:extLst>
          </p:cNvPr>
          <p:cNvSpPr txBox="1"/>
          <p:nvPr/>
        </p:nvSpPr>
        <p:spPr>
          <a:xfrm>
            <a:off x="5547360" y="1690688"/>
            <a:ext cx="1303020" cy="400110"/>
          </a:xfrm>
          <a:prstGeom prst="rect">
            <a:avLst/>
          </a:prstGeom>
          <a:solidFill>
            <a:schemeClr val="accent1">
              <a:lumMod val="20000"/>
              <a:lumOff val="80000"/>
            </a:schemeClr>
          </a:solidFill>
        </p:spPr>
        <p:txBody>
          <a:bodyPr wrap="square" rtlCol="0">
            <a:spAutoFit/>
          </a:bodyPr>
          <a:lstStyle/>
          <a:p>
            <a:r>
              <a:rPr lang="en-GB" sz="1000" b="1" dirty="0"/>
              <a:t>Chairman executive</a:t>
            </a:r>
          </a:p>
          <a:p>
            <a:r>
              <a:rPr lang="en-GB" sz="1000" b="1" dirty="0"/>
              <a:t>Benson oni</a:t>
            </a:r>
          </a:p>
        </p:txBody>
      </p:sp>
      <p:sp>
        <p:nvSpPr>
          <p:cNvPr id="9" name="TextBox 8">
            <a:extLst>
              <a:ext uri="{FF2B5EF4-FFF2-40B4-BE49-F238E27FC236}">
                <a16:creationId xmlns:a16="http://schemas.microsoft.com/office/drawing/2014/main" id="{C8FD88AB-CBD9-7AE2-96A0-DC6484E0F622}"/>
              </a:ext>
            </a:extLst>
          </p:cNvPr>
          <p:cNvSpPr txBox="1"/>
          <p:nvPr/>
        </p:nvSpPr>
        <p:spPr>
          <a:xfrm>
            <a:off x="5585460" y="2545080"/>
            <a:ext cx="1158240" cy="400110"/>
          </a:xfrm>
          <a:prstGeom prst="rect">
            <a:avLst/>
          </a:prstGeom>
          <a:solidFill>
            <a:schemeClr val="accent4">
              <a:lumMod val="20000"/>
              <a:lumOff val="80000"/>
            </a:schemeClr>
          </a:solidFill>
        </p:spPr>
        <p:txBody>
          <a:bodyPr wrap="square" rtlCol="0">
            <a:spAutoFit/>
          </a:bodyPr>
          <a:lstStyle/>
          <a:p>
            <a:r>
              <a:rPr lang="en-GB" sz="1000" b="1" dirty="0"/>
              <a:t>General Manager</a:t>
            </a:r>
          </a:p>
          <a:p>
            <a:r>
              <a:rPr lang="en-GB" sz="1000" b="1" dirty="0"/>
              <a:t>Oluwa </a:t>
            </a:r>
            <a:r>
              <a:rPr lang="en-GB" sz="1000" b="1" dirty="0" err="1"/>
              <a:t>funmilayo</a:t>
            </a:r>
            <a:endParaRPr lang="en-GB" sz="1000" b="1" dirty="0"/>
          </a:p>
        </p:txBody>
      </p:sp>
      <p:sp>
        <p:nvSpPr>
          <p:cNvPr id="13" name="TextBox 12">
            <a:extLst>
              <a:ext uri="{FF2B5EF4-FFF2-40B4-BE49-F238E27FC236}">
                <a16:creationId xmlns:a16="http://schemas.microsoft.com/office/drawing/2014/main" id="{107CEF1C-0113-8078-DFAC-48DB427881DA}"/>
              </a:ext>
            </a:extLst>
          </p:cNvPr>
          <p:cNvSpPr txBox="1"/>
          <p:nvPr/>
        </p:nvSpPr>
        <p:spPr>
          <a:xfrm>
            <a:off x="2522220" y="3528060"/>
            <a:ext cx="1219200" cy="430887"/>
          </a:xfrm>
          <a:prstGeom prst="rect">
            <a:avLst/>
          </a:prstGeom>
          <a:solidFill>
            <a:schemeClr val="accent6">
              <a:lumMod val="20000"/>
              <a:lumOff val="80000"/>
            </a:schemeClr>
          </a:solidFill>
        </p:spPr>
        <p:txBody>
          <a:bodyPr wrap="square" rtlCol="0">
            <a:spAutoFit/>
          </a:bodyPr>
          <a:lstStyle/>
          <a:p>
            <a:r>
              <a:rPr lang="en-GB" sz="1100" b="1" dirty="0"/>
              <a:t>Hotel Manager</a:t>
            </a:r>
          </a:p>
          <a:p>
            <a:r>
              <a:rPr lang="en-GB" sz="1100" dirty="0"/>
              <a:t>Emanuel Steven</a:t>
            </a:r>
          </a:p>
        </p:txBody>
      </p:sp>
      <p:sp>
        <p:nvSpPr>
          <p:cNvPr id="15" name="TextBox 14">
            <a:extLst>
              <a:ext uri="{FF2B5EF4-FFF2-40B4-BE49-F238E27FC236}">
                <a16:creationId xmlns:a16="http://schemas.microsoft.com/office/drawing/2014/main" id="{E9B2B4AC-1D5A-7FD6-632E-647FA59FC6D2}"/>
              </a:ext>
            </a:extLst>
          </p:cNvPr>
          <p:cNvSpPr txBox="1"/>
          <p:nvPr/>
        </p:nvSpPr>
        <p:spPr>
          <a:xfrm>
            <a:off x="5547360" y="3543448"/>
            <a:ext cx="1158240" cy="400110"/>
          </a:xfrm>
          <a:prstGeom prst="rect">
            <a:avLst/>
          </a:prstGeom>
          <a:solidFill>
            <a:schemeClr val="accent4">
              <a:lumMod val="20000"/>
              <a:lumOff val="80000"/>
            </a:schemeClr>
          </a:solidFill>
        </p:spPr>
        <p:txBody>
          <a:bodyPr wrap="square" rtlCol="0">
            <a:spAutoFit/>
          </a:bodyPr>
          <a:lstStyle/>
          <a:p>
            <a:r>
              <a:rPr lang="en-GB" sz="1000" b="1" dirty="0"/>
              <a:t>Human Resource</a:t>
            </a:r>
          </a:p>
          <a:p>
            <a:r>
              <a:rPr lang="en-GB" sz="1000" b="1" dirty="0"/>
              <a:t>Precious Ade</a:t>
            </a:r>
          </a:p>
        </p:txBody>
      </p:sp>
      <p:sp>
        <p:nvSpPr>
          <p:cNvPr id="17" name="TextBox 16">
            <a:extLst>
              <a:ext uri="{FF2B5EF4-FFF2-40B4-BE49-F238E27FC236}">
                <a16:creationId xmlns:a16="http://schemas.microsoft.com/office/drawing/2014/main" id="{D50DD53F-89DC-C131-F125-D97C5D27686A}"/>
              </a:ext>
            </a:extLst>
          </p:cNvPr>
          <p:cNvSpPr txBox="1"/>
          <p:nvPr/>
        </p:nvSpPr>
        <p:spPr>
          <a:xfrm>
            <a:off x="2522220" y="4392195"/>
            <a:ext cx="1295400" cy="430887"/>
          </a:xfrm>
          <a:prstGeom prst="rect">
            <a:avLst/>
          </a:prstGeom>
          <a:solidFill>
            <a:schemeClr val="accent6">
              <a:lumMod val="20000"/>
              <a:lumOff val="80000"/>
            </a:schemeClr>
          </a:solidFill>
        </p:spPr>
        <p:txBody>
          <a:bodyPr wrap="square" rtlCol="0">
            <a:spAutoFit/>
          </a:bodyPr>
          <a:lstStyle/>
          <a:p>
            <a:r>
              <a:rPr lang="en-GB" sz="1100" b="1" dirty="0"/>
              <a:t>Event Manager</a:t>
            </a:r>
          </a:p>
          <a:p>
            <a:r>
              <a:rPr lang="en-GB" sz="1100" dirty="0"/>
              <a:t>Damilola </a:t>
            </a:r>
            <a:r>
              <a:rPr lang="en-GB" sz="1100" dirty="0" err="1"/>
              <a:t>Adegunle</a:t>
            </a:r>
            <a:endParaRPr lang="en-GB" sz="1100" dirty="0"/>
          </a:p>
        </p:txBody>
      </p:sp>
      <p:sp>
        <p:nvSpPr>
          <p:cNvPr id="19" name="TextBox 18">
            <a:extLst>
              <a:ext uri="{FF2B5EF4-FFF2-40B4-BE49-F238E27FC236}">
                <a16:creationId xmlns:a16="http://schemas.microsoft.com/office/drawing/2014/main" id="{4E576109-DE0C-15E5-D4A7-B8E2D66ED3B8}"/>
              </a:ext>
            </a:extLst>
          </p:cNvPr>
          <p:cNvSpPr txBox="1"/>
          <p:nvPr/>
        </p:nvSpPr>
        <p:spPr>
          <a:xfrm>
            <a:off x="4678680" y="4407583"/>
            <a:ext cx="1158240" cy="400110"/>
          </a:xfrm>
          <a:prstGeom prst="rect">
            <a:avLst/>
          </a:prstGeom>
          <a:solidFill>
            <a:schemeClr val="accent4">
              <a:lumMod val="20000"/>
              <a:lumOff val="80000"/>
            </a:schemeClr>
          </a:solidFill>
        </p:spPr>
        <p:txBody>
          <a:bodyPr wrap="square" rtlCol="0">
            <a:spAutoFit/>
          </a:bodyPr>
          <a:lstStyle/>
          <a:p>
            <a:r>
              <a:rPr lang="en-GB" sz="1000" b="1" dirty="0"/>
              <a:t>Accountant </a:t>
            </a:r>
          </a:p>
          <a:p>
            <a:r>
              <a:rPr lang="en-GB" sz="1000" b="1" dirty="0" err="1"/>
              <a:t>Niyi</a:t>
            </a:r>
            <a:r>
              <a:rPr lang="en-GB" sz="1000" b="1" dirty="0"/>
              <a:t> Sunday</a:t>
            </a:r>
          </a:p>
        </p:txBody>
      </p:sp>
      <p:sp>
        <p:nvSpPr>
          <p:cNvPr id="21" name="TextBox 20">
            <a:extLst>
              <a:ext uri="{FF2B5EF4-FFF2-40B4-BE49-F238E27FC236}">
                <a16:creationId xmlns:a16="http://schemas.microsoft.com/office/drawing/2014/main" id="{6B0922E1-4005-B108-766B-45E816F3B1C9}"/>
              </a:ext>
            </a:extLst>
          </p:cNvPr>
          <p:cNvSpPr txBox="1"/>
          <p:nvPr/>
        </p:nvSpPr>
        <p:spPr>
          <a:xfrm>
            <a:off x="6861810" y="4407583"/>
            <a:ext cx="1238250" cy="400110"/>
          </a:xfrm>
          <a:prstGeom prst="rect">
            <a:avLst/>
          </a:prstGeom>
          <a:solidFill>
            <a:schemeClr val="accent1">
              <a:lumMod val="20000"/>
              <a:lumOff val="80000"/>
            </a:schemeClr>
          </a:solidFill>
        </p:spPr>
        <p:txBody>
          <a:bodyPr wrap="square" rtlCol="0">
            <a:spAutoFit/>
          </a:bodyPr>
          <a:lstStyle/>
          <a:p>
            <a:r>
              <a:rPr lang="en-GB" sz="1000" b="1" dirty="0"/>
              <a:t>Receptionist</a:t>
            </a:r>
          </a:p>
          <a:p>
            <a:r>
              <a:rPr lang="en-GB" sz="1000" b="1" dirty="0"/>
              <a:t>Titilayo </a:t>
            </a:r>
            <a:r>
              <a:rPr lang="en-GB" sz="1000" b="1" dirty="0" err="1"/>
              <a:t>Adegbule</a:t>
            </a:r>
            <a:endParaRPr lang="en-GB" sz="1000" b="1" dirty="0"/>
          </a:p>
        </p:txBody>
      </p:sp>
      <p:sp>
        <p:nvSpPr>
          <p:cNvPr id="22" name="TextBox 21">
            <a:extLst>
              <a:ext uri="{FF2B5EF4-FFF2-40B4-BE49-F238E27FC236}">
                <a16:creationId xmlns:a16="http://schemas.microsoft.com/office/drawing/2014/main" id="{A8950EAC-CBF7-47CB-56A3-B5CA2D677246}"/>
              </a:ext>
            </a:extLst>
          </p:cNvPr>
          <p:cNvSpPr txBox="1"/>
          <p:nvPr/>
        </p:nvSpPr>
        <p:spPr>
          <a:xfrm>
            <a:off x="9044940" y="3695700"/>
            <a:ext cx="1238250" cy="307777"/>
          </a:xfrm>
          <a:prstGeom prst="rect">
            <a:avLst/>
          </a:prstGeom>
          <a:solidFill>
            <a:schemeClr val="bg1">
              <a:lumMod val="95000"/>
            </a:schemeClr>
          </a:solidFill>
        </p:spPr>
        <p:txBody>
          <a:bodyPr wrap="square" rtlCol="0">
            <a:spAutoFit/>
          </a:bodyPr>
          <a:lstStyle/>
          <a:p>
            <a:r>
              <a:rPr lang="en-GB" sz="1400" dirty="0"/>
              <a:t>Enoch jones</a:t>
            </a:r>
          </a:p>
        </p:txBody>
      </p:sp>
      <p:sp>
        <p:nvSpPr>
          <p:cNvPr id="24" name="TextBox 23">
            <a:extLst>
              <a:ext uri="{FF2B5EF4-FFF2-40B4-BE49-F238E27FC236}">
                <a16:creationId xmlns:a16="http://schemas.microsoft.com/office/drawing/2014/main" id="{1C4FBA33-F761-BE61-3302-1A754CF4A22C}"/>
              </a:ext>
            </a:extLst>
          </p:cNvPr>
          <p:cNvSpPr txBox="1"/>
          <p:nvPr/>
        </p:nvSpPr>
        <p:spPr>
          <a:xfrm>
            <a:off x="9072154" y="4602480"/>
            <a:ext cx="871946" cy="276999"/>
          </a:xfrm>
          <a:prstGeom prst="rect">
            <a:avLst/>
          </a:prstGeom>
          <a:solidFill>
            <a:schemeClr val="accent2">
              <a:lumMod val="20000"/>
              <a:lumOff val="80000"/>
            </a:schemeClr>
          </a:solidFill>
        </p:spPr>
        <p:txBody>
          <a:bodyPr wrap="square" rtlCol="0">
            <a:spAutoFit/>
          </a:bodyPr>
          <a:lstStyle/>
          <a:p>
            <a:r>
              <a:rPr lang="en-GB" sz="1200" dirty="0"/>
              <a:t>Emma lo</a:t>
            </a:r>
          </a:p>
        </p:txBody>
      </p:sp>
      <p:sp>
        <p:nvSpPr>
          <p:cNvPr id="25" name="TextBox 24">
            <a:extLst>
              <a:ext uri="{FF2B5EF4-FFF2-40B4-BE49-F238E27FC236}">
                <a16:creationId xmlns:a16="http://schemas.microsoft.com/office/drawing/2014/main" id="{78E89642-EF13-7509-E5E2-09E772813061}"/>
              </a:ext>
            </a:extLst>
          </p:cNvPr>
          <p:cNvSpPr txBox="1"/>
          <p:nvPr/>
        </p:nvSpPr>
        <p:spPr>
          <a:xfrm>
            <a:off x="5044440" y="1775460"/>
            <a:ext cx="426720" cy="261610"/>
          </a:xfrm>
          <a:prstGeom prst="rect">
            <a:avLst/>
          </a:prstGeom>
          <a:solidFill>
            <a:schemeClr val="accent1">
              <a:lumMod val="50000"/>
            </a:schemeClr>
          </a:solidFill>
        </p:spPr>
        <p:txBody>
          <a:bodyPr wrap="square" rtlCol="0">
            <a:spAutoFit/>
          </a:bodyPr>
          <a:lstStyle/>
          <a:p>
            <a:r>
              <a:rPr lang="en-GB" sz="1100" dirty="0">
                <a:solidFill>
                  <a:schemeClr val="bg1"/>
                </a:solidFill>
              </a:rPr>
              <a:t>CEO</a:t>
            </a:r>
            <a:endParaRPr lang="en-GB" sz="1400" dirty="0">
              <a:solidFill>
                <a:schemeClr val="bg1"/>
              </a:solidFill>
            </a:endParaRPr>
          </a:p>
        </p:txBody>
      </p:sp>
      <p:sp>
        <p:nvSpPr>
          <p:cNvPr id="28" name="TextBox 27">
            <a:extLst>
              <a:ext uri="{FF2B5EF4-FFF2-40B4-BE49-F238E27FC236}">
                <a16:creationId xmlns:a16="http://schemas.microsoft.com/office/drawing/2014/main" id="{55A99AC2-85BF-1664-39BA-131208B99837}"/>
              </a:ext>
            </a:extLst>
          </p:cNvPr>
          <p:cNvSpPr txBox="1"/>
          <p:nvPr/>
        </p:nvSpPr>
        <p:spPr>
          <a:xfrm>
            <a:off x="5059680" y="2581270"/>
            <a:ext cx="426720" cy="261610"/>
          </a:xfrm>
          <a:prstGeom prst="rect">
            <a:avLst/>
          </a:prstGeom>
          <a:solidFill>
            <a:srgbClr val="7F6000"/>
          </a:solidFill>
        </p:spPr>
        <p:txBody>
          <a:bodyPr wrap="square" rtlCol="0">
            <a:spAutoFit/>
          </a:bodyPr>
          <a:lstStyle/>
          <a:p>
            <a:r>
              <a:rPr lang="en-GB" sz="1100" dirty="0">
                <a:solidFill>
                  <a:schemeClr val="bg1"/>
                </a:solidFill>
              </a:rPr>
              <a:t>GM</a:t>
            </a:r>
            <a:endParaRPr lang="en-GB" sz="1400" dirty="0">
              <a:solidFill>
                <a:schemeClr val="bg1"/>
              </a:solidFill>
            </a:endParaRPr>
          </a:p>
        </p:txBody>
      </p:sp>
      <p:sp>
        <p:nvSpPr>
          <p:cNvPr id="34" name="TextBox 33">
            <a:extLst>
              <a:ext uri="{FF2B5EF4-FFF2-40B4-BE49-F238E27FC236}">
                <a16:creationId xmlns:a16="http://schemas.microsoft.com/office/drawing/2014/main" id="{8224C79B-9210-D6E1-76EC-8A17EDA1C689}"/>
              </a:ext>
            </a:extLst>
          </p:cNvPr>
          <p:cNvSpPr txBox="1"/>
          <p:nvPr/>
        </p:nvSpPr>
        <p:spPr>
          <a:xfrm>
            <a:off x="2043793" y="3595598"/>
            <a:ext cx="417467" cy="261610"/>
          </a:xfrm>
          <a:prstGeom prst="rect">
            <a:avLst/>
          </a:prstGeom>
          <a:solidFill>
            <a:srgbClr val="375623"/>
          </a:solidFill>
        </p:spPr>
        <p:txBody>
          <a:bodyPr wrap="square" rtlCol="0">
            <a:spAutoFit/>
          </a:bodyPr>
          <a:lstStyle/>
          <a:p>
            <a:r>
              <a:rPr lang="en-GB" sz="1100" dirty="0">
                <a:solidFill>
                  <a:schemeClr val="bg1"/>
                </a:solidFill>
              </a:rPr>
              <a:t>HM</a:t>
            </a:r>
            <a:endParaRPr lang="en-GB" sz="1400" dirty="0">
              <a:solidFill>
                <a:schemeClr val="bg1"/>
              </a:solidFill>
            </a:endParaRPr>
          </a:p>
        </p:txBody>
      </p:sp>
      <p:sp>
        <p:nvSpPr>
          <p:cNvPr id="36" name="TextBox 35">
            <a:extLst>
              <a:ext uri="{FF2B5EF4-FFF2-40B4-BE49-F238E27FC236}">
                <a16:creationId xmlns:a16="http://schemas.microsoft.com/office/drawing/2014/main" id="{73ADF68A-DC3E-4EBC-5A04-A33C207E9646}"/>
              </a:ext>
            </a:extLst>
          </p:cNvPr>
          <p:cNvSpPr txBox="1"/>
          <p:nvPr/>
        </p:nvSpPr>
        <p:spPr>
          <a:xfrm>
            <a:off x="2039166" y="4496097"/>
            <a:ext cx="417467" cy="261610"/>
          </a:xfrm>
          <a:prstGeom prst="rect">
            <a:avLst/>
          </a:prstGeom>
          <a:solidFill>
            <a:srgbClr val="375623"/>
          </a:solidFill>
        </p:spPr>
        <p:txBody>
          <a:bodyPr wrap="square" rtlCol="0">
            <a:spAutoFit/>
          </a:bodyPr>
          <a:lstStyle/>
          <a:p>
            <a:r>
              <a:rPr lang="en-GB" sz="1100" dirty="0">
                <a:solidFill>
                  <a:schemeClr val="bg1"/>
                </a:solidFill>
              </a:rPr>
              <a:t>EM</a:t>
            </a:r>
            <a:endParaRPr lang="en-GB" sz="1400" dirty="0">
              <a:solidFill>
                <a:schemeClr val="bg1"/>
              </a:solidFill>
            </a:endParaRPr>
          </a:p>
        </p:txBody>
      </p:sp>
      <p:sp>
        <p:nvSpPr>
          <p:cNvPr id="38" name="TextBox 37">
            <a:extLst>
              <a:ext uri="{FF2B5EF4-FFF2-40B4-BE49-F238E27FC236}">
                <a16:creationId xmlns:a16="http://schemas.microsoft.com/office/drawing/2014/main" id="{6C056759-EDFD-C2A4-D798-96D1F5220ECD}"/>
              </a:ext>
            </a:extLst>
          </p:cNvPr>
          <p:cNvSpPr txBox="1"/>
          <p:nvPr/>
        </p:nvSpPr>
        <p:spPr>
          <a:xfrm>
            <a:off x="4268561" y="4479369"/>
            <a:ext cx="349160" cy="261610"/>
          </a:xfrm>
          <a:prstGeom prst="rect">
            <a:avLst/>
          </a:prstGeom>
          <a:solidFill>
            <a:srgbClr val="7F6000"/>
          </a:solidFill>
        </p:spPr>
        <p:txBody>
          <a:bodyPr wrap="square" rtlCol="0">
            <a:spAutoFit/>
          </a:bodyPr>
          <a:lstStyle/>
          <a:p>
            <a:r>
              <a:rPr lang="en-GB" sz="1100" dirty="0">
                <a:solidFill>
                  <a:schemeClr val="bg1"/>
                </a:solidFill>
              </a:rPr>
              <a:t>A</a:t>
            </a:r>
            <a:endParaRPr lang="en-GB" sz="1400" dirty="0">
              <a:solidFill>
                <a:schemeClr val="bg1"/>
              </a:solidFill>
            </a:endParaRPr>
          </a:p>
        </p:txBody>
      </p:sp>
      <p:sp>
        <p:nvSpPr>
          <p:cNvPr id="40" name="TextBox 39">
            <a:extLst>
              <a:ext uri="{FF2B5EF4-FFF2-40B4-BE49-F238E27FC236}">
                <a16:creationId xmlns:a16="http://schemas.microsoft.com/office/drawing/2014/main" id="{CF0AB2A5-424D-A184-DF6C-2F4086A01B46}"/>
              </a:ext>
            </a:extLst>
          </p:cNvPr>
          <p:cNvSpPr txBox="1"/>
          <p:nvPr/>
        </p:nvSpPr>
        <p:spPr>
          <a:xfrm>
            <a:off x="6452234" y="4479295"/>
            <a:ext cx="349160" cy="261610"/>
          </a:xfrm>
          <a:prstGeom prst="rect">
            <a:avLst/>
          </a:prstGeom>
          <a:solidFill>
            <a:schemeClr val="accent1">
              <a:lumMod val="50000"/>
            </a:schemeClr>
          </a:solidFill>
        </p:spPr>
        <p:txBody>
          <a:bodyPr wrap="square" rtlCol="0">
            <a:spAutoFit/>
          </a:bodyPr>
          <a:lstStyle/>
          <a:p>
            <a:r>
              <a:rPr lang="en-GB" sz="1100" dirty="0">
                <a:solidFill>
                  <a:schemeClr val="bg1"/>
                </a:solidFill>
              </a:rPr>
              <a:t>R</a:t>
            </a:r>
            <a:endParaRPr lang="en-GB" sz="1400" dirty="0">
              <a:solidFill>
                <a:schemeClr val="bg1"/>
              </a:solidFill>
            </a:endParaRPr>
          </a:p>
        </p:txBody>
      </p:sp>
      <p:sp>
        <p:nvSpPr>
          <p:cNvPr id="42" name="TextBox 41">
            <a:extLst>
              <a:ext uri="{FF2B5EF4-FFF2-40B4-BE49-F238E27FC236}">
                <a16:creationId xmlns:a16="http://schemas.microsoft.com/office/drawing/2014/main" id="{820ADF99-9A90-B58F-E139-139E82BD9367}"/>
              </a:ext>
            </a:extLst>
          </p:cNvPr>
          <p:cNvSpPr txBox="1"/>
          <p:nvPr/>
        </p:nvSpPr>
        <p:spPr>
          <a:xfrm>
            <a:off x="5114380" y="3624749"/>
            <a:ext cx="349160" cy="261610"/>
          </a:xfrm>
          <a:prstGeom prst="rect">
            <a:avLst/>
          </a:prstGeom>
          <a:solidFill>
            <a:srgbClr val="7F6000"/>
          </a:solidFill>
        </p:spPr>
        <p:txBody>
          <a:bodyPr wrap="square" rtlCol="0">
            <a:spAutoFit/>
          </a:bodyPr>
          <a:lstStyle/>
          <a:p>
            <a:r>
              <a:rPr lang="en-GB" sz="1100" dirty="0">
                <a:solidFill>
                  <a:schemeClr val="bg1"/>
                </a:solidFill>
              </a:rPr>
              <a:t>HR</a:t>
            </a:r>
            <a:endParaRPr lang="en-GB" sz="1400" dirty="0">
              <a:solidFill>
                <a:schemeClr val="bg1"/>
              </a:solidFill>
            </a:endParaRPr>
          </a:p>
        </p:txBody>
      </p:sp>
    </p:spTree>
    <p:extLst>
      <p:ext uri="{BB962C8B-B14F-4D97-AF65-F5344CB8AC3E}">
        <p14:creationId xmlns:p14="http://schemas.microsoft.com/office/powerpoint/2010/main" val="3648504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19FB4DE-DBB1-0BF2-DBFA-00D692BAF33E}"/>
              </a:ext>
            </a:extLst>
          </p:cNvPr>
          <p:cNvSpPr txBox="1"/>
          <p:nvPr/>
        </p:nvSpPr>
        <p:spPr>
          <a:xfrm>
            <a:off x="466722" y="586855"/>
            <a:ext cx="3201366" cy="3387497"/>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000" b="1" kern="1200" dirty="0">
                <a:solidFill>
                  <a:srgbClr val="FFFFFF"/>
                </a:solidFill>
                <a:latin typeface="+mj-lt"/>
                <a:ea typeface="+mj-ea"/>
                <a:cs typeface="+mj-cs"/>
              </a:rPr>
              <a:t>  </a:t>
            </a:r>
            <a:r>
              <a:rPr lang="en-US" sz="4000" kern="1200" dirty="0">
                <a:solidFill>
                  <a:srgbClr val="FFFFFF"/>
                </a:solidFill>
                <a:latin typeface="+mj-lt"/>
                <a:ea typeface="+mj-ea"/>
                <a:cs typeface="+mj-cs"/>
              </a:rPr>
              <a:t>PESTEL Analysis</a:t>
            </a:r>
            <a:endParaRPr lang="en-US" sz="4000" b="1" kern="1200" dirty="0">
              <a:solidFill>
                <a:srgbClr val="FFFFFF"/>
              </a:solidFill>
              <a:latin typeface="+mj-lt"/>
              <a:ea typeface="+mj-ea"/>
              <a:cs typeface="+mj-cs"/>
            </a:endParaRPr>
          </a:p>
        </p:txBody>
      </p:sp>
      <p:sp>
        <p:nvSpPr>
          <p:cNvPr id="3" name="TextBox 2">
            <a:extLst>
              <a:ext uri="{FF2B5EF4-FFF2-40B4-BE49-F238E27FC236}">
                <a16:creationId xmlns:a16="http://schemas.microsoft.com/office/drawing/2014/main" id="{85BF6541-B0FA-9297-3DE4-B13C722629AE}"/>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400" b="1" dirty="0"/>
              <a:t> PESTEL ANALYSIS </a:t>
            </a:r>
          </a:p>
          <a:p>
            <a:pPr indent="-228600">
              <a:lnSpc>
                <a:spcPct val="90000"/>
              </a:lnSpc>
              <a:spcAft>
                <a:spcPts val="600"/>
              </a:spcAft>
              <a:buFont typeface="Arial" panose="020B0604020202020204" pitchFamily="34" charset="0"/>
              <a:buChar char="•"/>
            </a:pPr>
            <a:r>
              <a:rPr lang="en-US" sz="1400" b="1" dirty="0"/>
              <a:t>Political:  Lagos State actively supports tourism, hospitality, and mixed-use investment; clear licensing and land-use frameworks provide legal certainty.</a:t>
            </a:r>
          </a:p>
          <a:p>
            <a:pPr indent="-228600">
              <a:lnSpc>
                <a:spcPct val="90000"/>
              </a:lnSpc>
              <a:spcAft>
                <a:spcPts val="600"/>
              </a:spcAft>
              <a:buFont typeface="Arial" panose="020B0604020202020204" pitchFamily="34" charset="0"/>
              <a:buChar char="•"/>
            </a:pPr>
            <a:endParaRPr lang="en-US" sz="1400" b="1" dirty="0"/>
          </a:p>
          <a:p>
            <a:pPr indent="-228600">
              <a:lnSpc>
                <a:spcPct val="90000"/>
              </a:lnSpc>
              <a:spcAft>
                <a:spcPts val="600"/>
              </a:spcAft>
              <a:buFont typeface="Arial" panose="020B0604020202020204" pitchFamily="34" charset="0"/>
              <a:buChar char="•"/>
            </a:pPr>
            <a:r>
              <a:rPr lang="en-US" sz="1400" b="1" dirty="0"/>
              <a:t> Economic: Growing middle class, rising disposable income, and increased domestic and international travel create strong demand for quality accommodation and retail.</a:t>
            </a:r>
          </a:p>
          <a:p>
            <a:pPr indent="-228600">
              <a:lnSpc>
                <a:spcPct val="90000"/>
              </a:lnSpc>
              <a:spcAft>
                <a:spcPts val="600"/>
              </a:spcAft>
              <a:buFont typeface="Arial" panose="020B0604020202020204" pitchFamily="34" charset="0"/>
              <a:buChar char="•"/>
            </a:pPr>
            <a:endParaRPr lang="en-US" sz="1400" b="1" dirty="0"/>
          </a:p>
          <a:p>
            <a:pPr indent="-228600">
              <a:lnSpc>
                <a:spcPct val="90000"/>
              </a:lnSpc>
              <a:spcAft>
                <a:spcPts val="600"/>
              </a:spcAft>
              <a:buFont typeface="Arial" panose="020B0604020202020204" pitchFamily="34" charset="0"/>
              <a:buChar char="•"/>
            </a:pPr>
            <a:r>
              <a:rPr lang="en-US" sz="1400" b="1" dirty="0"/>
              <a:t>Social: Families, professionals, and visitors prefer safe, integrated destinations; community values </a:t>
            </a:r>
            <a:r>
              <a:rPr lang="en-US" sz="1400" b="1" dirty="0" err="1"/>
              <a:t>emphasise</a:t>
            </a:r>
            <a:r>
              <a:rPr lang="en-US" sz="1400" b="1" dirty="0"/>
              <a:t> hospitality, trust, and reliability.</a:t>
            </a:r>
          </a:p>
          <a:p>
            <a:pPr indent="-228600">
              <a:lnSpc>
                <a:spcPct val="90000"/>
              </a:lnSpc>
              <a:spcAft>
                <a:spcPts val="600"/>
              </a:spcAft>
              <a:buFont typeface="Arial" panose="020B0604020202020204" pitchFamily="34" charset="0"/>
              <a:buChar char="•"/>
            </a:pPr>
            <a:endParaRPr lang="en-US" sz="1400" b="1" dirty="0"/>
          </a:p>
          <a:p>
            <a:pPr indent="-228600">
              <a:lnSpc>
                <a:spcPct val="90000"/>
              </a:lnSpc>
              <a:spcAft>
                <a:spcPts val="600"/>
              </a:spcAft>
              <a:buFont typeface="Arial" panose="020B0604020202020204" pitchFamily="34" charset="0"/>
              <a:buChar char="•"/>
            </a:pPr>
            <a:r>
              <a:rPr lang="en-US" sz="1400" b="1" dirty="0"/>
              <a:t>Technological: Digital booking, contactless payments, and inventory software enable efficient operations, wider reach, and secure data handling.</a:t>
            </a:r>
          </a:p>
          <a:p>
            <a:pPr indent="-228600">
              <a:lnSpc>
                <a:spcPct val="90000"/>
              </a:lnSpc>
              <a:spcAft>
                <a:spcPts val="600"/>
              </a:spcAft>
              <a:buFont typeface="Arial" panose="020B0604020202020204" pitchFamily="34" charset="0"/>
              <a:buChar char="•"/>
            </a:pPr>
            <a:endParaRPr lang="en-US" sz="1400" b="1" dirty="0"/>
          </a:p>
          <a:p>
            <a:pPr indent="-228600">
              <a:lnSpc>
                <a:spcPct val="90000"/>
              </a:lnSpc>
              <a:spcAft>
                <a:spcPts val="600"/>
              </a:spcAft>
              <a:buFont typeface="Arial" panose="020B0604020202020204" pitchFamily="34" charset="0"/>
              <a:buChar char="•"/>
            </a:pPr>
            <a:r>
              <a:rPr lang="en-US" sz="1400" b="1" dirty="0"/>
              <a:t>Environmental:  Energy-efficient design, water conservation, and waste management reduce running costs and meet emerging standards.</a:t>
            </a:r>
          </a:p>
          <a:p>
            <a:pPr indent="-228600">
              <a:lnSpc>
                <a:spcPct val="90000"/>
              </a:lnSpc>
              <a:spcAft>
                <a:spcPts val="600"/>
              </a:spcAft>
              <a:buFont typeface="Arial" panose="020B0604020202020204" pitchFamily="34" charset="0"/>
              <a:buChar char="•"/>
            </a:pPr>
            <a:endParaRPr lang="en-US" sz="1400" b="1" dirty="0"/>
          </a:p>
          <a:p>
            <a:pPr indent="-228600">
              <a:lnSpc>
                <a:spcPct val="90000"/>
              </a:lnSpc>
              <a:spcAft>
                <a:spcPts val="600"/>
              </a:spcAft>
              <a:buFont typeface="Arial" panose="020B0604020202020204" pitchFamily="34" charset="0"/>
              <a:buChar char="•"/>
            </a:pPr>
            <a:r>
              <a:rPr lang="en-US" sz="1400" b="1" dirty="0"/>
              <a:t>Legal: Full compliance with hospitality, food safety, retail, employment, and data protection laws ensures secure handling of personal and payment information, protecting customers and building trust.</a:t>
            </a:r>
            <a:endParaRPr lang="en-US" altLang="en-US" sz="1400" b="0" dirty="0"/>
          </a:p>
        </p:txBody>
      </p:sp>
    </p:spTree>
    <p:extLst>
      <p:ext uri="{BB962C8B-B14F-4D97-AF65-F5344CB8AC3E}">
        <p14:creationId xmlns:p14="http://schemas.microsoft.com/office/powerpoint/2010/main" val="1524246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CA7CFC1-D7AD-1D38-BE48-0537EF316731}"/>
              </a:ext>
            </a:extLst>
          </p:cNvPr>
          <p:cNvSpPr txBox="1"/>
          <p:nvPr/>
        </p:nvSpPr>
        <p:spPr>
          <a:xfrm>
            <a:off x="761800" y="762001"/>
            <a:ext cx="5334197" cy="170824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Marketing Strategies</a:t>
            </a:r>
          </a:p>
        </p:txBody>
      </p:sp>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a:xfrm>
            <a:off x="761800" y="2470244"/>
            <a:ext cx="5334197" cy="3769835"/>
          </a:xfrm>
        </p:spPr>
        <p:txBody>
          <a:bodyPr vert="horz" lIns="91440" tIns="45720" rIns="91440" bIns="45720" rtlCol="0" anchor="ctr">
            <a:normAutofit/>
          </a:bodyPr>
          <a:lstStyle/>
          <a:p>
            <a:pPr marL="0"/>
            <a:endParaRPr lang="en-US" sz="1400" b="1" dirty="0"/>
          </a:p>
          <a:p>
            <a:pPr marL="0"/>
            <a:r>
              <a:rPr lang="en-US" sz="1400" b="1" dirty="0"/>
              <a:t>Londoner Gateway Resort &amp; Plaza</a:t>
            </a:r>
          </a:p>
          <a:p>
            <a:pPr marL="0"/>
            <a:endParaRPr lang="en-US" sz="1400" dirty="0"/>
          </a:p>
          <a:p>
            <a:r>
              <a:rPr lang="en-US" sz="1400" b="1" dirty="0"/>
              <a:t>Target Market</a:t>
            </a:r>
            <a:r>
              <a:rPr lang="en-US" sz="1400" dirty="0"/>
              <a:t>: Lagos residents, businesses, visitors &amp; tourists; value convenience, quality &amp; safety </a:t>
            </a:r>
          </a:p>
          <a:p>
            <a:r>
              <a:rPr lang="en-US" sz="1400" b="1" dirty="0"/>
              <a:t>Customer Segments</a:t>
            </a:r>
            <a:r>
              <a:rPr lang="en-US" sz="1400" dirty="0"/>
              <a:t>: Hotel guests, Supermarket shoppers, Entertainment/event clients</a:t>
            </a:r>
          </a:p>
          <a:p>
            <a:r>
              <a:rPr lang="en-US" sz="1400" b="1" dirty="0"/>
              <a:t>Unique Selling Points</a:t>
            </a:r>
            <a:r>
              <a:rPr lang="en-US" sz="1400" dirty="0"/>
              <a:t>: All‑in‑one hotel + supermarket + entertainment, Convenience, Quality at fair prices, Safe &amp; welcoming, One‑stop for stays &amp; events</a:t>
            </a:r>
          </a:p>
          <a:p>
            <a:r>
              <a:rPr lang="en-US" sz="1400" b="1" dirty="0"/>
              <a:t>Strategies</a:t>
            </a:r>
            <a:r>
              <a:rPr lang="en-US" sz="1400" dirty="0"/>
              <a:t>: Digital (website, social media, reviews)Local visibility, Partnerships &amp; corporate rates, Packages &amp; promotions, Service‑driven reputation, Budget‑controlled growth</a:t>
            </a:r>
          </a:p>
          <a:p>
            <a:pPr marL="0"/>
            <a:endParaRPr lang="en-US" sz="1400" dirty="0"/>
          </a:p>
          <a:p>
            <a:endParaRPr lang="en-US" sz="1400" dirty="0"/>
          </a:p>
        </p:txBody>
      </p:sp>
      <p:pic>
        <p:nvPicPr>
          <p:cNvPr id="6" name="Picture 5" descr="Abstract blurred background of department store">
            <a:extLst>
              <a:ext uri="{FF2B5EF4-FFF2-40B4-BE49-F238E27FC236}">
                <a16:creationId xmlns:a16="http://schemas.microsoft.com/office/drawing/2014/main" id="{7648378E-F3EF-320E-58B1-ACC6989D3147}"/>
              </a:ext>
            </a:extLst>
          </p:cNvPr>
          <p:cNvPicPr>
            <a:picLocks noChangeAspect="1"/>
          </p:cNvPicPr>
          <p:nvPr/>
        </p:nvPicPr>
        <p:blipFill>
          <a:blip r:embed="rId3"/>
          <a:srcRect l="18125" r="30038"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481281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31" name="Freeform: Shape 30">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graphicFrame>
        <p:nvGraphicFramePr>
          <p:cNvPr id="5" name="Table 4">
            <a:extLst>
              <a:ext uri="{FF2B5EF4-FFF2-40B4-BE49-F238E27FC236}">
                <a16:creationId xmlns:a16="http://schemas.microsoft.com/office/drawing/2014/main" id="{84AB0C6C-1B62-BD5B-4E39-AC5A0700187D}"/>
              </a:ext>
            </a:extLst>
          </p:cNvPr>
          <p:cNvGraphicFramePr>
            <a:graphicFrameLocks noGrp="1"/>
          </p:cNvGraphicFramePr>
          <p:nvPr>
            <p:extLst>
              <p:ext uri="{D42A27DB-BD31-4B8C-83A1-F6EECF244321}">
                <p14:modId xmlns:p14="http://schemas.microsoft.com/office/powerpoint/2010/main" val="1155903062"/>
              </p:ext>
            </p:extLst>
          </p:nvPr>
        </p:nvGraphicFramePr>
        <p:xfrm>
          <a:off x="6994525" y="642938"/>
          <a:ext cx="4551362" cy="5570534"/>
        </p:xfrm>
        <a:graphic>
          <a:graphicData uri="http://schemas.openxmlformats.org/drawingml/2006/table">
            <a:tbl>
              <a:tblPr bandRow="1">
                <a:tableStyleId>{5C22544A-7EE6-4342-B048-85BDC9FD1C3A}</a:tableStyleId>
              </a:tblPr>
              <a:tblGrid>
                <a:gridCol w="3109029">
                  <a:extLst>
                    <a:ext uri="{9D8B030D-6E8A-4147-A177-3AD203B41FA5}">
                      <a16:colId xmlns:a16="http://schemas.microsoft.com/office/drawing/2014/main" val="4078324115"/>
                    </a:ext>
                  </a:extLst>
                </a:gridCol>
                <a:gridCol w="1442333">
                  <a:extLst>
                    <a:ext uri="{9D8B030D-6E8A-4147-A177-3AD203B41FA5}">
                      <a16:colId xmlns:a16="http://schemas.microsoft.com/office/drawing/2014/main" val="3261734122"/>
                    </a:ext>
                  </a:extLst>
                </a:gridCol>
              </a:tblGrid>
              <a:tr h="1191362">
                <a:tc>
                  <a:txBody>
                    <a:bodyPr/>
                    <a:lstStyle/>
                    <a:p>
                      <a:pPr algn="l" rtl="0" fontAlgn="ctr"/>
                      <a:r>
                        <a:rPr lang="en-GB" sz="3300" u="none" strike="noStrike" dirty="0">
                          <a:effectLst/>
                        </a:rPr>
                        <a:t>Fixed Costs</a:t>
                      </a:r>
                      <a:endParaRPr lang="en-GB" sz="3300" b="1" i="0" u="none" strike="noStrike" dirty="0">
                        <a:solidFill>
                          <a:srgbClr val="000000"/>
                        </a:solidFill>
                        <a:effectLst/>
                        <a:latin typeface="Calibri" panose="020F0502020204030204" pitchFamily="34" charset="0"/>
                      </a:endParaRPr>
                    </a:p>
                  </a:txBody>
                  <a:tcPr marL="15716" marR="15716" marT="15716" marB="0" anchor="ctr">
                    <a:solidFill>
                      <a:schemeClr val="accent6">
                        <a:lumMod val="60000"/>
                        <a:lumOff val="40000"/>
                      </a:schemeClr>
                    </a:solidFill>
                  </a:tcPr>
                </a:tc>
                <a:tc>
                  <a:txBody>
                    <a:bodyPr/>
                    <a:lstStyle/>
                    <a:p>
                      <a:pPr algn="l" rtl="0" fontAlgn="ctr"/>
                      <a:r>
                        <a:rPr lang="en-GB" sz="3300" u="none" strike="noStrike" dirty="0">
                          <a:effectLst/>
                        </a:rPr>
                        <a:t>per month</a:t>
                      </a:r>
                      <a:endParaRPr lang="en-GB" sz="3300" b="0" i="0" u="none" strike="noStrike" dirty="0">
                        <a:solidFill>
                          <a:srgbClr val="000000"/>
                        </a:solidFill>
                        <a:effectLst/>
                        <a:latin typeface="Calibri" panose="020F0502020204030204" pitchFamily="34" charset="0"/>
                      </a:endParaRPr>
                    </a:p>
                  </a:txBody>
                  <a:tcPr marL="15716" marR="15716" marT="15716" marB="0" anchor="ctr">
                    <a:solidFill>
                      <a:schemeClr val="accent6">
                        <a:lumMod val="60000"/>
                        <a:lumOff val="40000"/>
                      </a:schemeClr>
                    </a:solidFill>
                  </a:tcPr>
                </a:tc>
                <a:extLst>
                  <a:ext uri="{0D108BD9-81ED-4DB2-BD59-A6C34878D82A}">
                    <a16:rowId xmlns:a16="http://schemas.microsoft.com/office/drawing/2014/main" val="1773919177"/>
                  </a:ext>
                </a:extLst>
              </a:tr>
              <a:tr h="637562">
                <a:tc>
                  <a:txBody>
                    <a:bodyPr/>
                    <a:lstStyle/>
                    <a:p>
                      <a:pPr algn="l" rtl="0" fontAlgn="ctr"/>
                      <a:r>
                        <a:rPr lang="en-GB" sz="3300" u="none" strike="noStrike">
                          <a:effectLst/>
                        </a:rPr>
                        <a:t>Rent</a:t>
                      </a:r>
                      <a:endParaRPr lang="en-GB" sz="3300" b="0" i="0" u="none" strike="noStrike">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u="none" strike="noStrike" dirty="0">
                          <a:effectLst/>
                        </a:rPr>
                        <a:t>£3,500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3366274579"/>
                  </a:ext>
                </a:extLst>
              </a:tr>
              <a:tr h="637562">
                <a:tc>
                  <a:txBody>
                    <a:bodyPr/>
                    <a:lstStyle/>
                    <a:p>
                      <a:pPr algn="l" rtl="0" fontAlgn="ctr"/>
                      <a:r>
                        <a:rPr lang="en-GB" sz="3300" b="0" i="0" u="none" strike="noStrike" dirty="0">
                          <a:solidFill>
                            <a:srgbClr val="000000"/>
                          </a:solidFill>
                          <a:effectLst/>
                          <a:latin typeface="Calibri" panose="020F0502020204030204" pitchFamily="34" charset="0"/>
                        </a:rPr>
                        <a:t>Maintenance</a:t>
                      </a:r>
                    </a:p>
                  </a:txBody>
                  <a:tcPr marL="15716" marR="15716" marT="15716" marB="0" anchor="ctr"/>
                </a:tc>
                <a:tc>
                  <a:txBody>
                    <a:bodyPr/>
                    <a:lstStyle/>
                    <a:p>
                      <a:pPr algn="r" rtl="0" fontAlgn="ctr"/>
                      <a:r>
                        <a:rPr lang="en-GB" sz="3300" u="none" strike="noStrike" dirty="0">
                          <a:effectLst/>
                        </a:rPr>
                        <a:t>£4,500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1957750995"/>
                  </a:ext>
                </a:extLst>
              </a:tr>
              <a:tr h="637562">
                <a:tc>
                  <a:txBody>
                    <a:bodyPr/>
                    <a:lstStyle/>
                    <a:p>
                      <a:pPr algn="l" rtl="0" fontAlgn="ctr"/>
                      <a:r>
                        <a:rPr lang="en-GB" sz="3300" b="0" i="0" u="none" strike="noStrike" dirty="0">
                          <a:solidFill>
                            <a:srgbClr val="000000"/>
                          </a:solidFill>
                          <a:effectLst/>
                          <a:latin typeface="Calibri" panose="020F0502020204030204" pitchFamily="34" charset="0"/>
                        </a:rPr>
                        <a:t>Transport</a:t>
                      </a:r>
                    </a:p>
                  </a:txBody>
                  <a:tcPr marL="15716" marR="15716" marT="15716" marB="0" anchor="ctr"/>
                </a:tc>
                <a:tc>
                  <a:txBody>
                    <a:bodyPr/>
                    <a:lstStyle/>
                    <a:p>
                      <a:pPr algn="r" rtl="0" fontAlgn="ctr"/>
                      <a:r>
                        <a:rPr lang="en-GB" sz="3300" u="none" strike="noStrike" dirty="0">
                          <a:effectLst/>
                        </a:rPr>
                        <a:t>£700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3343916940"/>
                  </a:ext>
                </a:extLst>
              </a:tr>
              <a:tr h="1191362">
                <a:tc>
                  <a:txBody>
                    <a:bodyPr/>
                    <a:lstStyle/>
                    <a:p>
                      <a:pPr algn="l" rtl="0" fontAlgn="ctr"/>
                      <a:r>
                        <a:rPr lang="en-GB" sz="3300" u="none" strike="noStrike" dirty="0">
                          <a:effectLst/>
                        </a:rPr>
                        <a:t> Five Emp Salary</a:t>
                      </a:r>
                      <a:endParaRPr lang="en-GB" sz="3300" b="0" i="0" u="none" strike="noStrike" dirty="0">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u="none" strike="noStrike" dirty="0">
                          <a:effectLst/>
                        </a:rPr>
                        <a:t>£6,800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1042499348"/>
                  </a:ext>
                </a:extLst>
              </a:tr>
              <a:tr h="637562">
                <a:tc>
                  <a:txBody>
                    <a:bodyPr/>
                    <a:lstStyle/>
                    <a:p>
                      <a:pPr algn="l" rtl="0" fontAlgn="ctr"/>
                      <a:r>
                        <a:rPr lang="en-GB" sz="3300" u="none" strike="noStrike">
                          <a:effectLst/>
                        </a:rPr>
                        <a:t>Accountant</a:t>
                      </a:r>
                      <a:endParaRPr lang="en-GB" sz="3300" b="0" i="0" u="none" strike="noStrike">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u="none" strike="noStrike">
                          <a:effectLst/>
                        </a:rPr>
                        <a:t>£100</a:t>
                      </a:r>
                      <a:endParaRPr lang="en-GB" sz="3300" b="0" i="0" u="none" strike="noStrike">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911577121"/>
                  </a:ext>
                </a:extLst>
              </a:tr>
              <a:tr h="637562">
                <a:tc>
                  <a:txBody>
                    <a:bodyPr/>
                    <a:lstStyle/>
                    <a:p>
                      <a:pPr algn="l" rtl="0" fontAlgn="ctr"/>
                      <a:r>
                        <a:rPr lang="en-GB" sz="3300" u="none" strike="noStrike" dirty="0">
                          <a:effectLst/>
                        </a:rPr>
                        <a:t>Total cost</a:t>
                      </a:r>
                      <a:endParaRPr lang="en-GB" sz="3300" b="0" i="0" u="none" strike="noStrike" dirty="0">
                        <a:solidFill>
                          <a:srgbClr val="000000"/>
                        </a:solidFill>
                        <a:effectLst/>
                        <a:latin typeface="Calibri" panose="020F0502020204030204" pitchFamily="34" charset="0"/>
                      </a:endParaRPr>
                    </a:p>
                  </a:txBody>
                  <a:tcPr marL="15716" marR="15716" marT="15716" marB="0" anchor="ctr">
                    <a:solidFill>
                      <a:schemeClr val="accent4">
                        <a:lumMod val="20000"/>
                        <a:lumOff val="80000"/>
                      </a:schemeClr>
                    </a:solidFill>
                  </a:tcPr>
                </a:tc>
                <a:tc>
                  <a:txBody>
                    <a:bodyPr/>
                    <a:lstStyle/>
                    <a:p>
                      <a:pPr algn="r" rtl="0" fontAlgn="ctr"/>
                      <a:r>
                        <a:rPr lang="en-GB" sz="3300" u="none" strike="noStrike" dirty="0">
                          <a:effectLst/>
                        </a:rPr>
                        <a:t>£15,600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246753763"/>
                  </a:ext>
                </a:extLst>
              </a:tr>
            </a:tbl>
          </a:graphicData>
        </a:graphic>
      </p:graphicFrame>
      <p:graphicFrame>
        <p:nvGraphicFramePr>
          <p:cNvPr id="4" name="Content Placeholder 3">
            <a:extLst>
              <a:ext uri="{FF2B5EF4-FFF2-40B4-BE49-F238E27FC236}">
                <a16:creationId xmlns:a16="http://schemas.microsoft.com/office/drawing/2014/main" id="{3BF6B87C-753B-0606-B7C1-F526C69EB0B1}"/>
              </a:ext>
            </a:extLst>
          </p:cNvPr>
          <p:cNvGraphicFramePr>
            <a:graphicFrameLocks noGrp="1"/>
          </p:cNvGraphicFramePr>
          <p:nvPr>
            <p:ph idx="1"/>
            <p:extLst>
              <p:ext uri="{D42A27DB-BD31-4B8C-83A1-F6EECF244321}">
                <p14:modId xmlns:p14="http://schemas.microsoft.com/office/powerpoint/2010/main" val="2155368404"/>
              </p:ext>
            </p:extLst>
          </p:nvPr>
        </p:nvGraphicFramePr>
        <p:xfrm>
          <a:off x="991752" y="642938"/>
          <a:ext cx="4551362" cy="5570538"/>
        </p:xfrm>
        <a:graphic>
          <a:graphicData uri="http://schemas.openxmlformats.org/drawingml/2006/table">
            <a:tbl>
              <a:tblPr firstRow="1"/>
              <a:tblGrid>
                <a:gridCol w="2625291">
                  <a:extLst>
                    <a:ext uri="{9D8B030D-6E8A-4147-A177-3AD203B41FA5}">
                      <a16:colId xmlns:a16="http://schemas.microsoft.com/office/drawing/2014/main" val="3173173661"/>
                    </a:ext>
                  </a:extLst>
                </a:gridCol>
                <a:gridCol w="1926071">
                  <a:extLst>
                    <a:ext uri="{9D8B030D-6E8A-4147-A177-3AD203B41FA5}">
                      <a16:colId xmlns:a16="http://schemas.microsoft.com/office/drawing/2014/main" val="896379705"/>
                    </a:ext>
                  </a:extLst>
                </a:gridCol>
              </a:tblGrid>
              <a:tr h="928423">
                <a:tc>
                  <a:txBody>
                    <a:bodyPr/>
                    <a:lstStyle/>
                    <a:p>
                      <a:pPr algn="l" rtl="0" fontAlgn="ctr">
                        <a:spcBef>
                          <a:spcPts val="0"/>
                        </a:spcBef>
                        <a:spcAft>
                          <a:spcPts val="0"/>
                        </a:spcAft>
                      </a:pPr>
                      <a:r>
                        <a:rPr lang="en-GB" sz="3300" b="1" i="0" u="none" strike="noStrike">
                          <a:solidFill>
                            <a:srgbClr val="000000"/>
                          </a:solidFill>
                          <a:effectLst/>
                          <a:highlight>
                            <a:srgbClr val="83CCEB"/>
                          </a:highlight>
                          <a:latin typeface="Calibri" panose="020F0502020204030204" pitchFamily="34" charset="0"/>
                        </a:rPr>
                        <a:t>Startup</a:t>
                      </a:r>
                      <a:r>
                        <a:rPr lang="en-GB" sz="3300" b="0" i="0" u="none" strike="noStrike">
                          <a:solidFill>
                            <a:srgbClr val="000000"/>
                          </a:solidFill>
                          <a:effectLst/>
                          <a:highlight>
                            <a:srgbClr val="83CCEB"/>
                          </a:highlight>
                          <a:latin typeface="Calibri" panose="020F0502020204030204" pitchFamily="34" charset="0"/>
                        </a:rPr>
                        <a:t> </a:t>
                      </a:r>
                      <a:r>
                        <a:rPr lang="en-GB" sz="3300" b="1" i="0" u="none" strike="noStrike">
                          <a:solidFill>
                            <a:srgbClr val="000000"/>
                          </a:solidFill>
                          <a:effectLst/>
                          <a:highlight>
                            <a:srgbClr val="83CCEB"/>
                          </a:highlight>
                          <a:latin typeface="Calibri" panose="020F0502020204030204" pitchFamily="34" charset="0"/>
                        </a:rPr>
                        <a:t>Cost</a:t>
                      </a:r>
                      <a:endParaRPr lang="en-GB" sz="2500" b="0" i="0" u="none" strike="noStrike">
                        <a:effectLst/>
                        <a:highlight>
                          <a:srgbClr val="83CCE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tc>
                  <a:txBody>
                    <a:bodyPr/>
                    <a:lstStyle/>
                    <a:p>
                      <a:pPr algn="l" rtl="0" fontAlgn="ctr">
                        <a:spcBef>
                          <a:spcPts val="0"/>
                        </a:spcBef>
                        <a:spcAft>
                          <a:spcPts val="0"/>
                        </a:spcAft>
                      </a:pPr>
                      <a:r>
                        <a:rPr lang="en-GB" sz="3300" b="0" i="0" u="none" strike="noStrike">
                          <a:solidFill>
                            <a:srgbClr val="000000"/>
                          </a:solidFill>
                          <a:effectLst/>
                          <a:highlight>
                            <a:srgbClr val="83CCEB"/>
                          </a:highlight>
                          <a:latin typeface="Calibri" panose="020F0502020204030204" pitchFamily="34" charset="0"/>
                        </a:rPr>
                        <a:t> </a:t>
                      </a:r>
                      <a:endParaRPr lang="en-GB" sz="2500" b="0" i="0" u="none" strike="noStrike">
                        <a:effectLst/>
                        <a:highlight>
                          <a:srgbClr val="83CCE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extLst>
                  <a:ext uri="{0D108BD9-81ED-4DB2-BD59-A6C34878D82A}">
                    <a16:rowId xmlns:a16="http://schemas.microsoft.com/office/drawing/2014/main" val="1695073799"/>
                  </a:ext>
                </a:extLst>
              </a:tr>
              <a:tr h="928423">
                <a:tc>
                  <a:txBody>
                    <a:bodyPr/>
                    <a:lstStyle/>
                    <a:p>
                      <a:pPr algn="l" rtl="0" fontAlgn="ctr">
                        <a:spcBef>
                          <a:spcPts val="0"/>
                        </a:spcBef>
                        <a:spcAft>
                          <a:spcPts val="0"/>
                        </a:spcAft>
                      </a:pPr>
                      <a:r>
                        <a:rPr lang="en-GB" sz="3300" b="0" i="0" u="none" strike="noStrike" dirty="0">
                          <a:solidFill>
                            <a:srgbClr val="000000"/>
                          </a:solidFill>
                          <a:effectLst/>
                          <a:highlight>
                            <a:srgbClr val="CAEDFB"/>
                          </a:highlight>
                          <a:latin typeface="Calibri" panose="020F0502020204030204" pitchFamily="34" charset="0"/>
                        </a:rPr>
                        <a:t>Furniture</a:t>
                      </a:r>
                      <a:endParaRPr lang="en-GB" sz="2500" b="0" i="0" u="none" strike="noStrike" dirty="0">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£20,000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238123093"/>
                  </a:ext>
                </a:extLst>
              </a:tr>
              <a:tr h="928423">
                <a:tc>
                  <a:txBody>
                    <a:bodyPr/>
                    <a:lstStyle/>
                    <a:p>
                      <a:pPr algn="l" rtl="0" fontAlgn="ctr">
                        <a:spcBef>
                          <a:spcPts val="0"/>
                        </a:spcBef>
                        <a:spcAft>
                          <a:spcPts val="0"/>
                        </a:spcAft>
                      </a:pPr>
                      <a:r>
                        <a:rPr lang="en-GB" sz="3300" b="0" i="0" u="none" strike="noStrike">
                          <a:solidFill>
                            <a:srgbClr val="000000"/>
                          </a:solidFill>
                          <a:effectLst/>
                          <a:highlight>
                            <a:srgbClr val="CAEDFB"/>
                          </a:highlight>
                          <a:latin typeface="Calibri" panose="020F0502020204030204" pitchFamily="34" charset="0"/>
                        </a:rPr>
                        <a:t>Accessories</a:t>
                      </a:r>
                      <a:endParaRPr lang="en-GB" sz="2500" b="0" i="0" u="none" strike="noStrike">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£5,800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1377427567"/>
                  </a:ext>
                </a:extLst>
              </a:tr>
              <a:tr h="928423">
                <a:tc>
                  <a:txBody>
                    <a:bodyPr/>
                    <a:lstStyle/>
                    <a:p>
                      <a:pPr algn="l" rtl="0" fontAlgn="ctr">
                        <a:spcBef>
                          <a:spcPts val="0"/>
                        </a:spcBef>
                        <a:spcAft>
                          <a:spcPts val="0"/>
                        </a:spcAft>
                      </a:pPr>
                      <a:r>
                        <a:rPr lang="en-GB" sz="3300" b="0" i="0" u="none" strike="noStrike" dirty="0">
                          <a:solidFill>
                            <a:srgbClr val="000000"/>
                          </a:solidFill>
                          <a:effectLst/>
                          <a:highlight>
                            <a:srgbClr val="CAEDFB"/>
                          </a:highlight>
                          <a:latin typeface="Calibri" panose="020F0502020204030204" pitchFamily="34" charset="0"/>
                        </a:rPr>
                        <a:t>Utility</a:t>
                      </a:r>
                      <a:endParaRPr lang="en-GB" sz="2500" b="0" i="0" u="none" strike="noStrike" dirty="0">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£2,000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025424853"/>
                  </a:ext>
                </a:extLst>
              </a:tr>
              <a:tr h="928423">
                <a:tc>
                  <a:txBody>
                    <a:bodyPr/>
                    <a:lstStyle/>
                    <a:p>
                      <a:pPr algn="l" rtl="0" fontAlgn="ctr">
                        <a:spcBef>
                          <a:spcPts val="0"/>
                        </a:spcBef>
                        <a:spcAft>
                          <a:spcPts val="0"/>
                        </a:spcAft>
                      </a:pPr>
                      <a:r>
                        <a:rPr lang="en-GB" sz="3300" b="0" i="0" u="none" strike="noStrike" dirty="0">
                          <a:solidFill>
                            <a:srgbClr val="000000"/>
                          </a:solidFill>
                          <a:effectLst/>
                          <a:highlight>
                            <a:srgbClr val="CAEDFB"/>
                          </a:highlight>
                          <a:latin typeface="Calibri" panose="020F0502020204030204" pitchFamily="34" charset="0"/>
                        </a:rPr>
                        <a:t>Renovation</a:t>
                      </a:r>
                      <a:endParaRPr lang="en-GB" sz="2500" b="0" i="0" u="none" strike="noStrike" dirty="0">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£50,000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889220869"/>
                  </a:ext>
                </a:extLst>
              </a:tr>
              <a:tr h="928423">
                <a:tc>
                  <a:txBody>
                    <a:bodyPr/>
                    <a:lstStyle/>
                    <a:p>
                      <a:pPr algn="l" rtl="0" fontAlgn="ctr">
                        <a:spcBef>
                          <a:spcPts val="0"/>
                        </a:spcBef>
                        <a:spcAft>
                          <a:spcPts val="0"/>
                        </a:spcAft>
                      </a:pPr>
                      <a:r>
                        <a:rPr lang="en-GB" sz="3300" b="1" i="0" u="none" strike="noStrike" dirty="0">
                          <a:solidFill>
                            <a:srgbClr val="000000"/>
                          </a:solidFill>
                          <a:effectLst/>
                          <a:highlight>
                            <a:srgbClr val="FFFF00"/>
                          </a:highlight>
                          <a:latin typeface="Calibri" panose="020F0502020204030204" pitchFamily="34" charset="0"/>
                        </a:rPr>
                        <a:t>Total</a:t>
                      </a:r>
                      <a:endParaRPr lang="en-GB" sz="2500" b="0" i="0" u="none" strike="noStrike" dirty="0">
                        <a:effectLst/>
                        <a:highlight>
                          <a:srgbClr val="FFFF00"/>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£77,800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860891384"/>
                  </a:ext>
                </a:extLst>
              </a:tr>
            </a:tbl>
          </a:graphicData>
        </a:graphic>
      </p:graphicFrame>
    </p:spTree>
    <p:extLst>
      <p:ext uri="{BB962C8B-B14F-4D97-AF65-F5344CB8AC3E}">
        <p14:creationId xmlns:p14="http://schemas.microsoft.com/office/powerpoint/2010/main" val="37238722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grpSp>
        <p:nvGrpSpPr>
          <p:cNvPr id="25" name="Group 24">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26" name="Freeform: Shape 25">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9" name="Freeform: Shape 28">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0" name="Freeform: Shape 29">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graphicFrame>
        <p:nvGraphicFramePr>
          <p:cNvPr id="4" name="Table 3">
            <a:extLst>
              <a:ext uri="{FF2B5EF4-FFF2-40B4-BE49-F238E27FC236}">
                <a16:creationId xmlns:a16="http://schemas.microsoft.com/office/drawing/2014/main" id="{2F6F19B2-8C3F-D75A-7C23-E7E461F14C7E}"/>
              </a:ext>
            </a:extLst>
          </p:cNvPr>
          <p:cNvGraphicFramePr>
            <a:graphicFrameLocks noGrp="1"/>
          </p:cNvGraphicFramePr>
          <p:nvPr>
            <p:extLst>
              <p:ext uri="{D42A27DB-BD31-4B8C-83A1-F6EECF244321}">
                <p14:modId xmlns:p14="http://schemas.microsoft.com/office/powerpoint/2010/main" val="1166347324"/>
              </p:ext>
            </p:extLst>
          </p:nvPr>
        </p:nvGraphicFramePr>
        <p:xfrm>
          <a:off x="698596" y="322112"/>
          <a:ext cx="7560863" cy="3531850"/>
        </p:xfrm>
        <a:graphic>
          <a:graphicData uri="http://schemas.openxmlformats.org/drawingml/2006/table">
            <a:tbl>
              <a:tblPr firstRow="1" bandRow="1"/>
              <a:tblGrid>
                <a:gridCol w="1573340">
                  <a:extLst>
                    <a:ext uri="{9D8B030D-6E8A-4147-A177-3AD203B41FA5}">
                      <a16:colId xmlns:a16="http://schemas.microsoft.com/office/drawing/2014/main" val="2167734324"/>
                    </a:ext>
                  </a:extLst>
                </a:gridCol>
                <a:gridCol w="875124">
                  <a:extLst>
                    <a:ext uri="{9D8B030D-6E8A-4147-A177-3AD203B41FA5}">
                      <a16:colId xmlns:a16="http://schemas.microsoft.com/office/drawing/2014/main" val="2955019756"/>
                    </a:ext>
                  </a:extLst>
                </a:gridCol>
                <a:gridCol w="967103">
                  <a:extLst>
                    <a:ext uri="{9D8B030D-6E8A-4147-A177-3AD203B41FA5}">
                      <a16:colId xmlns:a16="http://schemas.microsoft.com/office/drawing/2014/main" val="4290968929"/>
                    </a:ext>
                  </a:extLst>
                </a:gridCol>
                <a:gridCol w="1036324">
                  <a:extLst>
                    <a:ext uri="{9D8B030D-6E8A-4147-A177-3AD203B41FA5}">
                      <a16:colId xmlns:a16="http://schemas.microsoft.com/office/drawing/2014/main" val="1994572689"/>
                    </a:ext>
                  </a:extLst>
                </a:gridCol>
                <a:gridCol w="1036324">
                  <a:extLst>
                    <a:ext uri="{9D8B030D-6E8A-4147-A177-3AD203B41FA5}">
                      <a16:colId xmlns:a16="http://schemas.microsoft.com/office/drawing/2014/main" val="2634358367"/>
                    </a:ext>
                  </a:extLst>
                </a:gridCol>
                <a:gridCol w="1036324">
                  <a:extLst>
                    <a:ext uri="{9D8B030D-6E8A-4147-A177-3AD203B41FA5}">
                      <a16:colId xmlns:a16="http://schemas.microsoft.com/office/drawing/2014/main" val="1333549612"/>
                    </a:ext>
                  </a:extLst>
                </a:gridCol>
                <a:gridCol w="1036324">
                  <a:extLst>
                    <a:ext uri="{9D8B030D-6E8A-4147-A177-3AD203B41FA5}">
                      <a16:colId xmlns:a16="http://schemas.microsoft.com/office/drawing/2014/main" val="2091956516"/>
                    </a:ext>
                  </a:extLst>
                </a:gridCol>
              </a:tblGrid>
              <a:tr h="779522">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Variable Costs</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dirty="0">
                          <a:solidFill>
                            <a:srgbClr val="000000"/>
                          </a:solidFill>
                          <a:effectLst/>
                          <a:highlight>
                            <a:srgbClr val="A6C9EC"/>
                          </a:highlight>
                          <a:latin typeface="Calibri" panose="020F0502020204030204" pitchFamily="34" charset="0"/>
                        </a:rPr>
                        <a:t>Jan</a:t>
                      </a:r>
                      <a:endParaRPr lang="en-GB" sz="2200" b="0" i="0" u="none" strike="noStrike" dirty="0">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dirty="0">
                          <a:solidFill>
                            <a:srgbClr val="000000"/>
                          </a:solidFill>
                          <a:effectLst/>
                          <a:highlight>
                            <a:srgbClr val="A6C9EC"/>
                          </a:highlight>
                          <a:latin typeface="Calibri" panose="020F0502020204030204" pitchFamily="34" charset="0"/>
                        </a:rPr>
                        <a:t>Feb</a:t>
                      </a:r>
                      <a:endParaRPr lang="en-GB" sz="2200" b="0" i="0" u="none" strike="noStrike" dirty="0">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Mar</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Apr</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May</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June</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extLst>
                  <a:ext uri="{0D108BD9-81ED-4DB2-BD59-A6C34878D82A}">
                    <a16:rowId xmlns:a16="http://schemas.microsoft.com/office/drawing/2014/main" val="1363295777"/>
                  </a:ext>
                </a:extLst>
              </a:tr>
              <a:tr h="413762">
                <a:tc>
                  <a:txBody>
                    <a:bodyPr/>
                    <a:lstStyle/>
                    <a:p>
                      <a:pPr algn="l" rtl="0" fontAlgn="ctr">
                        <a:spcBef>
                          <a:spcPts val="0"/>
                        </a:spcBef>
                        <a:spcAft>
                          <a:spcPts val="0"/>
                        </a:spcAft>
                      </a:pPr>
                      <a:r>
                        <a:rPr lang="en-GB" sz="2400" b="0" i="0" u="none" strike="noStrike">
                          <a:solidFill>
                            <a:srgbClr val="000000"/>
                          </a:solidFill>
                          <a:effectLst/>
                          <a:highlight>
                            <a:srgbClr val="CAEDFB"/>
                          </a:highlight>
                          <a:latin typeface="Calibri" panose="020F0502020204030204" pitchFamily="34" charset="0"/>
                        </a:rPr>
                        <a:t>Electricity</a:t>
                      </a:r>
                      <a:endParaRPr lang="en-GB" sz="2200" b="0" i="0" u="none" strike="noStrike">
                        <a:effectLst/>
                        <a:highlight>
                          <a:srgbClr val="CAEDFB"/>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£250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300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300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300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300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350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115191722"/>
                  </a:ext>
                </a:extLst>
              </a:tr>
              <a:tr h="779522">
                <a:tc>
                  <a:txBody>
                    <a:bodyPr/>
                    <a:lstStyle/>
                    <a:p>
                      <a:pPr algn="l" rtl="0" fontAlgn="ctr">
                        <a:spcBef>
                          <a:spcPts val="0"/>
                        </a:spcBef>
                        <a:spcAft>
                          <a:spcPts val="0"/>
                        </a:spcAft>
                      </a:pPr>
                      <a:r>
                        <a:rPr lang="en-GB" sz="2400" b="0" i="0" u="none" strike="noStrike" dirty="0">
                          <a:solidFill>
                            <a:srgbClr val="000000"/>
                          </a:solidFill>
                          <a:effectLst/>
                          <a:highlight>
                            <a:srgbClr val="CAEDFB"/>
                          </a:highlight>
                          <a:latin typeface="Calibri" panose="020F0502020204030204" pitchFamily="34" charset="0"/>
                        </a:rPr>
                        <a:t>Raw materials</a:t>
                      </a:r>
                      <a:endParaRPr lang="en-GB" sz="2200" b="0" i="0" u="none" strike="noStrike" dirty="0">
                        <a:effectLst/>
                        <a:highlight>
                          <a:srgbClr val="CAEDFB"/>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£5,800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6000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6500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7000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7500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8000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929915193"/>
                  </a:ext>
                </a:extLst>
              </a:tr>
              <a:tr h="779522">
                <a:tc>
                  <a:txBody>
                    <a:bodyPr/>
                    <a:lstStyle/>
                    <a:p>
                      <a:pPr algn="l" rtl="0" fontAlgn="ctr">
                        <a:spcBef>
                          <a:spcPts val="0"/>
                        </a:spcBef>
                        <a:spcAft>
                          <a:spcPts val="0"/>
                        </a:spcAft>
                      </a:pPr>
                      <a:r>
                        <a:rPr lang="en-GB" sz="2400" b="0" i="0" u="none" strike="noStrike">
                          <a:solidFill>
                            <a:srgbClr val="000000"/>
                          </a:solidFill>
                          <a:effectLst/>
                          <a:highlight>
                            <a:srgbClr val="CAEDFB"/>
                          </a:highlight>
                          <a:latin typeface="Calibri" panose="020F0502020204030204" pitchFamily="34" charset="0"/>
                        </a:rPr>
                        <a:t>hourly paid Emp</a:t>
                      </a:r>
                      <a:endParaRPr lang="en-GB" sz="2200" b="0" i="0" u="none" strike="noStrike">
                        <a:effectLst/>
                        <a:highlight>
                          <a:srgbClr val="CAEDFB"/>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marL="0" marR="0" lvl="0" indent="0" algn="r" defTabSz="914400" rtl="0" eaLnBrk="1" fontAlgn="ctr"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000000"/>
                          </a:solidFill>
                          <a:effectLst/>
                          <a:highlight>
                            <a:srgbClr val="E9EBF5"/>
                          </a:highlight>
                          <a:uLnTx/>
                          <a:uFillTx/>
                          <a:latin typeface="Calibri" panose="020F0502020204030204" pitchFamily="34" charset="0"/>
                          <a:ea typeface="+mn-ea"/>
                          <a:cs typeface="+mn-cs"/>
                        </a:rPr>
                        <a:t>£8</a:t>
                      </a:r>
                      <a:endParaRPr kumimoji="0" lang="en-GB" sz="2200" b="0" i="0" u="none" strike="noStrike" kern="1200" cap="none" spc="0" normalizeH="0" baseline="0" noProof="0" dirty="0">
                        <a:ln>
                          <a:noFill/>
                        </a:ln>
                        <a:solidFill>
                          <a:prstClr val="black"/>
                        </a:solidFill>
                        <a:effectLst/>
                        <a:highlight>
                          <a:srgbClr val="E9EBF5"/>
                        </a:highlight>
                        <a:uLnTx/>
                        <a:uFillTx/>
                        <a:latin typeface="Arial" panose="020B0604020202020204" pitchFamily="34" charset="0"/>
                        <a:ea typeface="+mn-ea"/>
                        <a:cs typeface="+mn-cs"/>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marL="0" marR="0" lvl="0" indent="0" algn="r" defTabSz="914400" rtl="0" eaLnBrk="1" fontAlgn="ctr"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000000"/>
                          </a:solidFill>
                          <a:effectLst/>
                          <a:highlight>
                            <a:srgbClr val="E9EBF5"/>
                          </a:highlight>
                          <a:uLnTx/>
                          <a:uFillTx/>
                          <a:latin typeface="Calibri" panose="020F0502020204030204" pitchFamily="34" charset="0"/>
                          <a:ea typeface="+mn-ea"/>
                          <a:cs typeface="+mn-cs"/>
                        </a:rPr>
                        <a:t>£8</a:t>
                      </a:r>
                      <a:endParaRPr kumimoji="0" lang="en-GB" sz="2200" b="0" i="0" u="none" strike="noStrike" kern="1200" cap="none" spc="0" normalizeH="0" baseline="0" noProof="0" dirty="0">
                        <a:ln>
                          <a:noFill/>
                        </a:ln>
                        <a:solidFill>
                          <a:prstClr val="black"/>
                        </a:solidFill>
                        <a:effectLst/>
                        <a:highlight>
                          <a:srgbClr val="E9EBF5"/>
                        </a:highlight>
                        <a:uLnTx/>
                        <a:uFillTx/>
                        <a:latin typeface="Arial" panose="020B0604020202020204" pitchFamily="34" charset="0"/>
                        <a:ea typeface="+mn-ea"/>
                        <a:cs typeface="+mn-cs"/>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marL="0" marR="0" lvl="0" indent="0" algn="r" defTabSz="914400" rtl="0" eaLnBrk="1" fontAlgn="ctr"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000000"/>
                          </a:solidFill>
                          <a:effectLst/>
                          <a:highlight>
                            <a:srgbClr val="E9EBF5"/>
                          </a:highlight>
                          <a:uLnTx/>
                          <a:uFillTx/>
                          <a:latin typeface="Calibri" panose="020F0502020204030204" pitchFamily="34" charset="0"/>
                          <a:ea typeface="+mn-ea"/>
                          <a:cs typeface="+mn-cs"/>
                        </a:rPr>
                        <a:t>£8</a:t>
                      </a:r>
                      <a:endParaRPr kumimoji="0" lang="en-GB" sz="2200" b="0" i="0" u="none" strike="noStrike" kern="1200" cap="none" spc="0" normalizeH="0" baseline="0" noProof="0" dirty="0">
                        <a:ln>
                          <a:noFill/>
                        </a:ln>
                        <a:solidFill>
                          <a:prstClr val="black"/>
                        </a:solidFill>
                        <a:effectLst/>
                        <a:highlight>
                          <a:srgbClr val="E9EBF5"/>
                        </a:highlight>
                        <a:uLnTx/>
                        <a:uFillTx/>
                        <a:latin typeface="Arial" panose="020B0604020202020204" pitchFamily="34" charset="0"/>
                        <a:ea typeface="+mn-ea"/>
                        <a:cs typeface="+mn-cs"/>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marL="0" marR="0" lvl="0" indent="0" algn="r" defTabSz="914400" rtl="0" eaLnBrk="1" fontAlgn="ctr"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000000"/>
                          </a:solidFill>
                          <a:effectLst/>
                          <a:highlight>
                            <a:srgbClr val="E9EBF5"/>
                          </a:highlight>
                          <a:uLnTx/>
                          <a:uFillTx/>
                          <a:latin typeface="Calibri" panose="020F0502020204030204" pitchFamily="34" charset="0"/>
                          <a:ea typeface="+mn-ea"/>
                          <a:cs typeface="+mn-cs"/>
                        </a:rPr>
                        <a:t>£8</a:t>
                      </a:r>
                      <a:endParaRPr kumimoji="0" lang="en-GB" sz="2200" b="0" i="0" u="none" strike="noStrike" kern="1200" cap="none" spc="0" normalizeH="0" baseline="0" noProof="0" dirty="0">
                        <a:ln>
                          <a:noFill/>
                        </a:ln>
                        <a:solidFill>
                          <a:prstClr val="black"/>
                        </a:solidFill>
                        <a:effectLst/>
                        <a:highlight>
                          <a:srgbClr val="E9EBF5"/>
                        </a:highlight>
                        <a:uLnTx/>
                        <a:uFillTx/>
                        <a:latin typeface="Arial" panose="020B0604020202020204" pitchFamily="34" charset="0"/>
                        <a:ea typeface="+mn-ea"/>
                        <a:cs typeface="+mn-cs"/>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marL="0" marR="0" lvl="0" indent="0" algn="r" defTabSz="914400" rtl="0" eaLnBrk="1" fontAlgn="ctr"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000000"/>
                          </a:solidFill>
                          <a:effectLst/>
                          <a:highlight>
                            <a:srgbClr val="E9EBF5"/>
                          </a:highlight>
                          <a:uLnTx/>
                          <a:uFillTx/>
                          <a:latin typeface="Calibri" panose="020F0502020204030204" pitchFamily="34" charset="0"/>
                          <a:ea typeface="+mn-ea"/>
                          <a:cs typeface="+mn-cs"/>
                        </a:rPr>
                        <a:t>£8</a:t>
                      </a:r>
                      <a:endParaRPr kumimoji="0" lang="en-GB" sz="2200" b="0" i="0" u="none" strike="noStrike" kern="1200" cap="none" spc="0" normalizeH="0" baseline="0" noProof="0" dirty="0">
                        <a:ln>
                          <a:noFill/>
                        </a:ln>
                        <a:solidFill>
                          <a:prstClr val="black"/>
                        </a:solidFill>
                        <a:effectLst/>
                        <a:highlight>
                          <a:srgbClr val="E9EBF5"/>
                        </a:highlight>
                        <a:uLnTx/>
                        <a:uFillTx/>
                        <a:latin typeface="Arial" panose="020B0604020202020204" pitchFamily="34" charset="0"/>
                        <a:ea typeface="+mn-ea"/>
                        <a:cs typeface="+mn-cs"/>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marL="0" marR="0" lvl="0" indent="0" algn="r" defTabSz="914400" rtl="0" eaLnBrk="1" fontAlgn="ctr"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000000"/>
                          </a:solidFill>
                          <a:effectLst/>
                          <a:highlight>
                            <a:srgbClr val="E9EBF5"/>
                          </a:highlight>
                          <a:uLnTx/>
                          <a:uFillTx/>
                          <a:latin typeface="Calibri" panose="020F0502020204030204" pitchFamily="34" charset="0"/>
                          <a:ea typeface="+mn-ea"/>
                          <a:cs typeface="+mn-cs"/>
                        </a:rPr>
                        <a:t>£9</a:t>
                      </a:r>
                      <a:endParaRPr kumimoji="0" lang="en-GB" sz="2200" b="0" i="0" u="none" strike="noStrike" kern="1200" cap="none" spc="0" normalizeH="0" baseline="0" noProof="0" dirty="0">
                        <a:ln>
                          <a:noFill/>
                        </a:ln>
                        <a:solidFill>
                          <a:prstClr val="black"/>
                        </a:solidFill>
                        <a:effectLst/>
                        <a:highlight>
                          <a:srgbClr val="E9EBF5"/>
                        </a:highlight>
                        <a:uLnTx/>
                        <a:uFillTx/>
                        <a:latin typeface="Arial" panose="020B0604020202020204" pitchFamily="34" charset="0"/>
                        <a:ea typeface="+mn-ea"/>
                        <a:cs typeface="+mn-cs"/>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682338931"/>
                  </a:ext>
                </a:extLst>
              </a:tr>
              <a:tr h="779522">
                <a:tc>
                  <a:txBody>
                    <a:bodyPr/>
                    <a:lstStyle/>
                    <a:p>
                      <a:pPr algn="l" rtl="0" fontAlgn="ctr">
                        <a:spcBef>
                          <a:spcPts val="0"/>
                        </a:spcBef>
                        <a:spcAft>
                          <a:spcPts val="0"/>
                        </a:spcAft>
                      </a:pPr>
                      <a:r>
                        <a:rPr lang="en-GB" sz="2400" b="0" i="0" u="none" strike="noStrike" dirty="0">
                          <a:solidFill>
                            <a:srgbClr val="000000"/>
                          </a:solidFill>
                          <a:effectLst/>
                          <a:highlight>
                            <a:srgbClr val="FFFF00"/>
                          </a:highlight>
                          <a:latin typeface="Calibri" panose="020F0502020204030204" pitchFamily="34" charset="0"/>
                        </a:rPr>
                        <a:t>Total Var cost</a:t>
                      </a:r>
                      <a:endParaRPr lang="en-GB" sz="2200" b="0" i="0" u="none" strike="noStrike" dirty="0">
                        <a:effectLst/>
                        <a:highlight>
                          <a:srgbClr val="FFFF00"/>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fontAlgn="b">
                        <a:buNone/>
                      </a:pPr>
                      <a:r>
                        <a:rPr lang="en-GB" sz="2400" b="0" i="0" u="none" strike="noStrike" dirty="0">
                          <a:solidFill>
                            <a:srgbClr val="000000"/>
                          </a:solidFill>
                          <a:effectLst/>
                          <a:latin typeface="Calibri" panose="020F0502020204030204" pitchFamily="34" charset="0"/>
                        </a:rPr>
                        <a:t>£6,058</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fontAlgn="b">
                        <a:buNone/>
                      </a:pPr>
                      <a:r>
                        <a:rPr kumimoji="0" lang="en-GB" sz="2400" b="0" i="0" u="none" strike="noStrike" kern="1200" cap="none" spc="0" normalizeH="0" baseline="0" noProof="0" dirty="0">
                          <a:ln>
                            <a:noFill/>
                          </a:ln>
                          <a:solidFill>
                            <a:srgbClr val="000000"/>
                          </a:solidFill>
                          <a:effectLst/>
                          <a:highlight>
                            <a:srgbClr val="E9EBF5"/>
                          </a:highlight>
                          <a:uLnTx/>
                          <a:uFillTx/>
                          <a:latin typeface="Calibri" panose="020F0502020204030204" pitchFamily="34" charset="0"/>
                          <a:ea typeface="+mn-ea"/>
                          <a:cs typeface="+mn-cs"/>
                        </a:rPr>
                        <a:t>£</a:t>
                      </a:r>
                      <a:r>
                        <a:rPr lang="en-GB" sz="2400" b="0" i="0" u="none" strike="noStrike" dirty="0">
                          <a:solidFill>
                            <a:srgbClr val="000000"/>
                          </a:solidFill>
                          <a:effectLst/>
                          <a:latin typeface="Calibri" panose="020F0502020204030204" pitchFamily="34" charset="0"/>
                        </a:rPr>
                        <a:t>6308</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fontAlgn="b">
                        <a:buNone/>
                      </a:pPr>
                      <a:r>
                        <a:rPr kumimoji="0" lang="en-GB" sz="2400" b="0" i="0" u="none" strike="noStrike" kern="1200" cap="none" spc="0" normalizeH="0" baseline="0" noProof="0" dirty="0">
                          <a:ln>
                            <a:noFill/>
                          </a:ln>
                          <a:solidFill>
                            <a:srgbClr val="000000"/>
                          </a:solidFill>
                          <a:effectLst/>
                          <a:highlight>
                            <a:srgbClr val="E9EBF5"/>
                          </a:highlight>
                          <a:uLnTx/>
                          <a:uFillTx/>
                          <a:latin typeface="Calibri" panose="020F0502020204030204" pitchFamily="34" charset="0"/>
                          <a:ea typeface="+mn-ea"/>
                          <a:cs typeface="+mn-cs"/>
                        </a:rPr>
                        <a:t>£</a:t>
                      </a:r>
                      <a:r>
                        <a:rPr lang="en-GB" sz="2400" b="0" i="0" u="none" strike="noStrike" dirty="0">
                          <a:solidFill>
                            <a:srgbClr val="000000"/>
                          </a:solidFill>
                          <a:effectLst/>
                          <a:latin typeface="Calibri" panose="020F0502020204030204" pitchFamily="34" charset="0"/>
                        </a:rPr>
                        <a:t>6808</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fontAlgn="b">
                        <a:buNone/>
                      </a:pPr>
                      <a:r>
                        <a:rPr kumimoji="0" lang="en-GB" sz="2400" b="0" i="0" u="none" strike="noStrike" kern="1200" cap="none" spc="0" normalizeH="0" baseline="0" noProof="0" dirty="0">
                          <a:ln>
                            <a:noFill/>
                          </a:ln>
                          <a:solidFill>
                            <a:srgbClr val="000000"/>
                          </a:solidFill>
                          <a:effectLst/>
                          <a:highlight>
                            <a:srgbClr val="E9EBF5"/>
                          </a:highlight>
                          <a:uLnTx/>
                          <a:uFillTx/>
                          <a:latin typeface="Calibri" panose="020F0502020204030204" pitchFamily="34" charset="0"/>
                          <a:ea typeface="+mn-ea"/>
                          <a:cs typeface="+mn-cs"/>
                        </a:rPr>
                        <a:t>£</a:t>
                      </a:r>
                      <a:r>
                        <a:rPr lang="en-GB" sz="2400" b="0" i="0" u="none" strike="noStrike" dirty="0">
                          <a:solidFill>
                            <a:srgbClr val="000000"/>
                          </a:solidFill>
                          <a:effectLst/>
                          <a:latin typeface="Calibri" panose="020F0502020204030204" pitchFamily="34" charset="0"/>
                        </a:rPr>
                        <a:t>7308</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fontAlgn="b">
                        <a:buNone/>
                      </a:pPr>
                      <a:r>
                        <a:rPr kumimoji="0" lang="en-GB" sz="2400" b="0" i="0" u="none" strike="noStrike" kern="1200" cap="none" spc="0" normalizeH="0" baseline="0" noProof="0" dirty="0">
                          <a:ln>
                            <a:noFill/>
                          </a:ln>
                          <a:solidFill>
                            <a:srgbClr val="000000"/>
                          </a:solidFill>
                          <a:effectLst/>
                          <a:highlight>
                            <a:srgbClr val="E9EBF5"/>
                          </a:highlight>
                          <a:uLnTx/>
                          <a:uFillTx/>
                          <a:latin typeface="Calibri" panose="020F0502020204030204" pitchFamily="34" charset="0"/>
                          <a:ea typeface="+mn-ea"/>
                          <a:cs typeface="+mn-cs"/>
                        </a:rPr>
                        <a:t>£</a:t>
                      </a:r>
                      <a:r>
                        <a:rPr lang="en-GB" sz="2400" b="0" i="0" u="none" strike="noStrike" dirty="0">
                          <a:solidFill>
                            <a:srgbClr val="000000"/>
                          </a:solidFill>
                          <a:effectLst/>
                          <a:latin typeface="Calibri" panose="020F0502020204030204" pitchFamily="34" charset="0"/>
                        </a:rPr>
                        <a:t>7808</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fontAlgn="b">
                        <a:buNone/>
                      </a:pPr>
                      <a:r>
                        <a:rPr kumimoji="0" lang="en-GB" sz="2400" b="0" i="0" u="none" strike="noStrike" kern="1200" cap="none" spc="0" normalizeH="0" baseline="0" noProof="0" dirty="0">
                          <a:ln>
                            <a:noFill/>
                          </a:ln>
                          <a:solidFill>
                            <a:srgbClr val="000000"/>
                          </a:solidFill>
                          <a:effectLst/>
                          <a:highlight>
                            <a:srgbClr val="E9EBF5"/>
                          </a:highlight>
                          <a:uLnTx/>
                          <a:uFillTx/>
                          <a:latin typeface="Calibri" panose="020F0502020204030204" pitchFamily="34" charset="0"/>
                          <a:ea typeface="+mn-ea"/>
                          <a:cs typeface="+mn-cs"/>
                        </a:rPr>
                        <a:t>£</a:t>
                      </a:r>
                      <a:r>
                        <a:rPr lang="en-GB" sz="2400" b="0" i="0" u="none" strike="noStrike" dirty="0">
                          <a:solidFill>
                            <a:srgbClr val="000000"/>
                          </a:solidFill>
                          <a:effectLst/>
                          <a:latin typeface="Calibri" panose="020F0502020204030204" pitchFamily="34" charset="0"/>
                        </a:rPr>
                        <a:t>8359</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153831962"/>
                  </a:ext>
                </a:extLst>
              </a:tr>
            </a:tbl>
          </a:graphicData>
        </a:graphic>
      </p:graphicFrame>
    </p:spTree>
    <p:extLst>
      <p:ext uri="{BB962C8B-B14F-4D97-AF65-F5344CB8AC3E}">
        <p14:creationId xmlns:p14="http://schemas.microsoft.com/office/powerpoint/2010/main" val="38327271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6F68B88E-1712-89BB-DDDA-D3C0A104C1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6245" y="1085647"/>
            <a:ext cx="11179509" cy="4686706"/>
          </a:xfrm>
          <a:prstGeom prst="rect">
            <a:avLst/>
          </a:prstGeom>
        </p:spPr>
      </p:pic>
    </p:spTree>
    <p:extLst>
      <p:ext uri="{BB962C8B-B14F-4D97-AF65-F5344CB8AC3E}">
        <p14:creationId xmlns:p14="http://schemas.microsoft.com/office/powerpoint/2010/main" val="3301533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4FEE18-079F-B298-5B10-922AB5195611}"/>
              </a:ext>
            </a:extLst>
          </p:cNvPr>
          <p:cNvSpPr>
            <a:spLocks noGrp="1"/>
          </p:cNvSpPr>
          <p:nvPr>
            <p:ph type="title"/>
          </p:nvPr>
        </p:nvSpPr>
        <p:spPr>
          <a:xfrm>
            <a:off x="761800" y="762001"/>
            <a:ext cx="5334197" cy="1708242"/>
          </a:xfrm>
        </p:spPr>
        <p:txBody>
          <a:bodyPr anchor="ctr">
            <a:normAutofit/>
          </a:bodyPr>
          <a:lstStyle/>
          <a:p>
            <a:r>
              <a:rPr lang="en-GB" sz="4000" dirty="0"/>
              <a:t>				Conclusions</a:t>
            </a:r>
          </a:p>
        </p:txBody>
      </p:sp>
      <p:sp>
        <p:nvSpPr>
          <p:cNvPr id="3" name="Content Placeholder 2">
            <a:extLst>
              <a:ext uri="{FF2B5EF4-FFF2-40B4-BE49-F238E27FC236}">
                <a16:creationId xmlns:a16="http://schemas.microsoft.com/office/drawing/2014/main" id="{EC699D04-F3F1-5039-213B-1E0E694451C6}"/>
              </a:ext>
            </a:extLst>
          </p:cNvPr>
          <p:cNvSpPr>
            <a:spLocks noGrp="1"/>
          </p:cNvSpPr>
          <p:nvPr>
            <p:ph idx="1"/>
          </p:nvPr>
        </p:nvSpPr>
        <p:spPr>
          <a:xfrm>
            <a:off x="761800" y="2470244"/>
            <a:ext cx="5334197" cy="3769835"/>
          </a:xfrm>
        </p:spPr>
        <p:txBody>
          <a:bodyPr anchor="ctr">
            <a:normAutofit/>
          </a:bodyPr>
          <a:lstStyle/>
          <a:p>
            <a:pPr marL="0" indent="0">
              <a:buNone/>
            </a:pPr>
            <a:r>
              <a:rPr lang="en-GB" sz="2000"/>
              <a:t>Londoner Gateway Resort &amp; Plaza meets a clear market need in Lagos by combining hospitality, retail, and leisure in one safe, convenient complex. The integrated model creates multiple revenue streams, shared efficiency, and mutual customer support, making the business robust and sustainable. The building is purpose-designed for function, safety, and future growth. Operations are built on quality, transparency, and full legal compliance, including data protection that protects every customer. This is not just a single development, it is a proven, scalable model ready to serve Lagos and expand across Nigeria.</a:t>
            </a:r>
          </a:p>
        </p:txBody>
      </p:sp>
      <p:pic>
        <p:nvPicPr>
          <p:cNvPr id="5" name="Picture 4" descr="Mirror buildings">
            <a:extLst>
              <a:ext uri="{FF2B5EF4-FFF2-40B4-BE49-F238E27FC236}">
                <a16:creationId xmlns:a16="http://schemas.microsoft.com/office/drawing/2014/main" id="{822AD921-FAFA-09C9-46B9-53E437EBD3D5}"/>
              </a:ext>
            </a:extLst>
          </p:cNvPr>
          <p:cNvPicPr>
            <a:picLocks noChangeAspect="1"/>
          </p:cNvPicPr>
          <p:nvPr/>
        </p:nvPicPr>
        <p:blipFill>
          <a:blip r:embed="rId3"/>
          <a:srcRect l="18460" r="29703"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571021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dirty="0"/>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8287" y="1825625"/>
            <a:ext cx="7735426" cy="4351338"/>
          </a:xfrm>
        </p:spPr>
      </p:pic>
    </p:spTree>
    <p:extLst>
      <p:ext uri="{BB962C8B-B14F-4D97-AF65-F5344CB8AC3E}">
        <p14:creationId xmlns:p14="http://schemas.microsoft.com/office/powerpoint/2010/main" val="22332151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835FE9-9974-A92E-E57E-2297943EA55C}"/>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Reference</a:t>
            </a:r>
          </a:p>
        </p:txBody>
      </p:sp>
      <p:sp>
        <p:nvSpPr>
          <p:cNvPr id="3" name="Content Placeholder 2">
            <a:extLst>
              <a:ext uri="{FF2B5EF4-FFF2-40B4-BE49-F238E27FC236}">
                <a16:creationId xmlns:a16="http://schemas.microsoft.com/office/drawing/2014/main" id="{525FA749-CC2C-92C9-912F-0BB50844B49A}"/>
              </a:ext>
            </a:extLst>
          </p:cNvPr>
          <p:cNvSpPr>
            <a:spLocks noGrp="1"/>
          </p:cNvSpPr>
          <p:nvPr>
            <p:ph idx="1"/>
          </p:nvPr>
        </p:nvSpPr>
        <p:spPr>
          <a:xfrm>
            <a:off x="4810259" y="649480"/>
            <a:ext cx="6555347" cy="5546047"/>
          </a:xfrm>
        </p:spPr>
        <p:txBody>
          <a:bodyPr anchor="ctr">
            <a:normAutofit/>
          </a:bodyPr>
          <a:lstStyle/>
          <a:p>
            <a:pPr marL="0" indent="0">
              <a:buNone/>
            </a:pPr>
            <a:r>
              <a:rPr lang="en-GB" sz="2000" dirty="0"/>
              <a:t>PESTEL Analysis Reference: Johnson, G., Whittington, R., Scholes, K., Angwin, D., &amp; Regner, P. (2017). Exploring Strategy (11th ed.)</a:t>
            </a:r>
          </a:p>
          <a:p>
            <a:pPr marL="0" indent="0">
              <a:buNone/>
            </a:pPr>
            <a:r>
              <a:rPr lang="en-GB" sz="2000" dirty="0"/>
              <a:t>Relevant Local Bodies: Lagos State Signage &amp; Advertisement Agency (LASAA), Lagos State Safety Commission, and Nigerian Electricity Regulatory Commission </a:t>
            </a:r>
          </a:p>
          <a:p>
            <a:pPr marL="0" indent="0">
              <a:buNone/>
            </a:pPr>
            <a:r>
              <a:rPr lang="en-GB" sz="2000" dirty="0"/>
              <a:t>Kotler, P., Bowen, J., &amp; Makens, J. (2020). Marketing for Hospitality and Tourism (7th ed.) </a:t>
            </a:r>
          </a:p>
          <a:p>
            <a:pPr marL="0" indent="0">
              <a:buNone/>
            </a:pPr>
            <a:r>
              <a:rPr lang="en-GB" sz="2000" dirty="0"/>
              <a:t>Nigerian Tourism Development Corporation (NTDC), National Tourism Development Policy &amp; Lagos</a:t>
            </a:r>
          </a:p>
          <a:p>
            <a:pPr marL="0" indent="0">
              <a:buNone/>
            </a:pPr>
            <a:r>
              <a:rPr lang="en-GB" sz="2000" dirty="0"/>
              <a:t>Tourism Statistics National Bureau of Statistics (Nigeria), Accommodation &amp; Food Services Sector Reports; Consumer Expenditure Survey</a:t>
            </a:r>
          </a:p>
          <a:p>
            <a:endParaRPr lang="en-GB" sz="2000"/>
          </a:p>
        </p:txBody>
      </p:sp>
    </p:spTree>
    <p:extLst>
      <p:ext uri="{BB962C8B-B14F-4D97-AF65-F5344CB8AC3E}">
        <p14:creationId xmlns:p14="http://schemas.microsoft.com/office/powerpoint/2010/main" val="3022440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3418</TotalTime>
  <Words>1849</Words>
  <Application>Microsoft Office PowerPoint</Application>
  <PresentationFormat>Widescreen</PresentationFormat>
  <Paragraphs>212</Paragraphs>
  <Slides>15</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Meiryo</vt:lpstr>
      <vt:lpstr>Aptos</vt:lpstr>
      <vt:lpstr>Arial</vt:lpstr>
      <vt:lpstr>Calibri</vt:lpstr>
      <vt:lpstr>Calibri Light</vt:lpstr>
      <vt:lpstr>Söhne</vt:lpstr>
      <vt:lpstr>Office Theme</vt:lpstr>
      <vt:lpstr>Business Plan Presentation Task 2 BENSON ONI  Student number 2517532 </vt:lpstr>
      <vt:lpstr>PowerPoint Presentation</vt:lpstr>
      <vt:lpstr>PowerPoint Presentation</vt:lpstr>
      <vt:lpstr>Business Plan</vt:lpstr>
      <vt:lpstr>PowerPoint Presentation</vt:lpstr>
      <vt:lpstr>PowerPoint Presentation</vt:lpstr>
      <vt:lpstr>Organisational Chart: Londoner Gateway Resort &amp; Plaza</vt:lpstr>
      <vt:lpstr>PowerPoint Presentation</vt:lpstr>
      <vt:lpstr>PowerPoint Presentation</vt:lpstr>
      <vt:lpstr>PowerPoint Presentation</vt:lpstr>
      <vt:lpstr>PowerPoint Presentation</vt:lpstr>
      <vt:lpstr>PowerPoint Presentation</vt:lpstr>
      <vt:lpstr>    Conclusions</vt:lpstr>
      <vt:lpstr>Questions? </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Benson Oni</cp:lastModifiedBy>
  <cp:revision>71</cp:revision>
  <dcterms:created xsi:type="dcterms:W3CDTF">2023-07-31T07:37:43Z</dcterms:created>
  <dcterms:modified xsi:type="dcterms:W3CDTF">2026-08-05T19:59:59Z</dcterms:modified>
</cp:coreProperties>
</file>