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27" r:id="rId4"/>
  </p:sldMasterIdLst>
  <p:notesMasterIdLst>
    <p:notesMasterId r:id="rId8"/>
  </p:notesMasterIdLst>
  <p:sldIdLst>
    <p:sldId id="264" r:id="rId5"/>
    <p:sldId id="259" r:id="rId6"/>
    <p:sldId id="263" r:id="rId7"/>
  </p:sldIdLst>
  <p:sldSz cx="21396325" cy="30267275"/>
  <p:notesSz cx="6858000" cy="9144000"/>
  <p:embeddedFontLst>
    <p:embeddedFont>
      <p:font typeface="Karla" panose="020F0502020204030204" pitchFamily="2" charset="0"/>
      <p:regular r:id="rId9"/>
      <p:bold r:id="rId10"/>
      <p:italic r:id="rId11"/>
      <p:boldItalic r:id="rId12"/>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765" userDrawn="1">
          <p15:clr>
            <a:srgbClr val="747775"/>
          </p15:clr>
        </p15:guide>
        <p15:guide id="2" pos="673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FB78B"/>
    <a:srgbClr val="C88800"/>
    <a:srgbClr val="AF7065"/>
    <a:srgbClr val="FFCC66"/>
    <a:srgbClr val="FFFFFF"/>
    <a:srgbClr val="993300"/>
    <a:srgbClr val="CC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6AB5212-AC52-4A8E-91C2-4A452156204C}">
  <a:tblStyle styleId="{26AB5212-AC52-4A8E-91C2-4A452156204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521" autoAdjust="0"/>
    <p:restoredTop sz="78821" autoAdjust="0"/>
  </p:normalViewPr>
  <p:slideViewPr>
    <p:cSldViewPr snapToGrid="0">
      <p:cViewPr varScale="1">
        <p:scale>
          <a:sx n="12" d="100"/>
          <a:sy n="12" d="100"/>
        </p:scale>
        <p:origin x="2790" y="126"/>
      </p:cViewPr>
      <p:guideLst>
        <p:guide orient="horz" pos="1765"/>
        <p:guide pos="6739"/>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font" Target="fonts/font4.fntdata"/><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font" Target="fonts/font3.fntdata"/><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font" Target="fonts/font2.fntdata"/><Relationship Id="rId4" Type="http://schemas.openxmlformats.org/officeDocument/2006/relationships/slideMaster" Target="slideMasters/slideMaster1.xml"/><Relationship Id="rId9" Type="http://schemas.openxmlformats.org/officeDocument/2006/relationships/font" Target="fonts/font1.fntdata"/><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2219325" y="685800"/>
            <a:ext cx="2420938"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75"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75"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75"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75"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75"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75"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75"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75"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75"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950801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13c62cdccad_0_23:notes"/>
          <p:cNvSpPr>
            <a:spLocks noGrp="1" noRot="1" noChangeAspect="1"/>
          </p:cNvSpPr>
          <p:nvPr>
            <p:ph type="sldImg" idx="2"/>
          </p:nvPr>
        </p:nvSpPr>
        <p:spPr>
          <a:xfrm>
            <a:off x="2219325" y="685800"/>
            <a:ext cx="2420938"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13c62cdccad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1"/>
        <p:cNvGrpSpPr/>
        <p:nvPr/>
      </p:nvGrpSpPr>
      <p:grpSpPr>
        <a:xfrm>
          <a:off x="0" y="0"/>
          <a:ext cx="0" cy="0"/>
          <a:chOff x="0" y="0"/>
          <a:chExt cx="0" cy="0"/>
        </a:xfrm>
      </p:grpSpPr>
      <p:sp>
        <p:nvSpPr>
          <p:cNvPr id="442" name="Google Shape;442;g1f1f7ff186c_0_230:notes"/>
          <p:cNvSpPr>
            <a:spLocks noGrp="1" noRot="1" noChangeAspect="1"/>
          </p:cNvSpPr>
          <p:nvPr>
            <p:ph type="sldImg" idx="2"/>
          </p:nvPr>
        </p:nvSpPr>
        <p:spPr>
          <a:xfrm>
            <a:off x="2219325" y="685800"/>
            <a:ext cx="2420938"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3" name="Google Shape;443;g1f1f7ff186c_0_2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4725" y="4953466"/>
            <a:ext cx="18186876" cy="10537496"/>
          </a:xfrm>
        </p:spPr>
        <p:txBody>
          <a:bodyPr anchor="b"/>
          <a:lstStyle>
            <a:lvl1pPr algn="ctr">
              <a:defRPr sz="14039"/>
            </a:lvl1pPr>
          </a:lstStyle>
          <a:p>
            <a:r>
              <a:rPr lang="en-US"/>
              <a:t>Click to edit Master title style</a:t>
            </a:r>
            <a:endParaRPr lang="en-US" dirty="0"/>
          </a:p>
        </p:txBody>
      </p:sp>
      <p:sp>
        <p:nvSpPr>
          <p:cNvPr id="3" name="Subtitle 2"/>
          <p:cNvSpPr>
            <a:spLocks noGrp="1"/>
          </p:cNvSpPr>
          <p:nvPr>
            <p:ph type="subTitle" idx="1"/>
          </p:nvPr>
        </p:nvSpPr>
        <p:spPr>
          <a:xfrm>
            <a:off x="2674541" y="15897328"/>
            <a:ext cx="16047244" cy="7307583"/>
          </a:xfrm>
        </p:spPr>
        <p:txBody>
          <a:bodyPr/>
          <a:lstStyle>
            <a:lvl1pPr marL="0" indent="0" algn="ctr">
              <a:buNone/>
              <a:defRPr sz="5616"/>
            </a:lvl1pPr>
            <a:lvl2pPr marL="1069802" indent="0" algn="ctr">
              <a:buNone/>
              <a:defRPr sz="4680"/>
            </a:lvl2pPr>
            <a:lvl3pPr marL="2139605" indent="0" algn="ctr">
              <a:buNone/>
              <a:defRPr sz="4212"/>
            </a:lvl3pPr>
            <a:lvl4pPr marL="3209407" indent="0" algn="ctr">
              <a:buNone/>
              <a:defRPr sz="3744"/>
            </a:lvl4pPr>
            <a:lvl5pPr marL="4279209" indent="0" algn="ctr">
              <a:buNone/>
              <a:defRPr sz="3744"/>
            </a:lvl5pPr>
            <a:lvl6pPr marL="5349011" indent="0" algn="ctr">
              <a:buNone/>
              <a:defRPr sz="3744"/>
            </a:lvl6pPr>
            <a:lvl7pPr marL="6418814" indent="0" algn="ctr">
              <a:buNone/>
              <a:defRPr sz="3744"/>
            </a:lvl7pPr>
            <a:lvl8pPr marL="7488616" indent="0" algn="ctr">
              <a:buNone/>
              <a:defRPr sz="3744"/>
            </a:lvl8pPr>
            <a:lvl9pPr marL="8558418" indent="0" algn="ctr">
              <a:buNone/>
              <a:defRPr sz="374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7/5/2026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20755572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E28D29-1ECB-41DF-951B-2A23F95AD026}" type="datetimeFigureOut">
              <a:rPr lang="en-US" smtClean="0"/>
              <a:t>7/5/2026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28E3F4F-51B2-42EE-AFA2-40C4572185CC}" type="slidenum">
              <a:rPr lang="en-US" smtClean="0"/>
              <a:t>‹#›</a:t>
            </a:fld>
            <a:endParaRPr lang="en-US" dirty="0"/>
          </a:p>
        </p:txBody>
      </p:sp>
    </p:spTree>
    <p:extLst>
      <p:ext uri="{BB962C8B-B14F-4D97-AF65-F5344CB8AC3E}">
        <p14:creationId xmlns:p14="http://schemas.microsoft.com/office/powerpoint/2010/main" val="143840333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9855" y="7545809"/>
            <a:ext cx="18454330" cy="12590343"/>
          </a:xfrm>
        </p:spPr>
        <p:txBody>
          <a:bodyPr anchor="b"/>
          <a:lstStyle>
            <a:lvl1pPr>
              <a:defRPr sz="14039"/>
            </a:lvl1pPr>
          </a:lstStyle>
          <a:p>
            <a:r>
              <a:rPr lang="en-US"/>
              <a:t>Click to edit Master title style</a:t>
            </a:r>
            <a:endParaRPr lang="en-US" dirty="0"/>
          </a:p>
        </p:txBody>
      </p:sp>
      <p:sp>
        <p:nvSpPr>
          <p:cNvPr id="3" name="Text Placeholder 2"/>
          <p:cNvSpPr>
            <a:spLocks noGrp="1"/>
          </p:cNvSpPr>
          <p:nvPr>
            <p:ph type="body" idx="1"/>
          </p:nvPr>
        </p:nvSpPr>
        <p:spPr>
          <a:xfrm>
            <a:off x="1459855" y="20255262"/>
            <a:ext cx="18454330" cy="6620964"/>
          </a:xfrm>
        </p:spPr>
        <p:txBody>
          <a:bodyPr/>
          <a:lstStyle>
            <a:lvl1pPr marL="0" indent="0">
              <a:buNone/>
              <a:defRPr sz="5616">
                <a:solidFill>
                  <a:schemeClr val="tx1"/>
                </a:solidFill>
              </a:defRPr>
            </a:lvl1pPr>
            <a:lvl2pPr marL="1069802" indent="0">
              <a:buNone/>
              <a:defRPr sz="4680">
                <a:solidFill>
                  <a:schemeClr val="tx1">
                    <a:tint val="75000"/>
                  </a:schemeClr>
                </a:solidFill>
              </a:defRPr>
            </a:lvl2pPr>
            <a:lvl3pPr marL="2139605" indent="0">
              <a:buNone/>
              <a:defRPr sz="4212">
                <a:solidFill>
                  <a:schemeClr val="tx1">
                    <a:tint val="75000"/>
                  </a:schemeClr>
                </a:solidFill>
              </a:defRPr>
            </a:lvl3pPr>
            <a:lvl4pPr marL="3209407" indent="0">
              <a:buNone/>
              <a:defRPr sz="3744">
                <a:solidFill>
                  <a:schemeClr val="tx1">
                    <a:tint val="75000"/>
                  </a:schemeClr>
                </a:solidFill>
              </a:defRPr>
            </a:lvl4pPr>
            <a:lvl5pPr marL="4279209" indent="0">
              <a:buNone/>
              <a:defRPr sz="3744">
                <a:solidFill>
                  <a:schemeClr val="tx1">
                    <a:tint val="75000"/>
                  </a:schemeClr>
                </a:solidFill>
              </a:defRPr>
            </a:lvl5pPr>
            <a:lvl6pPr marL="5349011" indent="0">
              <a:buNone/>
              <a:defRPr sz="3744">
                <a:solidFill>
                  <a:schemeClr val="tx1">
                    <a:tint val="75000"/>
                  </a:schemeClr>
                </a:solidFill>
              </a:defRPr>
            </a:lvl6pPr>
            <a:lvl7pPr marL="6418814" indent="0">
              <a:buNone/>
              <a:defRPr sz="3744">
                <a:solidFill>
                  <a:schemeClr val="tx1">
                    <a:tint val="75000"/>
                  </a:schemeClr>
                </a:solidFill>
              </a:defRPr>
            </a:lvl7pPr>
            <a:lvl8pPr marL="7488616" indent="0">
              <a:buNone/>
              <a:defRPr sz="3744">
                <a:solidFill>
                  <a:schemeClr val="tx1">
                    <a:tint val="75000"/>
                  </a:schemeClr>
                </a:solidFill>
              </a:defRPr>
            </a:lvl8pPr>
            <a:lvl9pPr marL="8558418" indent="0">
              <a:buNone/>
              <a:defRPr sz="374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t>7/5/2026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933772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997" y="8057261"/>
            <a:ext cx="9093438" cy="192043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31890" y="8057261"/>
            <a:ext cx="9093438" cy="192043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7/5/2026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62174817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3784" y="1611459"/>
            <a:ext cx="18454330" cy="5850274"/>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3787" y="7419688"/>
            <a:ext cx="9051647" cy="3636275"/>
          </a:xfrm>
        </p:spPr>
        <p:txBody>
          <a:bodyPr anchor="b"/>
          <a:lstStyle>
            <a:lvl1pPr marL="0" indent="0">
              <a:buNone/>
              <a:defRPr sz="5616" b="1"/>
            </a:lvl1pPr>
            <a:lvl2pPr marL="1069802" indent="0">
              <a:buNone/>
              <a:defRPr sz="4680" b="1"/>
            </a:lvl2pPr>
            <a:lvl3pPr marL="2139605" indent="0">
              <a:buNone/>
              <a:defRPr sz="4212" b="1"/>
            </a:lvl3pPr>
            <a:lvl4pPr marL="3209407" indent="0">
              <a:buNone/>
              <a:defRPr sz="3744" b="1"/>
            </a:lvl4pPr>
            <a:lvl5pPr marL="4279209" indent="0">
              <a:buNone/>
              <a:defRPr sz="3744" b="1"/>
            </a:lvl5pPr>
            <a:lvl6pPr marL="5349011" indent="0">
              <a:buNone/>
              <a:defRPr sz="3744" b="1"/>
            </a:lvl6pPr>
            <a:lvl7pPr marL="6418814" indent="0">
              <a:buNone/>
              <a:defRPr sz="3744" b="1"/>
            </a:lvl7pPr>
            <a:lvl8pPr marL="7488616" indent="0">
              <a:buNone/>
              <a:defRPr sz="3744" b="1"/>
            </a:lvl8pPr>
            <a:lvl9pPr marL="8558418" indent="0">
              <a:buNone/>
              <a:defRPr sz="3744" b="1"/>
            </a:lvl9pPr>
          </a:lstStyle>
          <a:p>
            <a:pPr lvl="0"/>
            <a:r>
              <a:rPr lang="en-US"/>
              <a:t>Click to edit Master text styles</a:t>
            </a:r>
          </a:p>
        </p:txBody>
      </p:sp>
      <p:sp>
        <p:nvSpPr>
          <p:cNvPr id="4" name="Content Placeholder 3"/>
          <p:cNvSpPr>
            <a:spLocks noGrp="1"/>
          </p:cNvSpPr>
          <p:nvPr>
            <p:ph sz="half" idx="2"/>
          </p:nvPr>
        </p:nvSpPr>
        <p:spPr>
          <a:xfrm>
            <a:off x="1473787" y="11055963"/>
            <a:ext cx="9051647" cy="162616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31891" y="7419688"/>
            <a:ext cx="9096225" cy="3636275"/>
          </a:xfrm>
        </p:spPr>
        <p:txBody>
          <a:bodyPr anchor="b"/>
          <a:lstStyle>
            <a:lvl1pPr marL="0" indent="0">
              <a:buNone/>
              <a:defRPr sz="5616" b="1"/>
            </a:lvl1pPr>
            <a:lvl2pPr marL="1069802" indent="0">
              <a:buNone/>
              <a:defRPr sz="4680" b="1"/>
            </a:lvl2pPr>
            <a:lvl3pPr marL="2139605" indent="0">
              <a:buNone/>
              <a:defRPr sz="4212" b="1"/>
            </a:lvl3pPr>
            <a:lvl4pPr marL="3209407" indent="0">
              <a:buNone/>
              <a:defRPr sz="3744" b="1"/>
            </a:lvl4pPr>
            <a:lvl5pPr marL="4279209" indent="0">
              <a:buNone/>
              <a:defRPr sz="3744" b="1"/>
            </a:lvl5pPr>
            <a:lvl6pPr marL="5349011" indent="0">
              <a:buNone/>
              <a:defRPr sz="3744" b="1"/>
            </a:lvl6pPr>
            <a:lvl7pPr marL="6418814" indent="0">
              <a:buNone/>
              <a:defRPr sz="3744" b="1"/>
            </a:lvl7pPr>
            <a:lvl8pPr marL="7488616" indent="0">
              <a:buNone/>
              <a:defRPr sz="3744" b="1"/>
            </a:lvl8pPr>
            <a:lvl9pPr marL="8558418" indent="0">
              <a:buNone/>
              <a:defRPr sz="3744" b="1"/>
            </a:lvl9pPr>
          </a:lstStyle>
          <a:p>
            <a:pPr lvl="0"/>
            <a:r>
              <a:rPr lang="en-US"/>
              <a:t>Click to edit Master text styles</a:t>
            </a:r>
          </a:p>
        </p:txBody>
      </p:sp>
      <p:sp>
        <p:nvSpPr>
          <p:cNvPr id="6" name="Content Placeholder 5"/>
          <p:cNvSpPr>
            <a:spLocks noGrp="1"/>
          </p:cNvSpPr>
          <p:nvPr>
            <p:ph sz="quarter" idx="4"/>
          </p:nvPr>
        </p:nvSpPr>
        <p:spPr>
          <a:xfrm>
            <a:off x="10831891" y="11055963"/>
            <a:ext cx="9096225" cy="162616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7/5/2026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03212387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7/5/2026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40114425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pPr/>
              <a:t>7/5/2026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123259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3784" y="2017818"/>
            <a:ext cx="6900872" cy="7062364"/>
          </a:xfrm>
        </p:spPr>
        <p:txBody>
          <a:bodyPr anchor="b"/>
          <a:lstStyle>
            <a:lvl1pPr>
              <a:defRPr sz="7488"/>
            </a:lvl1pPr>
          </a:lstStyle>
          <a:p>
            <a:r>
              <a:rPr lang="en-US"/>
              <a:t>Click to edit Master title style</a:t>
            </a:r>
            <a:endParaRPr lang="en-US" dirty="0"/>
          </a:p>
        </p:txBody>
      </p:sp>
      <p:sp>
        <p:nvSpPr>
          <p:cNvPr id="3" name="Content Placeholder 2"/>
          <p:cNvSpPr>
            <a:spLocks noGrp="1"/>
          </p:cNvSpPr>
          <p:nvPr>
            <p:ph idx="1"/>
          </p:nvPr>
        </p:nvSpPr>
        <p:spPr>
          <a:xfrm>
            <a:off x="9096225" y="4357934"/>
            <a:ext cx="10831890" cy="21509383"/>
          </a:xfrm>
        </p:spPr>
        <p:txBody>
          <a:bodyPr/>
          <a:lstStyle>
            <a:lvl1pPr>
              <a:defRPr sz="7488"/>
            </a:lvl1pPr>
            <a:lvl2pPr>
              <a:defRPr sz="6552"/>
            </a:lvl2pPr>
            <a:lvl3pPr>
              <a:defRPr sz="5616"/>
            </a:lvl3pPr>
            <a:lvl4pPr>
              <a:defRPr sz="4680"/>
            </a:lvl4pPr>
            <a:lvl5pPr>
              <a:defRPr sz="4680"/>
            </a:lvl5pPr>
            <a:lvl6pPr>
              <a:defRPr sz="4680"/>
            </a:lvl6pPr>
            <a:lvl7pPr>
              <a:defRPr sz="4680"/>
            </a:lvl7pPr>
            <a:lvl8pPr>
              <a:defRPr sz="4680"/>
            </a:lvl8pPr>
            <a:lvl9pPr>
              <a:defRPr sz="46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3784" y="9080183"/>
            <a:ext cx="6900872" cy="16822161"/>
          </a:xfrm>
        </p:spPr>
        <p:txBody>
          <a:bodyPr/>
          <a:lstStyle>
            <a:lvl1pPr marL="0" indent="0">
              <a:buNone/>
              <a:defRPr sz="3744"/>
            </a:lvl1pPr>
            <a:lvl2pPr marL="1069802" indent="0">
              <a:buNone/>
              <a:defRPr sz="3276"/>
            </a:lvl2pPr>
            <a:lvl3pPr marL="2139605" indent="0">
              <a:buNone/>
              <a:defRPr sz="2808"/>
            </a:lvl3pPr>
            <a:lvl4pPr marL="3209407" indent="0">
              <a:buNone/>
              <a:defRPr sz="2340"/>
            </a:lvl4pPr>
            <a:lvl5pPr marL="4279209" indent="0">
              <a:buNone/>
              <a:defRPr sz="2340"/>
            </a:lvl5pPr>
            <a:lvl6pPr marL="5349011" indent="0">
              <a:buNone/>
              <a:defRPr sz="2340"/>
            </a:lvl6pPr>
            <a:lvl7pPr marL="6418814" indent="0">
              <a:buNone/>
              <a:defRPr sz="2340"/>
            </a:lvl7pPr>
            <a:lvl8pPr marL="7488616" indent="0">
              <a:buNone/>
              <a:defRPr sz="2340"/>
            </a:lvl8pPr>
            <a:lvl9pPr marL="8558418" indent="0">
              <a:buNone/>
              <a:defRPr sz="234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7/5/2026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06226810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3784" y="2017818"/>
            <a:ext cx="6900872" cy="7062364"/>
          </a:xfrm>
        </p:spPr>
        <p:txBody>
          <a:bodyPr anchor="b"/>
          <a:lstStyle>
            <a:lvl1pPr>
              <a:defRPr sz="7488"/>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6225" y="4357934"/>
            <a:ext cx="10831890" cy="21509383"/>
          </a:xfrm>
        </p:spPr>
        <p:txBody>
          <a:bodyPr anchor="t"/>
          <a:lstStyle>
            <a:lvl1pPr marL="0" indent="0">
              <a:buNone/>
              <a:defRPr sz="7488"/>
            </a:lvl1pPr>
            <a:lvl2pPr marL="1069802" indent="0">
              <a:buNone/>
              <a:defRPr sz="6552"/>
            </a:lvl2pPr>
            <a:lvl3pPr marL="2139605" indent="0">
              <a:buNone/>
              <a:defRPr sz="5616"/>
            </a:lvl3pPr>
            <a:lvl4pPr marL="3209407" indent="0">
              <a:buNone/>
              <a:defRPr sz="4680"/>
            </a:lvl4pPr>
            <a:lvl5pPr marL="4279209" indent="0">
              <a:buNone/>
              <a:defRPr sz="4680"/>
            </a:lvl5pPr>
            <a:lvl6pPr marL="5349011" indent="0">
              <a:buNone/>
              <a:defRPr sz="4680"/>
            </a:lvl6pPr>
            <a:lvl7pPr marL="6418814" indent="0">
              <a:buNone/>
              <a:defRPr sz="4680"/>
            </a:lvl7pPr>
            <a:lvl8pPr marL="7488616" indent="0">
              <a:buNone/>
              <a:defRPr sz="4680"/>
            </a:lvl8pPr>
            <a:lvl9pPr marL="8558418" indent="0">
              <a:buNone/>
              <a:defRPr sz="4680"/>
            </a:lvl9pPr>
          </a:lstStyle>
          <a:p>
            <a:r>
              <a:rPr lang="en-US"/>
              <a:t>Click icon to add picture</a:t>
            </a:r>
            <a:endParaRPr lang="en-US" dirty="0"/>
          </a:p>
        </p:txBody>
      </p:sp>
      <p:sp>
        <p:nvSpPr>
          <p:cNvPr id="4" name="Text Placeholder 3"/>
          <p:cNvSpPr>
            <a:spLocks noGrp="1"/>
          </p:cNvSpPr>
          <p:nvPr>
            <p:ph type="body" sz="half" idx="2"/>
          </p:nvPr>
        </p:nvSpPr>
        <p:spPr>
          <a:xfrm>
            <a:off x="1473784" y="9080183"/>
            <a:ext cx="6900872" cy="16822161"/>
          </a:xfrm>
        </p:spPr>
        <p:txBody>
          <a:bodyPr/>
          <a:lstStyle>
            <a:lvl1pPr marL="0" indent="0">
              <a:buNone/>
              <a:defRPr sz="3744"/>
            </a:lvl1pPr>
            <a:lvl2pPr marL="1069802" indent="0">
              <a:buNone/>
              <a:defRPr sz="3276"/>
            </a:lvl2pPr>
            <a:lvl3pPr marL="2139605" indent="0">
              <a:buNone/>
              <a:defRPr sz="2808"/>
            </a:lvl3pPr>
            <a:lvl4pPr marL="3209407" indent="0">
              <a:buNone/>
              <a:defRPr sz="2340"/>
            </a:lvl4pPr>
            <a:lvl5pPr marL="4279209" indent="0">
              <a:buNone/>
              <a:defRPr sz="2340"/>
            </a:lvl5pPr>
            <a:lvl6pPr marL="5349011" indent="0">
              <a:buNone/>
              <a:defRPr sz="2340"/>
            </a:lvl6pPr>
            <a:lvl7pPr marL="6418814" indent="0">
              <a:buNone/>
              <a:defRPr sz="2340"/>
            </a:lvl7pPr>
            <a:lvl8pPr marL="7488616" indent="0">
              <a:buNone/>
              <a:defRPr sz="2340"/>
            </a:lvl8pPr>
            <a:lvl9pPr marL="8558418" indent="0">
              <a:buNone/>
              <a:defRPr sz="234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7/5/2026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29562977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7/5/2026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76971856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11746" y="1611452"/>
            <a:ext cx="4613583" cy="256501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998" y="1611452"/>
            <a:ext cx="13573294" cy="256501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7/5/2026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82896401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74"/>
        <p:cNvGrpSpPr/>
        <p:nvPr/>
      </p:nvGrpSpPr>
      <p:grpSpPr>
        <a:xfrm>
          <a:off x="0" y="0"/>
          <a:ext cx="0" cy="0"/>
          <a:chOff x="0" y="0"/>
          <a:chExt cx="0" cy="0"/>
        </a:xfrm>
      </p:grpSpPr>
      <p:sp>
        <p:nvSpPr>
          <p:cNvPr id="77" name="Google Shape;77;p14"/>
          <p:cNvSpPr txBox="1">
            <a:spLocks noGrp="1"/>
          </p:cNvSpPr>
          <p:nvPr>
            <p:ph type="title"/>
          </p:nvPr>
        </p:nvSpPr>
        <p:spPr>
          <a:xfrm>
            <a:off x="729378" y="2618791"/>
            <a:ext cx="19938114" cy="3369872"/>
          </a:xfrm>
          <a:prstGeom prst="rect">
            <a:avLst/>
          </a:prstGeom>
        </p:spPr>
        <p:txBody>
          <a:bodyPr spcFirstLastPara="1" wrap="square" lIns="255950" tIns="255950" rIns="255950" bIns="255950" anchor="t" anchorCtr="0">
            <a:noAutofit/>
          </a:bodyPr>
          <a:lstStyle>
            <a:lvl1pPr lvl="0" algn="ctr">
              <a:spcBef>
                <a:spcPts val="0"/>
              </a:spcBef>
              <a:spcAft>
                <a:spcPts val="0"/>
              </a:spcAft>
              <a:buSzPts val="7800"/>
              <a:buNone/>
              <a:defRPr/>
            </a:lvl1pPr>
            <a:lvl2pPr lvl="1" algn="ctr">
              <a:spcBef>
                <a:spcPts val="0"/>
              </a:spcBef>
              <a:spcAft>
                <a:spcPts val="0"/>
              </a:spcAft>
              <a:buSzPts val="7800"/>
              <a:buNone/>
              <a:defRPr/>
            </a:lvl2pPr>
            <a:lvl3pPr lvl="2" algn="ctr">
              <a:spcBef>
                <a:spcPts val="0"/>
              </a:spcBef>
              <a:spcAft>
                <a:spcPts val="0"/>
              </a:spcAft>
              <a:buSzPts val="7800"/>
              <a:buNone/>
              <a:defRPr/>
            </a:lvl3pPr>
            <a:lvl4pPr lvl="3" algn="ctr">
              <a:spcBef>
                <a:spcPts val="0"/>
              </a:spcBef>
              <a:spcAft>
                <a:spcPts val="0"/>
              </a:spcAft>
              <a:buSzPts val="7800"/>
              <a:buNone/>
              <a:defRPr/>
            </a:lvl4pPr>
            <a:lvl5pPr lvl="4" algn="ctr">
              <a:spcBef>
                <a:spcPts val="0"/>
              </a:spcBef>
              <a:spcAft>
                <a:spcPts val="0"/>
              </a:spcAft>
              <a:buSzPts val="7800"/>
              <a:buNone/>
              <a:defRPr/>
            </a:lvl5pPr>
            <a:lvl6pPr lvl="5" algn="ctr">
              <a:spcBef>
                <a:spcPts val="0"/>
              </a:spcBef>
              <a:spcAft>
                <a:spcPts val="0"/>
              </a:spcAft>
              <a:buSzPts val="7800"/>
              <a:buNone/>
              <a:defRPr/>
            </a:lvl6pPr>
            <a:lvl7pPr lvl="6" algn="ctr">
              <a:spcBef>
                <a:spcPts val="0"/>
              </a:spcBef>
              <a:spcAft>
                <a:spcPts val="0"/>
              </a:spcAft>
              <a:buSzPts val="7800"/>
              <a:buNone/>
              <a:defRPr/>
            </a:lvl7pPr>
            <a:lvl8pPr lvl="7" algn="ctr">
              <a:spcBef>
                <a:spcPts val="0"/>
              </a:spcBef>
              <a:spcAft>
                <a:spcPts val="0"/>
              </a:spcAft>
              <a:buSzPts val="7800"/>
              <a:buNone/>
              <a:defRPr/>
            </a:lvl8pPr>
            <a:lvl9pPr lvl="8" algn="ctr">
              <a:spcBef>
                <a:spcPts val="0"/>
              </a:spcBef>
              <a:spcAft>
                <a:spcPts val="0"/>
              </a:spcAft>
              <a:buSzPts val="7800"/>
              <a:buNone/>
              <a:defRPr/>
            </a:lvl9pPr>
          </a:lstStyle>
          <a:p>
            <a:endParaRPr/>
          </a:p>
        </p:txBody>
      </p:sp>
    </p:spTree>
    <p:extLst>
      <p:ext uri="{BB962C8B-B14F-4D97-AF65-F5344CB8AC3E}">
        <p14:creationId xmlns:p14="http://schemas.microsoft.com/office/powerpoint/2010/main" val="1277607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998" y="1611459"/>
            <a:ext cx="18454330" cy="585027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998" y="8057261"/>
            <a:ext cx="18454330" cy="1920430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997" y="28053287"/>
            <a:ext cx="4814173" cy="1611452"/>
          </a:xfrm>
          <a:prstGeom prst="rect">
            <a:avLst/>
          </a:prstGeom>
        </p:spPr>
        <p:txBody>
          <a:bodyPr vert="horz" lIns="91440" tIns="45720" rIns="91440" bIns="45720" rtlCol="0" anchor="ctr"/>
          <a:lstStyle>
            <a:lvl1pPr algn="l">
              <a:defRPr sz="2808">
                <a:solidFill>
                  <a:schemeClr val="tx1">
                    <a:tint val="75000"/>
                  </a:schemeClr>
                </a:solidFill>
              </a:defRPr>
            </a:lvl1pPr>
          </a:lstStyle>
          <a:p>
            <a:fld id="{96DFF08F-DC6B-4601-B491-B0F83F6DD2DA}" type="datetimeFigureOut">
              <a:rPr lang="en-US" smtClean="0"/>
              <a:pPr/>
              <a:t>7/5/2026</a:t>
            </a:fld>
            <a:endParaRPr lang="en-US" dirty="0"/>
          </a:p>
        </p:txBody>
      </p:sp>
      <p:sp>
        <p:nvSpPr>
          <p:cNvPr id="5" name="Footer Placeholder 4"/>
          <p:cNvSpPr>
            <a:spLocks noGrp="1"/>
          </p:cNvSpPr>
          <p:nvPr>
            <p:ph type="ftr" sz="quarter" idx="3"/>
          </p:nvPr>
        </p:nvSpPr>
        <p:spPr>
          <a:xfrm>
            <a:off x="7087533" y="28053287"/>
            <a:ext cx="7221260" cy="1611452"/>
          </a:xfrm>
          <a:prstGeom prst="rect">
            <a:avLst/>
          </a:prstGeom>
        </p:spPr>
        <p:txBody>
          <a:bodyPr vert="horz" lIns="91440" tIns="45720" rIns="91440" bIns="45720" rtlCol="0" anchor="ctr"/>
          <a:lstStyle>
            <a:lvl1pPr algn="ctr">
              <a:defRPr sz="2808">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111155" y="28053287"/>
            <a:ext cx="4814173" cy="1611452"/>
          </a:xfrm>
          <a:prstGeom prst="rect">
            <a:avLst/>
          </a:prstGeom>
        </p:spPr>
        <p:txBody>
          <a:bodyPr vert="horz" lIns="91440" tIns="45720" rIns="91440" bIns="45720" rtlCol="0" anchor="ctr"/>
          <a:lstStyle>
            <a:lvl1pPr algn="r">
              <a:defRPr sz="2808">
                <a:solidFill>
                  <a:schemeClr val="tx1">
                    <a:tint val="7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286508393"/>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Lst>
  <p:hf sldNum="0" hdr="0" ftr="0" dt="0"/>
  <p:txStyles>
    <p:titleStyle>
      <a:lvl1pPr algn="l" defTabSz="2139605" rtl="0" eaLnBrk="1" latinLnBrk="0" hangingPunct="1">
        <a:lnSpc>
          <a:spcPct val="90000"/>
        </a:lnSpc>
        <a:spcBef>
          <a:spcPct val="0"/>
        </a:spcBef>
        <a:buNone/>
        <a:defRPr sz="10296" kern="1200">
          <a:solidFill>
            <a:schemeClr val="tx1"/>
          </a:solidFill>
          <a:latin typeface="+mj-lt"/>
          <a:ea typeface="+mj-ea"/>
          <a:cs typeface="+mj-cs"/>
        </a:defRPr>
      </a:lvl1pPr>
    </p:titleStyle>
    <p:bodyStyle>
      <a:lvl1pPr marL="534901" indent="-534901" algn="l" defTabSz="2139605" rtl="0" eaLnBrk="1" latinLnBrk="0" hangingPunct="1">
        <a:lnSpc>
          <a:spcPct val="90000"/>
        </a:lnSpc>
        <a:spcBef>
          <a:spcPts val="2340"/>
        </a:spcBef>
        <a:buFont typeface="Arial" panose="020B0604020202020204" pitchFamily="34" charset="0"/>
        <a:buChar char="•"/>
        <a:defRPr sz="6552" kern="1200">
          <a:solidFill>
            <a:schemeClr val="tx1"/>
          </a:solidFill>
          <a:latin typeface="+mn-lt"/>
          <a:ea typeface="+mn-ea"/>
          <a:cs typeface="+mn-cs"/>
        </a:defRPr>
      </a:lvl1pPr>
      <a:lvl2pPr marL="1604703" indent="-534901" algn="l" defTabSz="2139605" rtl="0" eaLnBrk="1" latinLnBrk="0" hangingPunct="1">
        <a:lnSpc>
          <a:spcPct val="90000"/>
        </a:lnSpc>
        <a:spcBef>
          <a:spcPts val="1170"/>
        </a:spcBef>
        <a:buFont typeface="Arial" panose="020B0604020202020204" pitchFamily="34" charset="0"/>
        <a:buChar char="•"/>
        <a:defRPr sz="5616" kern="1200">
          <a:solidFill>
            <a:schemeClr val="tx1"/>
          </a:solidFill>
          <a:latin typeface="+mn-lt"/>
          <a:ea typeface="+mn-ea"/>
          <a:cs typeface="+mn-cs"/>
        </a:defRPr>
      </a:lvl2pPr>
      <a:lvl3pPr marL="2674506" indent="-534901" algn="l" defTabSz="2139605" rtl="0" eaLnBrk="1" latinLnBrk="0" hangingPunct="1">
        <a:lnSpc>
          <a:spcPct val="90000"/>
        </a:lnSpc>
        <a:spcBef>
          <a:spcPts val="1170"/>
        </a:spcBef>
        <a:buFont typeface="Arial" panose="020B0604020202020204" pitchFamily="34" charset="0"/>
        <a:buChar char="•"/>
        <a:defRPr sz="4680" kern="1200">
          <a:solidFill>
            <a:schemeClr val="tx1"/>
          </a:solidFill>
          <a:latin typeface="+mn-lt"/>
          <a:ea typeface="+mn-ea"/>
          <a:cs typeface="+mn-cs"/>
        </a:defRPr>
      </a:lvl3pPr>
      <a:lvl4pPr marL="3744308" indent="-534901" algn="l" defTabSz="2139605" rtl="0" eaLnBrk="1" latinLnBrk="0" hangingPunct="1">
        <a:lnSpc>
          <a:spcPct val="90000"/>
        </a:lnSpc>
        <a:spcBef>
          <a:spcPts val="1170"/>
        </a:spcBef>
        <a:buFont typeface="Arial" panose="020B0604020202020204" pitchFamily="34" charset="0"/>
        <a:buChar char="•"/>
        <a:defRPr sz="4212" kern="1200">
          <a:solidFill>
            <a:schemeClr val="tx1"/>
          </a:solidFill>
          <a:latin typeface="+mn-lt"/>
          <a:ea typeface="+mn-ea"/>
          <a:cs typeface="+mn-cs"/>
        </a:defRPr>
      </a:lvl4pPr>
      <a:lvl5pPr marL="4814110" indent="-534901" algn="l" defTabSz="2139605" rtl="0" eaLnBrk="1" latinLnBrk="0" hangingPunct="1">
        <a:lnSpc>
          <a:spcPct val="90000"/>
        </a:lnSpc>
        <a:spcBef>
          <a:spcPts val="1170"/>
        </a:spcBef>
        <a:buFont typeface="Arial" panose="020B0604020202020204" pitchFamily="34" charset="0"/>
        <a:buChar char="•"/>
        <a:defRPr sz="4212" kern="1200">
          <a:solidFill>
            <a:schemeClr val="tx1"/>
          </a:solidFill>
          <a:latin typeface="+mn-lt"/>
          <a:ea typeface="+mn-ea"/>
          <a:cs typeface="+mn-cs"/>
        </a:defRPr>
      </a:lvl5pPr>
      <a:lvl6pPr marL="5883913" indent="-534901" algn="l" defTabSz="2139605" rtl="0" eaLnBrk="1" latinLnBrk="0" hangingPunct="1">
        <a:lnSpc>
          <a:spcPct val="90000"/>
        </a:lnSpc>
        <a:spcBef>
          <a:spcPts val="1170"/>
        </a:spcBef>
        <a:buFont typeface="Arial" panose="020B0604020202020204" pitchFamily="34" charset="0"/>
        <a:buChar char="•"/>
        <a:defRPr sz="4212" kern="1200">
          <a:solidFill>
            <a:schemeClr val="tx1"/>
          </a:solidFill>
          <a:latin typeface="+mn-lt"/>
          <a:ea typeface="+mn-ea"/>
          <a:cs typeface="+mn-cs"/>
        </a:defRPr>
      </a:lvl6pPr>
      <a:lvl7pPr marL="6953715" indent="-534901" algn="l" defTabSz="2139605" rtl="0" eaLnBrk="1" latinLnBrk="0" hangingPunct="1">
        <a:lnSpc>
          <a:spcPct val="90000"/>
        </a:lnSpc>
        <a:spcBef>
          <a:spcPts val="1170"/>
        </a:spcBef>
        <a:buFont typeface="Arial" panose="020B0604020202020204" pitchFamily="34" charset="0"/>
        <a:buChar char="•"/>
        <a:defRPr sz="4212" kern="1200">
          <a:solidFill>
            <a:schemeClr val="tx1"/>
          </a:solidFill>
          <a:latin typeface="+mn-lt"/>
          <a:ea typeface="+mn-ea"/>
          <a:cs typeface="+mn-cs"/>
        </a:defRPr>
      </a:lvl7pPr>
      <a:lvl8pPr marL="8023517" indent="-534901" algn="l" defTabSz="2139605" rtl="0" eaLnBrk="1" latinLnBrk="0" hangingPunct="1">
        <a:lnSpc>
          <a:spcPct val="90000"/>
        </a:lnSpc>
        <a:spcBef>
          <a:spcPts val="1170"/>
        </a:spcBef>
        <a:buFont typeface="Arial" panose="020B0604020202020204" pitchFamily="34" charset="0"/>
        <a:buChar char="•"/>
        <a:defRPr sz="4212" kern="1200">
          <a:solidFill>
            <a:schemeClr val="tx1"/>
          </a:solidFill>
          <a:latin typeface="+mn-lt"/>
          <a:ea typeface="+mn-ea"/>
          <a:cs typeface="+mn-cs"/>
        </a:defRPr>
      </a:lvl8pPr>
      <a:lvl9pPr marL="9093319" indent="-534901" algn="l" defTabSz="2139605" rtl="0" eaLnBrk="1" latinLnBrk="0" hangingPunct="1">
        <a:lnSpc>
          <a:spcPct val="90000"/>
        </a:lnSpc>
        <a:spcBef>
          <a:spcPts val="1170"/>
        </a:spcBef>
        <a:buFont typeface="Arial" panose="020B0604020202020204" pitchFamily="34" charset="0"/>
        <a:buChar char="•"/>
        <a:defRPr sz="4212" kern="1200">
          <a:solidFill>
            <a:schemeClr val="tx1"/>
          </a:solidFill>
          <a:latin typeface="+mn-lt"/>
          <a:ea typeface="+mn-ea"/>
          <a:cs typeface="+mn-cs"/>
        </a:defRPr>
      </a:lvl9pPr>
    </p:bodyStyle>
    <p:otherStyle>
      <a:defPPr>
        <a:defRPr lang="en-US"/>
      </a:defPPr>
      <a:lvl1pPr marL="0" algn="l" defTabSz="2139605" rtl="0" eaLnBrk="1" latinLnBrk="0" hangingPunct="1">
        <a:defRPr sz="4212" kern="1200">
          <a:solidFill>
            <a:schemeClr val="tx1"/>
          </a:solidFill>
          <a:latin typeface="+mn-lt"/>
          <a:ea typeface="+mn-ea"/>
          <a:cs typeface="+mn-cs"/>
        </a:defRPr>
      </a:lvl1pPr>
      <a:lvl2pPr marL="1069802" algn="l" defTabSz="2139605" rtl="0" eaLnBrk="1" latinLnBrk="0" hangingPunct="1">
        <a:defRPr sz="4212" kern="1200">
          <a:solidFill>
            <a:schemeClr val="tx1"/>
          </a:solidFill>
          <a:latin typeface="+mn-lt"/>
          <a:ea typeface="+mn-ea"/>
          <a:cs typeface="+mn-cs"/>
        </a:defRPr>
      </a:lvl2pPr>
      <a:lvl3pPr marL="2139605" algn="l" defTabSz="2139605" rtl="0" eaLnBrk="1" latinLnBrk="0" hangingPunct="1">
        <a:defRPr sz="4212" kern="1200">
          <a:solidFill>
            <a:schemeClr val="tx1"/>
          </a:solidFill>
          <a:latin typeface="+mn-lt"/>
          <a:ea typeface="+mn-ea"/>
          <a:cs typeface="+mn-cs"/>
        </a:defRPr>
      </a:lvl3pPr>
      <a:lvl4pPr marL="3209407" algn="l" defTabSz="2139605" rtl="0" eaLnBrk="1" latinLnBrk="0" hangingPunct="1">
        <a:defRPr sz="4212" kern="1200">
          <a:solidFill>
            <a:schemeClr val="tx1"/>
          </a:solidFill>
          <a:latin typeface="+mn-lt"/>
          <a:ea typeface="+mn-ea"/>
          <a:cs typeface="+mn-cs"/>
        </a:defRPr>
      </a:lvl4pPr>
      <a:lvl5pPr marL="4279209" algn="l" defTabSz="2139605" rtl="0" eaLnBrk="1" latinLnBrk="0" hangingPunct="1">
        <a:defRPr sz="4212" kern="1200">
          <a:solidFill>
            <a:schemeClr val="tx1"/>
          </a:solidFill>
          <a:latin typeface="+mn-lt"/>
          <a:ea typeface="+mn-ea"/>
          <a:cs typeface="+mn-cs"/>
        </a:defRPr>
      </a:lvl5pPr>
      <a:lvl6pPr marL="5349011" algn="l" defTabSz="2139605" rtl="0" eaLnBrk="1" latinLnBrk="0" hangingPunct="1">
        <a:defRPr sz="4212" kern="1200">
          <a:solidFill>
            <a:schemeClr val="tx1"/>
          </a:solidFill>
          <a:latin typeface="+mn-lt"/>
          <a:ea typeface="+mn-ea"/>
          <a:cs typeface="+mn-cs"/>
        </a:defRPr>
      </a:lvl6pPr>
      <a:lvl7pPr marL="6418814" algn="l" defTabSz="2139605" rtl="0" eaLnBrk="1" latinLnBrk="0" hangingPunct="1">
        <a:defRPr sz="4212" kern="1200">
          <a:solidFill>
            <a:schemeClr val="tx1"/>
          </a:solidFill>
          <a:latin typeface="+mn-lt"/>
          <a:ea typeface="+mn-ea"/>
          <a:cs typeface="+mn-cs"/>
        </a:defRPr>
      </a:lvl7pPr>
      <a:lvl8pPr marL="7488616" algn="l" defTabSz="2139605" rtl="0" eaLnBrk="1" latinLnBrk="0" hangingPunct="1">
        <a:defRPr sz="4212" kern="1200">
          <a:solidFill>
            <a:schemeClr val="tx1"/>
          </a:solidFill>
          <a:latin typeface="+mn-lt"/>
          <a:ea typeface="+mn-ea"/>
          <a:cs typeface="+mn-cs"/>
        </a:defRPr>
      </a:lvl8pPr>
      <a:lvl9pPr marL="8558418" algn="l" defTabSz="2139605" rtl="0" eaLnBrk="1" latinLnBrk="0" hangingPunct="1">
        <a:defRPr sz="421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hyperlink" Target="https://bit.ly/3A1uf1Q" TargetMode="External"/><Relationship Id="rId7"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8" Type="http://schemas.openxmlformats.org/officeDocument/2006/relationships/hyperlink" Target="https://doi.org/10.1186/s12888-024-05640-3" TargetMode="External"/><Relationship Id="rId13" Type="http://schemas.openxmlformats.org/officeDocument/2006/relationships/hyperlink" Target="https://doi.org/10.1192/bji.2024.16" TargetMode="External"/><Relationship Id="rId3" Type="http://schemas.openxmlformats.org/officeDocument/2006/relationships/hyperlink" Target="https://doi.org/10.1186/s12888-022-03711-x" TargetMode="External"/><Relationship Id="rId7" Type="http://schemas.openxmlformats.org/officeDocument/2006/relationships/hyperlink" Target="https://www.nice.org.uk/guidance/cg78" TargetMode="External"/><Relationship Id="rId12" Type="http://schemas.openxmlformats.org/officeDocument/2006/relationships/hyperlink" Target="https://doi.org/10.3389/fpsyg.2021.626353" TargetMode="Externa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hyperlink" Target="https://doi.org/10.1002/aur.2619" TargetMode="External"/><Relationship Id="rId11" Type="http://schemas.openxmlformats.org/officeDocument/2006/relationships/hyperlink" Target="https://doi.org/10.1007/s11920-020-01164-1" TargetMode="External"/><Relationship Id="rId5" Type="http://schemas.openxmlformats.org/officeDocument/2006/relationships/hyperlink" Target="https://doi.org/10.1186/s12991-024-00540-y" TargetMode="External"/><Relationship Id="rId15" Type="http://schemas.openxmlformats.org/officeDocument/2006/relationships/hyperlink" Target="https://bit.ly/3A1uf1Q" TargetMode="External"/><Relationship Id="rId10" Type="http://schemas.openxmlformats.org/officeDocument/2006/relationships/hyperlink" Target="https://doi.org/10.1002/pmh.1596" TargetMode="External"/><Relationship Id="rId4" Type="http://schemas.openxmlformats.org/officeDocument/2006/relationships/hyperlink" Target="http://dx.doi.org/10.1038/nrdp.2018.29" TargetMode="External"/><Relationship Id="rId9" Type="http://schemas.openxmlformats.org/officeDocument/2006/relationships/hyperlink" Target="https://doi.org/10.1186/s40479-021-00157-7" TargetMode="External"/><Relationship Id="rId14" Type="http://schemas.openxmlformats.org/officeDocument/2006/relationships/hyperlink" Target="https://www.who.int/publications/i/item/97892400772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F3626-0F0E-B1E0-3E00-115C5242C17F}"/>
              </a:ext>
            </a:extLst>
          </p:cNvPr>
          <p:cNvSpPr>
            <a:spLocks noGrp="1"/>
          </p:cNvSpPr>
          <p:nvPr>
            <p:ph type="title"/>
          </p:nvPr>
        </p:nvSpPr>
        <p:spPr>
          <a:xfrm>
            <a:off x="1470997" y="1179659"/>
            <a:ext cx="18454330" cy="5850274"/>
          </a:xfrm>
          <a:solidFill>
            <a:schemeClr val="accent4">
              <a:lumMod val="40000"/>
              <a:lumOff val="60000"/>
            </a:schemeClr>
          </a:solidFill>
        </p:spPr>
        <p:txBody>
          <a:bodyPr/>
          <a:lstStyle/>
          <a:p>
            <a:pPr algn="ctr"/>
            <a:r>
              <a:rPr lang="en-US" b="1" dirty="0">
                <a:latin typeface="Times New Roman" panose="02020603050405020304" pitchFamily="18" charset="0"/>
                <a:cs typeface="Times New Roman" panose="02020603050405020304" pitchFamily="18" charset="0"/>
              </a:rPr>
              <a:t>Component 1: Assessment</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13ECB0DB-065F-4116-A5ED-972D817C318B}"/>
              </a:ext>
            </a:extLst>
          </p:cNvPr>
          <p:cNvSpPr txBox="1"/>
          <p:nvPr/>
        </p:nvSpPr>
        <p:spPr>
          <a:xfrm>
            <a:off x="2057400" y="8458200"/>
            <a:ext cx="17449800" cy="14520898"/>
          </a:xfrm>
          <a:prstGeom prst="rect">
            <a:avLst/>
          </a:prstGeom>
          <a:noFill/>
        </p:spPr>
        <p:txBody>
          <a:bodyPr wrap="square" rtlCol="0">
            <a:spAutoFit/>
          </a:bodyPr>
          <a:lstStyle/>
          <a:p>
            <a:pPr>
              <a:lnSpc>
                <a:spcPct val="200000"/>
              </a:lnSpc>
            </a:pPr>
            <a:r>
              <a:rPr lang="en-US" sz="8000" dirty="0"/>
              <a:t>Student Name:  </a:t>
            </a:r>
            <a:r>
              <a:rPr lang="en-US" sz="8000" dirty="0" err="1"/>
              <a:t>rRogers</a:t>
            </a:r>
            <a:r>
              <a:rPr lang="en-US" sz="8000" dirty="0"/>
              <a:t> Nyanga</a:t>
            </a:r>
          </a:p>
          <a:p>
            <a:pPr>
              <a:lnSpc>
                <a:spcPct val="200000"/>
              </a:lnSpc>
            </a:pPr>
            <a:r>
              <a:rPr lang="en-US" sz="8000" dirty="0"/>
              <a:t>Student ID: 2309150</a:t>
            </a:r>
          </a:p>
          <a:p>
            <a:pPr>
              <a:lnSpc>
                <a:spcPct val="200000"/>
              </a:lnSpc>
            </a:pPr>
            <a:r>
              <a:rPr lang="en-US" sz="8000" dirty="0"/>
              <a:t>Module Code: BMHP6029</a:t>
            </a:r>
          </a:p>
          <a:p>
            <a:pPr>
              <a:lnSpc>
                <a:spcPct val="200000"/>
              </a:lnSpc>
            </a:pPr>
            <a:r>
              <a:rPr lang="en-US" sz="8000" dirty="0"/>
              <a:t>Module Title: Psychological Classifications and Provisions</a:t>
            </a:r>
            <a:br>
              <a:rPr lang="en-US" sz="8000" dirty="0"/>
            </a:br>
            <a:r>
              <a:rPr lang="en-US" sz="8000"/>
              <a:t>Date:05/o7/2026 </a:t>
            </a:r>
            <a:endParaRPr lang="en-US" sz="8000" dirty="0"/>
          </a:p>
        </p:txBody>
      </p:sp>
    </p:spTree>
    <p:extLst>
      <p:ext uri="{BB962C8B-B14F-4D97-AF65-F5344CB8AC3E}">
        <p14:creationId xmlns:p14="http://schemas.microsoft.com/office/powerpoint/2010/main" val="1977172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6" name="Google Shape;146;p24"/>
          <p:cNvSpPr/>
          <p:nvPr/>
        </p:nvSpPr>
        <p:spPr>
          <a:xfrm>
            <a:off x="1552398" y="2015614"/>
            <a:ext cx="6409390" cy="27904797"/>
          </a:xfrm>
          <a:prstGeom prst="rect">
            <a:avLst/>
          </a:prstGeom>
          <a:solidFill>
            <a:schemeClr val="accent2">
              <a:lumMod val="60000"/>
              <a:lumOff val="40000"/>
            </a:schemeClr>
          </a:solidFill>
          <a:ln>
            <a:noFill/>
          </a:ln>
        </p:spPr>
        <p:txBody>
          <a:bodyPr spcFirstLastPara="1" wrap="square" lIns="41461" tIns="41461" rIns="41461" bIns="41461" anchor="ctr" anchorCtr="0">
            <a:noAutofit/>
          </a:bodyPr>
          <a:lstStyle/>
          <a:p>
            <a:endParaRPr sz="635" dirty="0"/>
          </a:p>
        </p:txBody>
      </p:sp>
      <p:sp>
        <p:nvSpPr>
          <p:cNvPr id="148" name="Google Shape;148;p24"/>
          <p:cNvSpPr txBox="1">
            <a:spLocks noGrp="1"/>
          </p:cNvSpPr>
          <p:nvPr>
            <p:ph type="title"/>
          </p:nvPr>
        </p:nvSpPr>
        <p:spPr>
          <a:xfrm>
            <a:off x="2720810" y="346864"/>
            <a:ext cx="15010289" cy="1229030"/>
          </a:xfrm>
          <a:prstGeom prst="rect">
            <a:avLst/>
          </a:prstGeom>
          <a:solidFill>
            <a:srgbClr val="C88800"/>
          </a:solidFill>
        </p:spPr>
        <p:txBody>
          <a:bodyPr spcFirstLastPara="1" vert="horz" wrap="square" lIns="116071" tIns="116071" rIns="116071" bIns="116071" rtlCol="0" anchor="t" anchorCtr="0">
            <a:noAutofit/>
          </a:bodyPr>
          <a:lstStyle/>
          <a:p>
            <a:pPr algn="ctr">
              <a:lnSpc>
                <a:spcPct val="115000"/>
              </a:lnSpc>
              <a:buSzPts val="990"/>
            </a:pPr>
            <a:r>
              <a:rPr lang="en-US" sz="5622" b="1" dirty="0" err="1">
                <a:solidFill>
                  <a:srgbClr val="FFFFFF"/>
                </a:solidFill>
                <a:latin typeface="Times New Roman" panose="02020603050405020304" pitchFamily="18" charset="0"/>
                <a:cs typeface="Times New Roman" panose="02020603050405020304" pitchFamily="18" charset="0"/>
              </a:rPr>
              <a:t>Boderline</a:t>
            </a:r>
            <a:r>
              <a:rPr lang="en-US" sz="5622" b="1" dirty="0">
                <a:solidFill>
                  <a:srgbClr val="FFFFFF"/>
                </a:solidFill>
                <a:latin typeface="Times New Roman" panose="02020603050405020304" pitchFamily="18" charset="0"/>
                <a:cs typeface="Times New Roman" panose="02020603050405020304" pitchFamily="18" charset="0"/>
              </a:rPr>
              <a:t> Personality Disorder (BPD)</a:t>
            </a:r>
            <a:endParaRPr sz="19395" b="1" dirty="0">
              <a:solidFill>
                <a:srgbClr val="FFFFFF"/>
              </a:solidFill>
              <a:latin typeface="Times New Roman" panose="02020603050405020304" pitchFamily="18" charset="0"/>
              <a:cs typeface="Times New Roman" panose="02020603050405020304" pitchFamily="18" charset="0"/>
            </a:endParaRPr>
          </a:p>
        </p:txBody>
      </p:sp>
      <p:sp>
        <p:nvSpPr>
          <p:cNvPr id="151" name="Google Shape;151;p24"/>
          <p:cNvSpPr txBox="1">
            <a:spLocks noGrp="1"/>
          </p:cNvSpPr>
          <p:nvPr>
            <p:ph type="title" idx="4294967295"/>
          </p:nvPr>
        </p:nvSpPr>
        <p:spPr>
          <a:xfrm>
            <a:off x="1741835" y="2698483"/>
            <a:ext cx="6067238" cy="788987"/>
          </a:xfrm>
          <a:prstGeom prst="rect">
            <a:avLst/>
          </a:prstGeom>
          <a:solidFill>
            <a:schemeClr val="accent2">
              <a:lumMod val="75000"/>
            </a:schemeClr>
          </a:solidFill>
        </p:spPr>
        <p:txBody>
          <a:bodyPr spcFirstLastPara="1" vert="horz" wrap="square" lIns="41461" tIns="41461" rIns="41461" bIns="41461" rtlCol="0" anchor="b" anchorCtr="0">
            <a:noAutofit/>
          </a:bodyPr>
          <a:lstStyle/>
          <a:p>
            <a:pPr algn="ctr">
              <a:lnSpc>
                <a:spcPct val="115000"/>
              </a:lnSpc>
            </a:pPr>
            <a:r>
              <a:rPr lang="en-US" sz="3000" b="1" dirty="0">
                <a:solidFill>
                  <a:schemeClr val="bg1"/>
                </a:solidFill>
                <a:latin typeface="Times New Roman" panose="02020603050405020304" pitchFamily="18" charset="0"/>
                <a:cs typeface="Times New Roman" panose="02020603050405020304" pitchFamily="18" charset="0"/>
              </a:rPr>
              <a:t>Introduction</a:t>
            </a:r>
            <a:endParaRPr sz="3000" b="1" dirty="0">
              <a:solidFill>
                <a:schemeClr val="bg1"/>
              </a:solidFill>
              <a:latin typeface="Times New Roman" panose="02020603050405020304" pitchFamily="18" charset="0"/>
              <a:cs typeface="Times New Roman" panose="02020603050405020304" pitchFamily="18" charset="0"/>
            </a:endParaRPr>
          </a:p>
        </p:txBody>
      </p:sp>
      <p:sp>
        <p:nvSpPr>
          <p:cNvPr id="149" name="Google Shape;149;p24"/>
          <p:cNvSpPr txBox="1"/>
          <p:nvPr/>
        </p:nvSpPr>
        <p:spPr>
          <a:xfrm>
            <a:off x="8144959" y="12403053"/>
            <a:ext cx="4809012" cy="432359"/>
          </a:xfrm>
          <a:prstGeom prst="rect">
            <a:avLst/>
          </a:prstGeom>
          <a:noFill/>
          <a:ln>
            <a:noFill/>
          </a:ln>
        </p:spPr>
        <p:txBody>
          <a:bodyPr spcFirstLastPara="1" wrap="square" lIns="41461" tIns="41461" rIns="41461" bIns="41461" anchor="t" anchorCtr="0">
            <a:noAutofit/>
          </a:bodyPr>
          <a:lstStyle/>
          <a:p>
            <a:pPr algn="ctr">
              <a:lnSpc>
                <a:spcPct val="115000"/>
              </a:lnSpc>
            </a:pPr>
            <a:endParaRPr sz="907" dirty="0">
              <a:solidFill>
                <a:schemeClr val="dk1"/>
              </a:solidFill>
              <a:latin typeface="Karla"/>
              <a:ea typeface="Karla"/>
              <a:cs typeface="Karla"/>
              <a:sym typeface="Karla"/>
            </a:endParaRPr>
          </a:p>
        </p:txBody>
      </p:sp>
      <p:sp>
        <p:nvSpPr>
          <p:cNvPr id="152" name="Google Shape;152;p24"/>
          <p:cNvSpPr txBox="1"/>
          <p:nvPr/>
        </p:nvSpPr>
        <p:spPr>
          <a:xfrm>
            <a:off x="1891160" y="4161470"/>
            <a:ext cx="5602862" cy="5887681"/>
          </a:xfrm>
          <a:prstGeom prst="rect">
            <a:avLst/>
          </a:prstGeom>
          <a:noFill/>
          <a:ln>
            <a:noFill/>
          </a:ln>
        </p:spPr>
        <p:txBody>
          <a:bodyPr spcFirstLastPara="1" wrap="square" lIns="41461" tIns="41461" rIns="41461" bIns="41461" anchor="t" anchorCtr="0">
            <a:noAutofit/>
          </a:bodyPr>
          <a:lstStyle/>
          <a:p>
            <a:pPr algn="just"/>
            <a:r>
              <a:rPr lang="en-US" dirty="0">
                <a:latin typeface="Times New Roman" panose="02020603050405020304" pitchFamily="18" charset="0"/>
                <a:cs typeface="Times New Roman" panose="02020603050405020304" pitchFamily="18" charset="0"/>
              </a:rPr>
              <a:t>Borderline Personality Disorder (BPD) is a complicated psychological condition that manifests itself through instability in emotions, impulsivity, identity disturbance, and problems establishing interpersonal relationships (Gunderson et al., 2018). People suffering from BPD frequently feel overwhelming emotions, a fear of rejection, constant feelings of emptiness, and repetitive episodes of self-injury (WHO, 2024). For quite a long period of time, BPD had been considered an illness resistant to treatment, which led to discrimination and insufficient assistance. However, due to recent research in the field of psychopathology, the knowledge about BPD increased and influenced the improvement of the ways to diagnose and treat the condition. This poster seeks to explore the classification, diagnosis, treatment, rehabilitation, and ongoing controversies related to BPD, paying attention to the effects of ICD-11, neurodiversity, trauma, and stigma on current mental health practice</a:t>
            </a:r>
            <a:endParaRPr dirty="0">
              <a:latin typeface="Times New Roman" panose="02020603050405020304" pitchFamily="18" charset="0"/>
              <a:ea typeface="Karla"/>
              <a:cs typeface="Times New Roman" panose="02020603050405020304" pitchFamily="18" charset="0"/>
              <a:sym typeface="Karla"/>
            </a:endParaRPr>
          </a:p>
        </p:txBody>
      </p:sp>
      <p:sp>
        <p:nvSpPr>
          <p:cNvPr id="183" name="Google Shape;183;p24"/>
          <p:cNvSpPr txBox="1"/>
          <p:nvPr/>
        </p:nvSpPr>
        <p:spPr>
          <a:xfrm>
            <a:off x="9482104" y="18810906"/>
            <a:ext cx="2134724" cy="212234"/>
          </a:xfrm>
          <a:prstGeom prst="rect">
            <a:avLst/>
          </a:prstGeom>
          <a:noFill/>
          <a:ln>
            <a:noFill/>
          </a:ln>
        </p:spPr>
        <p:txBody>
          <a:bodyPr spcFirstLastPara="1" wrap="square" lIns="41461" tIns="41461" rIns="41461" bIns="41461" anchor="ctr" anchorCtr="0">
            <a:noAutofit/>
          </a:bodyPr>
          <a:lstStyle/>
          <a:p>
            <a:pPr algn="ctr">
              <a:lnSpc>
                <a:spcPct val="115000"/>
              </a:lnSpc>
            </a:pPr>
            <a:r>
              <a:rPr lang="en" sz="907">
                <a:solidFill>
                  <a:schemeClr val="lt1"/>
                </a:solidFill>
                <a:latin typeface="Karla"/>
                <a:ea typeface="Karla"/>
                <a:cs typeface="Karla"/>
                <a:sym typeface="Karla"/>
              </a:rPr>
              <a:t>This template was created by </a:t>
            </a:r>
            <a:r>
              <a:rPr lang="en" sz="907" b="1" u="sng">
                <a:solidFill>
                  <a:schemeClr val="lt1"/>
                </a:solidFill>
                <a:latin typeface="Karla"/>
                <a:ea typeface="Karla"/>
                <a:cs typeface="Karla"/>
                <a:sym typeface="Karla"/>
                <a:hlinkClick r:id="rId3">
                  <a:extLst>
                    <a:ext uri="{A12FA001-AC4F-418D-AE19-62706E023703}">
                      <ahyp:hlinkClr xmlns:ahyp="http://schemas.microsoft.com/office/drawing/2018/hyperlinkcolor" val="tx"/>
                    </a:ext>
                  </a:extLst>
                </a:hlinkClick>
              </a:rPr>
              <a:t>Slidesgo</a:t>
            </a:r>
            <a:endParaRPr sz="907" dirty="0">
              <a:solidFill>
                <a:schemeClr val="lt1"/>
              </a:solidFill>
              <a:latin typeface="Karla"/>
              <a:ea typeface="Karla"/>
              <a:cs typeface="Karla"/>
              <a:sym typeface="Karla"/>
            </a:endParaRPr>
          </a:p>
        </p:txBody>
      </p:sp>
      <p:grpSp>
        <p:nvGrpSpPr>
          <p:cNvPr id="196" name="Google Shape;196;p24"/>
          <p:cNvGrpSpPr/>
          <p:nvPr/>
        </p:nvGrpSpPr>
        <p:grpSpPr>
          <a:xfrm>
            <a:off x="10815372" y="14559086"/>
            <a:ext cx="149469" cy="177677"/>
            <a:chOff x="16302070" y="3785217"/>
            <a:chExt cx="1251784" cy="1543725"/>
          </a:xfrm>
        </p:grpSpPr>
        <p:sp>
          <p:nvSpPr>
            <p:cNvPr id="197" name="Google Shape;197;p24"/>
            <p:cNvSpPr/>
            <p:nvPr/>
          </p:nvSpPr>
          <p:spPr>
            <a:xfrm>
              <a:off x="16302070" y="3785217"/>
              <a:ext cx="1251784" cy="1543725"/>
            </a:xfrm>
            <a:custGeom>
              <a:avLst/>
              <a:gdLst/>
              <a:ahLst/>
              <a:cxnLst/>
              <a:rect l="l" t="t" r="r" b="b"/>
              <a:pathLst>
                <a:path w="1385" h="1708" extrusionOk="0">
                  <a:moveTo>
                    <a:pt x="692" y="0"/>
                  </a:moveTo>
                  <a:lnTo>
                    <a:pt x="692" y="0"/>
                  </a:lnTo>
                  <a:cubicBezTo>
                    <a:pt x="310" y="0"/>
                    <a:pt x="0" y="311"/>
                    <a:pt x="0" y="694"/>
                  </a:cubicBezTo>
                  <a:cubicBezTo>
                    <a:pt x="0" y="908"/>
                    <a:pt x="0" y="908"/>
                    <a:pt x="0" y="908"/>
                  </a:cubicBezTo>
                  <a:cubicBezTo>
                    <a:pt x="0" y="1016"/>
                    <a:pt x="65" y="1111"/>
                    <a:pt x="161" y="1150"/>
                  </a:cubicBezTo>
                  <a:cubicBezTo>
                    <a:pt x="161" y="1443"/>
                    <a:pt x="161" y="1443"/>
                    <a:pt x="161" y="1443"/>
                  </a:cubicBezTo>
                  <a:cubicBezTo>
                    <a:pt x="161" y="1457"/>
                    <a:pt x="165" y="1470"/>
                    <a:pt x="175" y="1478"/>
                  </a:cubicBezTo>
                  <a:cubicBezTo>
                    <a:pt x="200" y="1504"/>
                    <a:pt x="200" y="1504"/>
                    <a:pt x="200" y="1504"/>
                  </a:cubicBezTo>
                  <a:cubicBezTo>
                    <a:pt x="320" y="1624"/>
                    <a:pt x="493" y="1708"/>
                    <a:pt x="692" y="1708"/>
                  </a:cubicBezTo>
                  <a:cubicBezTo>
                    <a:pt x="892" y="1708"/>
                    <a:pt x="1065" y="1624"/>
                    <a:pt x="1185" y="1504"/>
                  </a:cubicBezTo>
                  <a:cubicBezTo>
                    <a:pt x="1209" y="1478"/>
                    <a:pt x="1209" y="1478"/>
                    <a:pt x="1209" y="1478"/>
                  </a:cubicBezTo>
                  <a:cubicBezTo>
                    <a:pt x="1220" y="1470"/>
                    <a:pt x="1224" y="1457"/>
                    <a:pt x="1224" y="1443"/>
                  </a:cubicBezTo>
                  <a:cubicBezTo>
                    <a:pt x="1224" y="1150"/>
                    <a:pt x="1224" y="1150"/>
                    <a:pt x="1224" y="1150"/>
                  </a:cubicBezTo>
                  <a:cubicBezTo>
                    <a:pt x="1319" y="1111"/>
                    <a:pt x="1385" y="1016"/>
                    <a:pt x="1385" y="908"/>
                  </a:cubicBezTo>
                  <a:cubicBezTo>
                    <a:pt x="1385" y="694"/>
                    <a:pt x="1385" y="694"/>
                    <a:pt x="1385" y="694"/>
                  </a:cubicBezTo>
                  <a:cubicBezTo>
                    <a:pt x="1385" y="311"/>
                    <a:pt x="1075" y="0"/>
                    <a:pt x="692" y="0"/>
                  </a:cubicBezTo>
                  <a:moveTo>
                    <a:pt x="1124" y="1423"/>
                  </a:moveTo>
                  <a:lnTo>
                    <a:pt x="1124" y="1423"/>
                  </a:lnTo>
                  <a:cubicBezTo>
                    <a:pt x="1114" y="1433"/>
                    <a:pt x="1114" y="1433"/>
                    <a:pt x="1114" y="1433"/>
                  </a:cubicBezTo>
                  <a:cubicBezTo>
                    <a:pt x="1002" y="1545"/>
                    <a:pt x="851" y="1608"/>
                    <a:pt x="692" y="1608"/>
                  </a:cubicBezTo>
                  <a:cubicBezTo>
                    <a:pt x="534" y="1608"/>
                    <a:pt x="383" y="1545"/>
                    <a:pt x="271" y="1433"/>
                  </a:cubicBezTo>
                  <a:cubicBezTo>
                    <a:pt x="261" y="1423"/>
                    <a:pt x="261" y="1423"/>
                    <a:pt x="261" y="1423"/>
                  </a:cubicBezTo>
                  <a:cubicBezTo>
                    <a:pt x="261" y="1172"/>
                    <a:pt x="261" y="1172"/>
                    <a:pt x="261" y="1172"/>
                  </a:cubicBezTo>
                  <a:lnTo>
                    <a:pt x="263" y="1172"/>
                  </a:lnTo>
                  <a:cubicBezTo>
                    <a:pt x="318" y="1172"/>
                    <a:pt x="318" y="1172"/>
                    <a:pt x="318" y="1172"/>
                  </a:cubicBezTo>
                  <a:cubicBezTo>
                    <a:pt x="348" y="1172"/>
                    <a:pt x="375" y="1197"/>
                    <a:pt x="375" y="1229"/>
                  </a:cubicBezTo>
                  <a:cubicBezTo>
                    <a:pt x="375" y="1335"/>
                    <a:pt x="375" y="1335"/>
                    <a:pt x="375" y="1335"/>
                  </a:cubicBezTo>
                  <a:cubicBezTo>
                    <a:pt x="375" y="1364"/>
                    <a:pt x="397" y="1386"/>
                    <a:pt x="424" y="1386"/>
                  </a:cubicBezTo>
                  <a:cubicBezTo>
                    <a:pt x="961" y="1386"/>
                    <a:pt x="961" y="1386"/>
                    <a:pt x="961" y="1386"/>
                  </a:cubicBezTo>
                  <a:cubicBezTo>
                    <a:pt x="988" y="1386"/>
                    <a:pt x="1010" y="1364"/>
                    <a:pt x="1010" y="1335"/>
                  </a:cubicBezTo>
                  <a:cubicBezTo>
                    <a:pt x="1010" y="1229"/>
                    <a:pt x="1010" y="1229"/>
                    <a:pt x="1010" y="1229"/>
                  </a:cubicBezTo>
                  <a:cubicBezTo>
                    <a:pt x="1010" y="1197"/>
                    <a:pt x="1036" y="1172"/>
                    <a:pt x="1067" y="1172"/>
                  </a:cubicBezTo>
                  <a:cubicBezTo>
                    <a:pt x="1120" y="1172"/>
                    <a:pt x="1120" y="1172"/>
                    <a:pt x="1120" y="1172"/>
                  </a:cubicBezTo>
                  <a:cubicBezTo>
                    <a:pt x="1122" y="1172"/>
                    <a:pt x="1124" y="1172"/>
                    <a:pt x="1124" y="1172"/>
                  </a:cubicBezTo>
                  <a:cubicBezTo>
                    <a:pt x="1124" y="1423"/>
                    <a:pt x="1124" y="1423"/>
                    <a:pt x="1124" y="1423"/>
                  </a:cubicBezTo>
                  <a:moveTo>
                    <a:pt x="1285" y="908"/>
                  </a:moveTo>
                  <a:lnTo>
                    <a:pt x="1285" y="908"/>
                  </a:lnTo>
                  <a:cubicBezTo>
                    <a:pt x="1285" y="997"/>
                    <a:pt x="1212" y="1073"/>
                    <a:pt x="1120" y="1073"/>
                  </a:cubicBezTo>
                  <a:cubicBezTo>
                    <a:pt x="1067" y="1073"/>
                    <a:pt x="1067" y="1073"/>
                    <a:pt x="1067" y="1073"/>
                  </a:cubicBezTo>
                  <a:cubicBezTo>
                    <a:pt x="982" y="1073"/>
                    <a:pt x="910" y="1142"/>
                    <a:pt x="910" y="1229"/>
                  </a:cubicBezTo>
                  <a:cubicBezTo>
                    <a:pt x="910" y="1286"/>
                    <a:pt x="910" y="1286"/>
                    <a:pt x="910" y="1286"/>
                  </a:cubicBezTo>
                  <a:cubicBezTo>
                    <a:pt x="475" y="1286"/>
                    <a:pt x="475" y="1286"/>
                    <a:pt x="475" y="1286"/>
                  </a:cubicBezTo>
                  <a:cubicBezTo>
                    <a:pt x="475" y="1229"/>
                    <a:pt x="475" y="1229"/>
                    <a:pt x="475" y="1229"/>
                  </a:cubicBezTo>
                  <a:cubicBezTo>
                    <a:pt x="475" y="1142"/>
                    <a:pt x="403" y="1073"/>
                    <a:pt x="318" y="1073"/>
                  </a:cubicBezTo>
                  <a:cubicBezTo>
                    <a:pt x="263" y="1073"/>
                    <a:pt x="263" y="1073"/>
                    <a:pt x="263" y="1073"/>
                  </a:cubicBezTo>
                  <a:cubicBezTo>
                    <a:pt x="173" y="1073"/>
                    <a:pt x="100" y="997"/>
                    <a:pt x="100" y="908"/>
                  </a:cubicBezTo>
                  <a:cubicBezTo>
                    <a:pt x="100" y="694"/>
                    <a:pt x="100" y="694"/>
                    <a:pt x="100" y="694"/>
                  </a:cubicBezTo>
                  <a:cubicBezTo>
                    <a:pt x="100" y="366"/>
                    <a:pt x="365" y="102"/>
                    <a:pt x="692" y="102"/>
                  </a:cubicBezTo>
                  <a:cubicBezTo>
                    <a:pt x="1020" y="102"/>
                    <a:pt x="1285" y="366"/>
                    <a:pt x="1285" y="694"/>
                  </a:cubicBezTo>
                  <a:lnTo>
                    <a:pt x="1285" y="908"/>
                  </a:lnTo>
                  <a:close/>
                </a:path>
              </a:pathLst>
            </a:custGeom>
            <a:solidFill>
              <a:schemeClr val="lt1"/>
            </a:solidFill>
            <a:ln>
              <a:noFill/>
            </a:ln>
          </p:spPr>
          <p:txBody>
            <a:bodyPr spcFirstLastPara="1" wrap="square" lIns="40814" tIns="20407" rIns="40814" bIns="20407" anchor="ctr" anchorCtr="1">
              <a:noAutofit/>
            </a:bodyPr>
            <a:lstStyle/>
            <a:p>
              <a:endParaRPr sz="817" dirty="0">
                <a:solidFill>
                  <a:srgbClr val="FFFFFF"/>
                </a:solidFill>
              </a:endParaRPr>
            </a:p>
          </p:txBody>
        </p:sp>
        <p:sp>
          <p:nvSpPr>
            <p:cNvPr id="198" name="Google Shape;198;p24"/>
            <p:cNvSpPr/>
            <p:nvPr/>
          </p:nvSpPr>
          <p:spPr>
            <a:xfrm>
              <a:off x="16810918" y="4633001"/>
              <a:ext cx="234088" cy="163591"/>
            </a:xfrm>
            <a:custGeom>
              <a:avLst/>
              <a:gdLst/>
              <a:ahLst/>
              <a:cxnLst/>
              <a:rect l="l" t="t" r="r" b="b"/>
              <a:pathLst>
                <a:path w="259" h="181" extrusionOk="0">
                  <a:moveTo>
                    <a:pt x="164" y="15"/>
                  </a:moveTo>
                  <a:lnTo>
                    <a:pt x="164" y="15"/>
                  </a:lnTo>
                  <a:cubicBezTo>
                    <a:pt x="156" y="4"/>
                    <a:pt x="142" y="0"/>
                    <a:pt x="129" y="0"/>
                  </a:cubicBezTo>
                  <a:cubicBezTo>
                    <a:pt x="115" y="0"/>
                    <a:pt x="103" y="4"/>
                    <a:pt x="95" y="15"/>
                  </a:cubicBezTo>
                  <a:cubicBezTo>
                    <a:pt x="13" y="96"/>
                    <a:pt x="13" y="96"/>
                    <a:pt x="13" y="96"/>
                  </a:cubicBezTo>
                  <a:cubicBezTo>
                    <a:pt x="-5" y="114"/>
                    <a:pt x="-5" y="147"/>
                    <a:pt x="13" y="165"/>
                  </a:cubicBezTo>
                  <a:cubicBezTo>
                    <a:pt x="34" y="186"/>
                    <a:pt x="64" y="186"/>
                    <a:pt x="85" y="165"/>
                  </a:cubicBezTo>
                  <a:cubicBezTo>
                    <a:pt x="129" y="120"/>
                    <a:pt x="129" y="120"/>
                    <a:pt x="129" y="120"/>
                  </a:cubicBezTo>
                  <a:cubicBezTo>
                    <a:pt x="174" y="165"/>
                    <a:pt x="174" y="165"/>
                    <a:pt x="174" y="165"/>
                  </a:cubicBezTo>
                  <a:cubicBezTo>
                    <a:pt x="195" y="186"/>
                    <a:pt x="225" y="186"/>
                    <a:pt x="245" y="165"/>
                  </a:cubicBezTo>
                  <a:cubicBezTo>
                    <a:pt x="264" y="147"/>
                    <a:pt x="264" y="114"/>
                    <a:pt x="245" y="96"/>
                  </a:cubicBezTo>
                  <a:lnTo>
                    <a:pt x="164" y="15"/>
                  </a:lnTo>
                  <a:close/>
                </a:path>
              </a:pathLst>
            </a:custGeom>
            <a:solidFill>
              <a:schemeClr val="lt1"/>
            </a:solidFill>
            <a:ln>
              <a:noFill/>
            </a:ln>
          </p:spPr>
          <p:txBody>
            <a:bodyPr spcFirstLastPara="1" wrap="square" lIns="40814" tIns="9138" rIns="40814" bIns="9138" anchor="ctr" anchorCtr="1">
              <a:noAutofit/>
            </a:bodyPr>
            <a:lstStyle/>
            <a:p>
              <a:endParaRPr sz="817" dirty="0">
                <a:solidFill>
                  <a:srgbClr val="FFFFFF"/>
                </a:solidFill>
              </a:endParaRPr>
            </a:p>
          </p:txBody>
        </p:sp>
        <p:sp>
          <p:nvSpPr>
            <p:cNvPr id="199" name="Google Shape;199;p24"/>
            <p:cNvSpPr/>
            <p:nvPr/>
          </p:nvSpPr>
          <p:spPr>
            <a:xfrm>
              <a:off x="16495487" y="4270569"/>
              <a:ext cx="380506" cy="381412"/>
            </a:xfrm>
            <a:custGeom>
              <a:avLst/>
              <a:gdLst/>
              <a:ahLst/>
              <a:cxnLst/>
              <a:rect l="l" t="t" r="r" b="b"/>
              <a:pathLst>
                <a:path w="421" h="422" extrusionOk="0">
                  <a:moveTo>
                    <a:pt x="421" y="210"/>
                  </a:moveTo>
                  <a:lnTo>
                    <a:pt x="421" y="210"/>
                  </a:lnTo>
                  <a:cubicBezTo>
                    <a:pt x="421" y="94"/>
                    <a:pt x="326" y="0"/>
                    <a:pt x="210" y="0"/>
                  </a:cubicBezTo>
                  <a:cubicBezTo>
                    <a:pt x="94" y="0"/>
                    <a:pt x="0" y="94"/>
                    <a:pt x="0" y="210"/>
                  </a:cubicBezTo>
                  <a:cubicBezTo>
                    <a:pt x="0" y="326"/>
                    <a:pt x="94" y="422"/>
                    <a:pt x="210" y="422"/>
                  </a:cubicBezTo>
                  <a:cubicBezTo>
                    <a:pt x="326" y="422"/>
                    <a:pt x="421" y="326"/>
                    <a:pt x="421" y="210"/>
                  </a:cubicBezTo>
                  <a:moveTo>
                    <a:pt x="210" y="320"/>
                  </a:moveTo>
                  <a:lnTo>
                    <a:pt x="210" y="320"/>
                  </a:lnTo>
                  <a:cubicBezTo>
                    <a:pt x="149" y="320"/>
                    <a:pt x="100" y="271"/>
                    <a:pt x="100" y="210"/>
                  </a:cubicBezTo>
                  <a:cubicBezTo>
                    <a:pt x="100" y="149"/>
                    <a:pt x="149" y="100"/>
                    <a:pt x="210" y="100"/>
                  </a:cubicBezTo>
                  <a:cubicBezTo>
                    <a:pt x="271" y="100"/>
                    <a:pt x="322" y="149"/>
                    <a:pt x="322" y="210"/>
                  </a:cubicBezTo>
                  <a:cubicBezTo>
                    <a:pt x="322" y="271"/>
                    <a:pt x="271" y="320"/>
                    <a:pt x="210" y="320"/>
                  </a:cubicBezTo>
                  <a:close/>
                </a:path>
              </a:pathLst>
            </a:custGeom>
            <a:solidFill>
              <a:schemeClr val="lt1"/>
            </a:solidFill>
            <a:ln>
              <a:noFill/>
            </a:ln>
          </p:spPr>
          <p:txBody>
            <a:bodyPr spcFirstLastPara="1" wrap="square" lIns="40814" tIns="20407" rIns="40814" bIns="20407" anchor="ctr" anchorCtr="1">
              <a:noAutofit/>
            </a:bodyPr>
            <a:lstStyle/>
            <a:p>
              <a:endParaRPr sz="817" dirty="0">
                <a:solidFill>
                  <a:srgbClr val="FFFFFF"/>
                </a:solidFill>
              </a:endParaRPr>
            </a:p>
          </p:txBody>
        </p:sp>
        <p:sp>
          <p:nvSpPr>
            <p:cNvPr id="200" name="Google Shape;200;p24"/>
            <p:cNvSpPr/>
            <p:nvPr/>
          </p:nvSpPr>
          <p:spPr>
            <a:xfrm>
              <a:off x="16979027" y="4270569"/>
              <a:ext cx="381410" cy="381412"/>
            </a:xfrm>
            <a:custGeom>
              <a:avLst/>
              <a:gdLst/>
              <a:ahLst/>
              <a:cxnLst/>
              <a:rect l="l" t="t" r="r" b="b"/>
              <a:pathLst>
                <a:path w="422" h="422" extrusionOk="0">
                  <a:moveTo>
                    <a:pt x="212" y="0"/>
                  </a:moveTo>
                  <a:lnTo>
                    <a:pt x="212" y="0"/>
                  </a:lnTo>
                  <a:cubicBezTo>
                    <a:pt x="94" y="0"/>
                    <a:pt x="0" y="94"/>
                    <a:pt x="0" y="210"/>
                  </a:cubicBezTo>
                  <a:cubicBezTo>
                    <a:pt x="0" y="326"/>
                    <a:pt x="94" y="422"/>
                    <a:pt x="212" y="422"/>
                  </a:cubicBezTo>
                  <a:cubicBezTo>
                    <a:pt x="328" y="422"/>
                    <a:pt x="422" y="326"/>
                    <a:pt x="422" y="210"/>
                  </a:cubicBezTo>
                  <a:cubicBezTo>
                    <a:pt x="422" y="94"/>
                    <a:pt x="328" y="0"/>
                    <a:pt x="212" y="0"/>
                  </a:cubicBezTo>
                  <a:moveTo>
                    <a:pt x="212" y="320"/>
                  </a:moveTo>
                  <a:lnTo>
                    <a:pt x="212" y="320"/>
                  </a:lnTo>
                  <a:cubicBezTo>
                    <a:pt x="151" y="320"/>
                    <a:pt x="100" y="271"/>
                    <a:pt x="100" y="210"/>
                  </a:cubicBezTo>
                  <a:cubicBezTo>
                    <a:pt x="100" y="149"/>
                    <a:pt x="151" y="100"/>
                    <a:pt x="212" y="100"/>
                  </a:cubicBezTo>
                  <a:cubicBezTo>
                    <a:pt x="271" y="100"/>
                    <a:pt x="322" y="149"/>
                    <a:pt x="322" y="210"/>
                  </a:cubicBezTo>
                  <a:cubicBezTo>
                    <a:pt x="322" y="271"/>
                    <a:pt x="271" y="320"/>
                    <a:pt x="212" y="320"/>
                  </a:cubicBezTo>
                  <a:close/>
                </a:path>
              </a:pathLst>
            </a:custGeom>
            <a:solidFill>
              <a:schemeClr val="lt1"/>
            </a:solidFill>
            <a:ln>
              <a:noFill/>
            </a:ln>
          </p:spPr>
          <p:txBody>
            <a:bodyPr spcFirstLastPara="1" wrap="square" lIns="40814" tIns="20407" rIns="40814" bIns="20407" anchor="ctr" anchorCtr="1">
              <a:noAutofit/>
            </a:bodyPr>
            <a:lstStyle/>
            <a:p>
              <a:endParaRPr sz="817" dirty="0">
                <a:solidFill>
                  <a:srgbClr val="FFFFFF"/>
                </a:solidFill>
              </a:endParaRPr>
            </a:p>
          </p:txBody>
        </p:sp>
      </p:grpSp>
      <p:grpSp>
        <p:nvGrpSpPr>
          <p:cNvPr id="201" name="Google Shape;201;p24"/>
          <p:cNvGrpSpPr/>
          <p:nvPr/>
        </p:nvGrpSpPr>
        <p:grpSpPr>
          <a:xfrm>
            <a:off x="10797943" y="14120229"/>
            <a:ext cx="184326" cy="177470"/>
            <a:chOff x="2724975" y="6022172"/>
            <a:chExt cx="1543715" cy="1541917"/>
          </a:xfrm>
        </p:grpSpPr>
        <p:sp>
          <p:nvSpPr>
            <p:cNvPr id="202" name="Google Shape;202;p24"/>
            <p:cNvSpPr/>
            <p:nvPr/>
          </p:nvSpPr>
          <p:spPr>
            <a:xfrm>
              <a:off x="2724975" y="6844648"/>
              <a:ext cx="719437" cy="719441"/>
            </a:xfrm>
            <a:custGeom>
              <a:avLst/>
              <a:gdLst/>
              <a:ahLst/>
              <a:cxnLst/>
              <a:rect l="l" t="t" r="r" b="b"/>
              <a:pathLst>
                <a:path w="796" h="796" extrusionOk="0">
                  <a:moveTo>
                    <a:pt x="399" y="0"/>
                  </a:moveTo>
                  <a:lnTo>
                    <a:pt x="399" y="0"/>
                  </a:lnTo>
                  <a:cubicBezTo>
                    <a:pt x="179" y="0"/>
                    <a:pt x="0" y="179"/>
                    <a:pt x="0" y="399"/>
                  </a:cubicBezTo>
                  <a:cubicBezTo>
                    <a:pt x="0" y="619"/>
                    <a:pt x="179" y="796"/>
                    <a:pt x="399" y="796"/>
                  </a:cubicBezTo>
                  <a:cubicBezTo>
                    <a:pt x="619" y="796"/>
                    <a:pt x="796" y="619"/>
                    <a:pt x="796" y="399"/>
                  </a:cubicBezTo>
                  <a:cubicBezTo>
                    <a:pt x="796" y="179"/>
                    <a:pt x="619" y="0"/>
                    <a:pt x="399" y="0"/>
                  </a:cubicBezTo>
                  <a:moveTo>
                    <a:pt x="399" y="697"/>
                  </a:moveTo>
                  <a:lnTo>
                    <a:pt x="399" y="697"/>
                  </a:lnTo>
                  <a:cubicBezTo>
                    <a:pt x="234" y="697"/>
                    <a:pt x="99" y="562"/>
                    <a:pt x="99" y="399"/>
                  </a:cubicBezTo>
                  <a:cubicBezTo>
                    <a:pt x="99" y="234"/>
                    <a:pt x="234" y="100"/>
                    <a:pt x="399" y="100"/>
                  </a:cubicBezTo>
                  <a:cubicBezTo>
                    <a:pt x="562" y="100"/>
                    <a:pt x="696" y="234"/>
                    <a:pt x="696" y="399"/>
                  </a:cubicBezTo>
                  <a:cubicBezTo>
                    <a:pt x="696" y="562"/>
                    <a:pt x="562" y="697"/>
                    <a:pt x="399" y="697"/>
                  </a:cubicBezTo>
                  <a:close/>
                </a:path>
              </a:pathLst>
            </a:custGeom>
            <a:solidFill>
              <a:schemeClr val="lt1"/>
            </a:solidFill>
            <a:ln>
              <a:noFill/>
            </a:ln>
          </p:spPr>
          <p:txBody>
            <a:bodyPr spcFirstLastPara="1" wrap="square" lIns="40814" tIns="20407" rIns="40814" bIns="20407" anchor="ctr" anchorCtr="1">
              <a:noAutofit/>
            </a:bodyPr>
            <a:lstStyle/>
            <a:p>
              <a:endParaRPr sz="817" dirty="0">
                <a:solidFill>
                  <a:srgbClr val="FFFFFF"/>
                </a:solidFill>
              </a:endParaRPr>
            </a:p>
          </p:txBody>
        </p:sp>
        <p:sp>
          <p:nvSpPr>
            <p:cNvPr id="203" name="Google Shape;203;p24"/>
            <p:cNvSpPr/>
            <p:nvPr/>
          </p:nvSpPr>
          <p:spPr>
            <a:xfrm>
              <a:off x="3547446" y="6699133"/>
              <a:ext cx="721244" cy="719441"/>
            </a:xfrm>
            <a:custGeom>
              <a:avLst/>
              <a:gdLst/>
              <a:ahLst/>
              <a:cxnLst/>
              <a:rect l="l" t="t" r="r" b="b"/>
              <a:pathLst>
                <a:path w="798" h="796" extrusionOk="0">
                  <a:moveTo>
                    <a:pt x="399" y="0"/>
                  </a:moveTo>
                  <a:lnTo>
                    <a:pt x="399" y="0"/>
                  </a:lnTo>
                  <a:cubicBezTo>
                    <a:pt x="179" y="0"/>
                    <a:pt x="0" y="180"/>
                    <a:pt x="0" y="399"/>
                  </a:cubicBezTo>
                  <a:cubicBezTo>
                    <a:pt x="0" y="619"/>
                    <a:pt x="179" y="796"/>
                    <a:pt x="399" y="796"/>
                  </a:cubicBezTo>
                  <a:cubicBezTo>
                    <a:pt x="619" y="796"/>
                    <a:pt x="798" y="619"/>
                    <a:pt x="798" y="399"/>
                  </a:cubicBezTo>
                  <a:cubicBezTo>
                    <a:pt x="798" y="180"/>
                    <a:pt x="619" y="0"/>
                    <a:pt x="399" y="0"/>
                  </a:cubicBezTo>
                  <a:moveTo>
                    <a:pt x="399" y="697"/>
                  </a:moveTo>
                  <a:lnTo>
                    <a:pt x="399" y="697"/>
                  </a:lnTo>
                  <a:cubicBezTo>
                    <a:pt x="234" y="697"/>
                    <a:pt x="102" y="564"/>
                    <a:pt x="102" y="399"/>
                  </a:cubicBezTo>
                  <a:cubicBezTo>
                    <a:pt x="102" y="235"/>
                    <a:pt x="234" y="100"/>
                    <a:pt x="399" y="100"/>
                  </a:cubicBezTo>
                  <a:cubicBezTo>
                    <a:pt x="564" y="100"/>
                    <a:pt x="696" y="235"/>
                    <a:pt x="696" y="399"/>
                  </a:cubicBezTo>
                  <a:cubicBezTo>
                    <a:pt x="696" y="564"/>
                    <a:pt x="564" y="697"/>
                    <a:pt x="399" y="697"/>
                  </a:cubicBezTo>
                  <a:close/>
                </a:path>
              </a:pathLst>
            </a:custGeom>
            <a:solidFill>
              <a:schemeClr val="lt1"/>
            </a:solidFill>
            <a:ln>
              <a:noFill/>
            </a:ln>
          </p:spPr>
          <p:txBody>
            <a:bodyPr spcFirstLastPara="1" wrap="square" lIns="40814" tIns="20407" rIns="40814" bIns="20407" anchor="ctr" anchorCtr="1">
              <a:noAutofit/>
            </a:bodyPr>
            <a:lstStyle/>
            <a:p>
              <a:endParaRPr sz="817" dirty="0">
                <a:solidFill>
                  <a:srgbClr val="FFFFFF"/>
                </a:solidFill>
              </a:endParaRPr>
            </a:p>
          </p:txBody>
        </p:sp>
        <p:sp>
          <p:nvSpPr>
            <p:cNvPr id="204" name="Google Shape;204;p24"/>
            <p:cNvSpPr/>
            <p:nvPr/>
          </p:nvSpPr>
          <p:spPr>
            <a:xfrm>
              <a:off x="3039502" y="6022172"/>
              <a:ext cx="719437" cy="719441"/>
            </a:xfrm>
            <a:custGeom>
              <a:avLst/>
              <a:gdLst/>
              <a:ahLst/>
              <a:cxnLst/>
              <a:rect l="l" t="t" r="r" b="b"/>
              <a:pathLst>
                <a:path w="796" h="796" extrusionOk="0">
                  <a:moveTo>
                    <a:pt x="399" y="796"/>
                  </a:moveTo>
                  <a:lnTo>
                    <a:pt x="399" y="796"/>
                  </a:lnTo>
                  <a:cubicBezTo>
                    <a:pt x="619" y="796"/>
                    <a:pt x="796" y="617"/>
                    <a:pt x="796" y="397"/>
                  </a:cubicBezTo>
                  <a:cubicBezTo>
                    <a:pt x="796" y="179"/>
                    <a:pt x="619" y="0"/>
                    <a:pt x="399" y="0"/>
                  </a:cubicBezTo>
                  <a:cubicBezTo>
                    <a:pt x="179" y="0"/>
                    <a:pt x="0" y="179"/>
                    <a:pt x="0" y="397"/>
                  </a:cubicBezTo>
                  <a:cubicBezTo>
                    <a:pt x="0" y="617"/>
                    <a:pt x="179" y="796"/>
                    <a:pt x="399" y="796"/>
                  </a:cubicBezTo>
                  <a:moveTo>
                    <a:pt x="399" y="100"/>
                  </a:moveTo>
                  <a:lnTo>
                    <a:pt x="399" y="100"/>
                  </a:lnTo>
                  <a:cubicBezTo>
                    <a:pt x="562" y="100"/>
                    <a:pt x="696" y="234"/>
                    <a:pt x="696" y="397"/>
                  </a:cubicBezTo>
                  <a:cubicBezTo>
                    <a:pt x="696" y="562"/>
                    <a:pt x="562" y="696"/>
                    <a:pt x="399" y="696"/>
                  </a:cubicBezTo>
                  <a:cubicBezTo>
                    <a:pt x="234" y="696"/>
                    <a:pt x="100" y="562"/>
                    <a:pt x="100" y="397"/>
                  </a:cubicBezTo>
                  <a:cubicBezTo>
                    <a:pt x="100" y="234"/>
                    <a:pt x="234" y="100"/>
                    <a:pt x="399" y="100"/>
                  </a:cubicBezTo>
                  <a:close/>
                </a:path>
              </a:pathLst>
            </a:custGeom>
            <a:solidFill>
              <a:schemeClr val="lt1"/>
            </a:solidFill>
            <a:ln>
              <a:noFill/>
            </a:ln>
          </p:spPr>
          <p:txBody>
            <a:bodyPr spcFirstLastPara="1" wrap="square" lIns="40814" tIns="20407" rIns="40814" bIns="20407" anchor="ctr" anchorCtr="1">
              <a:noAutofit/>
            </a:bodyPr>
            <a:lstStyle/>
            <a:p>
              <a:endParaRPr sz="817" dirty="0">
                <a:solidFill>
                  <a:srgbClr val="FFFFFF"/>
                </a:solidFill>
              </a:endParaRPr>
            </a:p>
          </p:txBody>
        </p:sp>
        <p:sp>
          <p:nvSpPr>
            <p:cNvPr id="205" name="Google Shape;205;p24"/>
            <p:cNvSpPr/>
            <p:nvPr/>
          </p:nvSpPr>
          <p:spPr>
            <a:xfrm>
              <a:off x="3039502" y="7038066"/>
              <a:ext cx="211493" cy="332606"/>
            </a:xfrm>
            <a:custGeom>
              <a:avLst/>
              <a:gdLst/>
              <a:ahLst/>
              <a:cxnLst/>
              <a:rect l="l" t="t" r="r" b="b"/>
              <a:pathLst>
                <a:path w="234" h="368" extrusionOk="0">
                  <a:moveTo>
                    <a:pt x="51" y="0"/>
                  </a:moveTo>
                  <a:lnTo>
                    <a:pt x="51" y="0"/>
                  </a:lnTo>
                  <a:cubicBezTo>
                    <a:pt x="22" y="0"/>
                    <a:pt x="0" y="22"/>
                    <a:pt x="0" y="51"/>
                  </a:cubicBezTo>
                  <a:cubicBezTo>
                    <a:pt x="0" y="77"/>
                    <a:pt x="22" y="100"/>
                    <a:pt x="51" y="100"/>
                  </a:cubicBezTo>
                  <a:cubicBezTo>
                    <a:pt x="96" y="100"/>
                    <a:pt x="134" y="138"/>
                    <a:pt x="134" y="185"/>
                  </a:cubicBezTo>
                  <a:cubicBezTo>
                    <a:pt x="134" y="230"/>
                    <a:pt x="96" y="269"/>
                    <a:pt x="51" y="269"/>
                  </a:cubicBezTo>
                  <a:cubicBezTo>
                    <a:pt x="22" y="269"/>
                    <a:pt x="0" y="291"/>
                    <a:pt x="0" y="318"/>
                  </a:cubicBezTo>
                  <a:cubicBezTo>
                    <a:pt x="0" y="346"/>
                    <a:pt x="22" y="368"/>
                    <a:pt x="51" y="368"/>
                  </a:cubicBezTo>
                  <a:cubicBezTo>
                    <a:pt x="152" y="368"/>
                    <a:pt x="234" y="287"/>
                    <a:pt x="234" y="185"/>
                  </a:cubicBezTo>
                  <a:cubicBezTo>
                    <a:pt x="234" y="83"/>
                    <a:pt x="152" y="0"/>
                    <a:pt x="51" y="0"/>
                  </a:cubicBezTo>
                  <a:close/>
                </a:path>
              </a:pathLst>
            </a:custGeom>
            <a:solidFill>
              <a:schemeClr val="lt1"/>
            </a:solidFill>
            <a:ln>
              <a:noFill/>
            </a:ln>
          </p:spPr>
          <p:txBody>
            <a:bodyPr spcFirstLastPara="1" wrap="square" lIns="40814" tIns="20407" rIns="40814" bIns="20407" anchor="ctr" anchorCtr="1">
              <a:noAutofit/>
            </a:bodyPr>
            <a:lstStyle/>
            <a:p>
              <a:endParaRPr sz="817" dirty="0">
                <a:solidFill>
                  <a:srgbClr val="FFFFFF"/>
                </a:solidFill>
              </a:endParaRPr>
            </a:p>
          </p:txBody>
        </p:sp>
        <p:sp>
          <p:nvSpPr>
            <p:cNvPr id="206" name="Google Shape;206;p24"/>
            <p:cNvSpPr/>
            <p:nvPr/>
          </p:nvSpPr>
          <p:spPr>
            <a:xfrm>
              <a:off x="3861973" y="6892551"/>
              <a:ext cx="211493" cy="333510"/>
            </a:xfrm>
            <a:custGeom>
              <a:avLst/>
              <a:gdLst/>
              <a:ahLst/>
              <a:cxnLst/>
              <a:rect l="l" t="t" r="r" b="b"/>
              <a:pathLst>
                <a:path w="234" h="369" extrusionOk="0">
                  <a:moveTo>
                    <a:pt x="51" y="0"/>
                  </a:moveTo>
                  <a:lnTo>
                    <a:pt x="51" y="0"/>
                  </a:lnTo>
                  <a:cubicBezTo>
                    <a:pt x="22" y="0"/>
                    <a:pt x="0" y="22"/>
                    <a:pt x="0" y="51"/>
                  </a:cubicBezTo>
                  <a:cubicBezTo>
                    <a:pt x="0" y="80"/>
                    <a:pt x="22" y="102"/>
                    <a:pt x="51" y="102"/>
                  </a:cubicBezTo>
                  <a:cubicBezTo>
                    <a:pt x="97" y="102"/>
                    <a:pt x="134" y="139"/>
                    <a:pt x="134" y="185"/>
                  </a:cubicBezTo>
                  <a:cubicBezTo>
                    <a:pt x="134" y="232"/>
                    <a:pt x="97" y="269"/>
                    <a:pt x="51" y="269"/>
                  </a:cubicBezTo>
                  <a:cubicBezTo>
                    <a:pt x="22" y="269"/>
                    <a:pt x="0" y="291"/>
                    <a:pt x="0" y="320"/>
                  </a:cubicBezTo>
                  <a:cubicBezTo>
                    <a:pt x="0" y="346"/>
                    <a:pt x="22" y="369"/>
                    <a:pt x="51" y="369"/>
                  </a:cubicBezTo>
                  <a:cubicBezTo>
                    <a:pt x="152" y="369"/>
                    <a:pt x="234" y="287"/>
                    <a:pt x="234" y="185"/>
                  </a:cubicBezTo>
                  <a:cubicBezTo>
                    <a:pt x="234" y="84"/>
                    <a:pt x="152" y="0"/>
                    <a:pt x="51" y="0"/>
                  </a:cubicBezTo>
                  <a:close/>
                </a:path>
              </a:pathLst>
            </a:custGeom>
            <a:solidFill>
              <a:schemeClr val="lt1"/>
            </a:solidFill>
            <a:ln>
              <a:noFill/>
            </a:ln>
          </p:spPr>
          <p:txBody>
            <a:bodyPr spcFirstLastPara="1" wrap="square" lIns="40814" tIns="20407" rIns="40814" bIns="20407" anchor="ctr" anchorCtr="1">
              <a:noAutofit/>
            </a:bodyPr>
            <a:lstStyle/>
            <a:p>
              <a:endParaRPr sz="817" dirty="0">
                <a:solidFill>
                  <a:srgbClr val="FFFFFF"/>
                </a:solidFill>
              </a:endParaRPr>
            </a:p>
          </p:txBody>
        </p:sp>
        <p:sp>
          <p:nvSpPr>
            <p:cNvPr id="207" name="Google Shape;207;p24"/>
            <p:cNvSpPr/>
            <p:nvPr/>
          </p:nvSpPr>
          <p:spPr>
            <a:xfrm>
              <a:off x="3354030" y="6215589"/>
              <a:ext cx="211493" cy="333510"/>
            </a:xfrm>
            <a:custGeom>
              <a:avLst/>
              <a:gdLst/>
              <a:ahLst/>
              <a:cxnLst/>
              <a:rect l="l" t="t" r="r" b="b"/>
              <a:pathLst>
                <a:path w="234" h="369" extrusionOk="0">
                  <a:moveTo>
                    <a:pt x="51" y="269"/>
                  </a:moveTo>
                  <a:lnTo>
                    <a:pt x="51" y="269"/>
                  </a:lnTo>
                  <a:cubicBezTo>
                    <a:pt x="22" y="269"/>
                    <a:pt x="0" y="291"/>
                    <a:pt x="0" y="318"/>
                  </a:cubicBezTo>
                  <a:cubicBezTo>
                    <a:pt x="0" y="346"/>
                    <a:pt x="22" y="369"/>
                    <a:pt x="51" y="369"/>
                  </a:cubicBezTo>
                  <a:cubicBezTo>
                    <a:pt x="153" y="369"/>
                    <a:pt x="234" y="285"/>
                    <a:pt x="234" y="183"/>
                  </a:cubicBezTo>
                  <a:cubicBezTo>
                    <a:pt x="234" y="84"/>
                    <a:pt x="153" y="0"/>
                    <a:pt x="51" y="0"/>
                  </a:cubicBezTo>
                  <a:cubicBezTo>
                    <a:pt x="22" y="0"/>
                    <a:pt x="0" y="22"/>
                    <a:pt x="0" y="51"/>
                  </a:cubicBezTo>
                  <a:cubicBezTo>
                    <a:pt x="0" y="77"/>
                    <a:pt x="22" y="100"/>
                    <a:pt x="51" y="100"/>
                  </a:cubicBezTo>
                  <a:cubicBezTo>
                    <a:pt x="96" y="100"/>
                    <a:pt x="134" y="138"/>
                    <a:pt x="134" y="183"/>
                  </a:cubicBezTo>
                  <a:cubicBezTo>
                    <a:pt x="134" y="230"/>
                    <a:pt x="96" y="269"/>
                    <a:pt x="51" y="269"/>
                  </a:cubicBezTo>
                  <a:close/>
                </a:path>
              </a:pathLst>
            </a:custGeom>
            <a:solidFill>
              <a:schemeClr val="lt1"/>
            </a:solidFill>
            <a:ln>
              <a:noFill/>
            </a:ln>
          </p:spPr>
          <p:txBody>
            <a:bodyPr spcFirstLastPara="1" wrap="square" lIns="40814" tIns="20407" rIns="40814" bIns="20407" anchor="ctr" anchorCtr="1">
              <a:noAutofit/>
            </a:bodyPr>
            <a:lstStyle/>
            <a:p>
              <a:endParaRPr sz="817" dirty="0">
                <a:solidFill>
                  <a:srgbClr val="FFFFFF"/>
                </a:solidFill>
              </a:endParaRPr>
            </a:p>
          </p:txBody>
        </p:sp>
      </p:grpSp>
      <p:sp>
        <p:nvSpPr>
          <p:cNvPr id="5" name="Google Shape;151;p24">
            <a:extLst>
              <a:ext uri="{FF2B5EF4-FFF2-40B4-BE49-F238E27FC236}">
                <a16:creationId xmlns:a16="http://schemas.microsoft.com/office/drawing/2014/main" id="{241D2D75-EBE8-977E-F8B1-3A4208E0529E}"/>
              </a:ext>
            </a:extLst>
          </p:cNvPr>
          <p:cNvSpPr txBox="1">
            <a:spLocks/>
          </p:cNvSpPr>
          <p:nvPr/>
        </p:nvSpPr>
        <p:spPr>
          <a:xfrm>
            <a:off x="1842447" y="17200393"/>
            <a:ext cx="5597714" cy="788986"/>
          </a:xfrm>
          <a:prstGeom prst="rect">
            <a:avLst/>
          </a:prstGeom>
          <a:solidFill>
            <a:schemeClr val="accent2">
              <a:lumMod val="75000"/>
            </a:schemeClr>
          </a:solidFill>
        </p:spPr>
        <p:txBody>
          <a:bodyPr spcFirstLastPara="1" vert="horz" wrap="square" lIns="41461" tIns="41461" rIns="41461" bIns="41461" rtlCol="0" anchor="b" anchorCtr="0">
            <a:noAutofit/>
          </a:bodyPr>
          <a:lstStyle>
            <a:lvl1pPr algn="l" defTabSz="2840766" rtl="0" eaLnBrk="1" latinLnBrk="0" hangingPunct="1">
              <a:lnSpc>
                <a:spcPct val="85000"/>
              </a:lnSpc>
              <a:spcBef>
                <a:spcPct val="0"/>
              </a:spcBef>
              <a:buNone/>
              <a:defRPr sz="14912" kern="1200" spc="-155" baseline="0">
                <a:solidFill>
                  <a:schemeClr val="tx1">
                    <a:lumMod val="75000"/>
                    <a:lumOff val="25000"/>
                  </a:schemeClr>
                </a:solidFill>
                <a:latin typeface="+mj-lt"/>
                <a:ea typeface="+mj-ea"/>
                <a:cs typeface="+mj-cs"/>
              </a:defRPr>
            </a:lvl1pPr>
          </a:lstStyle>
          <a:p>
            <a:pPr algn="ctr">
              <a:lnSpc>
                <a:spcPct val="115000"/>
              </a:lnSpc>
              <a:buClrTx/>
              <a:buFontTx/>
            </a:pPr>
            <a:r>
              <a:rPr lang="en-US" sz="3000" b="1" dirty="0">
                <a:solidFill>
                  <a:schemeClr val="bg1"/>
                </a:solidFill>
                <a:latin typeface="Times New Roman" panose="02020603050405020304" pitchFamily="18" charset="0"/>
                <a:cs typeface="Times New Roman" panose="02020603050405020304" pitchFamily="18" charset="0"/>
              </a:rPr>
              <a:t>ICD-11 Classification and Diagnosis</a:t>
            </a:r>
          </a:p>
        </p:txBody>
      </p:sp>
      <p:sp>
        <p:nvSpPr>
          <p:cNvPr id="10" name="Google Shape;146;p24">
            <a:extLst>
              <a:ext uri="{FF2B5EF4-FFF2-40B4-BE49-F238E27FC236}">
                <a16:creationId xmlns:a16="http://schemas.microsoft.com/office/drawing/2014/main" id="{1F9842CB-ADA1-0129-6449-1BCA1F1027BE}"/>
              </a:ext>
            </a:extLst>
          </p:cNvPr>
          <p:cNvSpPr/>
          <p:nvPr/>
        </p:nvSpPr>
        <p:spPr>
          <a:xfrm>
            <a:off x="8643236" y="2225050"/>
            <a:ext cx="6571893" cy="27581182"/>
          </a:xfrm>
          <a:prstGeom prst="rect">
            <a:avLst/>
          </a:prstGeom>
          <a:solidFill>
            <a:schemeClr val="accent2">
              <a:lumMod val="60000"/>
              <a:lumOff val="40000"/>
            </a:schemeClr>
          </a:solidFill>
          <a:ln>
            <a:noFill/>
          </a:ln>
        </p:spPr>
        <p:txBody>
          <a:bodyPr spcFirstLastPara="1" wrap="square" lIns="41461" tIns="41461" rIns="41461" bIns="41461" anchor="ctr" anchorCtr="0">
            <a:noAutofit/>
          </a:bodyPr>
          <a:lstStyle/>
          <a:p>
            <a:endParaRPr sz="635" dirty="0"/>
          </a:p>
        </p:txBody>
      </p:sp>
      <p:sp>
        <p:nvSpPr>
          <p:cNvPr id="11" name="Google Shape;151;p24">
            <a:extLst>
              <a:ext uri="{FF2B5EF4-FFF2-40B4-BE49-F238E27FC236}">
                <a16:creationId xmlns:a16="http://schemas.microsoft.com/office/drawing/2014/main" id="{5F39CE0E-4D0D-EE6F-188C-392CF674EBAC}"/>
              </a:ext>
            </a:extLst>
          </p:cNvPr>
          <p:cNvSpPr txBox="1">
            <a:spLocks/>
          </p:cNvSpPr>
          <p:nvPr/>
        </p:nvSpPr>
        <p:spPr>
          <a:xfrm>
            <a:off x="8876534" y="2306204"/>
            <a:ext cx="6105295" cy="1064306"/>
          </a:xfrm>
          <a:prstGeom prst="rect">
            <a:avLst/>
          </a:prstGeom>
          <a:solidFill>
            <a:schemeClr val="accent2">
              <a:lumMod val="75000"/>
            </a:schemeClr>
          </a:solidFill>
        </p:spPr>
        <p:txBody>
          <a:bodyPr spcFirstLastPara="1" vert="horz" wrap="square" lIns="41461" tIns="41461" rIns="41461" bIns="41461" rtlCol="0" anchor="b" anchorCtr="0">
            <a:noAutofit/>
          </a:bodyPr>
          <a:lstStyle>
            <a:lvl1pPr algn="l" defTabSz="2112355" rtl="0" eaLnBrk="1" latinLnBrk="0" hangingPunct="1">
              <a:lnSpc>
                <a:spcPct val="85000"/>
              </a:lnSpc>
              <a:spcBef>
                <a:spcPct val="0"/>
              </a:spcBef>
              <a:buNone/>
              <a:defRPr sz="11088" kern="1200" spc="-116" baseline="0">
                <a:solidFill>
                  <a:schemeClr val="tx1">
                    <a:lumMod val="75000"/>
                    <a:lumOff val="25000"/>
                  </a:schemeClr>
                </a:solidFill>
                <a:latin typeface="+mj-lt"/>
                <a:ea typeface="+mj-ea"/>
                <a:cs typeface="+mj-cs"/>
              </a:defRPr>
            </a:lvl1pPr>
          </a:lstStyle>
          <a:p>
            <a:pPr algn="ctr">
              <a:lnSpc>
                <a:spcPct val="115000"/>
              </a:lnSpc>
              <a:buClrTx/>
              <a:buFontTx/>
            </a:pPr>
            <a:r>
              <a:rPr lang="en-US" sz="3000" b="1" dirty="0">
                <a:solidFill>
                  <a:schemeClr val="bg1"/>
                </a:solidFill>
                <a:latin typeface="Times New Roman" panose="02020603050405020304" pitchFamily="18" charset="0"/>
                <a:cs typeface="Times New Roman" panose="02020603050405020304" pitchFamily="18" charset="0"/>
              </a:rPr>
              <a:t>Historical and Contemporary Treatment Approaches</a:t>
            </a:r>
          </a:p>
        </p:txBody>
      </p:sp>
      <p:sp>
        <p:nvSpPr>
          <p:cNvPr id="15" name="Google Shape;151;p24">
            <a:extLst>
              <a:ext uri="{FF2B5EF4-FFF2-40B4-BE49-F238E27FC236}">
                <a16:creationId xmlns:a16="http://schemas.microsoft.com/office/drawing/2014/main" id="{769D8DBA-2CD1-4F13-EAF5-F7BE5F318B8B}"/>
              </a:ext>
            </a:extLst>
          </p:cNvPr>
          <p:cNvSpPr txBox="1">
            <a:spLocks/>
          </p:cNvSpPr>
          <p:nvPr/>
        </p:nvSpPr>
        <p:spPr>
          <a:xfrm>
            <a:off x="9125051" y="13945848"/>
            <a:ext cx="6090078" cy="789309"/>
          </a:xfrm>
          <a:prstGeom prst="rect">
            <a:avLst/>
          </a:prstGeom>
          <a:solidFill>
            <a:schemeClr val="accent2">
              <a:lumMod val="75000"/>
            </a:schemeClr>
          </a:solidFill>
        </p:spPr>
        <p:txBody>
          <a:bodyPr spcFirstLastPara="1" vert="horz" wrap="square" lIns="41461" tIns="41461" rIns="41461" bIns="41461" rtlCol="0" anchor="b" anchorCtr="0">
            <a:noAutofit/>
          </a:bodyPr>
          <a:lstStyle>
            <a:lvl1pPr algn="l" defTabSz="2112355" rtl="0" eaLnBrk="1" latinLnBrk="0" hangingPunct="1">
              <a:lnSpc>
                <a:spcPct val="85000"/>
              </a:lnSpc>
              <a:spcBef>
                <a:spcPct val="0"/>
              </a:spcBef>
              <a:buNone/>
              <a:defRPr sz="11088" kern="1200" spc="-116" baseline="0">
                <a:solidFill>
                  <a:schemeClr val="tx1">
                    <a:lumMod val="75000"/>
                    <a:lumOff val="25000"/>
                  </a:schemeClr>
                </a:solidFill>
                <a:latin typeface="+mj-lt"/>
                <a:ea typeface="+mj-ea"/>
                <a:cs typeface="+mj-cs"/>
              </a:defRPr>
            </a:lvl1pPr>
          </a:lstStyle>
          <a:p>
            <a:pPr algn="ctr">
              <a:lnSpc>
                <a:spcPct val="115000"/>
              </a:lnSpc>
              <a:buClrTx/>
              <a:buFontTx/>
            </a:pPr>
            <a:r>
              <a:rPr lang="en-US" sz="3000" b="1" dirty="0">
                <a:solidFill>
                  <a:schemeClr val="bg1"/>
                </a:solidFill>
                <a:latin typeface="Times New Roman" panose="02020603050405020304" pitchFamily="18" charset="0"/>
                <a:cs typeface="Times New Roman" panose="02020603050405020304" pitchFamily="18" charset="0"/>
              </a:rPr>
              <a:t>Rehabilitation and Recovery</a:t>
            </a:r>
          </a:p>
        </p:txBody>
      </p:sp>
      <p:sp>
        <p:nvSpPr>
          <p:cNvPr id="18" name="Google Shape;152;p24">
            <a:extLst>
              <a:ext uri="{FF2B5EF4-FFF2-40B4-BE49-F238E27FC236}">
                <a16:creationId xmlns:a16="http://schemas.microsoft.com/office/drawing/2014/main" id="{EDA72FA2-7F70-E4FF-4E70-2A71DFC284F9}"/>
              </a:ext>
            </a:extLst>
          </p:cNvPr>
          <p:cNvSpPr txBox="1"/>
          <p:nvPr/>
        </p:nvSpPr>
        <p:spPr>
          <a:xfrm>
            <a:off x="9125051" y="3788427"/>
            <a:ext cx="5856778" cy="4382179"/>
          </a:xfrm>
          <a:prstGeom prst="rect">
            <a:avLst/>
          </a:prstGeom>
          <a:noFill/>
          <a:ln>
            <a:noFill/>
          </a:ln>
        </p:spPr>
        <p:txBody>
          <a:bodyPr spcFirstLastPara="1" wrap="square" lIns="41461" tIns="41461" rIns="41461" bIns="41461" anchor="t" anchorCtr="0">
            <a:noAutofit/>
          </a:bodyPr>
          <a:lstStyle/>
          <a:p>
            <a:pPr algn="just"/>
            <a:r>
              <a:rPr lang="en-US" dirty="0">
                <a:latin typeface="Times New Roman" panose="02020603050405020304" pitchFamily="18" charset="0"/>
                <a:cs typeface="Times New Roman" panose="02020603050405020304" pitchFamily="18" charset="0"/>
              </a:rPr>
              <a:t>The history of the management of BPD has been marked by drug therapy and crisis intervention despite little evidence suggesting their effectiveness. Current treatment of BPD focuses on evidence-based psychological treatment such as DBT and MBT. According to NICE (2024), psychotherapy is currently recommended for use in managing BPD based on the effectiveness of addressing emotional dysregulation and relationship problems. As per Stoffers-Winterling, Storebø and Lieb (2020), pharmacotherapy has demonstrated poor outcomes when used for treating the key features of BPD and thus should not be prescribed. Even though there has been an improvement in the results of psychological treatments, there are access inequalities still to be overcome.</a:t>
            </a:r>
          </a:p>
        </p:txBody>
      </p:sp>
      <p:sp>
        <p:nvSpPr>
          <p:cNvPr id="7" name="Google Shape;151;p24">
            <a:extLst>
              <a:ext uri="{FF2B5EF4-FFF2-40B4-BE49-F238E27FC236}">
                <a16:creationId xmlns:a16="http://schemas.microsoft.com/office/drawing/2014/main" id="{4AEBDB05-8DED-2384-3A2A-8AFBEF8642A2}"/>
              </a:ext>
            </a:extLst>
          </p:cNvPr>
          <p:cNvSpPr txBox="1">
            <a:spLocks/>
          </p:cNvSpPr>
          <p:nvPr/>
        </p:nvSpPr>
        <p:spPr>
          <a:xfrm>
            <a:off x="9125049" y="18810907"/>
            <a:ext cx="5534847" cy="1329708"/>
          </a:xfrm>
          <a:prstGeom prst="rect">
            <a:avLst/>
          </a:prstGeom>
          <a:solidFill>
            <a:schemeClr val="accent2">
              <a:lumMod val="75000"/>
            </a:schemeClr>
          </a:solidFill>
        </p:spPr>
        <p:txBody>
          <a:bodyPr spcFirstLastPara="1" vert="horz" wrap="square" lIns="41461" tIns="41461" rIns="41461" bIns="41461" rtlCol="0" anchor="b" anchorCtr="0">
            <a:noAutofit/>
          </a:bodyPr>
          <a:lstStyle>
            <a:lvl1pPr algn="l" defTabSz="2112355" rtl="0" eaLnBrk="1" latinLnBrk="0" hangingPunct="1">
              <a:lnSpc>
                <a:spcPct val="85000"/>
              </a:lnSpc>
              <a:spcBef>
                <a:spcPct val="0"/>
              </a:spcBef>
              <a:buNone/>
              <a:defRPr sz="11088" kern="1200" spc="-116" baseline="0">
                <a:solidFill>
                  <a:schemeClr val="tx1">
                    <a:lumMod val="75000"/>
                    <a:lumOff val="25000"/>
                  </a:schemeClr>
                </a:solidFill>
                <a:latin typeface="+mj-lt"/>
                <a:ea typeface="+mj-ea"/>
                <a:cs typeface="+mj-cs"/>
              </a:defRPr>
            </a:lvl1pPr>
          </a:lstStyle>
          <a:p>
            <a:pPr algn="ctr">
              <a:lnSpc>
                <a:spcPct val="115000"/>
              </a:lnSpc>
              <a:buClrTx/>
              <a:buFontTx/>
            </a:pPr>
            <a:r>
              <a:rPr lang="en-US" sz="3000" b="1" dirty="0">
                <a:solidFill>
                  <a:schemeClr val="bg1"/>
                </a:solidFill>
                <a:latin typeface="Times New Roman" panose="02020603050405020304" pitchFamily="18" charset="0"/>
                <a:cs typeface="Times New Roman" panose="02020603050405020304" pitchFamily="18" charset="0"/>
              </a:rPr>
              <a:t>Neurodivergence and Diagnostic Overlap</a:t>
            </a:r>
          </a:p>
        </p:txBody>
      </p:sp>
      <p:sp>
        <p:nvSpPr>
          <p:cNvPr id="16" name="Google Shape;146;p24">
            <a:extLst>
              <a:ext uri="{FF2B5EF4-FFF2-40B4-BE49-F238E27FC236}">
                <a16:creationId xmlns:a16="http://schemas.microsoft.com/office/drawing/2014/main" id="{021B3874-0233-27A6-2864-B3F2CEE4B014}"/>
              </a:ext>
            </a:extLst>
          </p:cNvPr>
          <p:cNvSpPr/>
          <p:nvPr/>
        </p:nvSpPr>
        <p:spPr>
          <a:xfrm>
            <a:off x="15827247" y="2225050"/>
            <a:ext cx="5033187" cy="26324549"/>
          </a:xfrm>
          <a:prstGeom prst="rect">
            <a:avLst/>
          </a:prstGeom>
          <a:solidFill>
            <a:schemeClr val="accent2">
              <a:lumMod val="60000"/>
              <a:lumOff val="40000"/>
            </a:schemeClr>
          </a:solidFill>
          <a:ln>
            <a:noFill/>
          </a:ln>
        </p:spPr>
        <p:txBody>
          <a:bodyPr spcFirstLastPara="1" wrap="square" lIns="41461" tIns="41461" rIns="41461" bIns="41461" anchor="ctr" anchorCtr="0">
            <a:noAutofit/>
          </a:bodyPr>
          <a:lstStyle/>
          <a:p>
            <a:endParaRPr sz="635" dirty="0"/>
          </a:p>
        </p:txBody>
      </p:sp>
      <p:sp>
        <p:nvSpPr>
          <p:cNvPr id="19" name="Google Shape;151;p24">
            <a:extLst>
              <a:ext uri="{FF2B5EF4-FFF2-40B4-BE49-F238E27FC236}">
                <a16:creationId xmlns:a16="http://schemas.microsoft.com/office/drawing/2014/main" id="{A7D7471B-FCCF-1106-7909-9FFB43D14B7D}"/>
              </a:ext>
            </a:extLst>
          </p:cNvPr>
          <p:cNvSpPr txBox="1">
            <a:spLocks/>
          </p:cNvSpPr>
          <p:nvPr/>
        </p:nvSpPr>
        <p:spPr>
          <a:xfrm>
            <a:off x="16064127" y="9513494"/>
            <a:ext cx="4509950" cy="1064305"/>
          </a:xfrm>
          <a:prstGeom prst="rect">
            <a:avLst/>
          </a:prstGeom>
          <a:solidFill>
            <a:schemeClr val="accent2">
              <a:lumMod val="75000"/>
            </a:schemeClr>
          </a:solidFill>
        </p:spPr>
        <p:txBody>
          <a:bodyPr spcFirstLastPara="1" vert="horz" wrap="square" lIns="41461" tIns="41461" rIns="41461" bIns="41461" rtlCol="0" anchor="b" anchorCtr="0">
            <a:noAutofit/>
          </a:bodyPr>
          <a:lstStyle>
            <a:lvl1pPr algn="l" defTabSz="2112355" rtl="0" eaLnBrk="1" latinLnBrk="0" hangingPunct="1">
              <a:lnSpc>
                <a:spcPct val="85000"/>
              </a:lnSpc>
              <a:spcBef>
                <a:spcPct val="0"/>
              </a:spcBef>
              <a:buNone/>
              <a:defRPr sz="11088" kern="1200" spc="-116" baseline="0">
                <a:solidFill>
                  <a:schemeClr val="tx1">
                    <a:lumMod val="75000"/>
                    <a:lumOff val="25000"/>
                  </a:schemeClr>
                </a:solidFill>
                <a:latin typeface="+mj-lt"/>
                <a:ea typeface="+mj-ea"/>
                <a:cs typeface="+mj-cs"/>
              </a:defRPr>
            </a:lvl1pPr>
          </a:lstStyle>
          <a:p>
            <a:pPr algn="ctr">
              <a:lnSpc>
                <a:spcPct val="115000"/>
              </a:lnSpc>
              <a:buClrTx/>
              <a:buFontTx/>
            </a:pPr>
            <a:r>
              <a:rPr lang="en-US" sz="3000" b="1" dirty="0">
                <a:solidFill>
                  <a:schemeClr val="bg1"/>
                </a:solidFill>
                <a:latin typeface="Times New Roman" panose="02020603050405020304" pitchFamily="18" charset="0"/>
                <a:cs typeface="Times New Roman" panose="02020603050405020304" pitchFamily="18" charset="0"/>
              </a:rPr>
              <a:t>Future Directions and Recommendations </a:t>
            </a:r>
          </a:p>
        </p:txBody>
      </p:sp>
      <p:sp>
        <p:nvSpPr>
          <p:cNvPr id="20" name="Google Shape;152;p24">
            <a:extLst>
              <a:ext uri="{FF2B5EF4-FFF2-40B4-BE49-F238E27FC236}">
                <a16:creationId xmlns:a16="http://schemas.microsoft.com/office/drawing/2014/main" id="{4FDCBAF0-618D-DA54-76AD-F9BF97284B16}"/>
              </a:ext>
            </a:extLst>
          </p:cNvPr>
          <p:cNvSpPr txBox="1"/>
          <p:nvPr/>
        </p:nvSpPr>
        <p:spPr>
          <a:xfrm>
            <a:off x="16025388" y="3736338"/>
            <a:ext cx="4548689" cy="3136869"/>
          </a:xfrm>
          <a:prstGeom prst="rect">
            <a:avLst/>
          </a:prstGeom>
          <a:noFill/>
          <a:ln>
            <a:noFill/>
          </a:ln>
        </p:spPr>
        <p:txBody>
          <a:bodyPr spcFirstLastPara="1" wrap="square" lIns="41461" tIns="41461" rIns="41461" bIns="41461" anchor="t" anchorCtr="0">
            <a:noAutofit/>
          </a:bodyPr>
          <a:lstStyle/>
          <a:p>
            <a:pPr algn="just">
              <a:lnSpc>
                <a:spcPct val="115000"/>
              </a:lnSpc>
            </a:pPr>
            <a:r>
              <a:rPr lang="en-US" dirty="0">
                <a:latin typeface="Times New Roman" panose="02020603050405020304" pitchFamily="18" charset="0"/>
                <a:ea typeface="Karla"/>
                <a:cs typeface="Times New Roman" panose="02020603050405020304" pitchFamily="18" charset="0"/>
                <a:sym typeface="Karla"/>
              </a:rPr>
              <a:t>Trauma and stigma are still key elements in the context of current debates about BPD. According to Schmitz et al. (2021), childhood trauma plays an important role in creating emotional dysregulation, validating the concept that BPD is a trauma-based disorder. Nonetheless, arguments surrounding whether BPD can be </a:t>
            </a:r>
            <a:r>
              <a:rPr lang="en-US" dirty="0" err="1">
                <a:latin typeface="Times New Roman" panose="02020603050405020304" pitchFamily="18" charset="0"/>
                <a:ea typeface="Karla"/>
                <a:cs typeface="Times New Roman" panose="02020603050405020304" pitchFamily="18" charset="0"/>
                <a:sym typeface="Karla"/>
              </a:rPr>
              <a:t>categorised</a:t>
            </a:r>
            <a:r>
              <a:rPr lang="en-US" dirty="0">
                <a:latin typeface="Times New Roman" panose="02020603050405020304" pitchFamily="18" charset="0"/>
                <a:ea typeface="Karla"/>
                <a:cs typeface="Times New Roman" panose="02020603050405020304" pitchFamily="18" charset="0"/>
                <a:sym typeface="Karla"/>
              </a:rPr>
              <a:t> as a trauma-based disorder have persisted. According to Watts (2024), those individuals who are identified with BPD usually encounter epistemic injustices in that they face discrimination due to negative judgments attached to BPD. Moreover, </a:t>
            </a:r>
            <a:r>
              <a:rPr lang="en-US" dirty="0" err="1">
                <a:latin typeface="Times New Roman" panose="02020603050405020304" pitchFamily="18" charset="0"/>
                <a:ea typeface="Karla"/>
                <a:cs typeface="Times New Roman" panose="02020603050405020304" pitchFamily="18" charset="0"/>
                <a:sym typeface="Karla"/>
              </a:rPr>
              <a:t>Cobbaert</a:t>
            </a:r>
            <a:r>
              <a:rPr lang="en-US" dirty="0">
                <a:latin typeface="Times New Roman" panose="02020603050405020304" pitchFamily="18" charset="0"/>
                <a:ea typeface="Karla"/>
                <a:cs typeface="Times New Roman" panose="02020603050405020304" pitchFamily="18" charset="0"/>
                <a:sym typeface="Karla"/>
              </a:rPr>
              <a:t> et al. (2026) noted that BPD as a diagnostic label merits critique despite its clinical utility.</a:t>
            </a:r>
            <a:endParaRPr dirty="0">
              <a:latin typeface="Times New Roman" panose="02020603050405020304" pitchFamily="18" charset="0"/>
              <a:ea typeface="Karla"/>
              <a:cs typeface="Times New Roman" panose="02020603050405020304" pitchFamily="18" charset="0"/>
              <a:sym typeface="Karla"/>
            </a:endParaRPr>
          </a:p>
        </p:txBody>
      </p:sp>
      <p:sp>
        <p:nvSpPr>
          <p:cNvPr id="21" name="Google Shape;151;p24">
            <a:extLst>
              <a:ext uri="{FF2B5EF4-FFF2-40B4-BE49-F238E27FC236}">
                <a16:creationId xmlns:a16="http://schemas.microsoft.com/office/drawing/2014/main" id="{B750C0CC-2CD0-9657-299F-00C0AB4F959B}"/>
              </a:ext>
            </a:extLst>
          </p:cNvPr>
          <p:cNvSpPr txBox="1">
            <a:spLocks/>
          </p:cNvSpPr>
          <p:nvPr/>
        </p:nvSpPr>
        <p:spPr>
          <a:xfrm>
            <a:off x="16167313" y="16756632"/>
            <a:ext cx="4509950" cy="887521"/>
          </a:xfrm>
          <a:prstGeom prst="rect">
            <a:avLst/>
          </a:prstGeom>
          <a:solidFill>
            <a:schemeClr val="accent2">
              <a:lumMod val="75000"/>
            </a:schemeClr>
          </a:solidFill>
        </p:spPr>
        <p:txBody>
          <a:bodyPr spcFirstLastPara="1" vert="horz" wrap="square" lIns="41461" tIns="41461" rIns="41461" bIns="41461" rtlCol="0" anchor="b" anchorCtr="0">
            <a:noAutofit/>
          </a:bodyPr>
          <a:lstStyle>
            <a:lvl1pPr algn="l" defTabSz="2112355" rtl="0" eaLnBrk="1" latinLnBrk="0" hangingPunct="1">
              <a:lnSpc>
                <a:spcPct val="85000"/>
              </a:lnSpc>
              <a:spcBef>
                <a:spcPct val="0"/>
              </a:spcBef>
              <a:buNone/>
              <a:defRPr sz="11088" kern="1200" spc="-116" baseline="0">
                <a:solidFill>
                  <a:schemeClr val="tx1">
                    <a:lumMod val="75000"/>
                    <a:lumOff val="25000"/>
                  </a:schemeClr>
                </a:solidFill>
                <a:latin typeface="+mj-lt"/>
                <a:ea typeface="+mj-ea"/>
                <a:cs typeface="+mj-cs"/>
              </a:defRPr>
            </a:lvl1pPr>
          </a:lstStyle>
          <a:p>
            <a:pPr algn="ctr">
              <a:lnSpc>
                <a:spcPct val="115000"/>
              </a:lnSpc>
              <a:buClrTx/>
              <a:buFontTx/>
            </a:pPr>
            <a:r>
              <a:rPr lang="en-US" sz="3000" b="1" dirty="0">
                <a:solidFill>
                  <a:schemeClr val="bg1"/>
                </a:solidFill>
                <a:latin typeface="Times New Roman" panose="02020603050405020304" pitchFamily="18" charset="0"/>
                <a:cs typeface="Times New Roman" panose="02020603050405020304" pitchFamily="18" charset="0"/>
              </a:rPr>
              <a:t>Conclusion </a:t>
            </a:r>
          </a:p>
        </p:txBody>
      </p:sp>
      <p:sp>
        <p:nvSpPr>
          <p:cNvPr id="37" name="Google Shape;152;p24">
            <a:extLst>
              <a:ext uri="{FF2B5EF4-FFF2-40B4-BE49-F238E27FC236}">
                <a16:creationId xmlns:a16="http://schemas.microsoft.com/office/drawing/2014/main" id="{E91A5F03-D532-DE46-E50B-345698D1D1BC}"/>
              </a:ext>
            </a:extLst>
          </p:cNvPr>
          <p:cNvSpPr txBox="1"/>
          <p:nvPr/>
        </p:nvSpPr>
        <p:spPr>
          <a:xfrm>
            <a:off x="9125050" y="15010146"/>
            <a:ext cx="5856777" cy="3788728"/>
          </a:xfrm>
          <a:prstGeom prst="rect">
            <a:avLst/>
          </a:prstGeom>
          <a:noFill/>
          <a:ln>
            <a:noFill/>
          </a:ln>
        </p:spPr>
        <p:txBody>
          <a:bodyPr spcFirstLastPara="1" wrap="square" lIns="41461" tIns="41461" rIns="41461" bIns="41461" anchor="t" anchorCtr="0">
            <a:noAutofit/>
          </a:bodyPr>
          <a:lstStyle/>
          <a:p>
            <a:pPr algn="just"/>
            <a:r>
              <a:rPr lang="en-US" dirty="0">
                <a:latin typeface="Times New Roman" panose="02020603050405020304" pitchFamily="18" charset="0"/>
                <a:ea typeface="Karla"/>
                <a:cs typeface="Times New Roman" panose="02020603050405020304" pitchFamily="18" charset="0"/>
                <a:sym typeface="Karla"/>
              </a:rPr>
              <a:t>Contemporary rehabilitation strategies prioritise recovery, integration, and quality of life rather than symptom </a:t>
            </a:r>
            <a:r>
              <a:rPr lang="en-US">
                <a:latin typeface="Times New Roman" panose="02020603050405020304" pitchFamily="18" charset="0"/>
                <a:ea typeface="Karla"/>
                <a:cs typeface="Times New Roman" panose="02020603050405020304" pitchFamily="18" charset="0"/>
                <a:sym typeface="Karla"/>
              </a:rPr>
              <a:t>management alone</a:t>
            </a:r>
            <a:r>
              <a:rPr lang="en-US" dirty="0">
                <a:latin typeface="Times New Roman" panose="02020603050405020304" pitchFamily="18" charset="0"/>
                <a:ea typeface="Karla"/>
                <a:cs typeface="Times New Roman" panose="02020603050405020304" pitchFamily="18" charset="0"/>
                <a:sym typeface="Karla"/>
              </a:rPr>
              <a:t>. According to Foye et al. (2022), effective community care should include psychological assistance, job prospects, education, accommodation support, and peer support. The recovery approach stresses collaboration, empowerment, and person-centered care, allowing for meaningful life achievements. Community mental health clinics and other forms of integrated care may be provided by multidisciplinary teams within the practice setting. Nevertheless, the lack of funding, understaffing, and long wait times prevent clients from accessing rehabilitation programs and hence affect their recovery process and social integration.</a:t>
            </a:r>
            <a:endParaRPr dirty="0">
              <a:latin typeface="Times New Roman" panose="02020603050405020304" pitchFamily="18" charset="0"/>
              <a:ea typeface="Karla"/>
              <a:cs typeface="Times New Roman" panose="02020603050405020304" pitchFamily="18" charset="0"/>
              <a:sym typeface="Karla"/>
            </a:endParaRPr>
          </a:p>
        </p:txBody>
      </p:sp>
      <p:sp>
        <p:nvSpPr>
          <p:cNvPr id="41" name="TextBox 40">
            <a:extLst>
              <a:ext uri="{FF2B5EF4-FFF2-40B4-BE49-F238E27FC236}">
                <a16:creationId xmlns:a16="http://schemas.microsoft.com/office/drawing/2014/main" id="{5141B6D9-9377-5A39-5368-EB7ADE242644}"/>
              </a:ext>
            </a:extLst>
          </p:cNvPr>
          <p:cNvSpPr txBox="1"/>
          <p:nvPr/>
        </p:nvSpPr>
        <p:spPr>
          <a:xfrm>
            <a:off x="16116973" y="18202722"/>
            <a:ext cx="4365518" cy="4524315"/>
          </a:xfrm>
          <a:prstGeom prst="rect">
            <a:avLst/>
          </a:prstGeom>
          <a:noFill/>
        </p:spPr>
        <p:txBody>
          <a:bodyPr wrap="square" rtlCol="0">
            <a:spAutoFit/>
          </a:bodyPr>
          <a:lstStyle/>
          <a:p>
            <a:pPr algn="just"/>
            <a:r>
              <a:rPr lang="en-US" dirty="0">
                <a:latin typeface="Times New Roman" panose="02020603050405020304" pitchFamily="18" charset="0"/>
                <a:cs typeface="Times New Roman" panose="02020603050405020304" pitchFamily="18" charset="0"/>
              </a:rPr>
              <a:t>The Borderline Personality Disorder continues to be a challenging and controversial disorder. The evolution of the ICD-11 has brought about a modern way of diagnosing personality disorders by focusing on the personality functioning and the level of severity as opposed to a diagnosis that focuses more on the labels. Despite the improvements made in treatments through evidenced-based psychotherapy, the issues that remain include the issue of neurodevelopmental association, trauma, stigma, and accessibility of care. More contemporary evidence is emerging to support trauma-focused and neurodiversity-inclusive interventions.</a:t>
            </a:r>
          </a:p>
        </p:txBody>
      </p:sp>
      <p:pic>
        <p:nvPicPr>
          <p:cNvPr id="1026" name="Picture 2">
            <a:extLst>
              <a:ext uri="{FF2B5EF4-FFF2-40B4-BE49-F238E27FC236}">
                <a16:creationId xmlns:a16="http://schemas.microsoft.com/office/drawing/2014/main" id="{807CA8F9-8A50-348D-E530-A252659DE9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86491" y="9513494"/>
            <a:ext cx="5212200" cy="747473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772D79B-17C2-0DF1-9E09-87DBE47579ED}"/>
              </a:ext>
            </a:extLst>
          </p:cNvPr>
          <p:cNvSpPr txBox="1"/>
          <p:nvPr/>
        </p:nvSpPr>
        <p:spPr>
          <a:xfrm>
            <a:off x="1689589" y="18293955"/>
            <a:ext cx="5801860" cy="3693319"/>
          </a:xfrm>
          <a:prstGeom prst="rect">
            <a:avLst/>
          </a:prstGeom>
          <a:noFill/>
        </p:spPr>
        <p:txBody>
          <a:bodyPr wrap="square">
            <a:spAutoFit/>
          </a:bodyPr>
          <a:lstStyle/>
          <a:p>
            <a:pPr algn="just"/>
            <a:r>
              <a:rPr lang="en-US" dirty="0">
                <a:latin typeface="Times New Roman" panose="02020603050405020304" pitchFamily="18" charset="0"/>
                <a:cs typeface="Times New Roman" panose="02020603050405020304" pitchFamily="18" charset="0"/>
              </a:rPr>
              <a:t>The International Classification of Diseases Eleventh Revision (ICD-11) has completely </a:t>
            </a:r>
            <a:r>
              <a:rPr lang="en-US" dirty="0" err="1">
                <a:latin typeface="Times New Roman" panose="02020603050405020304" pitchFamily="18" charset="0"/>
                <a:cs typeface="Times New Roman" panose="02020603050405020304" pitchFamily="18" charset="0"/>
              </a:rPr>
              <a:t>revolutionised</a:t>
            </a:r>
            <a:r>
              <a:rPr lang="en-US" dirty="0">
                <a:latin typeface="Times New Roman" panose="02020603050405020304" pitchFamily="18" charset="0"/>
                <a:cs typeface="Times New Roman" panose="02020603050405020304" pitchFamily="18" charset="0"/>
              </a:rPr>
              <a:t> the classification of personality disorders through the application of a dimensional framework as opposed to the previous use of categorical frameworks. According to Pan and Wang (2024), the ICD-11 has </a:t>
            </a:r>
            <a:r>
              <a:rPr lang="en-US" dirty="0" err="1">
                <a:latin typeface="Times New Roman" panose="02020603050405020304" pitchFamily="18" charset="0"/>
                <a:cs typeface="Times New Roman" panose="02020603050405020304" pitchFamily="18" charset="0"/>
              </a:rPr>
              <a:t>emphasised</a:t>
            </a:r>
            <a:r>
              <a:rPr lang="en-US" dirty="0">
                <a:latin typeface="Times New Roman" panose="02020603050405020304" pitchFamily="18" charset="0"/>
                <a:cs typeface="Times New Roman" panose="02020603050405020304" pitchFamily="18" charset="0"/>
              </a:rPr>
              <a:t> the severity of personality dysfunction or the presence of maladaptive personality traits in its diagnoses. Patients who have been previously diagnosed with BPD are now classified under Personality Disorder with Borderline Pattern Qualifier. </a:t>
            </a:r>
            <a:r>
              <a:rPr lang="en-US" dirty="0" err="1">
                <a:latin typeface="Times New Roman" panose="02020603050405020304" pitchFamily="18" charset="0"/>
                <a:cs typeface="Times New Roman" panose="02020603050405020304" pitchFamily="18" charset="0"/>
              </a:rPr>
              <a:t>Sellbom</a:t>
            </a:r>
            <a:r>
              <a:rPr lang="en-US" dirty="0">
                <a:latin typeface="Times New Roman" panose="02020603050405020304" pitchFamily="18" charset="0"/>
                <a:cs typeface="Times New Roman" panose="02020603050405020304" pitchFamily="18" charset="0"/>
              </a:rPr>
              <a:t> et al. (2024) argue that there is a need for specialist training of practitioners in order for them to effectively </a:t>
            </a:r>
            <a:r>
              <a:rPr lang="en-US" dirty="0" err="1">
                <a:latin typeface="Times New Roman" panose="02020603050405020304" pitchFamily="18" charset="0"/>
                <a:cs typeface="Times New Roman" panose="02020603050405020304" pitchFamily="18" charset="0"/>
              </a:rPr>
              <a:t>utilise</a:t>
            </a:r>
            <a:r>
              <a:rPr lang="en-US" dirty="0">
                <a:latin typeface="Times New Roman" panose="02020603050405020304" pitchFamily="18" charset="0"/>
                <a:cs typeface="Times New Roman" panose="02020603050405020304" pitchFamily="18" charset="0"/>
              </a:rPr>
              <a:t> the severity assessments.</a:t>
            </a:r>
          </a:p>
        </p:txBody>
      </p:sp>
      <p:pic>
        <p:nvPicPr>
          <p:cNvPr id="6" name="Picture 5">
            <a:extLst>
              <a:ext uri="{FF2B5EF4-FFF2-40B4-BE49-F238E27FC236}">
                <a16:creationId xmlns:a16="http://schemas.microsoft.com/office/drawing/2014/main" id="{611B218E-D75E-90D6-46FA-2EA55A7D0B42}"/>
              </a:ext>
            </a:extLst>
          </p:cNvPr>
          <p:cNvPicPr>
            <a:picLocks noChangeAspect="1"/>
          </p:cNvPicPr>
          <p:nvPr/>
        </p:nvPicPr>
        <p:blipFill>
          <a:blip r:embed="rId5"/>
          <a:stretch>
            <a:fillRect/>
          </a:stretch>
        </p:blipFill>
        <p:spPr>
          <a:xfrm>
            <a:off x="1683886" y="22103740"/>
            <a:ext cx="6017411" cy="6563502"/>
          </a:xfrm>
          <a:prstGeom prst="rect">
            <a:avLst/>
          </a:prstGeom>
        </p:spPr>
      </p:pic>
      <p:pic>
        <p:nvPicPr>
          <p:cNvPr id="9" name="Picture 8">
            <a:extLst>
              <a:ext uri="{FF2B5EF4-FFF2-40B4-BE49-F238E27FC236}">
                <a16:creationId xmlns:a16="http://schemas.microsoft.com/office/drawing/2014/main" id="{8B9682CC-09B1-979D-5250-2D01824CEFBA}"/>
              </a:ext>
            </a:extLst>
          </p:cNvPr>
          <p:cNvPicPr>
            <a:picLocks noChangeAspect="1"/>
          </p:cNvPicPr>
          <p:nvPr/>
        </p:nvPicPr>
        <p:blipFill>
          <a:blip r:embed="rId6"/>
          <a:stretch>
            <a:fillRect/>
          </a:stretch>
        </p:blipFill>
        <p:spPr>
          <a:xfrm>
            <a:off x="9125052" y="7846511"/>
            <a:ext cx="5856778" cy="5543550"/>
          </a:xfrm>
          <a:prstGeom prst="rect">
            <a:avLst/>
          </a:prstGeom>
        </p:spPr>
      </p:pic>
      <p:sp>
        <p:nvSpPr>
          <p:cNvPr id="12" name="Google Shape;152;p24">
            <a:extLst>
              <a:ext uri="{FF2B5EF4-FFF2-40B4-BE49-F238E27FC236}">
                <a16:creationId xmlns:a16="http://schemas.microsoft.com/office/drawing/2014/main" id="{4E96F641-FD1D-0A8F-3F95-BD3AAFDBA4B7}"/>
              </a:ext>
            </a:extLst>
          </p:cNvPr>
          <p:cNvSpPr txBox="1"/>
          <p:nvPr/>
        </p:nvSpPr>
        <p:spPr>
          <a:xfrm>
            <a:off x="9020916" y="20493991"/>
            <a:ext cx="5856777" cy="3788728"/>
          </a:xfrm>
          <a:prstGeom prst="rect">
            <a:avLst/>
          </a:prstGeom>
          <a:noFill/>
          <a:ln>
            <a:noFill/>
          </a:ln>
        </p:spPr>
        <p:txBody>
          <a:bodyPr spcFirstLastPara="1" wrap="square" lIns="41461" tIns="41461" rIns="41461" bIns="41461" anchor="t" anchorCtr="0">
            <a:noAutofit/>
          </a:bodyPr>
          <a:lstStyle/>
          <a:p>
            <a:pPr algn="just"/>
            <a:r>
              <a:rPr lang="en-US" dirty="0">
                <a:latin typeface="Times New Roman" panose="02020603050405020304" pitchFamily="18" charset="0"/>
                <a:ea typeface="Karla"/>
                <a:cs typeface="Times New Roman" panose="02020603050405020304" pitchFamily="18" charset="0"/>
                <a:sym typeface="Karla"/>
              </a:rPr>
              <a:t>Another key discussion point in the present day is the relationship between BPD and neurodevelopmental disorders. According to May et al. (2021), Autism Spectrum Disorder (ASD) and BPD have similar characteristics such as emotional dysregulation, relationship problems, and self-injury. In the same manner, according to </a:t>
            </a:r>
            <a:r>
              <a:rPr lang="en-US" dirty="0" err="1">
                <a:latin typeface="Times New Roman" panose="02020603050405020304" pitchFamily="18" charset="0"/>
                <a:ea typeface="Karla"/>
                <a:cs typeface="Times New Roman" panose="02020603050405020304" pitchFamily="18" charset="0"/>
                <a:sym typeface="Karla"/>
              </a:rPr>
              <a:t>Kenézlői</a:t>
            </a:r>
            <a:r>
              <a:rPr lang="en-US" dirty="0">
                <a:latin typeface="Times New Roman" panose="02020603050405020304" pitchFamily="18" charset="0"/>
                <a:ea typeface="Karla"/>
                <a:cs typeface="Times New Roman" panose="02020603050405020304" pitchFamily="18" charset="0"/>
                <a:sym typeface="Karla"/>
              </a:rPr>
              <a:t> et al., (2025), impulsivity and emotional dysregulation appear to be common in BPD and ADHD. Furthermore, as </a:t>
            </a:r>
            <a:r>
              <a:rPr lang="en-US" dirty="0" err="1">
                <a:latin typeface="Times New Roman" panose="02020603050405020304" pitchFamily="18" charset="0"/>
                <a:ea typeface="Karla"/>
                <a:cs typeface="Times New Roman" panose="02020603050405020304" pitchFamily="18" charset="0"/>
                <a:sym typeface="Karla"/>
              </a:rPr>
              <a:t>Vegni</a:t>
            </a:r>
            <a:r>
              <a:rPr lang="en-US" dirty="0">
                <a:latin typeface="Times New Roman" panose="02020603050405020304" pitchFamily="18" charset="0"/>
                <a:ea typeface="Karla"/>
                <a:cs typeface="Times New Roman" panose="02020603050405020304" pitchFamily="18" charset="0"/>
                <a:sym typeface="Karla"/>
              </a:rPr>
              <a:t>, </a:t>
            </a:r>
            <a:r>
              <a:rPr lang="en-US" dirty="0" err="1">
                <a:latin typeface="Times New Roman" panose="02020603050405020304" pitchFamily="18" charset="0"/>
                <a:ea typeface="Karla"/>
                <a:cs typeface="Times New Roman" panose="02020603050405020304" pitchFamily="18" charset="0"/>
                <a:sym typeface="Karla"/>
              </a:rPr>
              <a:t>D'Ardia</a:t>
            </a:r>
            <a:r>
              <a:rPr lang="en-US" dirty="0">
                <a:latin typeface="Times New Roman" panose="02020603050405020304" pitchFamily="18" charset="0"/>
                <a:ea typeface="Karla"/>
                <a:cs typeface="Times New Roman" panose="02020603050405020304" pitchFamily="18" charset="0"/>
                <a:sym typeface="Karla"/>
              </a:rPr>
              <a:t>, and Torregiani highlighted, empathic deficits and impaired </a:t>
            </a:r>
            <a:r>
              <a:rPr lang="en-US" dirty="0" err="1">
                <a:latin typeface="Times New Roman" panose="02020603050405020304" pitchFamily="18" charset="0"/>
                <a:ea typeface="Karla"/>
                <a:cs typeface="Times New Roman" panose="02020603050405020304" pitchFamily="18" charset="0"/>
                <a:sym typeface="Karla"/>
              </a:rPr>
              <a:t>mentalisation</a:t>
            </a:r>
            <a:r>
              <a:rPr lang="en-US" dirty="0">
                <a:latin typeface="Times New Roman" panose="02020603050405020304" pitchFamily="18" charset="0"/>
                <a:ea typeface="Karla"/>
                <a:cs typeface="Times New Roman" panose="02020603050405020304" pitchFamily="18" charset="0"/>
                <a:sym typeface="Karla"/>
              </a:rPr>
              <a:t> make the task even more challenging. As a result, it is important to consider neurodevelopmental disorders during assessments of patients with borderline symptoms.</a:t>
            </a:r>
            <a:endParaRPr dirty="0">
              <a:latin typeface="Times New Roman" panose="02020603050405020304" pitchFamily="18" charset="0"/>
              <a:ea typeface="Karla"/>
              <a:cs typeface="Times New Roman" panose="02020603050405020304" pitchFamily="18" charset="0"/>
              <a:sym typeface="Karla"/>
            </a:endParaRPr>
          </a:p>
        </p:txBody>
      </p:sp>
      <p:pic>
        <p:nvPicPr>
          <p:cNvPr id="14" name="Picture 13">
            <a:extLst>
              <a:ext uri="{FF2B5EF4-FFF2-40B4-BE49-F238E27FC236}">
                <a16:creationId xmlns:a16="http://schemas.microsoft.com/office/drawing/2014/main" id="{C63DD400-B42F-D680-A0C6-2EF858C3E5E8}"/>
              </a:ext>
            </a:extLst>
          </p:cNvPr>
          <p:cNvPicPr>
            <a:picLocks noChangeAspect="1"/>
          </p:cNvPicPr>
          <p:nvPr/>
        </p:nvPicPr>
        <p:blipFill>
          <a:blip r:embed="rId7"/>
          <a:stretch>
            <a:fillRect/>
          </a:stretch>
        </p:blipFill>
        <p:spPr>
          <a:xfrm>
            <a:off x="8876534" y="23965399"/>
            <a:ext cx="6001159" cy="5359569"/>
          </a:xfrm>
          <a:prstGeom prst="rect">
            <a:avLst/>
          </a:prstGeom>
        </p:spPr>
      </p:pic>
      <p:sp>
        <p:nvSpPr>
          <p:cNvPr id="17" name="Google Shape;151;p24">
            <a:extLst>
              <a:ext uri="{FF2B5EF4-FFF2-40B4-BE49-F238E27FC236}">
                <a16:creationId xmlns:a16="http://schemas.microsoft.com/office/drawing/2014/main" id="{B985645B-E699-4753-7BB8-8308BDE7FA01}"/>
              </a:ext>
            </a:extLst>
          </p:cNvPr>
          <p:cNvSpPr txBox="1">
            <a:spLocks/>
          </p:cNvSpPr>
          <p:nvPr/>
        </p:nvSpPr>
        <p:spPr>
          <a:xfrm>
            <a:off x="15827247" y="2264293"/>
            <a:ext cx="5033187" cy="1064306"/>
          </a:xfrm>
          <a:prstGeom prst="rect">
            <a:avLst/>
          </a:prstGeom>
          <a:solidFill>
            <a:schemeClr val="accent2">
              <a:lumMod val="75000"/>
            </a:schemeClr>
          </a:solidFill>
        </p:spPr>
        <p:txBody>
          <a:bodyPr spcFirstLastPara="1" vert="horz" wrap="square" lIns="41461" tIns="41461" rIns="41461" bIns="41461" rtlCol="0" anchor="b" anchorCtr="0">
            <a:noAutofit/>
          </a:bodyPr>
          <a:lstStyle>
            <a:lvl1pPr algn="l" defTabSz="2112355" rtl="0" eaLnBrk="1" latinLnBrk="0" hangingPunct="1">
              <a:lnSpc>
                <a:spcPct val="85000"/>
              </a:lnSpc>
              <a:spcBef>
                <a:spcPct val="0"/>
              </a:spcBef>
              <a:buNone/>
              <a:defRPr sz="11088" kern="1200" spc="-116" baseline="0">
                <a:solidFill>
                  <a:schemeClr val="tx1">
                    <a:lumMod val="75000"/>
                    <a:lumOff val="25000"/>
                  </a:schemeClr>
                </a:solidFill>
                <a:latin typeface="+mj-lt"/>
                <a:ea typeface="+mj-ea"/>
                <a:cs typeface="+mj-cs"/>
              </a:defRPr>
            </a:lvl1pPr>
          </a:lstStyle>
          <a:p>
            <a:pPr algn="ctr">
              <a:lnSpc>
                <a:spcPct val="115000"/>
              </a:lnSpc>
              <a:buClrTx/>
              <a:buFontTx/>
            </a:pPr>
            <a:r>
              <a:rPr lang="en-US" sz="3000" b="1" dirty="0">
                <a:solidFill>
                  <a:schemeClr val="bg1"/>
                </a:solidFill>
                <a:latin typeface="Times New Roman" panose="02020603050405020304" pitchFamily="18" charset="0"/>
                <a:cs typeface="Times New Roman" panose="02020603050405020304" pitchFamily="18" charset="0"/>
              </a:rPr>
              <a:t>Trauma, Stigma and Current Debates</a:t>
            </a:r>
          </a:p>
        </p:txBody>
      </p:sp>
      <p:sp>
        <p:nvSpPr>
          <p:cNvPr id="22" name="Google Shape;152;p24">
            <a:extLst>
              <a:ext uri="{FF2B5EF4-FFF2-40B4-BE49-F238E27FC236}">
                <a16:creationId xmlns:a16="http://schemas.microsoft.com/office/drawing/2014/main" id="{299A3A52-4A18-A5F0-6C5A-591E5E581227}"/>
              </a:ext>
            </a:extLst>
          </p:cNvPr>
          <p:cNvSpPr txBox="1"/>
          <p:nvPr/>
        </p:nvSpPr>
        <p:spPr>
          <a:xfrm>
            <a:off x="16069444" y="10953522"/>
            <a:ext cx="4548689" cy="3136869"/>
          </a:xfrm>
          <a:prstGeom prst="rect">
            <a:avLst/>
          </a:prstGeom>
          <a:noFill/>
          <a:ln>
            <a:noFill/>
          </a:ln>
        </p:spPr>
        <p:txBody>
          <a:bodyPr spcFirstLastPara="1" wrap="square" lIns="41461" tIns="41461" rIns="41461" bIns="41461" anchor="t" anchorCtr="0">
            <a:noAutofit/>
          </a:bodyPr>
          <a:lstStyle/>
          <a:p>
            <a:pPr algn="just">
              <a:lnSpc>
                <a:spcPct val="115000"/>
              </a:lnSpc>
            </a:pPr>
            <a:r>
              <a:rPr lang="en-US" dirty="0">
                <a:latin typeface="Times New Roman" panose="02020603050405020304" pitchFamily="18" charset="0"/>
                <a:ea typeface="Karla"/>
                <a:cs typeface="Times New Roman" panose="02020603050405020304" pitchFamily="18" charset="0"/>
                <a:sym typeface="Karla"/>
              </a:rPr>
              <a:t>Potential future directions need to include better diagnostic precision, easier access to treatment, and an improved experience for those accessing services. According to </a:t>
            </a:r>
            <a:r>
              <a:rPr lang="en-US" dirty="0" err="1">
                <a:latin typeface="Times New Roman" panose="02020603050405020304" pitchFamily="18" charset="0"/>
                <a:ea typeface="Karla"/>
                <a:cs typeface="Times New Roman" panose="02020603050405020304" pitchFamily="18" charset="0"/>
                <a:sym typeface="Karla"/>
              </a:rPr>
              <a:t>Sellbom</a:t>
            </a:r>
            <a:r>
              <a:rPr lang="en-US" dirty="0">
                <a:latin typeface="Times New Roman" panose="02020603050405020304" pitchFamily="18" charset="0"/>
                <a:ea typeface="Karla"/>
                <a:cs typeface="Times New Roman" panose="02020603050405020304" pitchFamily="18" charset="0"/>
                <a:sym typeface="Karla"/>
              </a:rPr>
              <a:t> et al. (2024), clinical training is critical in ensuring that ICD-11 personality disorder diagnoses are appropriately used. It is important to screen for autism and ADHD as part of a diagnosis procedure to prevent a misdiagnosis and ensure proper treatment. Finally, trauma-informed care is essential when addressing the effects of adverse childhood experiences on patients. </a:t>
            </a:r>
            <a:r>
              <a:rPr lang="en-US" dirty="0" err="1">
                <a:latin typeface="Times New Roman" panose="02020603050405020304" pitchFamily="18" charset="0"/>
                <a:ea typeface="Karla"/>
                <a:cs typeface="Times New Roman" panose="02020603050405020304" pitchFamily="18" charset="0"/>
                <a:sym typeface="Karla"/>
              </a:rPr>
              <a:t>Specialised</a:t>
            </a:r>
            <a:r>
              <a:rPr lang="en-US" dirty="0">
                <a:latin typeface="Times New Roman" panose="02020603050405020304" pitchFamily="18" charset="0"/>
                <a:ea typeface="Karla"/>
                <a:cs typeface="Times New Roman" panose="02020603050405020304" pitchFamily="18" charset="0"/>
                <a:sym typeface="Karla"/>
              </a:rPr>
              <a:t> psychological treatment, community rehabilitation programs, and recovery-focused services should be increased to improve patient outcomes.</a:t>
            </a:r>
            <a:endParaRPr dirty="0">
              <a:latin typeface="Times New Roman" panose="02020603050405020304" pitchFamily="18" charset="0"/>
              <a:ea typeface="Karla"/>
              <a:cs typeface="Times New Roman" panose="02020603050405020304" pitchFamily="18" charset="0"/>
              <a:sym typeface="Karla"/>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44"/>
        <p:cNvGrpSpPr/>
        <p:nvPr/>
      </p:nvGrpSpPr>
      <p:grpSpPr>
        <a:xfrm>
          <a:off x="0" y="0"/>
          <a:ext cx="0" cy="0"/>
          <a:chOff x="0" y="0"/>
          <a:chExt cx="0" cy="0"/>
        </a:xfrm>
      </p:grpSpPr>
      <p:sp>
        <p:nvSpPr>
          <p:cNvPr id="445" name="Google Shape;445;p28"/>
          <p:cNvSpPr txBox="1">
            <a:spLocks noGrp="1"/>
          </p:cNvSpPr>
          <p:nvPr>
            <p:ph type="title"/>
          </p:nvPr>
        </p:nvSpPr>
        <p:spPr>
          <a:xfrm>
            <a:off x="357888" y="2256973"/>
            <a:ext cx="20142369" cy="872474"/>
          </a:xfrm>
          <a:prstGeom prst="rect">
            <a:avLst/>
          </a:prstGeom>
        </p:spPr>
        <p:txBody>
          <a:bodyPr spcFirstLastPara="1" vert="horz" wrap="square" lIns="116071" tIns="116071" rIns="116071" bIns="116071" rtlCol="0" anchor="t" anchorCtr="0">
            <a:noAutofit/>
          </a:bodyPr>
          <a:lstStyle/>
          <a:p>
            <a:r>
              <a:rPr lang="en" sz="3092" b="1" dirty="0">
                <a:latin typeface="Times New Roman" panose="02020603050405020304" pitchFamily="18" charset="0"/>
                <a:cs typeface="Times New Roman" panose="02020603050405020304" pitchFamily="18" charset="0"/>
              </a:rPr>
              <a:t>References</a:t>
            </a:r>
            <a:endParaRPr sz="3092" b="1" dirty="0">
              <a:latin typeface="Times New Roman" panose="02020603050405020304" pitchFamily="18" charset="0"/>
              <a:cs typeface="Times New Roman" panose="02020603050405020304" pitchFamily="18" charset="0"/>
            </a:endParaRPr>
          </a:p>
        </p:txBody>
      </p:sp>
      <p:sp>
        <p:nvSpPr>
          <p:cNvPr id="446" name="Google Shape;446;p28"/>
          <p:cNvSpPr txBox="1">
            <a:spLocks noGrp="1"/>
          </p:cNvSpPr>
          <p:nvPr>
            <p:ph type="body" idx="4294967295"/>
          </p:nvPr>
        </p:nvSpPr>
        <p:spPr>
          <a:xfrm>
            <a:off x="855406" y="3226950"/>
            <a:ext cx="20142369" cy="18261450"/>
          </a:xfrm>
          <a:prstGeom prst="rect">
            <a:avLst/>
          </a:prstGeom>
        </p:spPr>
        <p:txBody>
          <a:bodyPr spcFirstLastPara="1" vert="horz" wrap="square" lIns="116071" tIns="116071" rIns="116071" bIns="116071" rtlCol="0" anchor="t" anchorCtr="0">
            <a:noAutofit/>
          </a:bodyPr>
          <a:lstStyle/>
          <a:p>
            <a:pPr marL="0" indent="0">
              <a:buNone/>
            </a:pPr>
            <a:endParaRPr lang="en-US" sz="2800" dirty="0">
              <a:latin typeface="Times New Roman" panose="02020603050405020304" pitchFamily="18" charset="0"/>
              <a:cs typeface="Times New Roman" panose="02020603050405020304" pitchFamily="18" charset="0"/>
            </a:endParaRPr>
          </a:p>
          <a:p>
            <a:r>
              <a:rPr lang="en-US" sz="2800" dirty="0">
                <a:latin typeface="Times New Roman" panose="02020603050405020304" pitchFamily="18" charset="0"/>
                <a:cs typeface="Times New Roman" panose="02020603050405020304" pitchFamily="18" charset="0"/>
              </a:rPr>
              <a:t>Foye, U., Stuart, R., Trevillion, K., Oram, S., Allen, D., </a:t>
            </a:r>
            <a:r>
              <a:rPr lang="en-US" sz="2800" dirty="0" err="1">
                <a:latin typeface="Times New Roman" panose="02020603050405020304" pitchFamily="18" charset="0"/>
                <a:cs typeface="Times New Roman" panose="02020603050405020304" pitchFamily="18" charset="0"/>
              </a:rPr>
              <a:t>Broeckelmann</a:t>
            </a:r>
            <a:r>
              <a:rPr lang="en-US" sz="2800" dirty="0">
                <a:latin typeface="Times New Roman" panose="02020603050405020304" pitchFamily="18" charset="0"/>
                <a:cs typeface="Times New Roman" panose="02020603050405020304" pitchFamily="18" charset="0"/>
              </a:rPr>
              <a:t>, E., Jeffreys, S., </a:t>
            </a:r>
            <a:r>
              <a:rPr lang="en-US" sz="2800" dirty="0" err="1">
                <a:latin typeface="Times New Roman" panose="02020603050405020304" pitchFamily="18" charset="0"/>
                <a:cs typeface="Times New Roman" panose="02020603050405020304" pitchFamily="18" charset="0"/>
              </a:rPr>
              <a:t>Jeynes</a:t>
            </a:r>
            <a:r>
              <a:rPr lang="en-US" sz="2800" dirty="0">
                <a:latin typeface="Times New Roman" panose="02020603050405020304" pitchFamily="18" charset="0"/>
                <a:cs typeface="Times New Roman" panose="02020603050405020304" pitchFamily="18" charset="0"/>
              </a:rPr>
              <a:t>, T., Crawford, M.J., Moran, P. and McNicholas, S. (2022). ‘Clinician views on best practice community care for people with complex emotional needs and how it can be achieved: a qualitative study’, </a:t>
            </a:r>
            <a:r>
              <a:rPr lang="en-US" sz="2800" i="1" dirty="0">
                <a:latin typeface="Times New Roman" panose="02020603050405020304" pitchFamily="18" charset="0"/>
                <a:cs typeface="Times New Roman" panose="02020603050405020304" pitchFamily="18" charset="0"/>
              </a:rPr>
              <a:t>BMC Psychiatry</a:t>
            </a:r>
            <a:r>
              <a:rPr lang="en-US" sz="2800" dirty="0">
                <a:latin typeface="Times New Roman" panose="02020603050405020304" pitchFamily="18" charset="0"/>
                <a:cs typeface="Times New Roman" panose="02020603050405020304" pitchFamily="18" charset="0"/>
              </a:rPr>
              <a:t>, 22(1), p. 72. </a:t>
            </a:r>
            <a:r>
              <a:rPr lang="en-US" sz="2800" u="sng" dirty="0">
                <a:latin typeface="Times New Roman" panose="02020603050405020304" pitchFamily="18" charset="0"/>
                <a:cs typeface="Times New Roman" panose="02020603050405020304" pitchFamily="18" charset="0"/>
                <a:hlinkClick r:id="rId3"/>
              </a:rPr>
              <a:t>https://doi.org/10.1186/s12888-022-03711-x</a:t>
            </a:r>
            <a:endParaRPr lang="en-US" sz="2800" dirty="0">
              <a:latin typeface="Times New Roman" panose="02020603050405020304" pitchFamily="18" charset="0"/>
              <a:cs typeface="Times New Roman" panose="02020603050405020304" pitchFamily="18" charset="0"/>
            </a:endParaRPr>
          </a:p>
          <a:p>
            <a:r>
              <a:rPr lang="en-US" sz="2800" dirty="0">
                <a:latin typeface="Times New Roman" panose="02020603050405020304" pitchFamily="18" charset="0"/>
                <a:cs typeface="Times New Roman" panose="02020603050405020304" pitchFamily="18" charset="0"/>
              </a:rPr>
              <a:t>Gunderson, J.G., </a:t>
            </a:r>
            <a:r>
              <a:rPr lang="en-US" sz="2800" dirty="0" err="1">
                <a:latin typeface="Times New Roman" panose="02020603050405020304" pitchFamily="18" charset="0"/>
                <a:cs typeface="Times New Roman" panose="02020603050405020304" pitchFamily="18" charset="0"/>
              </a:rPr>
              <a:t>Herpertz</a:t>
            </a:r>
            <a:r>
              <a:rPr lang="en-US" sz="2800" dirty="0">
                <a:latin typeface="Times New Roman" panose="02020603050405020304" pitchFamily="18" charset="0"/>
                <a:cs typeface="Times New Roman" panose="02020603050405020304" pitchFamily="18" charset="0"/>
              </a:rPr>
              <a:t>, S.C., </a:t>
            </a:r>
            <a:r>
              <a:rPr lang="en-US" sz="2800" dirty="0" err="1">
                <a:latin typeface="Times New Roman" panose="02020603050405020304" pitchFamily="18" charset="0"/>
                <a:cs typeface="Times New Roman" panose="02020603050405020304" pitchFamily="18" charset="0"/>
              </a:rPr>
              <a:t>Skodol</a:t>
            </a:r>
            <a:r>
              <a:rPr lang="en-US" sz="2800" dirty="0">
                <a:latin typeface="Times New Roman" panose="02020603050405020304" pitchFamily="18" charset="0"/>
                <a:cs typeface="Times New Roman" panose="02020603050405020304" pitchFamily="18" charset="0"/>
              </a:rPr>
              <a:t>, A.E., Torgersen, S. and </a:t>
            </a:r>
            <a:r>
              <a:rPr lang="en-US" sz="2800" dirty="0" err="1">
                <a:latin typeface="Times New Roman" panose="02020603050405020304" pitchFamily="18" charset="0"/>
                <a:cs typeface="Times New Roman" panose="02020603050405020304" pitchFamily="18" charset="0"/>
              </a:rPr>
              <a:t>Zanarini</a:t>
            </a:r>
            <a:r>
              <a:rPr lang="en-US" sz="2800" dirty="0">
                <a:latin typeface="Times New Roman" panose="02020603050405020304" pitchFamily="18" charset="0"/>
                <a:cs typeface="Times New Roman" panose="02020603050405020304" pitchFamily="18" charset="0"/>
              </a:rPr>
              <a:t>, M.C. (2018). Borderline personality disorder. </a:t>
            </a:r>
            <a:r>
              <a:rPr lang="en-US" sz="2800" i="1" dirty="0">
                <a:latin typeface="Times New Roman" panose="02020603050405020304" pitchFamily="18" charset="0"/>
                <a:cs typeface="Times New Roman" panose="02020603050405020304" pitchFamily="18" charset="0"/>
              </a:rPr>
              <a:t>Nature reviews disease primers</a:t>
            </a:r>
            <a:r>
              <a:rPr lang="en-US" sz="2800" dirty="0">
                <a:latin typeface="Times New Roman" panose="02020603050405020304" pitchFamily="18" charset="0"/>
                <a:cs typeface="Times New Roman" panose="02020603050405020304" pitchFamily="18" charset="0"/>
              </a:rPr>
              <a:t>, </a:t>
            </a:r>
            <a:r>
              <a:rPr lang="en-US" sz="2800" i="1" dirty="0">
                <a:latin typeface="Times New Roman" panose="02020603050405020304" pitchFamily="18" charset="0"/>
                <a:cs typeface="Times New Roman" panose="02020603050405020304" pitchFamily="18" charset="0"/>
              </a:rPr>
              <a:t>4</a:t>
            </a:r>
            <a:r>
              <a:rPr lang="en-US" sz="2800" dirty="0">
                <a:latin typeface="Times New Roman" panose="02020603050405020304" pitchFamily="18" charset="0"/>
                <a:cs typeface="Times New Roman" panose="02020603050405020304" pitchFamily="18" charset="0"/>
              </a:rPr>
              <a:t>(1), p.18029. </a:t>
            </a:r>
            <a:r>
              <a:rPr lang="en-US" sz="2800" u="sng" dirty="0">
                <a:latin typeface="Times New Roman" panose="02020603050405020304" pitchFamily="18" charset="0"/>
                <a:cs typeface="Times New Roman" panose="02020603050405020304" pitchFamily="18" charset="0"/>
                <a:hlinkClick r:id="rId4"/>
              </a:rPr>
              <a:t>http://dx.doi.org/10.1038/nrdp.2018.29</a:t>
            </a:r>
            <a:endParaRPr lang="en-US" sz="2800" dirty="0">
              <a:latin typeface="Times New Roman" panose="02020603050405020304" pitchFamily="18" charset="0"/>
              <a:cs typeface="Times New Roman" panose="02020603050405020304" pitchFamily="18" charset="0"/>
            </a:endParaRPr>
          </a:p>
          <a:p>
            <a:r>
              <a:rPr lang="en-US" sz="2800" dirty="0" err="1">
                <a:latin typeface="Times New Roman" panose="02020603050405020304" pitchFamily="18" charset="0"/>
                <a:cs typeface="Times New Roman" panose="02020603050405020304" pitchFamily="18" charset="0"/>
              </a:rPr>
              <a:t>Kenézlői</a:t>
            </a:r>
            <a:r>
              <a:rPr lang="en-US" sz="2800" dirty="0">
                <a:latin typeface="Times New Roman" panose="02020603050405020304" pitchFamily="18" charset="0"/>
                <a:cs typeface="Times New Roman" panose="02020603050405020304" pitchFamily="18" charset="0"/>
              </a:rPr>
              <a:t>, E., Balogh, L., Somogyi, S., Lévay, E.E., Halmai, Z., Nemoda, Z., Unoka, Z.S. and </a:t>
            </a:r>
            <a:r>
              <a:rPr lang="en-US" sz="2800" dirty="0" err="1">
                <a:latin typeface="Times New Roman" panose="02020603050405020304" pitchFamily="18" charset="0"/>
                <a:cs typeface="Times New Roman" panose="02020603050405020304" pitchFamily="18" charset="0"/>
              </a:rPr>
              <a:t>Réthelyi</a:t>
            </a:r>
            <a:r>
              <a:rPr lang="en-US" sz="2800" dirty="0">
                <a:latin typeface="Times New Roman" panose="02020603050405020304" pitchFamily="18" charset="0"/>
                <a:cs typeface="Times New Roman" panose="02020603050405020304" pitchFamily="18" charset="0"/>
              </a:rPr>
              <a:t>, J.M. (2025). ‘Emotion dysregulation and impulsivity as overlapping symptoms in adult Attention-Deficit/Hyperactivity Disorder and Borderline Personality Disorder: severity profiles and associations with childhood traumatization and personality functioning’, </a:t>
            </a:r>
            <a:r>
              <a:rPr lang="en-US" sz="2800" i="1" dirty="0">
                <a:latin typeface="Times New Roman" panose="02020603050405020304" pitchFamily="18" charset="0"/>
                <a:cs typeface="Times New Roman" panose="02020603050405020304" pitchFamily="18" charset="0"/>
              </a:rPr>
              <a:t>Annals of General Psychiatry</a:t>
            </a:r>
            <a:r>
              <a:rPr lang="en-US" sz="2800" dirty="0">
                <a:latin typeface="Times New Roman" panose="02020603050405020304" pitchFamily="18" charset="0"/>
                <a:cs typeface="Times New Roman" panose="02020603050405020304" pitchFamily="18" charset="0"/>
              </a:rPr>
              <a:t>, 24(1), p. 3. </a:t>
            </a:r>
            <a:r>
              <a:rPr lang="en-US" sz="2800" u="sng" dirty="0">
                <a:latin typeface="Times New Roman" panose="02020603050405020304" pitchFamily="18" charset="0"/>
                <a:cs typeface="Times New Roman" panose="02020603050405020304" pitchFamily="18" charset="0"/>
                <a:hlinkClick r:id="rId5"/>
              </a:rPr>
              <a:t>https://doi.org/10.1186/s12991-024-00540-y</a:t>
            </a:r>
            <a:endParaRPr lang="en-US" sz="2800" dirty="0">
              <a:latin typeface="Times New Roman" panose="02020603050405020304" pitchFamily="18" charset="0"/>
              <a:cs typeface="Times New Roman" panose="02020603050405020304" pitchFamily="18" charset="0"/>
            </a:endParaRPr>
          </a:p>
          <a:p>
            <a:r>
              <a:rPr lang="en-US" sz="2800" dirty="0">
                <a:latin typeface="Times New Roman" panose="02020603050405020304" pitchFamily="18" charset="0"/>
                <a:cs typeface="Times New Roman" panose="02020603050405020304" pitchFamily="18" charset="0"/>
              </a:rPr>
              <a:t>May, T., Pilkington, P.D., Younan, R. and Williams, K. (2021). ‘Overlap of autism spectrum disorder and borderline personality disorder: a systematic review and meta-analysis’, </a:t>
            </a:r>
            <a:r>
              <a:rPr lang="en-US" sz="2800" i="1" dirty="0">
                <a:latin typeface="Times New Roman" panose="02020603050405020304" pitchFamily="18" charset="0"/>
                <a:cs typeface="Times New Roman" panose="02020603050405020304" pitchFamily="18" charset="0"/>
              </a:rPr>
              <a:t>Autism Research</a:t>
            </a:r>
            <a:r>
              <a:rPr lang="en-US" sz="2800" dirty="0">
                <a:latin typeface="Times New Roman" panose="02020603050405020304" pitchFamily="18" charset="0"/>
                <a:cs typeface="Times New Roman" panose="02020603050405020304" pitchFamily="18" charset="0"/>
              </a:rPr>
              <a:t>, 14(12), pp. 2688–2710. </a:t>
            </a:r>
            <a:r>
              <a:rPr lang="en-US" sz="2800" u="sng" dirty="0">
                <a:latin typeface="Times New Roman" panose="02020603050405020304" pitchFamily="18" charset="0"/>
                <a:cs typeface="Times New Roman" panose="02020603050405020304" pitchFamily="18" charset="0"/>
                <a:hlinkClick r:id="rId6"/>
              </a:rPr>
              <a:t>https://doi.org/10.1002/aur.2619</a:t>
            </a:r>
            <a:endParaRPr lang="en-US" sz="2800" dirty="0">
              <a:latin typeface="Times New Roman" panose="02020603050405020304" pitchFamily="18" charset="0"/>
              <a:cs typeface="Times New Roman" panose="02020603050405020304" pitchFamily="18" charset="0"/>
            </a:endParaRPr>
          </a:p>
          <a:p>
            <a:r>
              <a:rPr lang="en-US" sz="2800" dirty="0">
                <a:latin typeface="Times New Roman" panose="02020603050405020304" pitchFamily="18" charset="0"/>
                <a:cs typeface="Times New Roman" panose="02020603050405020304" pitchFamily="18" charset="0"/>
              </a:rPr>
              <a:t>National Institute for Health and Care Excellence (2024). </a:t>
            </a:r>
            <a:r>
              <a:rPr lang="en-US" sz="2800" i="1" dirty="0">
                <a:latin typeface="Times New Roman" panose="02020603050405020304" pitchFamily="18" charset="0"/>
                <a:cs typeface="Times New Roman" panose="02020603050405020304" pitchFamily="18" charset="0"/>
              </a:rPr>
              <a:t>Borderline Personality Disorder: Recognition and Management (CG78).</a:t>
            </a:r>
            <a:r>
              <a:rPr lang="en-US" sz="2800" dirty="0">
                <a:latin typeface="Times New Roman" panose="02020603050405020304" pitchFamily="18" charset="0"/>
                <a:cs typeface="Times New Roman" panose="02020603050405020304" pitchFamily="18" charset="0"/>
              </a:rPr>
              <a:t> </a:t>
            </a:r>
            <a:r>
              <a:rPr lang="en-US" sz="2800" u="sng" dirty="0">
                <a:latin typeface="Times New Roman" panose="02020603050405020304" pitchFamily="18" charset="0"/>
                <a:cs typeface="Times New Roman" panose="02020603050405020304" pitchFamily="18" charset="0"/>
                <a:hlinkClick r:id="rId7"/>
              </a:rPr>
              <a:t>https://www.nice.org.uk/guidance/cg78</a:t>
            </a:r>
            <a:r>
              <a:rPr lang="en-US" sz="2800" dirty="0">
                <a:latin typeface="Times New Roman" panose="02020603050405020304" pitchFamily="18" charset="0"/>
                <a:cs typeface="Times New Roman" panose="02020603050405020304" pitchFamily="18" charset="0"/>
              </a:rPr>
              <a:t> (Accessed: 13 June 2026).</a:t>
            </a:r>
          </a:p>
          <a:p>
            <a:r>
              <a:rPr lang="en-US" sz="2800" dirty="0">
                <a:latin typeface="Times New Roman" panose="02020603050405020304" pitchFamily="18" charset="0"/>
                <a:cs typeface="Times New Roman" panose="02020603050405020304" pitchFamily="18" charset="0"/>
              </a:rPr>
              <a:t>Pan, B. and Wang, W. (2024). ‘Practical implications of ICD-11 personality disorder classifications’, </a:t>
            </a:r>
            <a:r>
              <a:rPr lang="en-US" sz="2800" i="1" dirty="0">
                <a:latin typeface="Times New Roman" panose="02020603050405020304" pitchFamily="18" charset="0"/>
                <a:cs typeface="Times New Roman" panose="02020603050405020304" pitchFamily="18" charset="0"/>
              </a:rPr>
              <a:t>BMC Psychiatry</a:t>
            </a:r>
            <a:r>
              <a:rPr lang="en-US" sz="2800" dirty="0">
                <a:latin typeface="Times New Roman" panose="02020603050405020304" pitchFamily="18" charset="0"/>
                <a:cs typeface="Times New Roman" panose="02020603050405020304" pitchFamily="18" charset="0"/>
              </a:rPr>
              <a:t>, 24, p. 191. </a:t>
            </a:r>
            <a:r>
              <a:rPr lang="en-US" sz="2800" u="sng" dirty="0">
                <a:latin typeface="Times New Roman" panose="02020603050405020304" pitchFamily="18" charset="0"/>
                <a:cs typeface="Times New Roman" panose="02020603050405020304" pitchFamily="18" charset="0"/>
                <a:hlinkClick r:id="rId8"/>
              </a:rPr>
              <a:t>https://doi.org/10.1186/s12888-024-05640-3</a:t>
            </a:r>
            <a:endParaRPr lang="en-US" sz="2800" dirty="0">
              <a:latin typeface="Times New Roman" panose="02020603050405020304" pitchFamily="18" charset="0"/>
              <a:cs typeface="Times New Roman" panose="02020603050405020304" pitchFamily="18" charset="0"/>
            </a:endParaRPr>
          </a:p>
          <a:p>
            <a:r>
              <a:rPr lang="en-US" sz="2800" dirty="0">
                <a:latin typeface="Times New Roman" panose="02020603050405020304" pitchFamily="18" charset="0"/>
                <a:cs typeface="Times New Roman" panose="02020603050405020304" pitchFamily="18" charset="0"/>
              </a:rPr>
              <a:t>Schmitz, M., Bertsch, K., Löffler, A., Steinmann, S., </a:t>
            </a:r>
            <a:r>
              <a:rPr lang="en-US" sz="2800" dirty="0" err="1">
                <a:latin typeface="Times New Roman" panose="02020603050405020304" pitchFamily="18" charset="0"/>
                <a:cs typeface="Times New Roman" panose="02020603050405020304" pitchFamily="18" charset="0"/>
              </a:rPr>
              <a:t>Herpertz</a:t>
            </a:r>
            <a:r>
              <a:rPr lang="en-US" sz="2800" dirty="0">
                <a:latin typeface="Times New Roman" panose="02020603050405020304" pitchFamily="18" charset="0"/>
                <a:cs typeface="Times New Roman" panose="02020603050405020304" pitchFamily="18" charset="0"/>
              </a:rPr>
              <a:t>, S.C. and </a:t>
            </a:r>
            <a:r>
              <a:rPr lang="en-US" sz="2800" dirty="0" err="1">
                <a:latin typeface="Times New Roman" panose="02020603050405020304" pitchFamily="18" charset="0"/>
                <a:cs typeface="Times New Roman" panose="02020603050405020304" pitchFamily="18" charset="0"/>
              </a:rPr>
              <a:t>Bekrater</a:t>
            </a:r>
            <a:r>
              <a:rPr lang="en-US" sz="2800" dirty="0">
                <a:latin typeface="Times New Roman" panose="02020603050405020304" pitchFamily="18" charset="0"/>
                <a:cs typeface="Times New Roman" panose="02020603050405020304" pitchFamily="18" charset="0"/>
              </a:rPr>
              <a:t>-Bodmann, R. (2021). ‘Body connection mediates the relationship between traumatic childhood experiences and impaired emotion regulation in borderline personality disorder’, </a:t>
            </a:r>
            <a:r>
              <a:rPr lang="en-US" sz="2800" i="1" dirty="0">
                <a:latin typeface="Times New Roman" panose="02020603050405020304" pitchFamily="18" charset="0"/>
                <a:cs typeface="Times New Roman" panose="02020603050405020304" pitchFamily="18" charset="0"/>
              </a:rPr>
              <a:t>Borderline Personality Disorder and Emotion Dysregulation</a:t>
            </a:r>
            <a:r>
              <a:rPr lang="en-US" sz="2800" dirty="0">
                <a:latin typeface="Times New Roman" panose="02020603050405020304" pitchFamily="18" charset="0"/>
                <a:cs typeface="Times New Roman" panose="02020603050405020304" pitchFamily="18" charset="0"/>
              </a:rPr>
              <a:t>, 8(1), p. 17. </a:t>
            </a:r>
            <a:r>
              <a:rPr lang="en-US" sz="2800" u="sng" dirty="0">
                <a:latin typeface="Times New Roman" panose="02020603050405020304" pitchFamily="18" charset="0"/>
                <a:cs typeface="Times New Roman" panose="02020603050405020304" pitchFamily="18" charset="0"/>
                <a:hlinkClick r:id="rId9"/>
              </a:rPr>
              <a:t>https://doi.org/10.1186/s40479-021-00157-7</a:t>
            </a:r>
            <a:endParaRPr lang="en-US" sz="2800" dirty="0">
              <a:latin typeface="Times New Roman" panose="02020603050405020304" pitchFamily="18" charset="0"/>
              <a:cs typeface="Times New Roman" panose="02020603050405020304" pitchFamily="18" charset="0"/>
            </a:endParaRPr>
          </a:p>
          <a:p>
            <a:r>
              <a:rPr lang="en-US" sz="2800" dirty="0" err="1">
                <a:latin typeface="Times New Roman" panose="02020603050405020304" pitchFamily="18" charset="0"/>
                <a:cs typeface="Times New Roman" panose="02020603050405020304" pitchFamily="18" charset="0"/>
              </a:rPr>
              <a:t>Sellbom</a:t>
            </a:r>
            <a:r>
              <a:rPr lang="en-US" sz="2800" dirty="0">
                <a:latin typeface="Times New Roman" panose="02020603050405020304" pitchFamily="18" charset="0"/>
                <a:cs typeface="Times New Roman" panose="02020603050405020304" pitchFamily="18" charset="0"/>
              </a:rPr>
              <a:t>, M., Brown, T.A. and Bach, B. (2024). ‘Development and psychometric evaluation of the Personality Disorder Severity ICD-11 (PDS-ICD-11) Clinician-Rating Form’, </a:t>
            </a:r>
            <a:r>
              <a:rPr lang="en-US" sz="2800" i="1" dirty="0">
                <a:latin typeface="Times New Roman" panose="02020603050405020304" pitchFamily="18" charset="0"/>
                <a:cs typeface="Times New Roman" panose="02020603050405020304" pitchFamily="18" charset="0"/>
              </a:rPr>
              <a:t>Personality and Mental Health</a:t>
            </a:r>
            <a:r>
              <a:rPr lang="en-US" sz="2800" dirty="0">
                <a:latin typeface="Times New Roman" panose="02020603050405020304" pitchFamily="18" charset="0"/>
                <a:cs typeface="Times New Roman" panose="02020603050405020304" pitchFamily="18" charset="0"/>
              </a:rPr>
              <a:t>, 18(1), pp. 60–68. </a:t>
            </a:r>
            <a:r>
              <a:rPr lang="en-US" sz="2800" u="sng" dirty="0">
                <a:latin typeface="Times New Roman" panose="02020603050405020304" pitchFamily="18" charset="0"/>
                <a:cs typeface="Times New Roman" panose="02020603050405020304" pitchFamily="18" charset="0"/>
                <a:hlinkClick r:id="rId10"/>
              </a:rPr>
              <a:t>https://doi.org/10.1002/pmh.1596</a:t>
            </a:r>
            <a:endParaRPr lang="en-US" sz="2800" dirty="0">
              <a:latin typeface="Times New Roman" panose="02020603050405020304" pitchFamily="18" charset="0"/>
              <a:cs typeface="Times New Roman" panose="02020603050405020304" pitchFamily="18" charset="0"/>
            </a:endParaRPr>
          </a:p>
          <a:p>
            <a:r>
              <a:rPr lang="en-US" sz="2800" dirty="0">
                <a:latin typeface="Times New Roman" panose="02020603050405020304" pitchFamily="18" charset="0"/>
                <a:cs typeface="Times New Roman" panose="02020603050405020304" pitchFamily="18" charset="0"/>
              </a:rPr>
              <a:t>Stoffers-Winterling, J., Storebø, O.J. and Lieb, K. (2020). ‘Pharmacotherapy for borderline personality disorder: an update of published, unpublished and ongoing studies’, </a:t>
            </a:r>
            <a:r>
              <a:rPr lang="en-US" sz="2800" i="1" dirty="0">
                <a:latin typeface="Times New Roman" panose="02020603050405020304" pitchFamily="18" charset="0"/>
                <a:cs typeface="Times New Roman" panose="02020603050405020304" pitchFamily="18" charset="0"/>
              </a:rPr>
              <a:t>Current Psychiatry Reports</a:t>
            </a:r>
            <a:r>
              <a:rPr lang="en-US" sz="2800" dirty="0">
                <a:latin typeface="Times New Roman" panose="02020603050405020304" pitchFamily="18" charset="0"/>
                <a:cs typeface="Times New Roman" panose="02020603050405020304" pitchFamily="18" charset="0"/>
              </a:rPr>
              <a:t>, 22(8), p. 37. </a:t>
            </a:r>
            <a:r>
              <a:rPr lang="en-US" sz="2800" u="sng" dirty="0">
                <a:latin typeface="Times New Roman" panose="02020603050405020304" pitchFamily="18" charset="0"/>
                <a:cs typeface="Times New Roman" panose="02020603050405020304" pitchFamily="18" charset="0"/>
                <a:hlinkClick r:id="rId11"/>
              </a:rPr>
              <a:t>https://doi.org/10.1007/s11920-020-01164-1</a:t>
            </a:r>
            <a:endParaRPr lang="en-US" sz="2800" dirty="0">
              <a:latin typeface="Times New Roman" panose="02020603050405020304" pitchFamily="18" charset="0"/>
              <a:cs typeface="Times New Roman" panose="02020603050405020304" pitchFamily="18" charset="0"/>
            </a:endParaRPr>
          </a:p>
          <a:p>
            <a:r>
              <a:rPr lang="en-US" sz="2800" dirty="0" err="1">
                <a:latin typeface="Times New Roman" panose="02020603050405020304" pitchFamily="18" charset="0"/>
                <a:cs typeface="Times New Roman" panose="02020603050405020304" pitchFamily="18" charset="0"/>
              </a:rPr>
              <a:t>Vegni</a:t>
            </a:r>
            <a:r>
              <a:rPr lang="en-US" sz="2800" dirty="0">
                <a:latin typeface="Times New Roman" panose="02020603050405020304" pitchFamily="18" charset="0"/>
                <a:cs typeface="Times New Roman" panose="02020603050405020304" pitchFamily="18" charset="0"/>
              </a:rPr>
              <a:t>, N., </a:t>
            </a:r>
            <a:r>
              <a:rPr lang="en-US" sz="2800" dirty="0" err="1">
                <a:latin typeface="Times New Roman" panose="02020603050405020304" pitchFamily="18" charset="0"/>
                <a:cs typeface="Times New Roman" panose="02020603050405020304" pitchFamily="18" charset="0"/>
              </a:rPr>
              <a:t>D'Ardia</a:t>
            </a:r>
            <a:r>
              <a:rPr lang="en-US" sz="2800" dirty="0">
                <a:latin typeface="Times New Roman" panose="02020603050405020304" pitchFamily="18" charset="0"/>
                <a:cs typeface="Times New Roman" panose="02020603050405020304" pitchFamily="18" charset="0"/>
              </a:rPr>
              <a:t>, C. and Torregiani, G. (2021). ‘Empathy, mentalization, and theory of mind in Borderline Personality Disorder: possible overlap with Autism Spectrum Disorders’, </a:t>
            </a:r>
            <a:r>
              <a:rPr lang="en-US" sz="2800" i="1" dirty="0">
                <a:latin typeface="Times New Roman" panose="02020603050405020304" pitchFamily="18" charset="0"/>
                <a:cs typeface="Times New Roman" panose="02020603050405020304" pitchFamily="18" charset="0"/>
              </a:rPr>
              <a:t>Frontiers in Psychology</a:t>
            </a:r>
            <a:r>
              <a:rPr lang="en-US" sz="2800" dirty="0">
                <a:latin typeface="Times New Roman" panose="02020603050405020304" pitchFamily="18" charset="0"/>
                <a:cs typeface="Times New Roman" panose="02020603050405020304" pitchFamily="18" charset="0"/>
              </a:rPr>
              <a:t>, 12, 626353. </a:t>
            </a:r>
            <a:r>
              <a:rPr lang="en-US" sz="2800" u="sng" dirty="0">
                <a:latin typeface="Times New Roman" panose="02020603050405020304" pitchFamily="18" charset="0"/>
                <a:cs typeface="Times New Roman" panose="02020603050405020304" pitchFamily="18" charset="0"/>
                <a:hlinkClick r:id="rId12"/>
              </a:rPr>
              <a:t>https://doi.org/10.3389/fpsyg.2021.626353</a:t>
            </a:r>
            <a:endParaRPr lang="en-US" sz="2800" dirty="0">
              <a:latin typeface="Times New Roman" panose="02020603050405020304" pitchFamily="18" charset="0"/>
              <a:cs typeface="Times New Roman" panose="02020603050405020304" pitchFamily="18" charset="0"/>
            </a:endParaRPr>
          </a:p>
          <a:p>
            <a:r>
              <a:rPr lang="en-US" sz="2800" dirty="0">
                <a:latin typeface="Times New Roman" panose="02020603050405020304" pitchFamily="18" charset="0"/>
                <a:cs typeface="Times New Roman" panose="02020603050405020304" pitchFamily="18" charset="0"/>
              </a:rPr>
              <a:t>Watts, J. (2024). ‘The epistemic injustice of Borderline Personality Disorder’, </a:t>
            </a:r>
            <a:r>
              <a:rPr lang="en-US" sz="2800" i="1" dirty="0" err="1">
                <a:latin typeface="Times New Roman" panose="02020603050405020304" pitchFamily="18" charset="0"/>
                <a:cs typeface="Times New Roman" panose="02020603050405020304" pitchFamily="18" charset="0"/>
              </a:rPr>
              <a:t>BJPsych</a:t>
            </a:r>
            <a:r>
              <a:rPr lang="en-US" sz="2800" i="1" dirty="0">
                <a:latin typeface="Times New Roman" panose="02020603050405020304" pitchFamily="18" charset="0"/>
                <a:cs typeface="Times New Roman" panose="02020603050405020304" pitchFamily="18" charset="0"/>
              </a:rPr>
              <a:t> International</a:t>
            </a:r>
            <a:r>
              <a:rPr lang="en-US" sz="2800" dirty="0">
                <a:latin typeface="Times New Roman" panose="02020603050405020304" pitchFamily="18" charset="0"/>
                <a:cs typeface="Times New Roman" panose="02020603050405020304" pitchFamily="18" charset="0"/>
              </a:rPr>
              <a:t>, 21(4), pp. 78–82. </a:t>
            </a:r>
            <a:r>
              <a:rPr lang="en-US" sz="2800" u="sng" dirty="0">
                <a:latin typeface="Times New Roman" panose="02020603050405020304" pitchFamily="18" charset="0"/>
                <a:cs typeface="Times New Roman" panose="02020603050405020304" pitchFamily="18" charset="0"/>
                <a:hlinkClick r:id="rId13"/>
              </a:rPr>
              <a:t>https://doi.org/10.1192/bji.2024.16</a:t>
            </a:r>
            <a:endParaRPr lang="en-US" sz="2800" dirty="0">
              <a:latin typeface="Times New Roman" panose="02020603050405020304" pitchFamily="18" charset="0"/>
              <a:cs typeface="Times New Roman" panose="02020603050405020304" pitchFamily="18" charset="0"/>
            </a:endParaRPr>
          </a:p>
          <a:p>
            <a:r>
              <a:rPr lang="en-US" sz="2800" dirty="0">
                <a:latin typeface="Times New Roman" panose="02020603050405020304" pitchFamily="18" charset="0"/>
                <a:cs typeface="Times New Roman" panose="02020603050405020304" pitchFamily="18" charset="0"/>
              </a:rPr>
              <a:t>WHO (2024). </a:t>
            </a:r>
            <a:r>
              <a:rPr lang="en-US" sz="2800" i="1" dirty="0">
                <a:latin typeface="Times New Roman" panose="02020603050405020304" pitchFamily="18" charset="0"/>
                <a:cs typeface="Times New Roman" panose="02020603050405020304" pitchFamily="18" charset="0"/>
              </a:rPr>
              <a:t>Clinical Descriptions and Diagnostic Requirements for ICD-11 Mental, </a:t>
            </a:r>
            <a:r>
              <a:rPr lang="en-US" sz="2800" i="1" dirty="0" err="1">
                <a:latin typeface="Times New Roman" panose="02020603050405020304" pitchFamily="18" charset="0"/>
                <a:cs typeface="Times New Roman" panose="02020603050405020304" pitchFamily="18" charset="0"/>
              </a:rPr>
              <a:t>Behavioural</a:t>
            </a:r>
            <a:r>
              <a:rPr lang="en-US" sz="2800" i="1" dirty="0">
                <a:latin typeface="Times New Roman" panose="02020603050405020304" pitchFamily="18" charset="0"/>
                <a:cs typeface="Times New Roman" panose="02020603050405020304" pitchFamily="18" charset="0"/>
              </a:rPr>
              <a:t> and Neurodevelopmental Disorders</a:t>
            </a:r>
            <a:r>
              <a:rPr lang="en-US" sz="2800" dirty="0">
                <a:latin typeface="Times New Roman" panose="02020603050405020304" pitchFamily="18" charset="0"/>
                <a:cs typeface="Times New Roman" panose="02020603050405020304" pitchFamily="18" charset="0"/>
              </a:rPr>
              <a:t>. Geneva: World Health Organization. Available at: </a:t>
            </a:r>
            <a:r>
              <a:rPr lang="en-US" sz="2800" u="sng" dirty="0">
                <a:latin typeface="Times New Roman" panose="02020603050405020304" pitchFamily="18" charset="0"/>
                <a:cs typeface="Times New Roman" panose="02020603050405020304" pitchFamily="18" charset="0"/>
                <a:hlinkClick r:id="rId14"/>
              </a:rPr>
              <a:t>https://www.who.int/publications/i/item/9789240077263</a:t>
            </a:r>
            <a:r>
              <a:rPr lang="en-US" sz="2800" dirty="0">
                <a:latin typeface="Times New Roman" panose="02020603050405020304" pitchFamily="18" charset="0"/>
                <a:cs typeface="Times New Roman" panose="02020603050405020304" pitchFamily="18" charset="0"/>
              </a:rPr>
              <a:t> (Accessed: 13 June 2026).</a:t>
            </a:r>
          </a:p>
          <a:p>
            <a:pPr marL="0" indent="0" algn="just">
              <a:buNone/>
            </a:pPr>
            <a:endParaRPr sz="2800" dirty="0">
              <a:latin typeface="Times New Roman" panose="02020603050405020304" pitchFamily="18" charset="0"/>
              <a:cs typeface="Times New Roman" panose="02020603050405020304" pitchFamily="18" charset="0"/>
            </a:endParaRPr>
          </a:p>
        </p:txBody>
      </p:sp>
      <p:sp>
        <p:nvSpPr>
          <p:cNvPr id="447" name="Google Shape;447;p28"/>
          <p:cNvSpPr txBox="1"/>
          <p:nvPr/>
        </p:nvSpPr>
        <p:spPr>
          <a:xfrm>
            <a:off x="9482104" y="18810906"/>
            <a:ext cx="2134724" cy="212234"/>
          </a:xfrm>
          <a:prstGeom prst="rect">
            <a:avLst/>
          </a:prstGeom>
          <a:noFill/>
          <a:ln>
            <a:noFill/>
          </a:ln>
        </p:spPr>
        <p:txBody>
          <a:bodyPr spcFirstLastPara="1" wrap="square" lIns="41461" tIns="41461" rIns="41461" bIns="41461" anchor="ctr" anchorCtr="0">
            <a:noAutofit/>
          </a:bodyPr>
          <a:lstStyle/>
          <a:p>
            <a:pPr algn="ctr">
              <a:lnSpc>
                <a:spcPct val="115000"/>
              </a:lnSpc>
            </a:pPr>
            <a:r>
              <a:rPr lang="en" sz="907">
                <a:solidFill>
                  <a:schemeClr val="lt1"/>
                </a:solidFill>
                <a:latin typeface="Karla"/>
                <a:ea typeface="Karla"/>
                <a:cs typeface="Karla"/>
                <a:sym typeface="Karla"/>
              </a:rPr>
              <a:t>This template was created by </a:t>
            </a:r>
            <a:r>
              <a:rPr lang="en" sz="907" b="1" u="sng">
                <a:solidFill>
                  <a:schemeClr val="lt1"/>
                </a:solidFill>
                <a:latin typeface="Karla"/>
                <a:ea typeface="Karla"/>
                <a:cs typeface="Karla"/>
                <a:sym typeface="Karla"/>
                <a:hlinkClick r:id="rId15">
                  <a:extLst>
                    <a:ext uri="{A12FA001-AC4F-418D-AE19-62706E023703}">
                      <ahyp:hlinkClr xmlns:ahyp="http://schemas.microsoft.com/office/drawing/2018/hyperlinkcolor" val="tx"/>
                    </a:ext>
                  </a:extLst>
                </a:hlinkClick>
              </a:rPr>
              <a:t>Slidesgo</a:t>
            </a:r>
            <a:endParaRPr sz="907" dirty="0">
              <a:solidFill>
                <a:schemeClr val="lt1"/>
              </a:solidFill>
              <a:latin typeface="Karla"/>
              <a:ea typeface="Karla"/>
              <a:cs typeface="Karla"/>
              <a:sym typeface="Karla"/>
            </a:endParaRPr>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6" ma:contentTypeDescription="Create a new document." ma:contentTypeScope="" ma:versionID="de386c4bf6ec92b4b1d7c297dc70cf16">
  <xsd:schema xmlns:xsd="http://www.w3.org/2001/XMLSchema" xmlns:xs="http://www.w3.org/2001/XMLSchema" xmlns:p="http://schemas.microsoft.com/office/2006/metadata/properties" xmlns:ns3="ad7316b1-23f1-480c-8fa6-cbf037f4db9c" targetNamespace="http://schemas.microsoft.com/office/2006/metadata/properties" ma:root="true" ma:fieldsID="33c5113e7e101a82cb15221babf3280a" ns3:_="">
    <xsd:import namespace="ad7316b1-23f1-480c-8fa6-cbf037f4db9c"/>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Props1.xml><?xml version="1.0" encoding="utf-8"?>
<ds:datastoreItem xmlns:ds="http://schemas.openxmlformats.org/officeDocument/2006/customXml" ds:itemID="{8FA8EC5A-9C40-49E2-B618-8FBFB97D70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47AAAAA-5B74-4B73-A7BE-223C400CCFEC}">
  <ds:schemaRefs>
    <ds:schemaRef ds:uri="http://schemas.microsoft.com/sharepoint/v3/contenttype/forms"/>
  </ds:schemaRefs>
</ds:datastoreItem>
</file>

<file path=customXml/itemProps3.xml><?xml version="1.0" encoding="utf-8"?>
<ds:datastoreItem xmlns:ds="http://schemas.openxmlformats.org/officeDocument/2006/customXml" ds:itemID="{F163632C-076D-42E0-9891-8D7511C570E3}">
  <ds:schemaRefs>
    <ds:schemaRef ds:uri="http://schemas.microsoft.com/office/2006/metadata/properties"/>
    <ds:schemaRef ds:uri="http://purl.org/dc/terms/"/>
    <ds:schemaRef ds:uri="http://schemas.microsoft.com/office/2006/documentManagement/types"/>
    <ds:schemaRef ds:uri="http://purl.org/dc/elements/1.1/"/>
    <ds:schemaRef ds:uri="http://purl.org/dc/dcmitype/"/>
    <ds:schemaRef ds:uri="http://schemas.openxmlformats.org/package/2006/metadata/core-properties"/>
    <ds:schemaRef ds:uri="http://schemas.microsoft.com/office/infopath/2007/PartnerControls"/>
    <ds:schemaRef ds:uri="ad7316b1-23f1-480c-8fa6-cbf037f4db9c"/>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666</TotalTime>
  <Words>1724</Words>
  <Application>Microsoft Office PowerPoint</Application>
  <PresentationFormat>Custom</PresentationFormat>
  <Paragraphs>38</Paragraphs>
  <Slides>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Karla</vt:lpstr>
      <vt:lpstr>Calibri</vt:lpstr>
      <vt:lpstr>Calibri Light</vt:lpstr>
      <vt:lpstr>Times New Roman</vt:lpstr>
      <vt:lpstr>Arial</vt:lpstr>
      <vt:lpstr>Office Theme</vt:lpstr>
      <vt:lpstr>Component 1: Assessment </vt:lpstr>
      <vt:lpstr>Boderline Personality Disorder (BPD)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1: Assessment</dc:title>
  <dc:creator>-</dc:creator>
  <cp:lastModifiedBy>Rogers Nyanga (2309150)</cp:lastModifiedBy>
  <cp:revision>25</cp:revision>
  <dcterms:modified xsi:type="dcterms:W3CDTF">2026-07-05T10:17:52Z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