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11"/>
  </p:notesMasterIdLst>
  <p:handoutMasterIdLst>
    <p:handoutMasterId r:id="rId12"/>
  </p:handoutMasterIdLst>
  <p:sldIdLst>
    <p:sldId id="301" r:id="rId5"/>
    <p:sldId id="366" r:id="rId6"/>
    <p:sldId id="361" r:id="rId7"/>
    <p:sldId id="373" r:id="rId8"/>
    <p:sldId id="345" r:id="rId9"/>
    <p:sldId id="375" r:id="rId10"/>
  </p:sldIdLst>
  <p:sldSz cx="9144000" cy="5143500" type="screen16x9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02B2D58-50A2-437C-9D3E-068956BE114E}">
          <p14:sldIdLst>
            <p14:sldId id="301"/>
            <p14:sldId id="366"/>
            <p14:sldId id="361"/>
          </p14:sldIdLst>
        </p14:section>
        <p14:section name="Section 1" id="{590D57CB-7062-4556-9482-77BA1A330431}">
          <p14:sldIdLst>
            <p14:sldId id="373"/>
            <p14:sldId id="345"/>
            <p14:sldId id="375"/>
          </p14:sldIdLst>
        </p14:section>
        <p14:section name="Section 2" id="{FE7BA7FF-A235-4C11-B020-F37FC132F15A}">
          <p14:sldIdLst/>
        </p14:section>
        <p14:section name="Section 3" id="{D4EDDC6E-141E-4312-A297-8E0B61420512}">
          <p14:sldIdLst/>
        </p14:section>
        <p14:section name="End" id="{9BFE455D-CAC8-4794-A658-DD4097F1953F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278">
          <p15:clr>
            <a:srgbClr val="A4A3A4"/>
          </p15:clr>
        </p15:guide>
        <p15:guide id="3" orient="horz" pos="2963">
          <p15:clr>
            <a:srgbClr val="A4A3A4"/>
          </p15:clr>
        </p15:guide>
        <p15:guide id="4" orient="horz" pos="598">
          <p15:clr>
            <a:srgbClr val="A4A3A4"/>
          </p15:clr>
        </p15:guide>
        <p15:guide id="5" orient="horz" pos="161">
          <p15:clr>
            <a:srgbClr val="A4A3A4"/>
          </p15:clr>
        </p15:guide>
        <p15:guide id="6" orient="horz" pos="2859">
          <p15:clr>
            <a:srgbClr val="A4A3A4"/>
          </p15:clr>
        </p15:guide>
        <p15:guide id="7" pos="2880">
          <p15:clr>
            <a:srgbClr val="A4A3A4"/>
          </p15:clr>
        </p15:guide>
        <p15:guide id="8" pos="359">
          <p15:clr>
            <a:srgbClr val="A4A3A4"/>
          </p15:clr>
        </p15:guide>
        <p15:guide id="9" pos="5403">
          <p15:clr>
            <a:srgbClr val="A4A3A4"/>
          </p15:clr>
        </p15:guide>
        <p15:guide id="10" pos="3845">
          <p15:clr>
            <a:srgbClr val="A4A3A4"/>
          </p15:clr>
        </p15:guide>
        <p15:guide id="11" pos="1796">
          <p15:clr>
            <a:srgbClr val="A4A3A4"/>
          </p15:clr>
        </p15:guide>
        <p15:guide id="12" pos="5499">
          <p15:clr>
            <a:srgbClr val="A4A3A4"/>
          </p15:clr>
        </p15:guide>
        <p15:guide id="13" pos="263">
          <p15:clr>
            <a:srgbClr val="A4A3A4"/>
          </p15:clr>
        </p15:guide>
        <p15:guide id="14" pos="3607">
          <p15:clr>
            <a:srgbClr val="A4A3A4"/>
          </p15:clr>
        </p15:guide>
        <p15:guide id="15" pos="2644">
          <p15:clr>
            <a:srgbClr val="A4A3A4"/>
          </p15:clr>
        </p15:guide>
        <p15:guide id="16" orient="horz" pos="1252">
          <p15:clr>
            <a:srgbClr val="A4A3A4"/>
          </p15:clr>
        </p15:guide>
        <p15:guide id="17" orient="horz" pos="641">
          <p15:clr>
            <a:srgbClr val="A4A3A4"/>
          </p15:clr>
        </p15:guide>
        <p15:guide id="18" orient="horz" pos="894">
          <p15:clr>
            <a:srgbClr val="A4A3A4"/>
          </p15:clr>
        </p15:guide>
        <p15:guide id="19" orient="horz">
          <p15:clr>
            <a:srgbClr val="A4A3A4"/>
          </p15:clr>
        </p15:guide>
        <p15:guide id="20" pos="3602">
          <p15:clr>
            <a:srgbClr val="A4A3A4"/>
          </p15:clr>
        </p15:guide>
        <p15:guide id="21" pos="2532">
          <p15:clr>
            <a:srgbClr val="A4A3A4"/>
          </p15:clr>
        </p15:guide>
        <p15:guide id="22" orient="horz" pos="2663">
          <p15:clr>
            <a:srgbClr val="A4A3A4"/>
          </p15:clr>
        </p15:guide>
        <p15:guide id="23" orient="horz" pos="229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 userDrawn="1">
          <p15:clr>
            <a:srgbClr val="A4A3A4"/>
          </p15:clr>
        </p15:guide>
        <p15:guide id="2" pos="2237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5CA"/>
    <a:srgbClr val="3D7EDB"/>
    <a:srgbClr val="BEB9A6"/>
    <a:srgbClr val="EBEAE4"/>
    <a:srgbClr val="E5E3DB"/>
    <a:srgbClr val="E0E0E0"/>
    <a:srgbClr val="999999"/>
    <a:srgbClr val="D6D6D6"/>
    <a:srgbClr val="C4D8F4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4" autoAdjust="0"/>
    <p:restoredTop sz="78491" autoAdjust="0"/>
  </p:normalViewPr>
  <p:slideViewPr>
    <p:cSldViewPr snapToGrid="0" showGuides="1">
      <p:cViewPr varScale="1">
        <p:scale>
          <a:sx n="105" d="100"/>
          <a:sy n="105" d="100"/>
        </p:scale>
        <p:origin x="120" y="186"/>
      </p:cViewPr>
      <p:guideLst>
        <p:guide orient="horz" pos="1620"/>
        <p:guide orient="horz" pos="278"/>
        <p:guide orient="horz" pos="2963"/>
        <p:guide orient="horz" pos="598"/>
        <p:guide orient="horz" pos="161"/>
        <p:guide orient="horz" pos="2859"/>
        <p:guide pos="2880"/>
        <p:guide pos="359"/>
        <p:guide pos="5403"/>
        <p:guide pos="3845"/>
        <p:guide pos="1796"/>
        <p:guide pos="5499"/>
        <p:guide pos="263"/>
        <p:guide pos="3607"/>
        <p:guide pos="2644"/>
        <p:guide orient="horz" pos="1252"/>
        <p:guide orient="horz" pos="641"/>
        <p:guide orient="horz" pos="894"/>
        <p:guide orient="horz"/>
        <p:guide pos="3602"/>
        <p:guide pos="2532"/>
        <p:guide orient="horz" pos="2663"/>
        <p:guide orient="horz" pos="2299"/>
      </p:guideLst>
    </p:cSldViewPr>
  </p:slideViewPr>
  <p:outlineViewPr>
    <p:cViewPr>
      <p:scale>
        <a:sx n="33" d="100"/>
        <a:sy n="33" d="100"/>
      </p:scale>
      <p:origin x="0" y="270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8862"/>
    </p:cViewPr>
  </p:sorterViewPr>
  <p:notesViewPr>
    <p:cSldViewPr snapToGrid="0" showGuides="1">
      <p:cViewPr varScale="1">
        <p:scale>
          <a:sx n="82" d="100"/>
          <a:sy n="82" d="100"/>
        </p:scale>
        <p:origin x="-3168" y="-96"/>
      </p:cViewPr>
      <p:guideLst>
        <p:guide orient="horz" pos="3224"/>
        <p:guide pos="223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4" y="2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/>
          <a:lstStyle>
            <a:lvl1pPr algn="r">
              <a:defRPr sz="1300"/>
            </a:lvl1pPr>
          </a:lstStyle>
          <a:p>
            <a:fld id="{5DD6265A-E304-4306-9A88-E5792CB4882E}" type="datetimeFigureOut">
              <a:rPr lang="nl-NL" smtClean="0"/>
              <a:t>21-11-2019</a:t>
            </a:fld>
            <a:endParaRPr lang="nl-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7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4" y="9721107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 anchor="b"/>
          <a:lstStyle>
            <a:lvl1pPr algn="r">
              <a:defRPr sz="1300"/>
            </a:lvl1pPr>
          </a:lstStyle>
          <a:p>
            <a:fld id="{4C4D0ECF-1825-485F-892B-3B901BEB1B2B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926666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2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2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/>
          <a:lstStyle>
            <a:lvl1pPr algn="r">
              <a:defRPr sz="1300"/>
            </a:lvl1pPr>
          </a:lstStyle>
          <a:p>
            <a:fld id="{D14C50CD-24A7-4808-AE3B-2F34A7018126}" type="datetimeFigureOut">
              <a:rPr lang="nl-NL" smtClean="0"/>
              <a:t>21-11-2019</a:t>
            </a:fld>
            <a:endParaRPr lang="nl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9700" y="768350"/>
            <a:ext cx="68199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30" tIns="49515" rIns="99030" bIns="49515" rtlCol="0" anchor="ctr"/>
          <a:lstStyle/>
          <a:p>
            <a:endParaRPr lang="nl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5"/>
          </a:xfrm>
          <a:prstGeom prst="rect">
            <a:avLst/>
          </a:prstGeom>
        </p:spPr>
        <p:txBody>
          <a:bodyPr vert="horz" lIns="99030" tIns="49515" rIns="99030" bIns="4951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1730"/>
          </a:xfrm>
          <a:prstGeom prst="rect">
            <a:avLst/>
          </a:prstGeom>
        </p:spPr>
        <p:txBody>
          <a:bodyPr vert="horz" lIns="99030" tIns="49515" rIns="99030" bIns="49515" rtlCol="0" anchor="b"/>
          <a:lstStyle>
            <a:lvl1pPr algn="r">
              <a:defRPr sz="1300"/>
            </a:lvl1pPr>
          </a:lstStyle>
          <a:p>
            <a:fld id="{A5DB9DF4-39C0-4F8C-BEB7-288A19F8CDC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85979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98610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382309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191519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u="sng" dirty="0"/>
          </a:p>
          <a:p>
            <a:endParaRPr lang="en-US" u="sng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544494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180647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 bwMode="gray">
      <p:bgPr>
        <a:blipFill dpi="0" rotWithShape="1">
          <a:blip r:embed="rId2">
            <a:extLst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7" name="Group 26"/>
          <p:cNvGrpSpPr/>
          <p:nvPr userDrawn="1"/>
        </p:nvGrpSpPr>
        <p:grpSpPr>
          <a:xfrm>
            <a:off x="7884368" y="336904"/>
            <a:ext cx="688976" cy="601663"/>
            <a:chOff x="7915275" y="358775"/>
            <a:chExt cx="688976" cy="601663"/>
          </a:xfrm>
          <a:solidFill>
            <a:schemeClr val="bg1"/>
          </a:solidFill>
        </p:grpSpPr>
        <p:sp>
          <p:nvSpPr>
            <p:cNvPr id="20" name="Freeform 15"/>
            <p:cNvSpPr>
              <a:spLocks/>
            </p:cNvSpPr>
            <p:nvPr userDrawn="1"/>
          </p:nvSpPr>
          <p:spPr bwMode="auto">
            <a:xfrm>
              <a:off x="8016875" y="358775"/>
              <a:ext cx="485775" cy="344488"/>
            </a:xfrm>
            <a:custGeom>
              <a:avLst/>
              <a:gdLst>
                <a:gd name="T0" fmla="*/ 183 w 183"/>
                <a:gd name="T1" fmla="*/ 43 h 129"/>
                <a:gd name="T2" fmla="*/ 174 w 183"/>
                <a:gd name="T3" fmla="*/ 30 h 129"/>
                <a:gd name="T4" fmla="*/ 139 w 183"/>
                <a:gd name="T5" fmla="*/ 8 h 129"/>
                <a:gd name="T6" fmla="*/ 92 w 183"/>
                <a:gd name="T7" fmla="*/ 0 h 129"/>
                <a:gd name="T8" fmla="*/ 44 w 183"/>
                <a:gd name="T9" fmla="*/ 8 h 129"/>
                <a:gd name="T10" fmla="*/ 9 w 183"/>
                <a:gd name="T11" fmla="*/ 30 h 129"/>
                <a:gd name="T12" fmla="*/ 0 w 183"/>
                <a:gd name="T13" fmla="*/ 43 h 129"/>
                <a:gd name="T14" fmla="*/ 80 w 183"/>
                <a:gd name="T15" fmla="*/ 32 h 129"/>
                <a:gd name="T16" fmla="*/ 86 w 183"/>
                <a:gd name="T17" fmla="*/ 35 h 129"/>
                <a:gd name="T18" fmla="*/ 87 w 183"/>
                <a:gd name="T19" fmla="*/ 47 h 129"/>
                <a:gd name="T20" fmla="*/ 86 w 183"/>
                <a:gd name="T21" fmla="*/ 129 h 129"/>
                <a:gd name="T22" fmla="*/ 92 w 183"/>
                <a:gd name="T23" fmla="*/ 129 h 129"/>
                <a:gd name="T24" fmla="*/ 97 w 183"/>
                <a:gd name="T25" fmla="*/ 129 h 129"/>
                <a:gd name="T26" fmla="*/ 96 w 183"/>
                <a:gd name="T27" fmla="*/ 47 h 129"/>
                <a:gd name="T28" fmla="*/ 97 w 183"/>
                <a:gd name="T29" fmla="*/ 35 h 129"/>
                <a:gd name="T30" fmla="*/ 103 w 183"/>
                <a:gd name="T31" fmla="*/ 32 h 129"/>
                <a:gd name="T32" fmla="*/ 183 w 183"/>
                <a:gd name="T33" fmla="*/ 4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3" h="129">
                  <a:moveTo>
                    <a:pt x="183" y="43"/>
                  </a:moveTo>
                  <a:cubicBezTo>
                    <a:pt x="181" y="39"/>
                    <a:pt x="178" y="34"/>
                    <a:pt x="174" y="30"/>
                  </a:cubicBezTo>
                  <a:cubicBezTo>
                    <a:pt x="165" y="21"/>
                    <a:pt x="153" y="13"/>
                    <a:pt x="139" y="8"/>
                  </a:cubicBezTo>
                  <a:cubicBezTo>
                    <a:pt x="125" y="3"/>
                    <a:pt x="108" y="0"/>
                    <a:pt x="92" y="0"/>
                  </a:cubicBezTo>
                  <a:cubicBezTo>
                    <a:pt x="75" y="0"/>
                    <a:pt x="58" y="3"/>
                    <a:pt x="44" y="8"/>
                  </a:cubicBezTo>
                  <a:cubicBezTo>
                    <a:pt x="30" y="13"/>
                    <a:pt x="18" y="21"/>
                    <a:pt x="9" y="30"/>
                  </a:cubicBezTo>
                  <a:cubicBezTo>
                    <a:pt x="5" y="34"/>
                    <a:pt x="2" y="39"/>
                    <a:pt x="0" y="43"/>
                  </a:cubicBezTo>
                  <a:cubicBezTo>
                    <a:pt x="18" y="39"/>
                    <a:pt x="50" y="33"/>
                    <a:pt x="80" y="32"/>
                  </a:cubicBezTo>
                  <a:cubicBezTo>
                    <a:pt x="83" y="32"/>
                    <a:pt x="85" y="33"/>
                    <a:pt x="86" y="35"/>
                  </a:cubicBezTo>
                  <a:cubicBezTo>
                    <a:pt x="87" y="37"/>
                    <a:pt x="87" y="44"/>
                    <a:pt x="87" y="47"/>
                  </a:cubicBezTo>
                  <a:cubicBezTo>
                    <a:pt x="86" y="129"/>
                    <a:pt x="86" y="129"/>
                    <a:pt x="86" y="129"/>
                  </a:cubicBezTo>
                  <a:cubicBezTo>
                    <a:pt x="88" y="129"/>
                    <a:pt x="90" y="129"/>
                    <a:pt x="92" y="129"/>
                  </a:cubicBezTo>
                  <a:cubicBezTo>
                    <a:pt x="93" y="129"/>
                    <a:pt x="95" y="129"/>
                    <a:pt x="97" y="129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6" y="44"/>
                    <a:pt x="96" y="37"/>
                    <a:pt x="97" y="35"/>
                  </a:cubicBezTo>
                  <a:cubicBezTo>
                    <a:pt x="98" y="33"/>
                    <a:pt x="100" y="32"/>
                    <a:pt x="103" y="32"/>
                  </a:cubicBezTo>
                  <a:cubicBezTo>
                    <a:pt x="133" y="33"/>
                    <a:pt x="165" y="39"/>
                    <a:pt x="183" y="4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1" name="Freeform 16"/>
            <p:cNvSpPr>
              <a:spLocks/>
            </p:cNvSpPr>
            <p:nvPr userDrawn="1"/>
          </p:nvSpPr>
          <p:spPr bwMode="auto">
            <a:xfrm>
              <a:off x="7989888" y="479425"/>
              <a:ext cx="225425" cy="215900"/>
            </a:xfrm>
            <a:custGeom>
              <a:avLst/>
              <a:gdLst>
                <a:gd name="T0" fmla="*/ 84 w 85"/>
                <a:gd name="T1" fmla="*/ 16 h 81"/>
                <a:gd name="T2" fmla="*/ 69 w 85"/>
                <a:gd name="T3" fmla="*/ 1 h 81"/>
                <a:gd name="T4" fmla="*/ 6 w 85"/>
                <a:gd name="T5" fmla="*/ 9 h 81"/>
                <a:gd name="T6" fmla="*/ 19 w 85"/>
                <a:gd name="T7" fmla="*/ 54 h 81"/>
                <a:gd name="T8" fmla="*/ 54 w 85"/>
                <a:gd name="T9" fmla="*/ 76 h 81"/>
                <a:gd name="T10" fmla="*/ 70 w 85"/>
                <a:gd name="T11" fmla="*/ 81 h 81"/>
                <a:gd name="T12" fmla="*/ 84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84" y="16"/>
                  </a:moveTo>
                  <a:cubicBezTo>
                    <a:pt x="85" y="6"/>
                    <a:pt x="85" y="0"/>
                    <a:pt x="69" y="1"/>
                  </a:cubicBezTo>
                  <a:cubicBezTo>
                    <a:pt x="51" y="2"/>
                    <a:pt x="33" y="3"/>
                    <a:pt x="6" y="9"/>
                  </a:cubicBezTo>
                  <a:cubicBezTo>
                    <a:pt x="5" y="12"/>
                    <a:pt x="0" y="33"/>
                    <a:pt x="19" y="54"/>
                  </a:cubicBezTo>
                  <a:cubicBezTo>
                    <a:pt x="28" y="63"/>
                    <a:pt x="40" y="71"/>
                    <a:pt x="54" y="76"/>
                  </a:cubicBezTo>
                  <a:cubicBezTo>
                    <a:pt x="59" y="78"/>
                    <a:pt x="65" y="80"/>
                    <a:pt x="70" y="81"/>
                  </a:cubicBezTo>
                  <a:cubicBezTo>
                    <a:pt x="78" y="48"/>
                    <a:pt x="82" y="27"/>
                    <a:pt x="84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2" name="Freeform 17"/>
            <p:cNvSpPr>
              <a:spLocks/>
            </p:cNvSpPr>
            <p:nvPr userDrawn="1"/>
          </p:nvSpPr>
          <p:spPr bwMode="auto">
            <a:xfrm>
              <a:off x="8304213" y="479425"/>
              <a:ext cx="225425" cy="215900"/>
            </a:xfrm>
            <a:custGeom>
              <a:avLst/>
              <a:gdLst>
                <a:gd name="T0" fmla="*/ 1 w 85"/>
                <a:gd name="T1" fmla="*/ 16 h 81"/>
                <a:gd name="T2" fmla="*/ 16 w 85"/>
                <a:gd name="T3" fmla="*/ 1 h 81"/>
                <a:gd name="T4" fmla="*/ 79 w 85"/>
                <a:gd name="T5" fmla="*/ 9 h 81"/>
                <a:gd name="T6" fmla="*/ 66 w 85"/>
                <a:gd name="T7" fmla="*/ 54 h 81"/>
                <a:gd name="T8" fmla="*/ 31 w 85"/>
                <a:gd name="T9" fmla="*/ 76 h 81"/>
                <a:gd name="T10" fmla="*/ 15 w 85"/>
                <a:gd name="T11" fmla="*/ 81 h 81"/>
                <a:gd name="T12" fmla="*/ 1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1" y="16"/>
                  </a:moveTo>
                  <a:cubicBezTo>
                    <a:pt x="0" y="6"/>
                    <a:pt x="0" y="0"/>
                    <a:pt x="16" y="1"/>
                  </a:cubicBezTo>
                  <a:cubicBezTo>
                    <a:pt x="34" y="2"/>
                    <a:pt x="52" y="3"/>
                    <a:pt x="79" y="9"/>
                  </a:cubicBezTo>
                  <a:cubicBezTo>
                    <a:pt x="80" y="12"/>
                    <a:pt x="85" y="33"/>
                    <a:pt x="66" y="54"/>
                  </a:cubicBezTo>
                  <a:cubicBezTo>
                    <a:pt x="57" y="63"/>
                    <a:pt x="45" y="71"/>
                    <a:pt x="31" y="76"/>
                  </a:cubicBezTo>
                  <a:cubicBezTo>
                    <a:pt x="26" y="78"/>
                    <a:pt x="20" y="80"/>
                    <a:pt x="15" y="81"/>
                  </a:cubicBezTo>
                  <a:cubicBezTo>
                    <a:pt x="7" y="48"/>
                    <a:pt x="3" y="27"/>
                    <a:pt x="1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3" name="Freeform 18"/>
            <p:cNvSpPr>
              <a:spLocks/>
            </p:cNvSpPr>
            <p:nvPr userDrawn="1"/>
          </p:nvSpPr>
          <p:spPr bwMode="auto">
            <a:xfrm>
              <a:off x="7915275" y="790575"/>
              <a:ext cx="165100" cy="169863"/>
            </a:xfrm>
            <a:custGeom>
              <a:avLst/>
              <a:gdLst>
                <a:gd name="T0" fmla="*/ 0 w 104"/>
                <a:gd name="T1" fmla="*/ 0 h 107"/>
                <a:gd name="T2" fmla="*/ 104 w 104"/>
                <a:gd name="T3" fmla="*/ 0 h 107"/>
                <a:gd name="T4" fmla="*/ 104 w 104"/>
                <a:gd name="T5" fmla="*/ 32 h 107"/>
                <a:gd name="T6" fmla="*/ 75 w 104"/>
                <a:gd name="T7" fmla="*/ 32 h 107"/>
                <a:gd name="T8" fmla="*/ 75 w 104"/>
                <a:gd name="T9" fmla="*/ 107 h 107"/>
                <a:gd name="T10" fmla="*/ 32 w 104"/>
                <a:gd name="T11" fmla="*/ 107 h 107"/>
                <a:gd name="T12" fmla="*/ 32 w 104"/>
                <a:gd name="T13" fmla="*/ 32 h 107"/>
                <a:gd name="T14" fmla="*/ 0 w 104"/>
                <a:gd name="T15" fmla="*/ 32 h 107"/>
                <a:gd name="T16" fmla="*/ 0 w 104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4" h="107">
                  <a:moveTo>
                    <a:pt x="0" y="0"/>
                  </a:moveTo>
                  <a:lnTo>
                    <a:pt x="104" y="0"/>
                  </a:lnTo>
                  <a:lnTo>
                    <a:pt x="104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4" name="Freeform 19"/>
            <p:cNvSpPr>
              <a:spLocks/>
            </p:cNvSpPr>
            <p:nvPr userDrawn="1"/>
          </p:nvSpPr>
          <p:spPr bwMode="auto">
            <a:xfrm>
              <a:off x="8064500" y="790575"/>
              <a:ext cx="201613" cy="169863"/>
            </a:xfrm>
            <a:custGeom>
              <a:avLst/>
              <a:gdLst>
                <a:gd name="T0" fmla="*/ 63 w 127"/>
                <a:gd name="T1" fmla="*/ 44 h 107"/>
                <a:gd name="T2" fmla="*/ 42 w 127"/>
                <a:gd name="T3" fmla="*/ 107 h 107"/>
                <a:gd name="T4" fmla="*/ 0 w 127"/>
                <a:gd name="T5" fmla="*/ 107 h 107"/>
                <a:gd name="T6" fmla="*/ 40 w 127"/>
                <a:gd name="T7" fmla="*/ 0 h 107"/>
                <a:gd name="T8" fmla="*/ 85 w 127"/>
                <a:gd name="T9" fmla="*/ 0 h 107"/>
                <a:gd name="T10" fmla="*/ 127 w 127"/>
                <a:gd name="T11" fmla="*/ 107 h 107"/>
                <a:gd name="T12" fmla="*/ 85 w 127"/>
                <a:gd name="T13" fmla="*/ 107 h 107"/>
                <a:gd name="T14" fmla="*/ 63 w 127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0" y="0"/>
                  </a:lnTo>
                  <a:lnTo>
                    <a:pt x="85" y="0"/>
                  </a:lnTo>
                  <a:lnTo>
                    <a:pt x="127" y="107"/>
                  </a:lnTo>
                  <a:lnTo>
                    <a:pt x="85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5" name="Freeform 20"/>
            <p:cNvSpPr>
              <a:spLocks/>
            </p:cNvSpPr>
            <p:nvPr userDrawn="1"/>
          </p:nvSpPr>
          <p:spPr bwMode="auto">
            <a:xfrm>
              <a:off x="8250238" y="790575"/>
              <a:ext cx="168275" cy="169863"/>
            </a:xfrm>
            <a:custGeom>
              <a:avLst/>
              <a:gdLst>
                <a:gd name="T0" fmla="*/ 0 w 106"/>
                <a:gd name="T1" fmla="*/ 0 h 107"/>
                <a:gd name="T2" fmla="*/ 106 w 106"/>
                <a:gd name="T3" fmla="*/ 0 h 107"/>
                <a:gd name="T4" fmla="*/ 106 w 106"/>
                <a:gd name="T5" fmla="*/ 32 h 107"/>
                <a:gd name="T6" fmla="*/ 75 w 106"/>
                <a:gd name="T7" fmla="*/ 32 h 107"/>
                <a:gd name="T8" fmla="*/ 75 w 106"/>
                <a:gd name="T9" fmla="*/ 107 h 107"/>
                <a:gd name="T10" fmla="*/ 32 w 106"/>
                <a:gd name="T11" fmla="*/ 107 h 107"/>
                <a:gd name="T12" fmla="*/ 32 w 106"/>
                <a:gd name="T13" fmla="*/ 32 h 107"/>
                <a:gd name="T14" fmla="*/ 0 w 106"/>
                <a:gd name="T15" fmla="*/ 32 h 107"/>
                <a:gd name="T16" fmla="*/ 0 w 106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107">
                  <a:moveTo>
                    <a:pt x="0" y="0"/>
                  </a:moveTo>
                  <a:lnTo>
                    <a:pt x="106" y="0"/>
                  </a:lnTo>
                  <a:lnTo>
                    <a:pt x="106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6" name="Freeform 21"/>
            <p:cNvSpPr>
              <a:spLocks/>
            </p:cNvSpPr>
            <p:nvPr userDrawn="1"/>
          </p:nvSpPr>
          <p:spPr bwMode="auto">
            <a:xfrm>
              <a:off x="8399463" y="790575"/>
              <a:ext cx="204788" cy="169863"/>
            </a:xfrm>
            <a:custGeom>
              <a:avLst/>
              <a:gdLst>
                <a:gd name="T0" fmla="*/ 63 w 129"/>
                <a:gd name="T1" fmla="*/ 44 h 107"/>
                <a:gd name="T2" fmla="*/ 42 w 129"/>
                <a:gd name="T3" fmla="*/ 107 h 107"/>
                <a:gd name="T4" fmla="*/ 0 w 129"/>
                <a:gd name="T5" fmla="*/ 107 h 107"/>
                <a:gd name="T6" fmla="*/ 42 w 129"/>
                <a:gd name="T7" fmla="*/ 0 h 107"/>
                <a:gd name="T8" fmla="*/ 87 w 129"/>
                <a:gd name="T9" fmla="*/ 0 h 107"/>
                <a:gd name="T10" fmla="*/ 129 w 129"/>
                <a:gd name="T11" fmla="*/ 107 h 107"/>
                <a:gd name="T12" fmla="*/ 87 w 129"/>
                <a:gd name="T13" fmla="*/ 107 h 107"/>
                <a:gd name="T14" fmla="*/ 63 w 129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9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2" y="0"/>
                  </a:lnTo>
                  <a:lnTo>
                    <a:pt x="87" y="0"/>
                  </a:lnTo>
                  <a:lnTo>
                    <a:pt x="129" y="107"/>
                  </a:lnTo>
                  <a:lnTo>
                    <a:pt x="87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</p:grp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57200" y="2211712"/>
            <a:ext cx="8229600" cy="1102519"/>
          </a:xfrm>
        </p:spPr>
        <p:txBody>
          <a:bodyPr/>
          <a:lstStyle>
            <a:lvl1pPr>
              <a:defRPr sz="4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1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327077"/>
          </a:xfrm>
        </p:spPr>
        <p:txBody>
          <a:bodyPr>
            <a:spAutoFit/>
          </a:bodyPr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4" name="Freeform 5"/>
          <p:cNvSpPr>
            <a:spLocks/>
          </p:cNvSpPr>
          <p:nvPr userDrawn="1"/>
        </p:nvSpPr>
        <p:spPr bwMode="gray">
          <a:xfrm>
            <a:off x="727" y="1037441"/>
            <a:ext cx="9136475" cy="693279"/>
          </a:xfrm>
          <a:custGeom>
            <a:avLst/>
            <a:gdLst>
              <a:gd name="T0" fmla="*/ 2721 w 2721"/>
              <a:gd name="T1" fmla="*/ 87 h 255"/>
              <a:gd name="T2" fmla="*/ 0 w 2721"/>
              <a:gd name="T3" fmla="*/ 255 h 255"/>
              <a:gd name="connsiteX0" fmla="*/ 10000 w 10000"/>
              <a:gd name="connsiteY0" fmla="*/ 1764 h 8352"/>
              <a:gd name="connsiteX1" fmla="*/ 9637 w 10000"/>
              <a:gd name="connsiteY1" fmla="*/ 1539 h 8352"/>
              <a:gd name="connsiteX2" fmla="*/ 0 w 10000"/>
              <a:gd name="connsiteY2" fmla="*/ 8352 h 8352"/>
              <a:gd name="connsiteX0" fmla="*/ 9637 w 9637"/>
              <a:gd name="connsiteY0" fmla="*/ 1843 h 10000"/>
              <a:gd name="connsiteX1" fmla="*/ 0 w 9637"/>
              <a:gd name="connsiteY1" fmla="*/ 10000 h 10000"/>
              <a:gd name="connsiteX0" fmla="*/ 9616 w 9616"/>
              <a:gd name="connsiteY0" fmla="*/ 2208 h 9263"/>
              <a:gd name="connsiteX1" fmla="*/ 0 w 9616"/>
              <a:gd name="connsiteY1" fmla="*/ 9263 h 9263"/>
              <a:gd name="connsiteX0" fmla="*/ 10000 w 10000"/>
              <a:gd name="connsiteY0" fmla="*/ 2002 h 9618"/>
              <a:gd name="connsiteX1" fmla="*/ 0 w 10000"/>
              <a:gd name="connsiteY1" fmla="*/ 9618 h 9618"/>
              <a:gd name="connsiteX0" fmla="*/ 10000 w 10000"/>
              <a:gd name="connsiteY0" fmla="*/ 2106 h 10024"/>
              <a:gd name="connsiteX1" fmla="*/ 0 w 10000"/>
              <a:gd name="connsiteY1" fmla="*/ 10024 h 10024"/>
              <a:gd name="connsiteX0" fmla="*/ 10000 w 10000"/>
              <a:gd name="connsiteY0" fmla="*/ 2136 h 9959"/>
              <a:gd name="connsiteX1" fmla="*/ 0 w 10000"/>
              <a:gd name="connsiteY1" fmla="*/ 9959 h 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000" h="9959">
                <a:moveTo>
                  <a:pt x="10000" y="2136"/>
                </a:moveTo>
                <a:cubicBezTo>
                  <a:pt x="6648" y="-1094"/>
                  <a:pt x="3637" y="-2148"/>
                  <a:pt x="0" y="9959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grpSp>
        <p:nvGrpSpPr>
          <p:cNvPr id="3" name="Groep 2"/>
          <p:cNvGrpSpPr/>
          <p:nvPr userDrawn="1"/>
        </p:nvGrpSpPr>
        <p:grpSpPr bwMode="gray">
          <a:xfrm>
            <a:off x="457200" y="760765"/>
            <a:ext cx="3678764" cy="4039454"/>
            <a:chOff x="457200" y="760765"/>
            <a:chExt cx="3678764" cy="4039454"/>
          </a:xfrm>
        </p:grpSpPr>
        <p:grpSp>
          <p:nvGrpSpPr>
            <p:cNvPr id="28" name="Group 27"/>
            <p:cNvGrpSpPr/>
            <p:nvPr userDrawn="1"/>
          </p:nvGrpSpPr>
          <p:grpSpPr bwMode="gray">
            <a:xfrm>
              <a:off x="569917" y="760765"/>
              <a:ext cx="1393825" cy="177800"/>
              <a:chOff x="547688" y="782638"/>
              <a:chExt cx="1393825" cy="177800"/>
            </a:xfrm>
            <a:solidFill>
              <a:schemeClr val="bg1"/>
            </a:solidFill>
          </p:grpSpPr>
          <p:sp>
            <p:nvSpPr>
              <p:cNvPr id="8" name="Freeform 5"/>
              <p:cNvSpPr>
                <a:spLocks/>
              </p:cNvSpPr>
              <p:nvPr userDrawn="1"/>
            </p:nvSpPr>
            <p:spPr bwMode="gray">
              <a:xfrm>
                <a:off x="547688" y="785813"/>
                <a:ext cx="165100" cy="169863"/>
              </a:xfrm>
              <a:custGeom>
                <a:avLst/>
                <a:gdLst>
                  <a:gd name="T0" fmla="*/ 0 w 104"/>
                  <a:gd name="T1" fmla="*/ 0 h 107"/>
                  <a:gd name="T2" fmla="*/ 104 w 104"/>
                  <a:gd name="T3" fmla="*/ 0 h 107"/>
                  <a:gd name="T4" fmla="*/ 104 w 104"/>
                  <a:gd name="T5" fmla="*/ 31 h 107"/>
                  <a:gd name="T6" fmla="*/ 74 w 104"/>
                  <a:gd name="T7" fmla="*/ 31 h 107"/>
                  <a:gd name="T8" fmla="*/ 74 w 104"/>
                  <a:gd name="T9" fmla="*/ 107 h 107"/>
                  <a:gd name="T10" fmla="*/ 30 w 104"/>
                  <a:gd name="T11" fmla="*/ 107 h 107"/>
                  <a:gd name="T12" fmla="*/ 30 w 104"/>
                  <a:gd name="T13" fmla="*/ 31 h 107"/>
                  <a:gd name="T14" fmla="*/ 0 w 104"/>
                  <a:gd name="T15" fmla="*/ 31 h 107"/>
                  <a:gd name="T16" fmla="*/ 0 w 104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4" h="107">
                    <a:moveTo>
                      <a:pt x="0" y="0"/>
                    </a:moveTo>
                    <a:lnTo>
                      <a:pt x="104" y="0"/>
                    </a:lnTo>
                    <a:lnTo>
                      <a:pt x="104" y="31"/>
                    </a:lnTo>
                    <a:lnTo>
                      <a:pt x="74" y="31"/>
                    </a:lnTo>
                    <a:lnTo>
                      <a:pt x="74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9" name="Freeform 6"/>
              <p:cNvSpPr>
                <a:spLocks/>
              </p:cNvSpPr>
              <p:nvPr userDrawn="1"/>
            </p:nvSpPr>
            <p:spPr bwMode="gray">
              <a:xfrm>
                <a:off x="693738" y="785813"/>
                <a:ext cx="203200" cy="169863"/>
              </a:xfrm>
              <a:custGeom>
                <a:avLst/>
                <a:gdLst>
                  <a:gd name="T0" fmla="*/ 64 w 128"/>
                  <a:gd name="T1" fmla="*/ 43 h 107"/>
                  <a:gd name="T2" fmla="*/ 42 w 128"/>
                  <a:gd name="T3" fmla="*/ 107 h 107"/>
                  <a:gd name="T4" fmla="*/ 0 w 128"/>
                  <a:gd name="T5" fmla="*/ 107 h 107"/>
                  <a:gd name="T6" fmla="*/ 40 w 128"/>
                  <a:gd name="T7" fmla="*/ 0 h 107"/>
                  <a:gd name="T8" fmla="*/ 86 w 128"/>
                  <a:gd name="T9" fmla="*/ 0 h 107"/>
                  <a:gd name="T10" fmla="*/ 128 w 128"/>
                  <a:gd name="T11" fmla="*/ 107 h 107"/>
                  <a:gd name="T12" fmla="*/ 86 w 128"/>
                  <a:gd name="T13" fmla="*/ 107 h 107"/>
                  <a:gd name="T14" fmla="*/ 64 w 128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07">
                    <a:moveTo>
                      <a:pt x="64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0" y="0"/>
                    </a:lnTo>
                    <a:lnTo>
                      <a:pt x="86" y="0"/>
                    </a:lnTo>
                    <a:lnTo>
                      <a:pt x="128" y="107"/>
                    </a:lnTo>
                    <a:lnTo>
                      <a:pt x="86" y="107"/>
                    </a:lnTo>
                    <a:lnTo>
                      <a:pt x="64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0" name="Freeform 7"/>
              <p:cNvSpPr>
                <a:spLocks/>
              </p:cNvSpPr>
              <p:nvPr userDrawn="1"/>
            </p:nvSpPr>
            <p:spPr bwMode="gray">
              <a:xfrm>
                <a:off x="881063" y="785813"/>
                <a:ext cx="163513" cy="169863"/>
              </a:xfrm>
              <a:custGeom>
                <a:avLst/>
                <a:gdLst>
                  <a:gd name="T0" fmla="*/ 0 w 103"/>
                  <a:gd name="T1" fmla="*/ 0 h 107"/>
                  <a:gd name="T2" fmla="*/ 103 w 103"/>
                  <a:gd name="T3" fmla="*/ 0 h 107"/>
                  <a:gd name="T4" fmla="*/ 103 w 103"/>
                  <a:gd name="T5" fmla="*/ 31 h 107"/>
                  <a:gd name="T6" fmla="*/ 73 w 103"/>
                  <a:gd name="T7" fmla="*/ 31 h 107"/>
                  <a:gd name="T8" fmla="*/ 73 w 103"/>
                  <a:gd name="T9" fmla="*/ 107 h 107"/>
                  <a:gd name="T10" fmla="*/ 30 w 103"/>
                  <a:gd name="T11" fmla="*/ 107 h 107"/>
                  <a:gd name="T12" fmla="*/ 30 w 103"/>
                  <a:gd name="T13" fmla="*/ 31 h 107"/>
                  <a:gd name="T14" fmla="*/ 0 w 103"/>
                  <a:gd name="T15" fmla="*/ 31 h 107"/>
                  <a:gd name="T16" fmla="*/ 0 w 103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3" h="107">
                    <a:moveTo>
                      <a:pt x="0" y="0"/>
                    </a:moveTo>
                    <a:lnTo>
                      <a:pt x="103" y="0"/>
                    </a:lnTo>
                    <a:lnTo>
                      <a:pt x="103" y="31"/>
                    </a:lnTo>
                    <a:lnTo>
                      <a:pt x="73" y="31"/>
                    </a:lnTo>
                    <a:lnTo>
                      <a:pt x="73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8"/>
              <p:cNvSpPr>
                <a:spLocks/>
              </p:cNvSpPr>
              <p:nvPr userDrawn="1"/>
            </p:nvSpPr>
            <p:spPr bwMode="gray">
              <a:xfrm>
                <a:off x="1027113" y="785813"/>
                <a:ext cx="201613" cy="169863"/>
              </a:xfrm>
              <a:custGeom>
                <a:avLst/>
                <a:gdLst>
                  <a:gd name="T0" fmla="*/ 63 w 127"/>
                  <a:gd name="T1" fmla="*/ 43 h 107"/>
                  <a:gd name="T2" fmla="*/ 42 w 127"/>
                  <a:gd name="T3" fmla="*/ 107 h 107"/>
                  <a:gd name="T4" fmla="*/ 0 w 127"/>
                  <a:gd name="T5" fmla="*/ 107 h 107"/>
                  <a:gd name="T6" fmla="*/ 42 w 127"/>
                  <a:gd name="T7" fmla="*/ 0 h 107"/>
                  <a:gd name="T8" fmla="*/ 85 w 127"/>
                  <a:gd name="T9" fmla="*/ 0 h 107"/>
                  <a:gd name="T10" fmla="*/ 127 w 127"/>
                  <a:gd name="T11" fmla="*/ 107 h 107"/>
                  <a:gd name="T12" fmla="*/ 85 w 127"/>
                  <a:gd name="T13" fmla="*/ 107 h 107"/>
                  <a:gd name="T14" fmla="*/ 63 w 127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7" h="107">
                    <a:moveTo>
                      <a:pt x="63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2" y="0"/>
                    </a:lnTo>
                    <a:lnTo>
                      <a:pt x="85" y="0"/>
                    </a:lnTo>
                    <a:lnTo>
                      <a:pt x="127" y="107"/>
                    </a:lnTo>
                    <a:lnTo>
                      <a:pt x="85" y="107"/>
                    </a:lnTo>
                    <a:lnTo>
                      <a:pt x="63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9"/>
              <p:cNvSpPr>
                <a:spLocks/>
              </p:cNvSpPr>
              <p:nvPr userDrawn="1"/>
            </p:nvSpPr>
            <p:spPr bwMode="gray">
              <a:xfrm>
                <a:off x="1306513" y="782638"/>
                <a:ext cx="111125" cy="177800"/>
              </a:xfrm>
              <a:custGeom>
                <a:avLst/>
                <a:gdLst>
                  <a:gd name="T0" fmla="*/ 25 w 42"/>
                  <a:gd name="T1" fmla="*/ 28 h 67"/>
                  <a:gd name="T2" fmla="*/ 13 w 42"/>
                  <a:gd name="T3" fmla="*/ 17 h 67"/>
                  <a:gd name="T4" fmla="*/ 24 w 42"/>
                  <a:gd name="T5" fmla="*/ 10 h 67"/>
                  <a:gd name="T6" fmla="*/ 36 w 42"/>
                  <a:gd name="T7" fmla="*/ 13 h 67"/>
                  <a:gd name="T8" fmla="*/ 39 w 42"/>
                  <a:gd name="T9" fmla="*/ 3 h 67"/>
                  <a:gd name="T10" fmla="*/ 24 w 42"/>
                  <a:gd name="T11" fmla="*/ 0 h 67"/>
                  <a:gd name="T12" fmla="*/ 1 w 42"/>
                  <a:gd name="T13" fmla="*/ 19 h 67"/>
                  <a:gd name="T14" fmla="*/ 18 w 42"/>
                  <a:gd name="T15" fmla="*/ 37 h 67"/>
                  <a:gd name="T16" fmla="*/ 30 w 42"/>
                  <a:gd name="T17" fmla="*/ 48 h 67"/>
                  <a:gd name="T18" fmla="*/ 18 w 42"/>
                  <a:gd name="T19" fmla="*/ 57 h 67"/>
                  <a:gd name="T20" fmla="*/ 2 w 42"/>
                  <a:gd name="T21" fmla="*/ 53 h 67"/>
                  <a:gd name="T22" fmla="*/ 0 w 42"/>
                  <a:gd name="T23" fmla="*/ 63 h 67"/>
                  <a:gd name="T24" fmla="*/ 17 w 42"/>
                  <a:gd name="T25" fmla="*/ 67 h 67"/>
                  <a:gd name="T26" fmla="*/ 42 w 42"/>
                  <a:gd name="T27" fmla="*/ 47 h 67"/>
                  <a:gd name="T28" fmla="*/ 25 w 42"/>
                  <a:gd name="T29" fmla="*/ 28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2" h="67">
                    <a:moveTo>
                      <a:pt x="25" y="28"/>
                    </a:moveTo>
                    <a:cubicBezTo>
                      <a:pt x="17" y="25"/>
                      <a:pt x="13" y="22"/>
                      <a:pt x="13" y="17"/>
                    </a:cubicBezTo>
                    <a:cubicBezTo>
                      <a:pt x="13" y="14"/>
                      <a:pt x="16" y="10"/>
                      <a:pt x="24" y="10"/>
                    </a:cubicBezTo>
                    <a:cubicBezTo>
                      <a:pt x="30" y="10"/>
                      <a:pt x="34" y="11"/>
                      <a:pt x="36" y="1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6" y="1"/>
                      <a:pt x="31" y="0"/>
                      <a:pt x="24" y="0"/>
                    </a:cubicBezTo>
                    <a:cubicBezTo>
                      <a:pt x="10" y="0"/>
                      <a:pt x="1" y="8"/>
                      <a:pt x="1" y="19"/>
                    </a:cubicBezTo>
                    <a:cubicBezTo>
                      <a:pt x="1" y="28"/>
                      <a:pt x="8" y="34"/>
                      <a:pt x="18" y="37"/>
                    </a:cubicBezTo>
                    <a:cubicBezTo>
                      <a:pt x="27" y="40"/>
                      <a:pt x="30" y="43"/>
                      <a:pt x="30" y="48"/>
                    </a:cubicBezTo>
                    <a:cubicBezTo>
                      <a:pt x="30" y="53"/>
                      <a:pt x="26" y="57"/>
                      <a:pt x="18" y="57"/>
                    </a:cubicBezTo>
                    <a:cubicBezTo>
                      <a:pt x="12" y="57"/>
                      <a:pt x="6" y="55"/>
                      <a:pt x="2" y="53"/>
                    </a:cubicBezTo>
                    <a:cubicBezTo>
                      <a:pt x="0" y="63"/>
                      <a:pt x="0" y="63"/>
                      <a:pt x="0" y="63"/>
                    </a:cubicBezTo>
                    <a:cubicBezTo>
                      <a:pt x="3" y="65"/>
                      <a:pt x="10" y="67"/>
                      <a:pt x="17" y="67"/>
                    </a:cubicBezTo>
                    <a:cubicBezTo>
                      <a:pt x="34" y="67"/>
                      <a:pt x="42" y="58"/>
                      <a:pt x="42" y="47"/>
                    </a:cubicBezTo>
                    <a:cubicBezTo>
                      <a:pt x="42" y="38"/>
                      <a:pt x="36" y="32"/>
                      <a:pt x="25" y="28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5" name="Freeform 10"/>
              <p:cNvSpPr>
                <a:spLocks/>
              </p:cNvSpPr>
              <p:nvPr userDrawn="1"/>
            </p:nvSpPr>
            <p:spPr bwMode="gray">
              <a:xfrm>
                <a:off x="1425575" y="785813"/>
                <a:ext cx="130175" cy="173038"/>
              </a:xfrm>
              <a:custGeom>
                <a:avLst/>
                <a:gdLst>
                  <a:gd name="T0" fmla="*/ 0 w 82"/>
                  <a:gd name="T1" fmla="*/ 16 h 109"/>
                  <a:gd name="T2" fmla="*/ 32 w 82"/>
                  <a:gd name="T3" fmla="*/ 16 h 109"/>
                  <a:gd name="T4" fmla="*/ 32 w 82"/>
                  <a:gd name="T5" fmla="*/ 109 h 109"/>
                  <a:gd name="T6" fmla="*/ 52 w 82"/>
                  <a:gd name="T7" fmla="*/ 109 h 109"/>
                  <a:gd name="T8" fmla="*/ 52 w 82"/>
                  <a:gd name="T9" fmla="*/ 16 h 109"/>
                  <a:gd name="T10" fmla="*/ 82 w 82"/>
                  <a:gd name="T11" fmla="*/ 16 h 109"/>
                  <a:gd name="T12" fmla="*/ 82 w 82"/>
                  <a:gd name="T13" fmla="*/ 0 h 109"/>
                  <a:gd name="T14" fmla="*/ 0 w 82"/>
                  <a:gd name="T15" fmla="*/ 0 h 109"/>
                  <a:gd name="T16" fmla="*/ 0 w 82"/>
                  <a:gd name="T17" fmla="*/ 16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2" h="109">
                    <a:moveTo>
                      <a:pt x="0" y="16"/>
                    </a:moveTo>
                    <a:lnTo>
                      <a:pt x="32" y="16"/>
                    </a:lnTo>
                    <a:lnTo>
                      <a:pt x="32" y="109"/>
                    </a:lnTo>
                    <a:lnTo>
                      <a:pt x="52" y="109"/>
                    </a:lnTo>
                    <a:lnTo>
                      <a:pt x="52" y="16"/>
                    </a:lnTo>
                    <a:lnTo>
                      <a:pt x="82" y="16"/>
                    </a:lnTo>
                    <a:lnTo>
                      <a:pt x="82" y="0"/>
                    </a:lnTo>
                    <a:lnTo>
                      <a:pt x="0" y="0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6" name="Freeform 11"/>
              <p:cNvSpPr>
                <a:spLocks/>
              </p:cNvSpPr>
              <p:nvPr userDrawn="1"/>
            </p:nvSpPr>
            <p:spPr bwMode="gray">
              <a:xfrm>
                <a:off x="1708150" y="785813"/>
                <a:ext cx="103188" cy="173038"/>
              </a:xfrm>
              <a:custGeom>
                <a:avLst/>
                <a:gdLst>
                  <a:gd name="T0" fmla="*/ 20 w 65"/>
                  <a:gd name="T1" fmla="*/ 60 h 109"/>
                  <a:gd name="T2" fmla="*/ 62 w 65"/>
                  <a:gd name="T3" fmla="*/ 60 h 109"/>
                  <a:gd name="T4" fmla="*/ 62 w 65"/>
                  <a:gd name="T5" fmla="*/ 43 h 109"/>
                  <a:gd name="T6" fmla="*/ 20 w 65"/>
                  <a:gd name="T7" fmla="*/ 43 h 109"/>
                  <a:gd name="T8" fmla="*/ 20 w 65"/>
                  <a:gd name="T9" fmla="*/ 16 h 109"/>
                  <a:gd name="T10" fmla="*/ 63 w 65"/>
                  <a:gd name="T11" fmla="*/ 16 h 109"/>
                  <a:gd name="T12" fmla="*/ 63 w 65"/>
                  <a:gd name="T13" fmla="*/ 0 h 109"/>
                  <a:gd name="T14" fmla="*/ 0 w 65"/>
                  <a:gd name="T15" fmla="*/ 0 h 109"/>
                  <a:gd name="T16" fmla="*/ 0 w 65"/>
                  <a:gd name="T17" fmla="*/ 109 h 109"/>
                  <a:gd name="T18" fmla="*/ 65 w 65"/>
                  <a:gd name="T19" fmla="*/ 109 h 109"/>
                  <a:gd name="T20" fmla="*/ 65 w 65"/>
                  <a:gd name="T21" fmla="*/ 92 h 109"/>
                  <a:gd name="T22" fmla="*/ 20 w 65"/>
                  <a:gd name="T23" fmla="*/ 92 h 109"/>
                  <a:gd name="T24" fmla="*/ 20 w 65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5" h="109">
                    <a:moveTo>
                      <a:pt x="20" y="60"/>
                    </a:moveTo>
                    <a:lnTo>
                      <a:pt x="62" y="60"/>
                    </a:lnTo>
                    <a:lnTo>
                      <a:pt x="62" y="43"/>
                    </a:lnTo>
                    <a:lnTo>
                      <a:pt x="20" y="43"/>
                    </a:lnTo>
                    <a:lnTo>
                      <a:pt x="20" y="16"/>
                    </a:lnTo>
                    <a:lnTo>
                      <a:pt x="63" y="16"/>
                    </a:lnTo>
                    <a:lnTo>
                      <a:pt x="63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5" y="109"/>
                    </a:lnTo>
                    <a:lnTo>
                      <a:pt x="65" y="92"/>
                    </a:lnTo>
                    <a:lnTo>
                      <a:pt x="20" y="92"/>
                    </a:lnTo>
                    <a:lnTo>
                      <a:pt x="20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7" name="Freeform 12"/>
              <p:cNvSpPr>
                <a:spLocks/>
              </p:cNvSpPr>
              <p:nvPr userDrawn="1"/>
            </p:nvSpPr>
            <p:spPr bwMode="gray">
              <a:xfrm>
                <a:off x="1839913" y="785813"/>
                <a:ext cx="101600" cy="173038"/>
              </a:xfrm>
              <a:custGeom>
                <a:avLst/>
                <a:gdLst>
                  <a:gd name="T0" fmla="*/ 20 w 64"/>
                  <a:gd name="T1" fmla="*/ 92 h 109"/>
                  <a:gd name="T2" fmla="*/ 20 w 64"/>
                  <a:gd name="T3" fmla="*/ 0 h 109"/>
                  <a:gd name="T4" fmla="*/ 0 w 64"/>
                  <a:gd name="T5" fmla="*/ 0 h 109"/>
                  <a:gd name="T6" fmla="*/ 0 w 64"/>
                  <a:gd name="T7" fmla="*/ 109 h 109"/>
                  <a:gd name="T8" fmla="*/ 64 w 64"/>
                  <a:gd name="T9" fmla="*/ 109 h 109"/>
                  <a:gd name="T10" fmla="*/ 64 w 64"/>
                  <a:gd name="T11" fmla="*/ 92 h 109"/>
                  <a:gd name="T12" fmla="*/ 20 w 64"/>
                  <a:gd name="T13" fmla="*/ 92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" h="109">
                    <a:moveTo>
                      <a:pt x="20" y="92"/>
                    </a:moveTo>
                    <a:lnTo>
                      <a:pt x="20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4" y="109"/>
                    </a:lnTo>
                    <a:lnTo>
                      <a:pt x="64" y="92"/>
                    </a:lnTo>
                    <a:lnTo>
                      <a:pt x="20" y="9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8" name="Freeform 13"/>
              <p:cNvSpPr>
                <a:spLocks/>
              </p:cNvSpPr>
              <p:nvPr userDrawn="1"/>
            </p:nvSpPr>
            <p:spPr bwMode="gray">
              <a:xfrm>
                <a:off x="1576388" y="785813"/>
                <a:ext cx="104775" cy="173038"/>
              </a:xfrm>
              <a:custGeom>
                <a:avLst/>
                <a:gdLst>
                  <a:gd name="T0" fmla="*/ 21 w 66"/>
                  <a:gd name="T1" fmla="*/ 60 h 109"/>
                  <a:gd name="T2" fmla="*/ 61 w 66"/>
                  <a:gd name="T3" fmla="*/ 60 h 109"/>
                  <a:gd name="T4" fmla="*/ 61 w 66"/>
                  <a:gd name="T5" fmla="*/ 43 h 109"/>
                  <a:gd name="T6" fmla="*/ 21 w 66"/>
                  <a:gd name="T7" fmla="*/ 43 h 109"/>
                  <a:gd name="T8" fmla="*/ 21 w 66"/>
                  <a:gd name="T9" fmla="*/ 16 h 109"/>
                  <a:gd name="T10" fmla="*/ 62 w 66"/>
                  <a:gd name="T11" fmla="*/ 16 h 109"/>
                  <a:gd name="T12" fmla="*/ 62 w 66"/>
                  <a:gd name="T13" fmla="*/ 0 h 109"/>
                  <a:gd name="T14" fmla="*/ 0 w 66"/>
                  <a:gd name="T15" fmla="*/ 0 h 109"/>
                  <a:gd name="T16" fmla="*/ 0 w 66"/>
                  <a:gd name="T17" fmla="*/ 109 h 109"/>
                  <a:gd name="T18" fmla="*/ 66 w 66"/>
                  <a:gd name="T19" fmla="*/ 109 h 109"/>
                  <a:gd name="T20" fmla="*/ 66 w 66"/>
                  <a:gd name="T21" fmla="*/ 92 h 109"/>
                  <a:gd name="T22" fmla="*/ 21 w 66"/>
                  <a:gd name="T23" fmla="*/ 92 h 109"/>
                  <a:gd name="T24" fmla="*/ 21 w 66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6" h="109">
                    <a:moveTo>
                      <a:pt x="21" y="60"/>
                    </a:moveTo>
                    <a:lnTo>
                      <a:pt x="61" y="60"/>
                    </a:lnTo>
                    <a:lnTo>
                      <a:pt x="61" y="43"/>
                    </a:lnTo>
                    <a:lnTo>
                      <a:pt x="21" y="43"/>
                    </a:lnTo>
                    <a:lnTo>
                      <a:pt x="21" y="16"/>
                    </a:lnTo>
                    <a:lnTo>
                      <a:pt x="62" y="16"/>
                    </a:lnTo>
                    <a:lnTo>
                      <a:pt x="62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6" y="109"/>
                    </a:lnTo>
                    <a:lnTo>
                      <a:pt x="66" y="92"/>
                    </a:lnTo>
                    <a:lnTo>
                      <a:pt x="21" y="92"/>
                    </a:lnTo>
                    <a:lnTo>
                      <a:pt x="21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" name="Tekstvak 1"/>
            <p:cNvSpPr txBox="1"/>
            <p:nvPr userDrawn="1"/>
          </p:nvSpPr>
          <p:spPr bwMode="gray">
            <a:xfrm>
              <a:off x="457200" y="4430887"/>
              <a:ext cx="3678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800" b="1" spc="-20" baseline="0" noProof="0" dirty="0">
                  <a:solidFill>
                    <a:schemeClr val="bg1"/>
                  </a:solidFill>
                </a:rPr>
                <a:t>Together we make the difference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40573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spcBef>
                <a:spcPts val="800"/>
              </a:spcBef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95D71E4-E973-438F-A4DC-B1518620F05B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3965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5810379" y="0"/>
            <a:ext cx="3333621" cy="5143500"/>
          </a:xfrm>
          <a:custGeom>
            <a:avLst/>
            <a:gdLst/>
            <a:ahLst/>
            <a:cxnLst/>
            <a:rect l="l" t="t" r="r" b="b"/>
            <a:pathLst>
              <a:path w="3333621" h="5143500">
                <a:moveTo>
                  <a:pt x="245991" y="0"/>
                </a:moveTo>
                <a:lnTo>
                  <a:pt x="3333621" y="0"/>
                </a:lnTo>
                <a:lnTo>
                  <a:pt x="3333621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7"/>
          </p:nvPr>
        </p:nvSpPr>
        <p:spPr>
          <a:xfrm>
            <a:off x="3092065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22D0B827-2DDC-4DCA-BC37-D8C8B6574ABB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5575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7921E-CD43-4085-800D-1BC2DC1605F0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676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 userDrawn="1"/>
        </p:nvSpPr>
        <p:spPr bwMode="gray">
          <a:xfrm>
            <a:off x="6465042" y="3291831"/>
            <a:ext cx="2678958" cy="1851670"/>
          </a:xfrm>
          <a:custGeom>
            <a:avLst/>
            <a:gdLst>
              <a:gd name="T0" fmla="*/ 435 w 435"/>
              <a:gd name="T1" fmla="*/ 0 h 300"/>
              <a:gd name="T2" fmla="*/ 12 w 435"/>
              <a:gd name="T3" fmla="*/ 153 h 300"/>
              <a:gd name="T4" fmla="*/ 40 w 435"/>
              <a:gd name="T5" fmla="*/ 300 h 3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5" h="300">
                <a:moveTo>
                  <a:pt x="435" y="0"/>
                </a:moveTo>
                <a:cubicBezTo>
                  <a:pt x="435" y="0"/>
                  <a:pt x="33" y="26"/>
                  <a:pt x="12" y="153"/>
                </a:cubicBezTo>
                <a:cubicBezTo>
                  <a:pt x="12" y="153"/>
                  <a:pt x="0" y="208"/>
                  <a:pt x="40" y="300"/>
                </a:cubicBezTo>
              </a:path>
            </a:pathLst>
          </a:custGeom>
          <a:noFill/>
          <a:ln w="8890" cap="flat">
            <a:solidFill>
              <a:schemeClr val="accent3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7CA5-09D6-4499-AB33-BD10E620DAD3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8298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7642"/>
            <a:ext cx="8229600" cy="297004"/>
          </a:xfrm>
        </p:spPr>
        <p:txBody>
          <a:bodyPr anchor="b">
            <a:sp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16526"/>
            <a:ext cx="8229600" cy="2963466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570711" y="1511130"/>
            <a:ext cx="8002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EE25A-677C-405A-8F9B-776DDC17EB38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94548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Freeform 9"/>
          <p:cNvSpPr>
            <a:spLocks/>
          </p:cNvSpPr>
          <p:nvPr userDrawn="1"/>
        </p:nvSpPr>
        <p:spPr bwMode="gray">
          <a:xfrm flipV="1">
            <a:off x="0" y="972849"/>
            <a:ext cx="6660232" cy="4170653"/>
          </a:xfrm>
          <a:custGeom>
            <a:avLst/>
            <a:gdLst>
              <a:gd name="T0" fmla="*/ 0 w 350"/>
              <a:gd name="T1" fmla="*/ 219 h 219"/>
              <a:gd name="T2" fmla="*/ 339 w 350"/>
              <a:gd name="T3" fmla="*/ 116 h 219"/>
              <a:gd name="T4" fmla="*/ 322 w 350"/>
              <a:gd name="T5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50" h="219">
                <a:moveTo>
                  <a:pt x="0" y="219"/>
                </a:moveTo>
                <a:cubicBezTo>
                  <a:pt x="0" y="219"/>
                  <a:pt x="316" y="215"/>
                  <a:pt x="339" y="116"/>
                </a:cubicBezTo>
                <a:cubicBezTo>
                  <a:pt x="339" y="116"/>
                  <a:pt x="350" y="74"/>
                  <a:pt x="322" y="0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9D3B9B-F074-46F9-989A-BC669655BBD8}" type="datetime1">
              <a:rPr lang="en-GB" smtClean="0"/>
              <a:t>21/11/2019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40792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No Line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A89B1B3-1351-4394-97E5-C60BA6D1A05A}" type="datetime1">
              <a:rPr lang="en-GB" smtClean="0"/>
              <a:t>21/11/2019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09868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5" y="1184449"/>
            <a:ext cx="3740149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E5E6DD-5CB3-4B13-8FE9-5D24883D7293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1140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Content and Picture 1/2 Violet">
    <p:bg bwMode="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9079"/>
            <a:ext cx="3740149" cy="3394472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B1B9532-7E1A-49CE-A5BD-7BB533469177}" type="datetime1">
              <a:rPr lang="en-GB" smtClean="0"/>
              <a:t>21/11/2019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89222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67988AC-E587-4DDA-84C8-802B104B513E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3686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0"/>
            <a:ext cx="3040062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184449"/>
            <a:ext cx="5272088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7C234A-AA53-4BF5-88C1-596684D23AE5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6422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52740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4DF5529-5816-4701-AD82-A14096065691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695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45EA40-C02B-4A55-BA37-7FEB02933582}" type="datetime1">
              <a:rPr lang="en-GB" smtClean="0"/>
              <a:t>21/11/2019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329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0932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BFC90-A58D-46E0-87B3-DB56AB627FE2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328440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79387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885872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69912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754804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F8C278F-D68A-4E3E-815E-823A6CF96EEE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10365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5274000" cy="1442021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28025"/>
            <a:ext cx="5274000" cy="14436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6103938" y="2790869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5E76CD9-35CC-40B1-9A6D-E4B453500984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907383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97285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2FEE4E-64F3-4D7C-97BD-A2D47D5152CB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58244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2743199"/>
            <a:ext cx="2597285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4"/>
          </p:nvPr>
        </p:nvSpPr>
        <p:spPr>
          <a:xfrm>
            <a:off x="56991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333368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6"/>
          </p:nvPr>
        </p:nvSpPr>
        <p:spPr>
          <a:xfrm>
            <a:off x="609745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AC32F1E-744F-46B4-A6C4-01E6BF893D80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69828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Table Placeholder 7"/>
          <p:cNvSpPr>
            <a:spLocks noGrp="1"/>
          </p:cNvSpPr>
          <p:nvPr>
            <p:ph type="tbl" sz="quarter" idx="13"/>
          </p:nvPr>
        </p:nvSpPr>
        <p:spPr>
          <a:xfrm>
            <a:off x="569917" y="1180696"/>
            <a:ext cx="8002587" cy="339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table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0AA33A-9D03-4F1A-8446-942D22170815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209189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FCD8-9B70-4579-8446-397BDFF25A51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831602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3"/>
          </p:nvPr>
        </p:nvSpPr>
        <p:spPr>
          <a:xfrm>
            <a:off x="56991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8" name="Picture Placeholder 2"/>
          <p:cNvSpPr>
            <a:spLocks noGrp="1"/>
          </p:cNvSpPr>
          <p:nvPr>
            <p:ph type="pic" idx="14"/>
          </p:nvPr>
        </p:nvSpPr>
        <p:spPr>
          <a:xfrm>
            <a:off x="667646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/>
          </p:cNvSpPr>
          <p:nvPr>
            <p:ph type="pic" idx="15"/>
          </p:nvPr>
        </p:nvSpPr>
        <p:spPr>
          <a:xfrm>
            <a:off x="2605430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Picture Placeholder 2"/>
          <p:cNvSpPr>
            <a:spLocks noGrp="1"/>
          </p:cNvSpPr>
          <p:nvPr>
            <p:ph type="pic" idx="16"/>
          </p:nvPr>
        </p:nvSpPr>
        <p:spPr>
          <a:xfrm>
            <a:off x="4640947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A20BF6D2-C812-45FF-B53B-F4C36D6BAC1E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52531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B18C5-6E8D-4277-89B5-DD5C232E8591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89354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bg bwMode="gray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217655"/>
            <a:ext cx="8229600" cy="8572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57200" y="3531685"/>
            <a:ext cx="7345362" cy="1274195"/>
          </a:xfrm>
        </p:spPr>
        <p:txBody>
          <a:bodyPr anchor="b" anchorCtr="0">
            <a:spAutoFit/>
          </a:bodyPr>
          <a:lstStyle>
            <a:lvl1pPr marL="0" indent="0">
              <a:buFontTx/>
              <a:buNone/>
              <a:defRPr sz="1200">
                <a:solidFill>
                  <a:schemeClr val="bg1"/>
                </a:solidFill>
              </a:defRPr>
            </a:lvl1pPr>
            <a:lvl2pPr marL="179388" indent="0">
              <a:buFontTx/>
              <a:buNone/>
              <a:defRPr sz="1200">
                <a:solidFill>
                  <a:schemeClr val="bg1"/>
                </a:solidFill>
              </a:defRPr>
            </a:lvl2pPr>
            <a:lvl3pPr marL="357187" indent="0">
              <a:buFontTx/>
              <a:buNone/>
              <a:defRPr sz="1200">
                <a:solidFill>
                  <a:schemeClr val="bg1"/>
                </a:solidFill>
              </a:defRPr>
            </a:lvl3pPr>
            <a:lvl4pPr marL="536575" indent="0">
              <a:buFontTx/>
              <a:buNone/>
              <a:defRPr sz="1200">
                <a:solidFill>
                  <a:schemeClr val="bg1"/>
                </a:solidFill>
              </a:defRPr>
            </a:lvl4pPr>
            <a:lvl5pPr>
              <a:buFontTx/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5360622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417600" y="4773037"/>
            <a:ext cx="3311336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l">
              <a:defRPr sz="700" b="1" cap="all" baseline="0">
                <a:solidFill>
                  <a:schemeClr val="accent1"/>
                </a:solidFill>
              </a:defRPr>
            </a:lvl1pPr>
          </a:lstStyle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457200" y="337225"/>
            <a:ext cx="8229600" cy="79903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nl-NL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0" y="1184449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gray">
          <a:xfrm>
            <a:off x="3505200" y="4773037"/>
            <a:ext cx="2133600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ctr">
              <a:defRPr lang="nl-NL" sz="700" b="1" smtClean="0">
                <a:solidFill>
                  <a:schemeClr val="accent1"/>
                </a:solidFill>
              </a:defRPr>
            </a:lvl1pPr>
          </a:lstStyle>
          <a:p>
            <a:fld id="{F0FAF8E7-4D53-4E3B-8C24-4A4E6823B979}" type="datetime1">
              <a:rPr lang="en-GB" noProof="0" smtClean="0"/>
              <a:t>21/11/2019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385243" y="4697399"/>
            <a:ext cx="346802" cy="44610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txBody>
          <a:bodyPr vert="horz" wrap="none" lIns="72000" tIns="72000" rIns="72000" bIns="0" rtlCol="0" anchor="t" anchorCtr="0">
            <a:noAutofit/>
          </a:bodyPr>
          <a:lstStyle>
            <a:lvl1pPr algn="ctr">
              <a:defRPr lang="nl-NL" sz="700" b="1" smtClean="0">
                <a:solidFill>
                  <a:schemeClr val="bg1"/>
                </a:solidFill>
              </a:defRPr>
            </a:lvl1pPr>
          </a:lstStyle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2" name="AutoShape 12"/>
          <p:cNvSpPr>
            <a:spLocks noChangeAspect="1" noChangeArrowheads="1" noTextEdit="1"/>
          </p:cNvSpPr>
          <p:nvPr userDrawn="1"/>
        </p:nvSpPr>
        <p:spPr bwMode="auto">
          <a:xfrm>
            <a:off x="2862263" y="2087563"/>
            <a:ext cx="3419475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4676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861" r:id="rId2"/>
    <p:sldLayoutId id="2147483862" r:id="rId3"/>
    <p:sldLayoutId id="2147483706" r:id="rId4"/>
    <p:sldLayoutId id="2147483690" r:id="rId5"/>
    <p:sldLayoutId id="2147483704" r:id="rId6"/>
    <p:sldLayoutId id="2147483691" r:id="rId7"/>
    <p:sldLayoutId id="2147483844" r:id="rId8"/>
    <p:sldLayoutId id="2147483701" r:id="rId9"/>
    <p:sldLayoutId id="2147483840" r:id="rId10"/>
    <p:sldLayoutId id="2147483841" r:id="rId11"/>
    <p:sldLayoutId id="2147483698" r:id="rId12"/>
    <p:sldLayoutId id="2147483843" r:id="rId13"/>
    <p:sldLayoutId id="2147483857" r:id="rId14"/>
    <p:sldLayoutId id="2147483692" r:id="rId15"/>
    <p:sldLayoutId id="2147483858" r:id="rId16"/>
    <p:sldLayoutId id="2147483859" r:id="rId17"/>
    <p:sldLayoutId id="2147483762" r:id="rId18"/>
    <p:sldLayoutId id="2147483860" r:id="rId19"/>
    <p:sldLayoutId id="2147483700" r:id="rId20"/>
    <p:sldLayoutId id="2147483694" r:id="rId21"/>
    <p:sldLayoutId id="2147483854" r:id="rId22"/>
    <p:sldLayoutId id="2147483695" r:id="rId23"/>
    <p:sldLayoutId id="2147483709" r:id="rId24"/>
  </p:sldLayoutIdLst>
  <p:transition spd="slow">
    <p:push dir="u"/>
  </p:transition>
  <p:hf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120000"/>
        </a:lnSpc>
        <a:spcBef>
          <a:spcPts val="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120000"/>
        </a:lnSpc>
        <a:spcBef>
          <a:spcPts val="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04863" indent="-268288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Surface Inspection Systems</a:t>
            </a:r>
            <a:br>
              <a:rPr lang="en-GB" dirty="0"/>
            </a:br>
            <a:r>
              <a:rPr lang="en-GB" dirty="0"/>
              <a:t>(For defect detection)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327077"/>
          </a:xfrm>
        </p:spPr>
        <p:txBody>
          <a:bodyPr/>
          <a:lstStyle/>
          <a:p>
            <a:r>
              <a:rPr lang="en-GB" dirty="0"/>
              <a:t>Rory Brown - November 2019</a:t>
            </a:r>
          </a:p>
        </p:txBody>
      </p:sp>
    </p:spTree>
    <p:extLst>
      <p:ext uri="{BB962C8B-B14F-4D97-AF65-F5344CB8AC3E}">
        <p14:creationId xmlns:p14="http://schemas.microsoft.com/office/powerpoint/2010/main" val="2811797286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icture containing building, indoor&#10;&#10;Description automatically generated">
            <a:extLst>
              <a:ext uri="{FF2B5EF4-FFF2-40B4-BE49-F238E27FC236}">
                <a16:creationId xmlns:a16="http://schemas.microsoft.com/office/drawing/2014/main" id="{389250E0-7AAB-4C2F-A47B-0B66A4AB1D2A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3" y="1184446"/>
            <a:ext cx="3110400" cy="3959053"/>
          </a:xfrm>
        </p:spPr>
        <p:txBody>
          <a:bodyPr/>
          <a:lstStyle/>
          <a:p>
            <a:pPr marL="342900" lvl="4" indent="-342900">
              <a:buAutoNum type="arabicPeriod"/>
            </a:pPr>
            <a:r>
              <a:rPr lang="en-GB" sz="2000" dirty="0"/>
              <a:t>Introduction</a:t>
            </a:r>
          </a:p>
          <a:p>
            <a:pPr marL="342900" lvl="4" indent="-342900">
              <a:buAutoNum type="arabicPeriod"/>
            </a:pPr>
            <a:r>
              <a:rPr lang="en-GB" sz="2000" dirty="0"/>
              <a:t>Background</a:t>
            </a:r>
          </a:p>
          <a:p>
            <a:pPr marL="342900" lvl="4" indent="-342900">
              <a:buAutoNum type="arabicPeriod"/>
            </a:pPr>
            <a:r>
              <a:rPr lang="en-GB" sz="2000" dirty="0"/>
              <a:t>Methods and discussion</a:t>
            </a:r>
          </a:p>
          <a:p>
            <a:pPr marL="342900" lvl="4" indent="-342900">
              <a:buAutoNum type="arabicPeriod"/>
            </a:pPr>
            <a:r>
              <a:rPr lang="en-GB" sz="2000" dirty="0"/>
              <a:t>Conclusions and recommendations 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6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41497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9" descr="A close up of a keyboard&#10;&#10;Description automatically generated">
            <a:extLst>
              <a:ext uri="{FF2B5EF4-FFF2-40B4-BE49-F238E27FC236}">
                <a16:creationId xmlns:a16="http://schemas.microsoft.com/office/drawing/2014/main" id="{79973703-475D-4A01-B76B-FD1BE0F1E980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2"/>
          <a:srcRect l="25694" r="25694"/>
          <a:stretch>
            <a:fillRect/>
          </a:stretch>
        </p:blipFill>
        <p:spPr>
          <a:noFill/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4938838" cy="339480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ensure a suitable finish to for industry the strip must be inspected to a full finish standard.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ensure the strip meets these requirements and the requirements of the customer it must be inspected using a number of different aids.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Utilising technology and the combination of different programmes.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Visual operator inspection methods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4"/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F3F7073-2DD3-4386-BBF7-0F6C7BAF276C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FA5448-D085-4286-A865-BD0556EE36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2152" y="3559243"/>
            <a:ext cx="1003890" cy="1361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1903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icture containing person&#10;&#10;Description automatically generated">
            <a:extLst>
              <a:ext uri="{FF2B5EF4-FFF2-40B4-BE49-F238E27FC236}">
                <a16:creationId xmlns:a16="http://schemas.microsoft.com/office/drawing/2014/main" id="{3870F072-306E-4AC6-A6C0-AEC0F23492CA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Initially surface inspection was carried out by team members visually to spot defects created by other processes, without the aid of technology. </a:t>
            </a: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Reliance on labour slowed production costing the business money  </a:t>
            </a: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Enhanced by adding a number of programmes, tools and automatic technology over the years.</a:t>
            </a: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Without these tools surface inspection would be unreliable and depend heavily on human factors </a:t>
            </a: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Human error inevitably would lead to releasing products to the customer that would fall below the customer requirements</a:t>
            </a: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technology firstly identifies and classifies defects, also allows traceability using pitch.</a:t>
            </a:r>
          </a:p>
          <a:p>
            <a:r>
              <a:rPr lang="en-GB" sz="12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Carried out by measuring the repeated defect and using to identify the source</a:t>
            </a:r>
            <a:endParaRPr lang="en-GB" sz="1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F3F7073-2DD3-4386-BBF7-0F6C7BAF276C}" type="slidenum">
              <a:rPr kumimoji="0" lang="nl-NL" sz="7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nl-NL" sz="7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pic>
        <p:nvPicPr>
          <p:cNvPr id="18" name="Picture 6">
            <a:extLst>
              <a:ext uri="{FF2B5EF4-FFF2-40B4-BE49-F238E27FC236}">
                <a16:creationId xmlns:a16="http://schemas.microsoft.com/office/drawing/2014/main" id="{22B01BE8-C76C-4FC6-937B-0BFAED320D3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biLevel thresh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0" t="5792" r="7970" b="5790"/>
          <a:stretch/>
        </p:blipFill>
        <p:spPr>
          <a:xfrm>
            <a:off x="7592439" y="2170109"/>
            <a:ext cx="196630" cy="1880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13378CD-84E2-4DB9-83E1-2B212489D3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110" y="4175262"/>
            <a:ext cx="850258" cy="80731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F6278E9-AF02-4962-B607-6931171D6D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955" y="4349262"/>
            <a:ext cx="749873" cy="5310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097569-1EC7-4FE6-B859-69FCFA8BEC1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3123" b="14648"/>
          <a:stretch/>
        </p:blipFill>
        <p:spPr>
          <a:xfrm>
            <a:off x="2268136" y="35851"/>
            <a:ext cx="1374446" cy="98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2241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4"/>
            <a:r>
              <a:rPr lang="en-GB" sz="1000" dirty="0"/>
              <a:t>Visual inspection (defect sheet)</a:t>
            </a:r>
          </a:p>
          <a:p>
            <a:pPr lvl="4"/>
            <a:endParaRPr lang="en-GB" sz="1000" dirty="0"/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dirty="0"/>
              <a:t>Carried out by trained operators, throughout the process 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u="sng" dirty="0">
                <a:solidFill>
                  <a:schemeClr val="accent5"/>
                </a:solidFill>
              </a:rPr>
              <a:t>Advantages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accent5"/>
                </a:solidFill>
              </a:rPr>
              <a:t>Instant defect recognition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chemeClr val="accent5"/>
                </a:solidFill>
              </a:rPr>
              <a:t>Source can be instantly classified using pitch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u="sng" dirty="0">
                <a:solidFill>
                  <a:srgbClr val="FF0000"/>
                </a:solidFill>
              </a:rPr>
              <a:t>Disadvantages 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FF0000"/>
                </a:solidFill>
              </a:rPr>
              <a:t>Relies on human factors 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FF0000"/>
                </a:solidFill>
              </a:rPr>
              <a:t>Defects will be missed due to human error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4"/>
            <a:r>
              <a:rPr lang="en-GB" sz="1050" dirty="0"/>
              <a:t>Cognex (Cognex sheets)</a:t>
            </a:r>
          </a:p>
          <a:p>
            <a:pPr lvl="4"/>
            <a:r>
              <a:rPr lang="en-GB" sz="1050" dirty="0"/>
              <a:t> 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dirty="0"/>
              <a:t>Scans material and colour codes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dirty="0"/>
              <a:t>Uses a camera and a technician to analyse images before operator. 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b="0" u="sng" dirty="0">
                <a:solidFill>
                  <a:schemeClr val="accent5"/>
                </a:solidFill>
              </a:rPr>
              <a:t>Advantages</a:t>
            </a:r>
            <a:r>
              <a:rPr lang="en-GB" sz="1050" u="sng" dirty="0">
                <a:solidFill>
                  <a:schemeClr val="accent5"/>
                </a:solidFill>
              </a:rPr>
              <a:t> 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accent5"/>
                </a:solidFill>
              </a:rPr>
              <a:t>Spot a wide array of defects that could be missed by the human eye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u="sng" dirty="0">
                <a:solidFill>
                  <a:srgbClr val="FF0000"/>
                </a:solidFill>
              </a:rPr>
              <a:t>Disadvantages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FF0000"/>
                </a:solidFill>
              </a:rPr>
              <a:t>Sensitivity can be too great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FF0000"/>
                </a:solidFill>
              </a:rPr>
              <a:t>Image can be impaired by too many data packages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endParaRPr lang="en-GB" sz="1050" dirty="0"/>
          </a:p>
          <a:p>
            <a:pPr marL="171450" lvl="4" indent="-171450">
              <a:buFont typeface="Arial" panose="020B0604020202020204" pitchFamily="34" charset="0"/>
              <a:buChar char="•"/>
            </a:pPr>
            <a:endParaRPr lang="en-GB" sz="1050" dirty="0"/>
          </a:p>
          <a:p>
            <a:pPr marL="171450" lvl="4" indent="-171450">
              <a:buFont typeface="Arial" panose="020B0604020202020204" pitchFamily="34" charset="0"/>
              <a:buChar char="•"/>
            </a:pPr>
            <a:endParaRPr lang="en-GB" sz="1050" dirty="0"/>
          </a:p>
          <a:p>
            <a:pPr marL="171450" lvl="4" indent="-171450">
              <a:buFont typeface="Arial" panose="020B0604020202020204" pitchFamily="34" charset="0"/>
              <a:buChar char="•"/>
            </a:pPr>
            <a:endParaRPr lang="en-GB" sz="105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3"/>
          </p:nvPr>
        </p:nvSpPr>
        <p:spPr/>
        <p:txBody>
          <a:bodyPr/>
          <a:lstStyle/>
          <a:p>
            <a:pPr lvl="4"/>
            <a:r>
              <a:rPr lang="en-GB" sz="1050" dirty="0" err="1"/>
              <a:t>EdgeMon</a:t>
            </a:r>
            <a:r>
              <a:rPr lang="en-GB" sz="1050" dirty="0"/>
              <a:t> (</a:t>
            </a:r>
            <a:r>
              <a:rPr lang="en-GB" sz="1050" dirty="0" err="1"/>
              <a:t>edgemon</a:t>
            </a:r>
            <a:r>
              <a:rPr lang="en-GB" sz="1050" dirty="0"/>
              <a:t> sheets</a:t>
            </a:r>
            <a:r>
              <a:rPr lang="en-GB" sz="900" dirty="0"/>
              <a:t>)</a:t>
            </a:r>
          </a:p>
          <a:p>
            <a:pPr lvl="4"/>
            <a:endParaRPr lang="en-GB" sz="900" dirty="0"/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dirty="0"/>
              <a:t>Monitoring of edge quality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dirty="0"/>
              <a:t>Digitally enhances image for inspectors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u="sng" dirty="0">
                <a:solidFill>
                  <a:schemeClr val="accent5"/>
                </a:solidFill>
              </a:rPr>
              <a:t>Advantages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chemeClr val="accent5"/>
                </a:solidFill>
              </a:rPr>
              <a:t>Allows for defect monitoring before inspection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u="sng" dirty="0">
                <a:solidFill>
                  <a:srgbClr val="FF0000"/>
                </a:solidFill>
              </a:rPr>
              <a:t>Disadvantages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FF0000"/>
                </a:solidFill>
              </a:rPr>
              <a:t>Only activates for side trimmed material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FF0000"/>
                </a:solidFill>
              </a:rPr>
              <a:t> not linked with the CAT system in place where side trimming quality is classified e.g. 1 for FF</a:t>
            </a:r>
          </a:p>
          <a:p>
            <a:pPr marL="171450" lvl="4" indent="-171450">
              <a:buFont typeface="Arial" panose="020B0604020202020204" pitchFamily="34" charset="0"/>
              <a:buChar char="•"/>
            </a:pPr>
            <a:endParaRPr lang="en-GB" sz="9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 and Discussion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9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FD874C6-2470-4EDF-A923-84A2E1F913D8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3"/>
          <a:srcRect l="10442" r="10442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C9E8B14E-38B1-46BD-9894-4C43CF584DE3}"/>
              </a:ext>
            </a:extLst>
          </p:cNvPr>
          <p:cNvPicPr>
            <a:picLocks noGrp="1" noChangeAspect="1"/>
          </p:cNvPicPr>
          <p:nvPr>
            <p:ph type="pic" idx="16"/>
          </p:nvPr>
        </p:nvPicPr>
        <p:blipFill>
          <a:blip r:embed="rId4"/>
          <a:srcRect l="13631" r="13631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49BE9518-A458-4DC7-9371-9284D736BA64}"/>
              </a:ext>
            </a:extLst>
          </p:cNvPr>
          <p:cNvPicPr>
            <a:picLocks noGrp="1" noChangeAspect="1"/>
          </p:cNvPicPr>
          <p:nvPr>
            <p:ph type="pic" idx="14"/>
          </p:nvPr>
        </p:nvPicPr>
        <p:blipFill rotWithShape="1">
          <a:blip r:embed="rId5"/>
          <a:srcRect l="-540" r="3288"/>
          <a:stretch/>
        </p:blipFill>
        <p:spPr>
          <a:xfrm>
            <a:off x="457200" y="1017588"/>
            <a:ext cx="2731260" cy="1610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24707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8A327C2-10DB-4CFF-8AEF-BF177719CA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1050" u="sng" dirty="0"/>
              <a:t>Merging programmes </a:t>
            </a:r>
          </a:p>
          <a:p>
            <a:endParaRPr lang="en-GB" sz="1050" u="sng" dirty="0"/>
          </a:p>
          <a:p>
            <a:r>
              <a:rPr lang="en-GB" sz="1050" dirty="0"/>
              <a:t>Merge all programmes used in inspection( Cognex, TLR and </a:t>
            </a:r>
            <a:r>
              <a:rPr lang="en-GB" sz="1050" dirty="0" err="1"/>
              <a:t>edgemon</a:t>
            </a:r>
            <a:r>
              <a:rPr lang="en-GB" sz="1050" dirty="0"/>
              <a:t>)</a:t>
            </a:r>
          </a:p>
          <a:p>
            <a:r>
              <a:rPr lang="en-GB" sz="1050" u="sng" dirty="0">
                <a:solidFill>
                  <a:schemeClr val="accent5"/>
                </a:solidFill>
              </a:rPr>
              <a:t>Advantages</a:t>
            </a:r>
          </a:p>
          <a:p>
            <a:r>
              <a:rPr lang="en-GB" sz="1050" dirty="0">
                <a:solidFill>
                  <a:schemeClr val="accent5"/>
                </a:solidFill>
              </a:rPr>
              <a:t>Save time and money</a:t>
            </a:r>
          </a:p>
          <a:p>
            <a:r>
              <a:rPr lang="en-GB" sz="1050" u="sng" dirty="0">
                <a:solidFill>
                  <a:schemeClr val="accent6"/>
                </a:solidFill>
              </a:rPr>
              <a:t>Disadvantages</a:t>
            </a:r>
          </a:p>
          <a:p>
            <a:r>
              <a:rPr lang="en-GB" sz="1050" dirty="0">
                <a:solidFill>
                  <a:schemeClr val="accent6"/>
                </a:solidFill>
              </a:rPr>
              <a:t>Requires resource, planning, costs, making programmes compatible </a:t>
            </a:r>
          </a:p>
          <a:p>
            <a:pPr marL="0" indent="0">
              <a:buNone/>
            </a:pPr>
            <a:endParaRPr lang="en-GB" u="sng" dirty="0"/>
          </a:p>
          <a:p>
            <a:endParaRPr lang="en-GB" u="sng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40D7B-2461-45B5-B26A-52BBE3F70A3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000" u="sng" dirty="0"/>
              <a:t>3-D scanning</a:t>
            </a:r>
          </a:p>
          <a:p>
            <a:pPr marL="0" indent="0">
              <a:buNone/>
            </a:pPr>
            <a:endParaRPr lang="en-GB" sz="1000" u="sng" dirty="0"/>
          </a:p>
          <a:p>
            <a:r>
              <a:rPr lang="en-GB" sz="1000" dirty="0"/>
              <a:t>Creation of a 3-D map of the coil through laser CT scanners </a:t>
            </a:r>
          </a:p>
          <a:p>
            <a:r>
              <a:rPr lang="en-GB" sz="1000" u="sng" dirty="0">
                <a:solidFill>
                  <a:schemeClr val="accent5"/>
                </a:solidFill>
              </a:rPr>
              <a:t>Advantages</a:t>
            </a:r>
          </a:p>
          <a:p>
            <a:r>
              <a:rPr lang="en-GB" sz="1000" dirty="0">
                <a:solidFill>
                  <a:schemeClr val="accent5"/>
                </a:solidFill>
              </a:rPr>
              <a:t>Possible removal of operator inspection increasing production, turnaround time</a:t>
            </a:r>
          </a:p>
          <a:p>
            <a:r>
              <a:rPr lang="en-GB" sz="1000" dirty="0">
                <a:solidFill>
                  <a:schemeClr val="accent5"/>
                </a:solidFill>
              </a:rPr>
              <a:t>Detection of small defects</a:t>
            </a:r>
          </a:p>
          <a:p>
            <a:r>
              <a:rPr lang="en-GB" sz="1000" u="sng" dirty="0">
                <a:solidFill>
                  <a:schemeClr val="accent6"/>
                </a:solidFill>
              </a:rPr>
              <a:t>Disadvantages</a:t>
            </a:r>
          </a:p>
          <a:p>
            <a:r>
              <a:rPr lang="en-GB" sz="1000" dirty="0">
                <a:solidFill>
                  <a:schemeClr val="accent6"/>
                </a:solidFill>
              </a:rPr>
              <a:t>Heavy resources required</a:t>
            </a:r>
          </a:p>
          <a:p>
            <a:r>
              <a:rPr lang="en-GB" sz="1000" dirty="0">
                <a:solidFill>
                  <a:schemeClr val="accent6"/>
                </a:solidFill>
              </a:rPr>
              <a:t>Require a change in the current system</a:t>
            </a:r>
          </a:p>
          <a:p>
            <a:r>
              <a:rPr lang="en-GB" sz="1000" dirty="0">
                <a:solidFill>
                  <a:schemeClr val="accent6"/>
                </a:solidFill>
              </a:rPr>
              <a:t>Lengthy period of implementation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51F2EA20-28A3-401A-8F0A-1A1566A1FE4C}"/>
              </a:ext>
            </a:extLst>
          </p:cNvPr>
          <p:cNvPicPr>
            <a:picLocks noGrp="1" noChangeAspect="1"/>
          </p:cNvPicPr>
          <p:nvPr>
            <p:ph sz="half" idx="13"/>
          </p:nvPr>
        </p:nvPicPr>
        <p:blipFill>
          <a:blip r:embed="rId3"/>
          <a:stretch>
            <a:fillRect/>
          </a:stretch>
        </p:blipFill>
        <p:spPr>
          <a:xfrm>
            <a:off x="3333683" y="953132"/>
            <a:ext cx="2599200" cy="173249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71A029F9-87CA-48A7-9272-28CE9AF823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 and Recommendations to Improve 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E64241E-8FA1-41AB-8FBD-873A5C91A133}"/>
              </a:ext>
            </a:extLst>
          </p:cNvPr>
          <p:cNvPicPr>
            <a:picLocks noGrp="1" noChangeAspect="1"/>
          </p:cNvPicPr>
          <p:nvPr>
            <p:ph type="pic" idx="14"/>
          </p:nvPr>
        </p:nvPicPr>
        <p:blipFill>
          <a:blip r:embed="rId4"/>
          <a:srcRect t="12696" b="12696"/>
          <a:stretch>
            <a:fillRect/>
          </a:stretch>
        </p:blipFill>
        <p:spPr>
          <a:prstGeom prst="rect">
            <a:avLst/>
          </a:prstGeom>
        </p:spPr>
      </p:pic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2040739D-349F-47F3-82EA-D28234FC6947}"/>
              </a:ext>
            </a:extLst>
          </p:cNvPr>
          <p:cNvPicPr>
            <a:picLocks noGrp="1" noChangeAspect="1"/>
          </p:cNvPicPr>
          <p:nvPr>
            <p:ph type="pic" idx="16"/>
          </p:nvPr>
        </p:nvPicPr>
        <p:blipFill>
          <a:blip r:embed="rId5"/>
          <a:srcRect t="996" b="996"/>
          <a:stretch>
            <a:fillRect/>
          </a:stretch>
        </p:blipFill>
        <p:spPr>
          <a:xfrm>
            <a:off x="6097453" y="1017588"/>
            <a:ext cx="2473325" cy="166803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5EE103-CEEB-4B1F-9251-549B8F1E10D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6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34B59339-C5AB-4DE6-A1E6-4AA78BB04E04}"/>
              </a:ext>
            </a:extLst>
          </p:cNvPr>
          <p:cNvSpPr txBox="1">
            <a:spLocks/>
          </p:cNvSpPr>
          <p:nvPr/>
        </p:nvSpPr>
        <p:spPr bwMode="gray">
          <a:xfrm>
            <a:off x="5971578" y="2773487"/>
            <a:ext cx="2599200" cy="21785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9388" indent="-179388" algn="l" defTabSz="91440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7188" indent="-17780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6575" indent="-179388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4863" indent="-268288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2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u="sng" dirty="0"/>
              <a:t>Green LED lighting</a:t>
            </a:r>
          </a:p>
          <a:p>
            <a:endParaRPr lang="en-GB" sz="1000" u="sng" dirty="0"/>
          </a:p>
          <a:p>
            <a:r>
              <a:rPr lang="en-GB" sz="1000" dirty="0"/>
              <a:t>Install green LED for surface inspection</a:t>
            </a:r>
          </a:p>
          <a:p>
            <a:r>
              <a:rPr lang="en-GB" sz="1000" u="sng" dirty="0">
                <a:solidFill>
                  <a:schemeClr val="accent5"/>
                </a:solidFill>
              </a:rPr>
              <a:t>Advantages</a:t>
            </a:r>
          </a:p>
          <a:p>
            <a:r>
              <a:rPr lang="en-GB" sz="1000" dirty="0">
                <a:solidFill>
                  <a:schemeClr val="accent5"/>
                </a:solidFill>
              </a:rPr>
              <a:t>Improves contrast for identifying defects</a:t>
            </a:r>
          </a:p>
          <a:p>
            <a:r>
              <a:rPr lang="en-GB" sz="1000" dirty="0">
                <a:solidFill>
                  <a:schemeClr val="accent5"/>
                </a:solidFill>
              </a:rPr>
              <a:t>Green wavelengths seen easier by human eye</a:t>
            </a:r>
          </a:p>
          <a:p>
            <a:r>
              <a:rPr lang="en-GB" sz="1000" u="sng" dirty="0">
                <a:solidFill>
                  <a:schemeClr val="accent6"/>
                </a:solidFill>
              </a:rPr>
              <a:t>Disadvantages</a:t>
            </a:r>
          </a:p>
          <a:p>
            <a:r>
              <a:rPr lang="en-GB" sz="1050" dirty="0">
                <a:solidFill>
                  <a:schemeClr val="accent6"/>
                </a:solidFill>
              </a:rPr>
              <a:t>current LED’s would need replacement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790431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2_Office Theme">
  <a:themeElements>
    <a:clrScheme name="TaTa new">
      <a:dk1>
        <a:srgbClr val="000000"/>
      </a:dk1>
      <a:lt1>
        <a:srgbClr val="FFFFFF"/>
      </a:lt1>
      <a:dk2>
        <a:srgbClr val="5A245A"/>
      </a:dk2>
      <a:lt2>
        <a:srgbClr val="0083A9"/>
      </a:lt2>
      <a:accent1>
        <a:srgbClr val="3D7EDB"/>
      </a:accent1>
      <a:accent2>
        <a:srgbClr val="002B45"/>
      </a:accent2>
      <a:accent3>
        <a:srgbClr val="BEB9A6"/>
      </a:accent3>
      <a:accent4>
        <a:srgbClr val="FFA100"/>
      </a:accent4>
      <a:accent5>
        <a:srgbClr val="34B233"/>
      </a:accent5>
      <a:accent6>
        <a:srgbClr val="ED2939"/>
      </a:accent6>
      <a:hlink>
        <a:srgbClr val="3D7EDB"/>
      </a:hlink>
      <a:folHlink>
        <a:srgbClr val="3D7EDB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D7EDB"/>
        </a:solidFill>
        <a:ln w="3175">
          <a:noFill/>
          <a:miter lim="800000"/>
        </a:ln>
      </a:spPr>
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lnSpc>
            <a:spcPct val="100000"/>
          </a:lnSpc>
          <a:defRPr sz="1400" dirty="0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TataSteel_PPT-template_with instructions" id="{27E8E042-6A23-44E4-8C99-C015E5AD4B49}" vid="{D3BB893D-009E-4098-99A2-97DED19F47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037C23315B4E45866995FA935AD68F" ma:contentTypeVersion="8" ma:contentTypeDescription="Create a new document." ma:contentTypeScope="" ma:versionID="c689674c85b4b5bf9773c9b9f4241b63">
  <xsd:schema xmlns:xsd="http://www.w3.org/2001/XMLSchema" xmlns:xs="http://www.w3.org/2001/XMLSchema" xmlns:p="http://schemas.microsoft.com/office/2006/metadata/properties" xmlns:ns3="f7c0ee55-c9ec-4929-abcd-c2838a8cc37b" targetNamespace="http://schemas.microsoft.com/office/2006/metadata/properties" ma:root="true" ma:fieldsID="b8c331137f1783a9f5ee1bb2ee35f243" ns3:_="">
    <xsd:import namespace="f7c0ee55-c9ec-4929-abcd-c2838a8cc3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c0ee55-c9ec-4929-abcd-c2838a8cc3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9C02A7C-2622-4DC6-9C79-EF91E9167D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c0ee55-c9ec-4929-abcd-c2838a8cc3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BACEA6-70C9-470B-BCC8-5B8E28C9D9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592CD8-B590-42A6-8EDC-5F3847C67ECF}">
  <ds:schemaRefs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f7c0ee55-c9ec-4929-abcd-c2838a8cc37b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Slidepool_full_with_instructions</Template>
  <TotalTime>0</TotalTime>
  <Words>448</Words>
  <Application>Microsoft Office PowerPoint</Application>
  <PresentationFormat>On-screen Show (16:9)</PresentationFormat>
  <Paragraphs>89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Wingdings</vt:lpstr>
      <vt:lpstr>2_Office Theme</vt:lpstr>
      <vt:lpstr>Surface Inspection Systems (For defect detection)</vt:lpstr>
      <vt:lpstr>Contents</vt:lpstr>
      <vt:lpstr>Introduction</vt:lpstr>
      <vt:lpstr>Background</vt:lpstr>
      <vt:lpstr>Methods and Discussion</vt:lpstr>
      <vt:lpstr>Conclusions and Recommendations to Improve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Surface Inspection Systems (For defect detection)</dc:title>
  <dc:creator>Brown, Rory</dc:creator>
  <cp:lastModifiedBy>Brown, Rory</cp:lastModifiedBy>
  <cp:revision>34</cp:revision>
  <cp:lastPrinted>2019-07-15T14:28:02Z</cp:lastPrinted>
  <dcterms:created xsi:type="dcterms:W3CDTF">2019-10-28T10:39:09Z</dcterms:created>
  <dcterms:modified xsi:type="dcterms:W3CDTF">2019-11-21T09:15:28Z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0x01010039037C23315B4E45866995FA935AD68F</vt:lpwstr>
  </property>
</Properties>
</file>