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4/16/2015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4/16/2015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4/16/2015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4/16/2015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4/16/2015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4/16/2015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4/16/2015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4/16/2015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4/16/2015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4/16/2015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4/16/2015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4/16/2015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4/16/2015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4/16/2015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4/16/2015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4/16/2015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4/16/2015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4/16/2015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Bruno Latour</a:t>
            </a:r>
            <a:endParaRPr lang="en-GB" dirty="0"/>
          </a:p>
        </p:txBody>
      </p:sp>
      <p:sp>
        <p:nvSpPr>
          <p:cNvPr id="3" name="Subtitle 2"/>
          <p:cNvSpPr>
            <a:spLocks noGrp="1"/>
          </p:cNvSpPr>
          <p:nvPr>
            <p:ph type="subTitle" idx="1"/>
          </p:nvPr>
        </p:nvSpPr>
        <p:spPr/>
        <p:txBody>
          <a:bodyPr/>
          <a:lstStyle/>
          <a:p>
            <a:r>
              <a:rPr lang="en-GB" dirty="0" smtClean="0"/>
              <a:t>Networks, actors and assemblages</a:t>
            </a:r>
          </a:p>
          <a:p>
            <a:r>
              <a:rPr lang="en-GB" dirty="0" smtClean="0"/>
              <a:t>                                                                                         Author: A f davis</a:t>
            </a:r>
            <a:endParaRPr lang="en-GB" dirty="0"/>
          </a:p>
        </p:txBody>
      </p:sp>
    </p:spTree>
    <p:extLst>
      <p:ext uri="{BB962C8B-B14F-4D97-AF65-F5344CB8AC3E}">
        <p14:creationId xmlns:p14="http://schemas.microsoft.com/office/powerpoint/2010/main" val="15012869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‘Laboratory life’</a:t>
            </a:r>
            <a:endParaRPr lang="en-GB" dirty="0"/>
          </a:p>
        </p:txBody>
      </p:sp>
      <p:sp>
        <p:nvSpPr>
          <p:cNvPr id="3" name="Content Placeholder 2"/>
          <p:cNvSpPr>
            <a:spLocks noGrp="1"/>
          </p:cNvSpPr>
          <p:nvPr>
            <p:ph idx="1"/>
          </p:nvPr>
        </p:nvSpPr>
        <p:spPr/>
        <p:txBody>
          <a:bodyPr>
            <a:normAutofit lnSpcReduction="10000"/>
          </a:bodyPr>
          <a:lstStyle/>
          <a:p>
            <a:r>
              <a:rPr lang="en-GB" dirty="0" smtClean="0"/>
              <a:t>Bruno Latour is perhaps the closest of our trio of authors to an anthropologist.</a:t>
            </a:r>
          </a:p>
          <a:p>
            <a:endParaRPr lang="en-GB" dirty="0"/>
          </a:p>
          <a:p>
            <a:r>
              <a:rPr lang="en-GB" dirty="0" smtClean="0"/>
              <a:t>Born in 1947 </a:t>
            </a:r>
            <a:r>
              <a:rPr lang="en-GB" dirty="0" smtClean="0"/>
              <a:t>Latour </a:t>
            </a:r>
            <a:r>
              <a:rPr lang="en-GB" dirty="0" smtClean="0"/>
              <a:t>spent his formative training moving between theology, philosophy and anthropology. </a:t>
            </a:r>
          </a:p>
          <a:p>
            <a:endParaRPr lang="en-GB" dirty="0"/>
          </a:p>
          <a:p>
            <a:r>
              <a:rPr lang="en-GB" dirty="0" smtClean="0"/>
              <a:t>His early fieldwork was on the ‘Ivory Coast’ and resulted in a modest monograph on race, industrial relations and decolonization.</a:t>
            </a:r>
          </a:p>
          <a:p>
            <a:endParaRPr lang="en-GB" dirty="0"/>
          </a:p>
          <a:p>
            <a:r>
              <a:rPr lang="en-GB" dirty="0" smtClean="0"/>
              <a:t>However: he first came to the attention of the broader academic work with his pioneering sociological studies of scientific communities. </a:t>
            </a:r>
            <a:endParaRPr lang="en-GB" dirty="0"/>
          </a:p>
        </p:txBody>
      </p:sp>
      <p:pic>
        <p:nvPicPr>
          <p:cNvPr id="4" name="Picture 3"/>
          <p:cNvPicPr>
            <a:picLocks noChangeAspect="1"/>
          </p:cNvPicPr>
          <p:nvPr/>
        </p:nvPicPr>
        <p:blipFill>
          <a:blip r:embed="rId2"/>
          <a:stretch>
            <a:fillRect/>
          </a:stretch>
        </p:blipFill>
        <p:spPr>
          <a:xfrm>
            <a:off x="7458501" y="259307"/>
            <a:ext cx="2133600" cy="1593941"/>
          </a:xfrm>
          <a:prstGeom prst="rect">
            <a:avLst/>
          </a:prstGeom>
        </p:spPr>
      </p:pic>
    </p:spTree>
    <p:extLst>
      <p:ext uri="{BB962C8B-B14F-4D97-AF65-F5344CB8AC3E}">
        <p14:creationId xmlns:p14="http://schemas.microsoft.com/office/powerpoint/2010/main" val="20541504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218364"/>
            <a:ext cx="9404723" cy="1433015"/>
          </a:xfrm>
        </p:spPr>
        <p:txBody>
          <a:bodyPr/>
          <a:lstStyle/>
          <a:p>
            <a:r>
              <a:rPr lang="en-GB" dirty="0" smtClean="0"/>
              <a:t>Social Constructivist perspectives on science</a:t>
            </a:r>
            <a:endParaRPr lang="en-GB" dirty="0"/>
          </a:p>
        </p:txBody>
      </p:sp>
      <p:sp>
        <p:nvSpPr>
          <p:cNvPr id="3" name="Content Placeholder 2"/>
          <p:cNvSpPr>
            <a:spLocks noGrp="1"/>
          </p:cNvSpPr>
          <p:nvPr>
            <p:ph idx="1"/>
          </p:nvPr>
        </p:nvSpPr>
        <p:spPr>
          <a:xfrm>
            <a:off x="1103312" y="1651380"/>
            <a:ext cx="8946541" cy="4597020"/>
          </a:xfrm>
        </p:spPr>
        <p:txBody>
          <a:bodyPr/>
          <a:lstStyle/>
          <a:p>
            <a:endParaRPr lang="en-GB" dirty="0" smtClean="0"/>
          </a:p>
          <a:p>
            <a:r>
              <a:rPr lang="en-GB" dirty="0" smtClean="0"/>
              <a:t>Latour was a prominent exponent of ‘social constructivism’ in the harder physical sciences’.</a:t>
            </a:r>
          </a:p>
          <a:p>
            <a:r>
              <a:rPr lang="en-GB" dirty="0" smtClean="0"/>
              <a:t>Social Constructivism prefers to down play the role of the ‘natural world’ in the development of our scientific theories, preferring instead to emphasis the critical </a:t>
            </a:r>
            <a:r>
              <a:rPr lang="en-GB" i="1" dirty="0" smtClean="0"/>
              <a:t>social</a:t>
            </a:r>
            <a:r>
              <a:rPr lang="en-GB" dirty="0" smtClean="0"/>
              <a:t> role in the construction of scientific theories and facts.</a:t>
            </a:r>
            <a:endParaRPr lang="en-GB" dirty="0"/>
          </a:p>
          <a:p>
            <a:r>
              <a:rPr lang="en-GB" dirty="0" smtClean="0"/>
              <a:t>In early works like his jointly authored (with S Woolgar)  ‘Laboratory life’ Latour  (1979) first propounded a uniquely sociological, epistemological and sociological account of scientific practice </a:t>
            </a:r>
            <a:r>
              <a:rPr lang="en-GB" dirty="0" smtClean="0"/>
              <a:t>at f </a:t>
            </a:r>
            <a:r>
              <a:rPr lang="en-GB" dirty="0" smtClean="0"/>
              <a:t>a scientific community </a:t>
            </a:r>
            <a:r>
              <a:rPr lang="en-GB" dirty="0" smtClean="0"/>
              <a:t>- the </a:t>
            </a:r>
            <a:r>
              <a:rPr lang="en-GB" dirty="0" smtClean="0"/>
              <a:t>famous ‘Salk Institute’ in California. </a:t>
            </a:r>
          </a:p>
          <a:p>
            <a:r>
              <a:rPr lang="en-GB" dirty="0" smtClean="0"/>
              <a:t>The authors maintained that </a:t>
            </a:r>
            <a:r>
              <a:rPr lang="en-GB" dirty="0" smtClean="0"/>
              <a:t>scientific </a:t>
            </a:r>
            <a:r>
              <a:rPr lang="en-GB" dirty="0" smtClean="0"/>
              <a:t>facts </a:t>
            </a:r>
            <a:r>
              <a:rPr lang="en-GB" dirty="0" smtClean="0"/>
              <a:t>arose </a:t>
            </a:r>
            <a:r>
              <a:rPr lang="en-GB" dirty="0" smtClean="0"/>
              <a:t>from social activities and discussion rather than </a:t>
            </a:r>
            <a:r>
              <a:rPr lang="en-GB" dirty="0" smtClean="0"/>
              <a:t>from method </a:t>
            </a:r>
            <a:r>
              <a:rPr lang="en-GB" dirty="0" smtClean="0"/>
              <a:t>and discovery</a:t>
            </a:r>
            <a:endParaRPr lang="en-GB" dirty="0"/>
          </a:p>
        </p:txBody>
      </p:sp>
      <p:pic>
        <p:nvPicPr>
          <p:cNvPr id="4" name="Picture 3"/>
          <p:cNvPicPr>
            <a:picLocks noChangeAspect="1"/>
          </p:cNvPicPr>
          <p:nvPr/>
        </p:nvPicPr>
        <p:blipFill>
          <a:blip r:embed="rId2"/>
          <a:stretch>
            <a:fillRect/>
          </a:stretch>
        </p:blipFill>
        <p:spPr>
          <a:xfrm>
            <a:off x="10049853" y="722691"/>
            <a:ext cx="2001759" cy="1857375"/>
          </a:xfrm>
          <a:prstGeom prst="rect">
            <a:avLst/>
          </a:prstGeom>
        </p:spPr>
      </p:pic>
    </p:spTree>
    <p:extLst>
      <p:ext uri="{BB962C8B-B14F-4D97-AF65-F5344CB8AC3E}">
        <p14:creationId xmlns:p14="http://schemas.microsoft.com/office/powerpoint/2010/main" val="325059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sociology of knowledge or ‘social epistemology’</a:t>
            </a:r>
            <a:endParaRPr lang="en-GB" dirty="0"/>
          </a:p>
        </p:txBody>
      </p:sp>
      <p:sp>
        <p:nvSpPr>
          <p:cNvPr id="3" name="Content Placeholder 2"/>
          <p:cNvSpPr>
            <a:spLocks noGrp="1"/>
          </p:cNvSpPr>
          <p:nvPr>
            <p:ph idx="1"/>
          </p:nvPr>
        </p:nvSpPr>
        <p:spPr/>
        <p:txBody>
          <a:bodyPr>
            <a:normAutofit fontScale="92500"/>
          </a:bodyPr>
          <a:lstStyle/>
          <a:p>
            <a:r>
              <a:rPr lang="en-GB" dirty="0" smtClean="0"/>
              <a:t>Latour’s views in works like ‘Laboratory life’ (1979) and ‘Science in Action’ (1987) argue that we must look at scientific truths as socially constructed assemblages which owe very little to method or discovery.</a:t>
            </a:r>
          </a:p>
          <a:p>
            <a:endParaRPr lang="en-GB" dirty="0"/>
          </a:p>
          <a:p>
            <a:r>
              <a:rPr lang="en-GB" dirty="0" smtClean="0"/>
              <a:t>For Latour, many experiments go wildly wrong and much of the scientific activities in places like the ‘Salk Institute’ was taken up in arguing which data sets to include and which to exclude by virtue of their not contradicting the extant scientific orthodoxy.</a:t>
            </a:r>
          </a:p>
          <a:p>
            <a:endParaRPr lang="en-GB" dirty="0"/>
          </a:p>
          <a:p>
            <a:r>
              <a:rPr lang="en-GB" dirty="0" smtClean="0"/>
              <a:t>What we have in effect </a:t>
            </a:r>
            <a:r>
              <a:rPr lang="en-GB" dirty="0" smtClean="0"/>
              <a:t>are temporary </a:t>
            </a:r>
            <a:r>
              <a:rPr lang="en-GB" dirty="0" smtClean="0"/>
              <a:t>mechanisms i.e. arguments, debates, gambles and </a:t>
            </a:r>
            <a:r>
              <a:rPr lang="en-GB" dirty="0" smtClean="0"/>
              <a:t>disagreements, </a:t>
            </a:r>
            <a:r>
              <a:rPr lang="en-GB" dirty="0" smtClean="0"/>
              <a:t>which result in the removal of anything which brings traditional scientific orthodoxy in to </a:t>
            </a:r>
            <a:r>
              <a:rPr lang="en-GB" dirty="0" smtClean="0"/>
              <a:t>disrepute. </a:t>
            </a:r>
            <a:endParaRPr lang="en-GB" dirty="0"/>
          </a:p>
        </p:txBody>
      </p:sp>
    </p:spTree>
    <p:extLst>
      <p:ext uri="{BB962C8B-B14F-4D97-AF65-F5344CB8AC3E}">
        <p14:creationId xmlns:p14="http://schemas.microsoft.com/office/powerpoint/2010/main" val="30433086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Constructivism in the sciences: antecedents 1</a:t>
            </a:r>
            <a:endParaRPr lang="en-GB" dirty="0"/>
          </a:p>
        </p:txBody>
      </p:sp>
      <p:sp>
        <p:nvSpPr>
          <p:cNvPr id="3" name="Content Placeholder 2"/>
          <p:cNvSpPr>
            <a:spLocks noGrp="1"/>
          </p:cNvSpPr>
          <p:nvPr>
            <p:ph idx="1"/>
          </p:nvPr>
        </p:nvSpPr>
        <p:spPr/>
        <p:txBody>
          <a:bodyPr/>
          <a:lstStyle/>
          <a:p>
            <a:r>
              <a:rPr lang="en-GB" dirty="0" smtClean="0"/>
              <a:t>Thomas Kuhn (1922 – 1996) ‘Paradigm shifts’. </a:t>
            </a:r>
          </a:p>
          <a:p>
            <a:endParaRPr lang="en-GB" dirty="0"/>
          </a:p>
          <a:p>
            <a:r>
              <a:rPr lang="en-GB" dirty="0"/>
              <a:t>"But paradigm debates are not really about relative problem-solving ability, though for good reasons they are usually couched in those terms. Instead, the issue is which paradigm should in future guide research on problems many of which neither competitor can yet claim to resolve completely. [A decision is called for] and in the circumstances that decision must be based less on past achievement than on future promise."</a:t>
            </a:r>
          </a:p>
          <a:p>
            <a:r>
              <a:rPr lang="en-GB" dirty="0"/>
              <a:t>—Thomas </a:t>
            </a:r>
            <a:r>
              <a:rPr lang="en-GB" dirty="0" smtClean="0"/>
              <a:t>Kuhn (1971),</a:t>
            </a:r>
            <a:r>
              <a:rPr lang="en-GB" dirty="0"/>
              <a:t> </a:t>
            </a:r>
            <a:r>
              <a:rPr lang="en-GB" i="1" dirty="0"/>
              <a:t>The Structure of Scientific Revolutions . p. 157</a:t>
            </a:r>
            <a:endParaRPr lang="en-GB" dirty="0"/>
          </a:p>
          <a:p>
            <a:endParaRPr lang="en-GB" dirty="0"/>
          </a:p>
        </p:txBody>
      </p:sp>
    </p:spTree>
    <p:extLst>
      <p:ext uri="{BB962C8B-B14F-4D97-AF65-F5344CB8AC3E}">
        <p14:creationId xmlns:p14="http://schemas.microsoft.com/office/powerpoint/2010/main" val="7349325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Constructivism in the sciences: antecedents </a:t>
            </a:r>
            <a:r>
              <a:rPr lang="en-GB" dirty="0" smtClean="0"/>
              <a:t>2</a:t>
            </a:r>
            <a:endParaRPr lang="en-GB" dirty="0"/>
          </a:p>
        </p:txBody>
      </p:sp>
      <p:sp>
        <p:nvSpPr>
          <p:cNvPr id="3" name="Content Placeholder 2"/>
          <p:cNvSpPr>
            <a:spLocks noGrp="1"/>
          </p:cNvSpPr>
          <p:nvPr>
            <p:ph idx="1"/>
          </p:nvPr>
        </p:nvSpPr>
        <p:spPr/>
        <p:txBody>
          <a:bodyPr/>
          <a:lstStyle/>
          <a:p>
            <a:r>
              <a:rPr lang="en-GB" dirty="0" smtClean="0"/>
              <a:t>David Bloor (1942 - ) the Sociology of Scientific Knowledge (SSK)</a:t>
            </a:r>
          </a:p>
          <a:p>
            <a:endParaRPr lang="en-GB" dirty="0"/>
          </a:p>
          <a:p>
            <a:r>
              <a:rPr lang="en-GB" dirty="0" smtClean="0"/>
              <a:t>For example: the ‘Strong Program’:</a:t>
            </a:r>
          </a:p>
          <a:p>
            <a:r>
              <a:rPr lang="en-GB" i="1" dirty="0"/>
              <a:t>Causality</a:t>
            </a:r>
            <a:r>
              <a:rPr lang="en-GB" dirty="0"/>
              <a:t>: it examines the conditions (psychological, social, and cultural) that bring about claims to a certain kind of knowledge.</a:t>
            </a:r>
          </a:p>
          <a:p>
            <a:r>
              <a:rPr lang="en-GB" i="1" dirty="0"/>
              <a:t>Impartiality</a:t>
            </a:r>
            <a:r>
              <a:rPr lang="en-GB" dirty="0"/>
              <a:t>: it examines successful as well as unsuccessful knowledge claims.</a:t>
            </a:r>
          </a:p>
          <a:p>
            <a:r>
              <a:rPr lang="en-GB" i="1" dirty="0"/>
              <a:t>Symmetry</a:t>
            </a:r>
            <a:r>
              <a:rPr lang="en-GB" dirty="0"/>
              <a:t>: the same types of explanations are used for successful and unsuccessful knowledge claims alike.</a:t>
            </a:r>
          </a:p>
          <a:p>
            <a:r>
              <a:rPr lang="en-GB" i="1" dirty="0"/>
              <a:t>Reflexivity</a:t>
            </a:r>
            <a:r>
              <a:rPr lang="en-GB" dirty="0"/>
              <a:t>: it must be applicable to sociology itself</a:t>
            </a:r>
          </a:p>
          <a:p>
            <a:endParaRPr lang="en-GB" dirty="0"/>
          </a:p>
          <a:p>
            <a:endParaRPr lang="en-GB" dirty="0"/>
          </a:p>
        </p:txBody>
      </p:sp>
    </p:spTree>
    <p:extLst>
      <p:ext uri="{BB962C8B-B14F-4D97-AF65-F5344CB8AC3E}">
        <p14:creationId xmlns:p14="http://schemas.microsoft.com/office/powerpoint/2010/main" val="67160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Latour: The Pasteurisation of France (1988)</a:t>
            </a:r>
            <a:endParaRPr lang="en-GB" dirty="0"/>
          </a:p>
        </p:txBody>
      </p:sp>
      <p:sp>
        <p:nvSpPr>
          <p:cNvPr id="3" name="Content Placeholder 2"/>
          <p:cNvSpPr>
            <a:spLocks noGrp="1"/>
          </p:cNvSpPr>
          <p:nvPr>
            <p:ph idx="1"/>
          </p:nvPr>
        </p:nvSpPr>
        <p:spPr>
          <a:xfrm>
            <a:off x="1103312" y="1725770"/>
            <a:ext cx="8946541" cy="4522630"/>
          </a:xfrm>
        </p:spPr>
        <p:txBody>
          <a:bodyPr>
            <a:normAutofit fontScale="92500" lnSpcReduction="20000"/>
          </a:bodyPr>
          <a:lstStyle/>
          <a:p>
            <a:r>
              <a:rPr lang="en-GB" dirty="0" smtClean="0"/>
              <a:t>Latour wonders to what extent can we attribute the discovery of pasteurisation </a:t>
            </a:r>
            <a:r>
              <a:rPr lang="en-GB" dirty="0" smtClean="0"/>
              <a:t>to </a:t>
            </a:r>
            <a:r>
              <a:rPr lang="en-GB" dirty="0" smtClean="0"/>
              <a:t>‘one great man’ as typically it is: Louis Pasteur.</a:t>
            </a:r>
          </a:p>
          <a:p>
            <a:endParaRPr lang="en-GB" dirty="0"/>
          </a:p>
          <a:p>
            <a:r>
              <a:rPr lang="en-GB" dirty="0" smtClean="0"/>
              <a:t>Instead, </a:t>
            </a:r>
            <a:r>
              <a:rPr lang="en-GB" dirty="0" smtClean="0"/>
              <a:t>Latour traces the ‘network’ of a pre-existent network of public hygiene programs, medical interests both in the military and pressure </a:t>
            </a:r>
            <a:r>
              <a:rPr lang="en-GB" dirty="0" smtClean="0"/>
              <a:t> </a:t>
            </a:r>
            <a:r>
              <a:rPr lang="en-GB" dirty="0" smtClean="0"/>
              <a:t>from colonial activity.</a:t>
            </a:r>
          </a:p>
          <a:p>
            <a:endParaRPr lang="en-GB" dirty="0"/>
          </a:p>
          <a:p>
            <a:r>
              <a:rPr lang="en-GB" dirty="0" smtClean="0"/>
              <a:t>This ‘network’ consists of the rise </a:t>
            </a:r>
            <a:r>
              <a:rPr lang="en-GB" dirty="0" smtClean="0"/>
              <a:t>of and building of an industrial society and the scientific facts that attach to it and emerge from </a:t>
            </a:r>
            <a:r>
              <a:rPr lang="en-GB" dirty="0" smtClean="0"/>
              <a:t>it. This belies </a:t>
            </a:r>
            <a:r>
              <a:rPr lang="en-GB" dirty="0" smtClean="0"/>
              <a:t>the </a:t>
            </a:r>
            <a:r>
              <a:rPr lang="en-GB" dirty="0" smtClean="0"/>
              <a:t>‘received’ theory </a:t>
            </a:r>
            <a:r>
              <a:rPr lang="en-GB" dirty="0" smtClean="0"/>
              <a:t>of a driven man </a:t>
            </a:r>
            <a:r>
              <a:rPr lang="en-GB" dirty="0" smtClean="0"/>
              <a:t>who single </a:t>
            </a:r>
            <a:r>
              <a:rPr lang="en-GB" dirty="0" smtClean="0"/>
              <a:t>handed </a:t>
            </a:r>
            <a:r>
              <a:rPr lang="en-GB" dirty="0" smtClean="0"/>
              <a:t>persuaded </a:t>
            </a:r>
            <a:r>
              <a:rPr lang="en-GB" dirty="0" smtClean="0"/>
              <a:t>farmers and industrialists to build drains and improve irrigation </a:t>
            </a:r>
            <a:r>
              <a:rPr lang="en-GB" dirty="0" smtClean="0"/>
              <a:t>and or drainage</a:t>
            </a:r>
            <a:r>
              <a:rPr lang="en-GB" dirty="0" smtClean="0"/>
              <a:t>. </a:t>
            </a:r>
            <a:endParaRPr lang="en-GB" dirty="0" smtClean="0"/>
          </a:p>
          <a:p>
            <a:endParaRPr lang="en-GB" dirty="0"/>
          </a:p>
          <a:p>
            <a:r>
              <a:rPr lang="en-GB" smtClean="0"/>
              <a:t>Social </a:t>
            </a:r>
            <a:r>
              <a:rPr lang="en-GB" dirty="0" smtClean="0"/>
              <a:t>constructivism and reassembling the concept of the ‘social’ as integral to the harder sciences and not peripheral to them. </a:t>
            </a:r>
            <a:endParaRPr lang="en-GB" dirty="0"/>
          </a:p>
        </p:txBody>
      </p:sp>
      <p:pic>
        <p:nvPicPr>
          <p:cNvPr id="4" name="Picture 3"/>
          <p:cNvPicPr>
            <a:picLocks noChangeAspect="1"/>
          </p:cNvPicPr>
          <p:nvPr/>
        </p:nvPicPr>
        <p:blipFill>
          <a:blip r:embed="rId2"/>
          <a:stretch>
            <a:fillRect/>
          </a:stretch>
        </p:blipFill>
        <p:spPr>
          <a:xfrm>
            <a:off x="10330999" y="2232689"/>
            <a:ext cx="1438275" cy="2228850"/>
          </a:xfrm>
          <a:prstGeom prst="rect">
            <a:avLst/>
          </a:prstGeom>
        </p:spPr>
      </p:pic>
    </p:spTree>
    <p:extLst>
      <p:ext uri="{BB962C8B-B14F-4D97-AF65-F5344CB8AC3E}">
        <p14:creationId xmlns:p14="http://schemas.microsoft.com/office/powerpoint/2010/main" val="34153036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Actor Network Theory</a:t>
            </a:r>
            <a:endParaRPr lang="en-GB" dirty="0"/>
          </a:p>
        </p:txBody>
      </p:sp>
      <p:sp>
        <p:nvSpPr>
          <p:cNvPr id="3" name="Content Placeholder 2"/>
          <p:cNvSpPr>
            <a:spLocks noGrp="1"/>
          </p:cNvSpPr>
          <p:nvPr>
            <p:ph idx="1"/>
          </p:nvPr>
        </p:nvSpPr>
        <p:spPr/>
        <p:txBody>
          <a:bodyPr/>
          <a:lstStyle/>
          <a:p>
            <a:r>
              <a:rPr lang="en-GB" dirty="0"/>
              <a:t>“The world is not a solid continent of facts sprinkled by a few lakes of uncertainties, but a vast ocean of uncertainties speckled by a few islands of calibrated and stabilized forms” </a:t>
            </a:r>
            <a:br>
              <a:rPr lang="en-GB" dirty="0"/>
            </a:br>
            <a:r>
              <a:rPr lang="en-GB" dirty="0"/>
              <a:t>― Bruno </a:t>
            </a:r>
            <a:r>
              <a:rPr lang="en-GB" dirty="0" smtClean="0"/>
              <a:t>Latour (2005) , </a:t>
            </a:r>
            <a:r>
              <a:rPr lang="en-GB" i="1" dirty="0"/>
              <a:t>Reassembling the Social: An Introduction to Actor-Network-Theory </a:t>
            </a:r>
            <a:endParaRPr lang="en-GB" i="1" dirty="0" smtClean="0"/>
          </a:p>
          <a:p>
            <a:endParaRPr lang="en-GB" i="1" dirty="0"/>
          </a:p>
          <a:p>
            <a:r>
              <a:rPr lang="en-GB" dirty="0" smtClean="0"/>
              <a:t>Using </a:t>
            </a:r>
            <a:r>
              <a:rPr lang="en-GB" dirty="0"/>
              <a:t>a slogan from ANT, you have 'to follow the actors themselves', that is try to catch up with their often wild innovations in order to learn from them what the collective existence has become in their hands, which methods they have elaborated to make it fit together, which accounts best define the new associations that they have been forced to established.” </a:t>
            </a:r>
          </a:p>
        </p:txBody>
      </p:sp>
      <p:pic>
        <p:nvPicPr>
          <p:cNvPr id="4" name="Picture 3"/>
          <p:cNvPicPr>
            <a:picLocks noChangeAspect="1"/>
          </p:cNvPicPr>
          <p:nvPr/>
        </p:nvPicPr>
        <p:blipFill>
          <a:blip r:embed="rId2"/>
          <a:stretch>
            <a:fillRect/>
          </a:stretch>
        </p:blipFill>
        <p:spPr>
          <a:xfrm>
            <a:off x="8108043" y="253048"/>
            <a:ext cx="1143000" cy="1504950"/>
          </a:xfrm>
          <a:prstGeom prst="rect">
            <a:avLst/>
          </a:prstGeom>
        </p:spPr>
      </p:pic>
    </p:spTree>
    <p:extLst>
      <p:ext uri="{BB962C8B-B14F-4D97-AF65-F5344CB8AC3E}">
        <p14:creationId xmlns:p14="http://schemas.microsoft.com/office/powerpoint/2010/main" val="256571730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79</TotalTime>
  <Words>726</Words>
  <Application>Microsoft Office PowerPoint</Application>
  <PresentationFormat>Widescreen</PresentationFormat>
  <Paragraphs>48</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Century Gothic</vt:lpstr>
      <vt:lpstr>Wingdings 3</vt:lpstr>
      <vt:lpstr>Ion</vt:lpstr>
      <vt:lpstr>Bruno Latour</vt:lpstr>
      <vt:lpstr>‘Laboratory life’</vt:lpstr>
      <vt:lpstr>Social Constructivist perspectives on science</vt:lpstr>
      <vt:lpstr>The sociology of knowledge or ‘social epistemology’</vt:lpstr>
      <vt:lpstr>Social Constructivism in the sciences: antecedents 1</vt:lpstr>
      <vt:lpstr>Social Constructivism in the sciences: antecedents 2</vt:lpstr>
      <vt:lpstr>Latour: The Pasteurisation of France (1988)</vt:lpstr>
      <vt:lpstr>Actor Network Theory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Bruno Latour</dc:title>
  <dc:creator>Adrian</dc:creator>
  <cp:lastModifiedBy>Adrian</cp:lastModifiedBy>
  <cp:revision>18</cp:revision>
  <dcterms:created xsi:type="dcterms:W3CDTF">2015-03-25T01:10:40Z</dcterms:created>
  <dcterms:modified xsi:type="dcterms:W3CDTF">2015-04-16T12:58:36Z</dcterms:modified>
</cp:coreProperties>
</file>