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74" r:id="rId3"/>
    <p:sldId id="273" r:id="rId4"/>
    <p:sldId id="272"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20D534-759B-47BF-A76A-94C562D19DE9}" v="1" dt="2026-08-08T15:16:59.778"/>
  </p1510:revLst>
</p1510:revInfo>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EAED"/>
          </a:solidFill>
        </a:fill>
      </a:tcStyle>
    </a:wholeTbl>
    <a:band1H>
      <a:tcStyle>
        <a:tcBdr/>
        <a:fill>
          <a:solidFill>
            <a:srgbClr val="CCD2D8"/>
          </a:solidFill>
        </a:fill>
      </a:tcStyle>
    </a:band1H>
    <a:band2H>
      <a:tcStyle>
        <a:tcBdr/>
      </a:tcStyle>
    </a:band2H>
    <a:band1V>
      <a:tcStyle>
        <a:tcBdr/>
        <a:fill>
          <a:solidFill>
            <a:srgbClr val="CCD2D8"/>
          </a:solidFill>
        </a:fill>
      </a:tcStyle>
    </a:band1V>
    <a:band2V>
      <a:tcStyle>
        <a:tcBdr/>
      </a:tcStyle>
    </a:band2V>
    <a:lastCol>
      <a:tcTxStyle b="on">
        <a:font>
          <a:latin typeface="+mn-lt"/>
          <a:ea typeface="+mn-ea"/>
          <a:cs typeface="+mn-cs"/>
        </a:font>
        <a:srgbClr val="FFFFFF"/>
      </a:tcTxStyle>
      <a:tcStyle>
        <a:tcBdr/>
        <a:fill>
          <a:solidFill>
            <a:srgbClr val="156082"/>
          </a:solidFill>
        </a:fill>
      </a:tcStyle>
    </a:lastCol>
    <a:firstCol>
      <a:tcTxStyle b="on">
        <a:font>
          <a:latin typeface="+mn-lt"/>
          <a:ea typeface="+mn-ea"/>
          <a:cs typeface="+mn-cs"/>
        </a:font>
        <a:srgbClr val="FFFFFF"/>
      </a:tcTxStyle>
      <a:tcStyle>
        <a:tcBdr/>
        <a:fill>
          <a:solidFill>
            <a:srgbClr val="156082"/>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156082"/>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15608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4" d="100"/>
          <a:sy n="54" d="100"/>
        </p:scale>
        <p:origin x="60" y="6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 Baracao" userId="e900276f479474f3" providerId="LiveId" clId="{587A7A4E-BC6E-4B81-8B45-A0F640EAD52E}"/>
    <pc:docChg chg="undo custSel addSld delSld modSld">
      <pc:chgData name="Gem Baracao" userId="e900276f479474f3" providerId="LiveId" clId="{587A7A4E-BC6E-4B81-8B45-A0F640EAD52E}" dt="2026-08-08T15:34:21.869" v="133" actId="20577"/>
      <pc:docMkLst>
        <pc:docMk/>
      </pc:docMkLst>
      <pc:sldChg chg="addSp modSp mod modClrScheme chgLayout">
        <pc:chgData name="Gem Baracao" userId="e900276f479474f3" providerId="LiveId" clId="{587A7A4E-BC6E-4B81-8B45-A0F640EAD52E}" dt="2026-08-08T15:34:21.869" v="133" actId="20577"/>
        <pc:sldMkLst>
          <pc:docMk/>
          <pc:sldMk cId="0" sldId="269"/>
        </pc:sldMkLst>
        <pc:spChg chg="mod ord">
          <ac:chgData name="Gem Baracao" userId="e900276f479474f3" providerId="LiveId" clId="{587A7A4E-BC6E-4B81-8B45-A0F640EAD52E}" dt="2026-08-08T15:31:11.665" v="25" actId="700"/>
          <ac:spMkLst>
            <pc:docMk/>
            <pc:sldMk cId="0" sldId="269"/>
            <ac:spMk id="2" creationId="{3577A4AB-9F9D-F516-9676-24F5C5D46DDB}"/>
          </ac:spMkLst>
        </pc:spChg>
        <pc:spChg chg="add mod ord">
          <ac:chgData name="Gem Baracao" userId="e900276f479474f3" providerId="LiveId" clId="{587A7A4E-BC6E-4B81-8B45-A0F640EAD52E}" dt="2026-08-08T15:34:21.869" v="133" actId="20577"/>
          <ac:spMkLst>
            <pc:docMk/>
            <pc:sldMk cId="0" sldId="269"/>
            <ac:spMk id="4" creationId="{69C62644-4FE4-2693-DAE4-2B8EA794E4B6}"/>
          </ac:spMkLst>
        </pc:spChg>
        <pc:graphicFrameChg chg="mod ord modGraphic">
          <ac:chgData name="Gem Baracao" userId="e900276f479474f3" providerId="LiveId" clId="{587A7A4E-BC6E-4B81-8B45-A0F640EAD52E}" dt="2026-08-08T15:31:11.665" v="25" actId="700"/>
          <ac:graphicFrameMkLst>
            <pc:docMk/>
            <pc:sldMk cId="0" sldId="269"/>
            <ac:graphicFrameMk id="3" creationId="{32C27BED-BD0D-8E35-C7DF-ABD7F048F557}"/>
          </ac:graphicFrameMkLst>
        </pc:graphicFrameChg>
      </pc:sldChg>
      <pc:sldChg chg="modSp new mod">
        <pc:chgData name="Gem Baracao" userId="e900276f479474f3" providerId="LiveId" clId="{587A7A4E-BC6E-4B81-8B45-A0F640EAD52E}" dt="2026-08-08T15:16:59.867" v="18" actId="27636"/>
        <pc:sldMkLst>
          <pc:docMk/>
          <pc:sldMk cId="2674458547" sldId="275"/>
        </pc:sldMkLst>
        <pc:spChg chg="mod">
          <ac:chgData name="Gem Baracao" userId="e900276f479474f3" providerId="LiveId" clId="{587A7A4E-BC6E-4B81-8B45-A0F640EAD52E}" dt="2026-08-08T15:15:42.079" v="16" actId="20577"/>
          <ac:spMkLst>
            <pc:docMk/>
            <pc:sldMk cId="2674458547" sldId="275"/>
            <ac:spMk id="2" creationId="{3E17D23A-6C79-738E-EC77-DFE3F52769EE}"/>
          </ac:spMkLst>
        </pc:spChg>
        <pc:spChg chg="mod">
          <ac:chgData name="Gem Baracao" userId="e900276f479474f3" providerId="LiveId" clId="{587A7A4E-BC6E-4B81-8B45-A0F640EAD52E}" dt="2026-08-08T15:16:59.867" v="18" actId="27636"/>
          <ac:spMkLst>
            <pc:docMk/>
            <pc:sldMk cId="2674458547" sldId="275"/>
            <ac:spMk id="3" creationId="{59B30497-4E6A-B2F3-E3E4-5DD09262B40B}"/>
          </ac:spMkLst>
        </pc:spChg>
      </pc:sldChg>
      <pc:sldChg chg="new del">
        <pc:chgData name="Gem Baracao" userId="e900276f479474f3" providerId="LiveId" clId="{587A7A4E-BC6E-4B81-8B45-A0F640EAD52E}" dt="2026-08-08T15:30:44.808" v="24" actId="2696"/>
        <pc:sldMkLst>
          <pc:docMk/>
          <pc:sldMk cId="1253374655" sldId="2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C5AC228-BEF8-B03A-78A7-63F73F4D6D0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3" name="Date Placeholder 2">
            <a:extLst>
              <a:ext uri="{FF2B5EF4-FFF2-40B4-BE49-F238E27FC236}">
                <a16:creationId xmlns:a16="http://schemas.microsoft.com/office/drawing/2014/main" id="{40D96375-DD83-FF41-8567-5F75965ACFB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5525E4E7-0499-4A62-A7C0-8F75E6B06925}" type="datetime1">
              <a:rPr lang="en-GB"/>
              <a:pPr lvl="0"/>
              <a:t>08/08/2026</a:t>
            </a:fld>
            <a:endParaRPr lang="en-GB"/>
          </a:p>
        </p:txBody>
      </p:sp>
      <p:sp>
        <p:nvSpPr>
          <p:cNvPr id="4" name="Slide Image Placeholder 3">
            <a:extLst>
              <a:ext uri="{FF2B5EF4-FFF2-40B4-BE49-F238E27FC236}">
                <a16:creationId xmlns:a16="http://schemas.microsoft.com/office/drawing/2014/main" id="{2310410D-BCFF-55D7-CFC7-C85B7C48535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C738D92F-3EA2-C5D4-A320-DE4574FB7D7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67062C77-C5ED-16B4-9112-652FCB5B385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7" name="Slide Number Placeholder 6">
            <a:extLst>
              <a:ext uri="{FF2B5EF4-FFF2-40B4-BE49-F238E27FC236}">
                <a16:creationId xmlns:a16="http://schemas.microsoft.com/office/drawing/2014/main" id="{B3BE06F0-8AB2-ED95-D315-A073B51345E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5623A0FE-0BAF-476E-A1DC-BEAB321272B5}" type="slidenum">
              <a:t>‹#›</a:t>
            </a:fld>
            <a:endParaRPr lang="en-GB"/>
          </a:p>
        </p:txBody>
      </p:sp>
    </p:spTree>
    <p:extLst>
      <p:ext uri="{BB962C8B-B14F-4D97-AF65-F5344CB8AC3E}">
        <p14:creationId xmlns:p14="http://schemas.microsoft.com/office/powerpoint/2010/main" val="152213053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8D77E-8C3F-91F6-C3CE-72686A3B4B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A8F3BE-6D57-317F-ACAB-422A2B77D4AD}"/>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8496106E-66D3-E30D-73A5-BEF78D3F436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4126D7-FA3F-472A-A623-127485B95151}" type="slidenum">
              <a:t>13</a:t>
            </a:fld>
            <a:endParaRPr lang="en-GB" sz="1200" b="0" i="0" u="none" strike="noStrike" kern="1200" cap="none" spc="0" baseline="0">
              <a:solidFill>
                <a:srgbClr val="000000"/>
              </a:solidFill>
              <a:uFillTx/>
              <a:latin typeface="Apto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DEBB2-DBD2-3D8A-6842-DDC422288AE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483E325F-0219-FAD3-4300-3B5BC232D53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60E73973-E822-AB8A-23E7-239B92E45B67}"/>
              </a:ext>
            </a:extLst>
          </p:cNvPr>
          <p:cNvSpPr txBox="1">
            <a:spLocks noGrp="1"/>
          </p:cNvSpPr>
          <p:nvPr>
            <p:ph type="dt" sz="half" idx="7"/>
          </p:nvPr>
        </p:nvSpPr>
        <p:spPr/>
        <p:txBody>
          <a:bodyPr/>
          <a:lstStyle>
            <a:lvl1pPr>
              <a:defRPr/>
            </a:lvl1pPr>
          </a:lstStyle>
          <a:p>
            <a:pPr lvl="0"/>
            <a:fld id="{A67F456F-53F1-464C-8182-8DE3AAAB05A8}" type="datetime1">
              <a:rPr lang="en-GB"/>
              <a:pPr lvl="0"/>
              <a:t>08/08/2026</a:t>
            </a:fld>
            <a:endParaRPr lang="en-GB"/>
          </a:p>
        </p:txBody>
      </p:sp>
      <p:sp>
        <p:nvSpPr>
          <p:cNvPr id="5" name="Footer Placeholder 4">
            <a:extLst>
              <a:ext uri="{FF2B5EF4-FFF2-40B4-BE49-F238E27FC236}">
                <a16:creationId xmlns:a16="http://schemas.microsoft.com/office/drawing/2014/main" id="{32642895-7007-E3ED-D691-BB99881C0EA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D4D1EDC-5169-AE9E-1327-9C12C4EECE76}"/>
              </a:ext>
            </a:extLst>
          </p:cNvPr>
          <p:cNvSpPr txBox="1">
            <a:spLocks noGrp="1"/>
          </p:cNvSpPr>
          <p:nvPr>
            <p:ph type="sldNum" sz="quarter" idx="8"/>
          </p:nvPr>
        </p:nvSpPr>
        <p:spPr/>
        <p:txBody>
          <a:bodyPr/>
          <a:lstStyle>
            <a:lvl1pPr>
              <a:defRPr/>
            </a:lvl1pPr>
          </a:lstStyle>
          <a:p>
            <a:pPr lvl="0"/>
            <a:fld id="{7DC5A22A-BA0D-4807-9E5B-2742B4FED950}" type="slidenum">
              <a:t>‹#›</a:t>
            </a:fld>
            <a:endParaRPr lang="en-GB"/>
          </a:p>
        </p:txBody>
      </p:sp>
    </p:spTree>
    <p:extLst>
      <p:ext uri="{BB962C8B-B14F-4D97-AF65-F5344CB8AC3E}">
        <p14:creationId xmlns:p14="http://schemas.microsoft.com/office/powerpoint/2010/main" val="9154715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5A60D-E349-02AF-A6EB-FDCC93A7DE8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18C48A8D-F0E7-247A-5790-9CAC515F8D3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EDA73B-CB84-3EE0-FC7D-76229177E021}"/>
              </a:ext>
            </a:extLst>
          </p:cNvPr>
          <p:cNvSpPr txBox="1">
            <a:spLocks noGrp="1"/>
          </p:cNvSpPr>
          <p:nvPr>
            <p:ph type="dt" sz="half" idx="7"/>
          </p:nvPr>
        </p:nvSpPr>
        <p:spPr/>
        <p:txBody>
          <a:bodyPr/>
          <a:lstStyle>
            <a:lvl1pPr>
              <a:defRPr/>
            </a:lvl1pPr>
          </a:lstStyle>
          <a:p>
            <a:pPr lvl="0"/>
            <a:fld id="{0347C27F-A30C-440B-BF92-F017E47FEA6F}" type="datetime1">
              <a:rPr lang="en-GB"/>
              <a:pPr lvl="0"/>
              <a:t>08/08/2026</a:t>
            </a:fld>
            <a:endParaRPr lang="en-GB"/>
          </a:p>
        </p:txBody>
      </p:sp>
      <p:sp>
        <p:nvSpPr>
          <p:cNvPr id="5" name="Footer Placeholder 4">
            <a:extLst>
              <a:ext uri="{FF2B5EF4-FFF2-40B4-BE49-F238E27FC236}">
                <a16:creationId xmlns:a16="http://schemas.microsoft.com/office/drawing/2014/main" id="{C6B03928-B159-6EE4-0B1A-2EEFAB1910E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1DA3766-0705-10D5-D0E2-4BA46C017AEB}"/>
              </a:ext>
            </a:extLst>
          </p:cNvPr>
          <p:cNvSpPr txBox="1">
            <a:spLocks noGrp="1"/>
          </p:cNvSpPr>
          <p:nvPr>
            <p:ph type="sldNum" sz="quarter" idx="8"/>
          </p:nvPr>
        </p:nvSpPr>
        <p:spPr/>
        <p:txBody>
          <a:bodyPr/>
          <a:lstStyle>
            <a:lvl1pPr>
              <a:defRPr/>
            </a:lvl1pPr>
          </a:lstStyle>
          <a:p>
            <a:pPr lvl="0"/>
            <a:fld id="{AD8B16B7-E187-4EFF-A36F-C7633C554542}" type="slidenum">
              <a:t>‹#›</a:t>
            </a:fld>
            <a:endParaRPr lang="en-GB"/>
          </a:p>
        </p:txBody>
      </p:sp>
    </p:spTree>
    <p:extLst>
      <p:ext uri="{BB962C8B-B14F-4D97-AF65-F5344CB8AC3E}">
        <p14:creationId xmlns:p14="http://schemas.microsoft.com/office/powerpoint/2010/main" val="60694557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82740-E5A1-CA6F-890B-F62B8E16445D}"/>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C1A3D252-E618-2B44-B642-55DE2FD52154}"/>
              </a:ext>
            </a:extLst>
          </p:cNvPr>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04B87BF3-71F5-5FD7-64D2-0D551E2A1706}"/>
              </a:ext>
            </a:extLst>
          </p:cNvPr>
          <p:cNvSpPr txBox="1">
            <a:spLocks noGrp="1"/>
          </p:cNvSpPr>
          <p:nvPr>
            <p:ph type="dt" sz="half" idx="7"/>
          </p:nvPr>
        </p:nvSpPr>
        <p:spPr/>
        <p:txBody>
          <a:bodyPr/>
          <a:lstStyle>
            <a:lvl1pPr>
              <a:defRPr/>
            </a:lvl1pPr>
          </a:lstStyle>
          <a:p>
            <a:pPr lvl="0"/>
            <a:fld id="{11C11151-5841-4A71-9CD3-DBC35ED37FB7}" type="datetime1">
              <a:rPr lang="en-GB"/>
              <a:pPr lvl="0"/>
              <a:t>08/08/2026</a:t>
            </a:fld>
            <a:endParaRPr lang="en-GB"/>
          </a:p>
        </p:txBody>
      </p:sp>
      <p:sp>
        <p:nvSpPr>
          <p:cNvPr id="5" name="Footer Placeholder 4">
            <a:extLst>
              <a:ext uri="{FF2B5EF4-FFF2-40B4-BE49-F238E27FC236}">
                <a16:creationId xmlns:a16="http://schemas.microsoft.com/office/drawing/2014/main" id="{E893303E-0374-D179-C688-9041D3D81970}"/>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BE0AA19-31C3-A532-69D4-E9070780D07B}"/>
              </a:ext>
            </a:extLst>
          </p:cNvPr>
          <p:cNvSpPr txBox="1">
            <a:spLocks noGrp="1"/>
          </p:cNvSpPr>
          <p:nvPr>
            <p:ph type="sldNum" sz="quarter" idx="8"/>
          </p:nvPr>
        </p:nvSpPr>
        <p:spPr/>
        <p:txBody>
          <a:bodyPr/>
          <a:lstStyle>
            <a:lvl1pPr>
              <a:defRPr/>
            </a:lvl1pPr>
          </a:lstStyle>
          <a:p>
            <a:pPr lvl="0"/>
            <a:fld id="{F1632460-DB06-48C5-B035-0AA225C94F3F}" type="slidenum">
              <a:t>‹#›</a:t>
            </a:fld>
            <a:endParaRPr lang="en-GB"/>
          </a:p>
        </p:txBody>
      </p:sp>
    </p:spTree>
    <p:extLst>
      <p:ext uri="{BB962C8B-B14F-4D97-AF65-F5344CB8AC3E}">
        <p14:creationId xmlns:p14="http://schemas.microsoft.com/office/powerpoint/2010/main" val="1478309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3A740-E419-BF59-B98F-A82ACDFCE4EE}"/>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F51B9BB3-A22B-C469-5BE3-F806870F43E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4B72DD-6906-1C41-2D5E-3A9BEBEA16A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A2FA4F-7B4C-9F27-9E0F-4382583AA831}"/>
              </a:ext>
            </a:extLst>
          </p:cNvPr>
          <p:cNvSpPr txBox="1">
            <a:spLocks noGrp="1"/>
          </p:cNvSpPr>
          <p:nvPr>
            <p:ph type="dt" sz="half" idx="7"/>
          </p:nvPr>
        </p:nvSpPr>
        <p:spPr/>
        <p:txBody>
          <a:bodyPr/>
          <a:lstStyle>
            <a:lvl1pPr>
              <a:defRPr/>
            </a:lvl1pPr>
          </a:lstStyle>
          <a:p>
            <a:pPr lvl="0"/>
            <a:fld id="{63C3AA2A-889E-4FAB-983C-B9A1547D90BF}" type="datetime1">
              <a:rPr lang="en-GB"/>
              <a:pPr lvl="0"/>
              <a:t>08/08/2026</a:t>
            </a:fld>
            <a:endParaRPr lang="en-GB"/>
          </a:p>
        </p:txBody>
      </p:sp>
      <p:sp>
        <p:nvSpPr>
          <p:cNvPr id="6" name="Footer Placeholder 5">
            <a:extLst>
              <a:ext uri="{FF2B5EF4-FFF2-40B4-BE49-F238E27FC236}">
                <a16:creationId xmlns:a16="http://schemas.microsoft.com/office/drawing/2014/main" id="{FEE68AAF-535C-0253-A7B9-E52F7A7BCC3B}"/>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02A6D884-9F1A-4100-FC70-F3EFCA64BD1B}"/>
              </a:ext>
            </a:extLst>
          </p:cNvPr>
          <p:cNvSpPr txBox="1">
            <a:spLocks noGrp="1"/>
          </p:cNvSpPr>
          <p:nvPr>
            <p:ph type="sldNum" sz="quarter" idx="8"/>
          </p:nvPr>
        </p:nvSpPr>
        <p:spPr/>
        <p:txBody>
          <a:bodyPr/>
          <a:lstStyle>
            <a:lvl1pPr>
              <a:defRPr/>
            </a:lvl1pPr>
          </a:lstStyle>
          <a:p>
            <a:pPr lvl="0"/>
            <a:fld id="{7656609E-02A6-41A0-B0A1-7DA14D2CDDE8}" type="slidenum">
              <a:t>‹#›</a:t>
            </a:fld>
            <a:endParaRPr lang="en-GB"/>
          </a:p>
        </p:txBody>
      </p:sp>
    </p:spTree>
    <p:extLst>
      <p:ext uri="{BB962C8B-B14F-4D97-AF65-F5344CB8AC3E}">
        <p14:creationId xmlns:p14="http://schemas.microsoft.com/office/powerpoint/2010/main" val="2037776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F580A-8C76-88F6-D490-2C38022F87CA}"/>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AA7C20FB-A954-FE85-1367-DA0BD56FD23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197A47EC-2164-DB45-CFD3-AB124600273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33D00A-2D00-4502-FFF7-12F9CADF629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3CDEB7A5-DBF6-8067-42EA-A9C150603FD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EE6B010-DCDC-3CC1-0948-B2BB79CA2702}"/>
              </a:ext>
            </a:extLst>
          </p:cNvPr>
          <p:cNvSpPr txBox="1">
            <a:spLocks noGrp="1"/>
          </p:cNvSpPr>
          <p:nvPr>
            <p:ph type="dt" sz="half" idx="7"/>
          </p:nvPr>
        </p:nvSpPr>
        <p:spPr/>
        <p:txBody>
          <a:bodyPr/>
          <a:lstStyle>
            <a:lvl1pPr>
              <a:defRPr/>
            </a:lvl1pPr>
          </a:lstStyle>
          <a:p>
            <a:pPr lvl="0"/>
            <a:fld id="{890AD7CE-A702-47E5-8737-6341476CB3B2}" type="datetime1">
              <a:rPr lang="en-GB"/>
              <a:pPr lvl="0"/>
              <a:t>08/08/2026</a:t>
            </a:fld>
            <a:endParaRPr lang="en-GB"/>
          </a:p>
        </p:txBody>
      </p:sp>
      <p:sp>
        <p:nvSpPr>
          <p:cNvPr id="8" name="Footer Placeholder 7">
            <a:extLst>
              <a:ext uri="{FF2B5EF4-FFF2-40B4-BE49-F238E27FC236}">
                <a16:creationId xmlns:a16="http://schemas.microsoft.com/office/drawing/2014/main" id="{88A13A7E-6358-65C5-CD26-88B9E1665677}"/>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BC4B74A8-649F-CB2B-67B5-C8ED9CA73577}"/>
              </a:ext>
            </a:extLst>
          </p:cNvPr>
          <p:cNvSpPr txBox="1">
            <a:spLocks noGrp="1"/>
          </p:cNvSpPr>
          <p:nvPr>
            <p:ph type="sldNum" sz="quarter" idx="8"/>
          </p:nvPr>
        </p:nvSpPr>
        <p:spPr/>
        <p:txBody>
          <a:bodyPr/>
          <a:lstStyle>
            <a:lvl1pPr>
              <a:defRPr/>
            </a:lvl1pPr>
          </a:lstStyle>
          <a:p>
            <a:pPr lvl="0"/>
            <a:fld id="{8246CA09-2EAA-4081-92E8-DB0707285938}" type="slidenum">
              <a:t>‹#›</a:t>
            </a:fld>
            <a:endParaRPr lang="en-GB"/>
          </a:p>
        </p:txBody>
      </p:sp>
    </p:spTree>
    <p:extLst>
      <p:ext uri="{BB962C8B-B14F-4D97-AF65-F5344CB8AC3E}">
        <p14:creationId xmlns:p14="http://schemas.microsoft.com/office/powerpoint/2010/main" val="647369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7809D-F4C2-B706-2DBF-6A3814783704}"/>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F9B16081-91C0-01CE-BD13-592090763CFC}"/>
              </a:ext>
            </a:extLst>
          </p:cNvPr>
          <p:cNvSpPr txBox="1">
            <a:spLocks noGrp="1"/>
          </p:cNvSpPr>
          <p:nvPr>
            <p:ph type="dt" sz="half" idx="7"/>
          </p:nvPr>
        </p:nvSpPr>
        <p:spPr/>
        <p:txBody>
          <a:bodyPr/>
          <a:lstStyle>
            <a:lvl1pPr>
              <a:defRPr/>
            </a:lvl1pPr>
          </a:lstStyle>
          <a:p>
            <a:pPr lvl="0"/>
            <a:fld id="{DA323459-2532-4BED-B9C4-1624D46A3153}" type="datetime1">
              <a:rPr lang="en-GB"/>
              <a:pPr lvl="0"/>
              <a:t>08/08/2026</a:t>
            </a:fld>
            <a:endParaRPr lang="en-GB"/>
          </a:p>
        </p:txBody>
      </p:sp>
      <p:sp>
        <p:nvSpPr>
          <p:cNvPr id="4" name="Footer Placeholder 3">
            <a:extLst>
              <a:ext uri="{FF2B5EF4-FFF2-40B4-BE49-F238E27FC236}">
                <a16:creationId xmlns:a16="http://schemas.microsoft.com/office/drawing/2014/main" id="{A7B64288-45A6-3469-6F6D-FF6F4F45B360}"/>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AE7B2194-C038-00E1-2531-825BC8D3B664}"/>
              </a:ext>
            </a:extLst>
          </p:cNvPr>
          <p:cNvSpPr txBox="1">
            <a:spLocks noGrp="1"/>
          </p:cNvSpPr>
          <p:nvPr>
            <p:ph type="sldNum" sz="quarter" idx="8"/>
          </p:nvPr>
        </p:nvSpPr>
        <p:spPr/>
        <p:txBody>
          <a:bodyPr/>
          <a:lstStyle>
            <a:lvl1pPr>
              <a:defRPr/>
            </a:lvl1pPr>
          </a:lstStyle>
          <a:p>
            <a:pPr lvl="0"/>
            <a:fld id="{A4B90F66-A693-4485-96BF-54C8ABEC61EF}" type="slidenum">
              <a:t>‹#›</a:t>
            </a:fld>
            <a:endParaRPr lang="en-GB"/>
          </a:p>
        </p:txBody>
      </p:sp>
    </p:spTree>
    <p:extLst>
      <p:ext uri="{BB962C8B-B14F-4D97-AF65-F5344CB8AC3E}">
        <p14:creationId xmlns:p14="http://schemas.microsoft.com/office/powerpoint/2010/main" val="809823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5E3093-DC1D-3A7B-4136-0CDD549B4B83}"/>
              </a:ext>
            </a:extLst>
          </p:cNvPr>
          <p:cNvSpPr txBox="1">
            <a:spLocks noGrp="1"/>
          </p:cNvSpPr>
          <p:nvPr>
            <p:ph type="dt" sz="half" idx="7"/>
          </p:nvPr>
        </p:nvSpPr>
        <p:spPr/>
        <p:txBody>
          <a:bodyPr/>
          <a:lstStyle>
            <a:lvl1pPr>
              <a:defRPr/>
            </a:lvl1pPr>
          </a:lstStyle>
          <a:p>
            <a:pPr lvl="0"/>
            <a:fld id="{0CF0AEF0-9891-45A5-A078-0C3C5C970133}" type="datetime1">
              <a:rPr lang="en-GB"/>
              <a:pPr lvl="0"/>
              <a:t>08/08/2026</a:t>
            </a:fld>
            <a:endParaRPr lang="en-GB"/>
          </a:p>
        </p:txBody>
      </p:sp>
      <p:sp>
        <p:nvSpPr>
          <p:cNvPr id="3" name="Footer Placeholder 2">
            <a:extLst>
              <a:ext uri="{FF2B5EF4-FFF2-40B4-BE49-F238E27FC236}">
                <a16:creationId xmlns:a16="http://schemas.microsoft.com/office/drawing/2014/main" id="{71DAB195-10C5-EF1E-2111-85F20F7D72F4}"/>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32B731F6-51FC-2C6C-14A8-7FD64ABB2AE1}"/>
              </a:ext>
            </a:extLst>
          </p:cNvPr>
          <p:cNvSpPr txBox="1">
            <a:spLocks noGrp="1"/>
          </p:cNvSpPr>
          <p:nvPr>
            <p:ph type="sldNum" sz="quarter" idx="8"/>
          </p:nvPr>
        </p:nvSpPr>
        <p:spPr/>
        <p:txBody>
          <a:bodyPr/>
          <a:lstStyle>
            <a:lvl1pPr>
              <a:defRPr/>
            </a:lvl1pPr>
          </a:lstStyle>
          <a:p>
            <a:pPr lvl="0"/>
            <a:fld id="{3ED61FB8-0CE2-4CF4-AF1E-E66D2B20A10D}" type="slidenum">
              <a:t>‹#›</a:t>
            </a:fld>
            <a:endParaRPr lang="en-GB"/>
          </a:p>
        </p:txBody>
      </p:sp>
    </p:spTree>
    <p:extLst>
      <p:ext uri="{BB962C8B-B14F-4D97-AF65-F5344CB8AC3E}">
        <p14:creationId xmlns:p14="http://schemas.microsoft.com/office/powerpoint/2010/main" val="2517630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136DA-4047-8911-2F57-C6343BA7F9E5}"/>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E4E42C9A-5C9A-DB92-BAA7-4E60843CDDC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2B4E8A-5923-0FD5-3CFA-8C313DDE20F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B44FF918-DAC5-32A6-3F76-CF443C6CCAA2}"/>
              </a:ext>
            </a:extLst>
          </p:cNvPr>
          <p:cNvSpPr txBox="1">
            <a:spLocks noGrp="1"/>
          </p:cNvSpPr>
          <p:nvPr>
            <p:ph type="dt" sz="half" idx="7"/>
          </p:nvPr>
        </p:nvSpPr>
        <p:spPr/>
        <p:txBody>
          <a:bodyPr/>
          <a:lstStyle>
            <a:lvl1pPr>
              <a:defRPr/>
            </a:lvl1pPr>
          </a:lstStyle>
          <a:p>
            <a:pPr lvl="0"/>
            <a:fld id="{D8D1768C-E363-4749-98C1-74E66D681C93}" type="datetime1">
              <a:rPr lang="en-GB"/>
              <a:pPr lvl="0"/>
              <a:t>08/08/2026</a:t>
            </a:fld>
            <a:endParaRPr lang="en-GB"/>
          </a:p>
        </p:txBody>
      </p:sp>
      <p:sp>
        <p:nvSpPr>
          <p:cNvPr id="6" name="Footer Placeholder 5">
            <a:extLst>
              <a:ext uri="{FF2B5EF4-FFF2-40B4-BE49-F238E27FC236}">
                <a16:creationId xmlns:a16="http://schemas.microsoft.com/office/drawing/2014/main" id="{4EB819D0-58A3-82C7-B110-2A577D4F3A2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4B9C166-662E-F17E-15A8-18B80603E84E}"/>
              </a:ext>
            </a:extLst>
          </p:cNvPr>
          <p:cNvSpPr txBox="1">
            <a:spLocks noGrp="1"/>
          </p:cNvSpPr>
          <p:nvPr>
            <p:ph type="sldNum" sz="quarter" idx="8"/>
          </p:nvPr>
        </p:nvSpPr>
        <p:spPr/>
        <p:txBody>
          <a:bodyPr/>
          <a:lstStyle>
            <a:lvl1pPr>
              <a:defRPr/>
            </a:lvl1pPr>
          </a:lstStyle>
          <a:p>
            <a:pPr lvl="0"/>
            <a:fld id="{457BC08D-D82B-45D2-ADB0-1B5699754116}" type="slidenum">
              <a:t>‹#›</a:t>
            </a:fld>
            <a:endParaRPr lang="en-GB"/>
          </a:p>
        </p:txBody>
      </p:sp>
    </p:spTree>
    <p:extLst>
      <p:ext uri="{BB962C8B-B14F-4D97-AF65-F5344CB8AC3E}">
        <p14:creationId xmlns:p14="http://schemas.microsoft.com/office/powerpoint/2010/main" val="2733453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B55FD-775F-3693-1A65-ABE2AA7FE76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B60B13FB-641B-D729-79DC-2E843390043D}"/>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8390DBC8-DFF0-5954-33FD-BAC6D9A83FF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AC0159F-2803-01AB-D6E4-916B00558175}"/>
              </a:ext>
            </a:extLst>
          </p:cNvPr>
          <p:cNvSpPr txBox="1">
            <a:spLocks noGrp="1"/>
          </p:cNvSpPr>
          <p:nvPr>
            <p:ph type="dt" sz="half" idx="7"/>
          </p:nvPr>
        </p:nvSpPr>
        <p:spPr/>
        <p:txBody>
          <a:bodyPr/>
          <a:lstStyle>
            <a:lvl1pPr>
              <a:defRPr/>
            </a:lvl1pPr>
          </a:lstStyle>
          <a:p>
            <a:pPr lvl="0"/>
            <a:fld id="{B473E753-5189-4805-9BD1-54AD4C3330D0}" type="datetime1">
              <a:rPr lang="en-GB"/>
              <a:pPr lvl="0"/>
              <a:t>08/08/2026</a:t>
            </a:fld>
            <a:endParaRPr lang="en-GB"/>
          </a:p>
        </p:txBody>
      </p:sp>
      <p:sp>
        <p:nvSpPr>
          <p:cNvPr id="6" name="Footer Placeholder 5">
            <a:extLst>
              <a:ext uri="{FF2B5EF4-FFF2-40B4-BE49-F238E27FC236}">
                <a16:creationId xmlns:a16="http://schemas.microsoft.com/office/drawing/2014/main" id="{09832EF2-D639-CD28-D103-0FA1C6B4649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A56B545-2C23-4400-2114-2748AF931E5B}"/>
              </a:ext>
            </a:extLst>
          </p:cNvPr>
          <p:cNvSpPr txBox="1">
            <a:spLocks noGrp="1"/>
          </p:cNvSpPr>
          <p:nvPr>
            <p:ph type="sldNum" sz="quarter" idx="8"/>
          </p:nvPr>
        </p:nvSpPr>
        <p:spPr/>
        <p:txBody>
          <a:bodyPr/>
          <a:lstStyle>
            <a:lvl1pPr>
              <a:defRPr/>
            </a:lvl1pPr>
          </a:lstStyle>
          <a:p>
            <a:pPr lvl="0"/>
            <a:fld id="{F985CFC6-B210-412F-A5F2-6113B0A75EDA}" type="slidenum">
              <a:t>‹#›</a:t>
            </a:fld>
            <a:endParaRPr lang="en-GB"/>
          </a:p>
        </p:txBody>
      </p:sp>
    </p:spTree>
    <p:extLst>
      <p:ext uri="{BB962C8B-B14F-4D97-AF65-F5344CB8AC3E}">
        <p14:creationId xmlns:p14="http://schemas.microsoft.com/office/powerpoint/2010/main" val="2798478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E7D66-4051-5BB5-11B4-E362A870149B}"/>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B7F53E39-29D3-4A25-2AA5-BC308F0758C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D92003-0349-0C25-3720-3367B058DAA0}"/>
              </a:ext>
            </a:extLst>
          </p:cNvPr>
          <p:cNvSpPr txBox="1">
            <a:spLocks noGrp="1"/>
          </p:cNvSpPr>
          <p:nvPr>
            <p:ph type="dt" sz="half" idx="7"/>
          </p:nvPr>
        </p:nvSpPr>
        <p:spPr/>
        <p:txBody>
          <a:bodyPr/>
          <a:lstStyle>
            <a:lvl1pPr>
              <a:defRPr/>
            </a:lvl1pPr>
          </a:lstStyle>
          <a:p>
            <a:pPr lvl="0"/>
            <a:fld id="{0A604085-D8DF-48D5-A6E6-E215E8AA7962}" type="datetime1">
              <a:rPr lang="en-GB"/>
              <a:pPr lvl="0"/>
              <a:t>08/08/2026</a:t>
            </a:fld>
            <a:endParaRPr lang="en-GB"/>
          </a:p>
        </p:txBody>
      </p:sp>
      <p:sp>
        <p:nvSpPr>
          <p:cNvPr id="5" name="Footer Placeholder 4">
            <a:extLst>
              <a:ext uri="{FF2B5EF4-FFF2-40B4-BE49-F238E27FC236}">
                <a16:creationId xmlns:a16="http://schemas.microsoft.com/office/drawing/2014/main" id="{C59399B2-A9F9-C4EC-4B7E-FD82D6CF8E8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CDA31BC-43AB-0E2C-74DF-44E52EA188D1}"/>
              </a:ext>
            </a:extLst>
          </p:cNvPr>
          <p:cNvSpPr txBox="1">
            <a:spLocks noGrp="1"/>
          </p:cNvSpPr>
          <p:nvPr>
            <p:ph type="sldNum" sz="quarter" idx="8"/>
          </p:nvPr>
        </p:nvSpPr>
        <p:spPr/>
        <p:txBody>
          <a:bodyPr/>
          <a:lstStyle>
            <a:lvl1pPr>
              <a:defRPr/>
            </a:lvl1pPr>
          </a:lstStyle>
          <a:p>
            <a:pPr lvl="0"/>
            <a:fld id="{EC4AB277-F1ED-4472-81C2-8A7694322DCB}" type="slidenum">
              <a:t>‹#›</a:t>
            </a:fld>
            <a:endParaRPr lang="en-GB"/>
          </a:p>
        </p:txBody>
      </p:sp>
    </p:spTree>
    <p:extLst>
      <p:ext uri="{BB962C8B-B14F-4D97-AF65-F5344CB8AC3E}">
        <p14:creationId xmlns:p14="http://schemas.microsoft.com/office/powerpoint/2010/main" val="1351092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F8BB91-4DFC-BACA-565F-38B26598EF93}"/>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FC780124-C3D7-640F-935D-7B8328A1C90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3A7AC5-FF81-A5B3-0B78-CF7223E7A601}"/>
              </a:ext>
            </a:extLst>
          </p:cNvPr>
          <p:cNvSpPr txBox="1">
            <a:spLocks noGrp="1"/>
          </p:cNvSpPr>
          <p:nvPr>
            <p:ph type="dt" sz="half" idx="7"/>
          </p:nvPr>
        </p:nvSpPr>
        <p:spPr/>
        <p:txBody>
          <a:bodyPr/>
          <a:lstStyle>
            <a:lvl1pPr>
              <a:defRPr/>
            </a:lvl1pPr>
          </a:lstStyle>
          <a:p>
            <a:pPr lvl="0"/>
            <a:fld id="{93F8DAD4-72C2-4530-966C-298209D4D1AB}" type="datetime1">
              <a:rPr lang="en-GB"/>
              <a:pPr lvl="0"/>
              <a:t>08/08/2026</a:t>
            </a:fld>
            <a:endParaRPr lang="en-GB"/>
          </a:p>
        </p:txBody>
      </p:sp>
      <p:sp>
        <p:nvSpPr>
          <p:cNvPr id="5" name="Footer Placeholder 4">
            <a:extLst>
              <a:ext uri="{FF2B5EF4-FFF2-40B4-BE49-F238E27FC236}">
                <a16:creationId xmlns:a16="http://schemas.microsoft.com/office/drawing/2014/main" id="{6D052F51-5D3B-6719-0951-32838DCA6C4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D32C415-1A6D-B7BB-70EF-7022D77F2C8D}"/>
              </a:ext>
            </a:extLst>
          </p:cNvPr>
          <p:cNvSpPr txBox="1">
            <a:spLocks noGrp="1"/>
          </p:cNvSpPr>
          <p:nvPr>
            <p:ph type="sldNum" sz="quarter" idx="8"/>
          </p:nvPr>
        </p:nvSpPr>
        <p:spPr/>
        <p:txBody>
          <a:bodyPr/>
          <a:lstStyle>
            <a:lvl1pPr>
              <a:defRPr/>
            </a:lvl1pPr>
          </a:lstStyle>
          <a:p>
            <a:pPr lvl="0"/>
            <a:fld id="{8E76D45C-E7D1-4C6C-A122-D336E1FEA883}" type="slidenum">
              <a:t>‹#›</a:t>
            </a:fld>
            <a:endParaRPr lang="en-GB"/>
          </a:p>
        </p:txBody>
      </p:sp>
    </p:spTree>
    <p:extLst>
      <p:ext uri="{BB962C8B-B14F-4D97-AF65-F5344CB8AC3E}">
        <p14:creationId xmlns:p14="http://schemas.microsoft.com/office/powerpoint/2010/main" val="1564423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450C7F-6A75-1AC2-6098-FF63888F9DD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5B6891E-DCA0-4A75-1E74-3BDB338D1D3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C5834-053C-4C29-1B1D-361D02729DC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2247CFC0-9B37-4251-8A5E-BC112FBFE87A}" type="datetime1">
              <a:rPr lang="en-GB"/>
              <a:pPr lvl="0"/>
              <a:t>08/08/2026</a:t>
            </a:fld>
            <a:endParaRPr lang="en-GB"/>
          </a:p>
        </p:txBody>
      </p:sp>
      <p:sp>
        <p:nvSpPr>
          <p:cNvPr id="5" name="Footer Placeholder 4">
            <a:extLst>
              <a:ext uri="{FF2B5EF4-FFF2-40B4-BE49-F238E27FC236}">
                <a16:creationId xmlns:a16="http://schemas.microsoft.com/office/drawing/2014/main" id="{7BA83C34-D99D-3EFF-383B-542DF8606C8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endParaRPr lang="en-GB"/>
          </a:p>
        </p:txBody>
      </p:sp>
      <p:sp>
        <p:nvSpPr>
          <p:cNvPr id="6" name="Slide Number Placeholder 5">
            <a:extLst>
              <a:ext uri="{FF2B5EF4-FFF2-40B4-BE49-F238E27FC236}">
                <a16:creationId xmlns:a16="http://schemas.microsoft.com/office/drawing/2014/main" id="{3423B7B7-F508-6D4E-0B96-D9E373647FB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2173C3BE-EB1F-4B3E-907B-ED7990D72C25}"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sciencedirect.com/science/article/pii/S0959652624024867" TargetMode="External"/><Relationship Id="rId2" Type="http://schemas.openxmlformats.org/officeDocument/2006/relationships/hyperlink" Target="https://www.sciencedirect.com/science/article/pii/S147778352000089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5067-4AA6-EED3-786B-0CCFA0BF3006}"/>
              </a:ext>
            </a:extLst>
          </p:cNvPr>
          <p:cNvSpPr txBox="1">
            <a:spLocks noGrp="1"/>
          </p:cNvSpPr>
          <p:nvPr>
            <p:ph type="ctrTitle"/>
          </p:nvPr>
        </p:nvSpPr>
        <p:spPr>
          <a:xfrm>
            <a:off x="1524003" y="705395"/>
            <a:ext cx="9144000" cy="836026"/>
          </a:xfrm>
        </p:spPr>
        <p:txBody>
          <a:bodyPr/>
          <a:lstStyle/>
          <a:p>
            <a:pPr lvl="0"/>
            <a:r>
              <a:rPr lang="en-GB" sz="4800"/>
              <a:t>Business Plan</a:t>
            </a:r>
          </a:p>
        </p:txBody>
      </p:sp>
      <p:sp>
        <p:nvSpPr>
          <p:cNvPr id="3" name="Subtitle 2">
            <a:extLst>
              <a:ext uri="{FF2B5EF4-FFF2-40B4-BE49-F238E27FC236}">
                <a16:creationId xmlns:a16="http://schemas.microsoft.com/office/drawing/2014/main" id="{0BA5F6A4-8F9A-1017-DF2F-3E68C6C7780D}"/>
              </a:ext>
            </a:extLst>
          </p:cNvPr>
          <p:cNvSpPr txBox="1">
            <a:spLocks noGrp="1"/>
          </p:cNvSpPr>
          <p:nvPr>
            <p:ph type="subTitle" idx="1"/>
          </p:nvPr>
        </p:nvSpPr>
        <p:spPr>
          <a:xfrm>
            <a:off x="1262740" y="1811380"/>
            <a:ext cx="9927768" cy="4341223"/>
          </a:xfrm>
        </p:spPr>
        <p:txBody>
          <a:bodyPr/>
          <a:lstStyle/>
          <a:p>
            <a:pPr lvl="0"/>
            <a:endParaRPr lang="en-GB"/>
          </a:p>
          <a:p>
            <a:pPr lvl="0"/>
            <a:r>
              <a:rPr lang="en-GB"/>
              <a:t>Enterprise and Entrepreneurship</a:t>
            </a:r>
          </a:p>
          <a:p>
            <a:pPr lvl="0"/>
            <a:r>
              <a:rPr lang="en-GB"/>
              <a:t>LCLM(4006)</a:t>
            </a:r>
          </a:p>
          <a:p>
            <a:pPr lvl="0"/>
            <a:r>
              <a:rPr lang="en-GB"/>
              <a:t>Assessment2</a:t>
            </a:r>
          </a:p>
          <a:p>
            <a:pPr lvl="0"/>
            <a:r>
              <a:rPr lang="en-GB"/>
              <a:t>Certificate in Higher Education, Business Skills for the Workplace</a:t>
            </a:r>
          </a:p>
          <a:p>
            <a:pPr lvl="0"/>
            <a:r>
              <a:rPr lang="en-GB"/>
              <a:t>Student Number: 2507999</a:t>
            </a:r>
          </a:p>
          <a:p>
            <a:pPr lvl="0"/>
            <a:r>
              <a:rPr lang="en-GB"/>
              <a:t>Gem Baracao Regacho</a:t>
            </a:r>
          </a:p>
          <a:p>
            <a:pPr lvl="0"/>
            <a:r>
              <a:rPr lang="en-GB"/>
              <a:t>Lecturer: Thomas Adeyemi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52B96-DBEB-E66A-3ECD-26E183573DE3}"/>
              </a:ext>
            </a:extLst>
          </p:cNvPr>
          <p:cNvSpPr txBox="1">
            <a:spLocks noGrp="1"/>
          </p:cNvSpPr>
          <p:nvPr>
            <p:ph type="title"/>
          </p:nvPr>
        </p:nvSpPr>
        <p:spPr/>
        <p:txBody>
          <a:bodyPr/>
          <a:lstStyle/>
          <a:p>
            <a:pPr lvl="0"/>
            <a:r>
              <a:rPr lang="en-GB" sz="3200"/>
              <a:t>Table of Contents</a:t>
            </a:r>
          </a:p>
        </p:txBody>
      </p:sp>
      <p:sp>
        <p:nvSpPr>
          <p:cNvPr id="3" name="Content Placeholder 2">
            <a:extLst>
              <a:ext uri="{FF2B5EF4-FFF2-40B4-BE49-F238E27FC236}">
                <a16:creationId xmlns:a16="http://schemas.microsoft.com/office/drawing/2014/main" id="{BEB46708-E41F-D445-2D47-01120B378D7A}"/>
              </a:ext>
            </a:extLst>
          </p:cNvPr>
          <p:cNvSpPr txBox="1">
            <a:spLocks noGrp="1"/>
          </p:cNvSpPr>
          <p:nvPr>
            <p:ph idx="1"/>
          </p:nvPr>
        </p:nvSpPr>
        <p:spPr/>
        <p:txBody>
          <a:bodyPr/>
          <a:lstStyle/>
          <a:p>
            <a:pPr marL="514350" lvl="0" indent="-514350">
              <a:buFont typeface="Aptos Display"/>
              <a:buAutoNum type="arabicPeriod"/>
            </a:pPr>
            <a:r>
              <a:rPr lang="en-GB"/>
              <a:t>Business Plan</a:t>
            </a:r>
          </a:p>
          <a:p>
            <a:pPr marL="514350" lvl="0" indent="-514350">
              <a:buFont typeface="Aptos Display"/>
              <a:buAutoNum type="arabicPeriod"/>
            </a:pPr>
            <a:r>
              <a:rPr lang="en-GB"/>
              <a:t>Overview of the Business Ideas</a:t>
            </a:r>
          </a:p>
          <a:p>
            <a:pPr marL="514350" lvl="0" indent="-514350">
              <a:buFont typeface="Aptos Display"/>
              <a:buAutoNum type="arabicPeriod"/>
            </a:pPr>
            <a:r>
              <a:rPr lang="en-GB"/>
              <a:t>Legal and Management Structure</a:t>
            </a:r>
          </a:p>
          <a:p>
            <a:pPr marL="514350" lvl="0" indent="-514350">
              <a:buFont typeface="Aptos Display"/>
              <a:buAutoNum type="arabicPeriod"/>
            </a:pPr>
            <a:r>
              <a:rPr lang="en-GB"/>
              <a:t>Organisational Chart </a:t>
            </a:r>
          </a:p>
          <a:p>
            <a:pPr marL="514350" lvl="0" indent="-514350">
              <a:buFont typeface="Aptos Display"/>
              <a:buAutoNum type="arabicPeriod"/>
            </a:pPr>
            <a:r>
              <a:rPr lang="en-GB"/>
              <a:t>Pestel Analysis</a:t>
            </a:r>
          </a:p>
          <a:p>
            <a:pPr marL="514350" lvl="0" indent="-514350">
              <a:buFont typeface="Aptos Display"/>
              <a:buAutoNum type="arabicPeriod"/>
            </a:pPr>
            <a:r>
              <a:rPr lang="en-GB"/>
              <a:t>Marketing Strategies</a:t>
            </a:r>
          </a:p>
          <a:p>
            <a:pPr marL="514350" lvl="0" indent="-514350">
              <a:buFont typeface="Aptos Display"/>
              <a:buAutoNum type="arabicPeriod"/>
            </a:pPr>
            <a:r>
              <a:rPr lang="en-GB"/>
              <a:t>Funding Requirements Allocations</a:t>
            </a:r>
          </a:p>
          <a:p>
            <a:pPr marL="514350" lvl="0" indent="-514350">
              <a:buFont typeface="Aptos Display"/>
              <a:buAutoNum type="arabicPeriod"/>
            </a:pPr>
            <a:r>
              <a:rPr lang="en-GB"/>
              <a:t>Conclusion</a:t>
            </a:r>
          </a:p>
          <a:p>
            <a:pPr marL="514350" lvl="0" indent="-514350">
              <a:buFont typeface="Aptos Display"/>
              <a:buAutoNum type="arabicPeriod"/>
            </a:pP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D6C96-A248-A530-8CF3-DE6DFEE5BA6B}"/>
              </a:ext>
            </a:extLst>
          </p:cNvPr>
          <p:cNvSpPr txBox="1">
            <a:spLocks noGrp="1"/>
          </p:cNvSpPr>
          <p:nvPr>
            <p:ph type="title"/>
          </p:nvPr>
        </p:nvSpPr>
        <p:spPr/>
        <p:txBody>
          <a:bodyPr/>
          <a:lstStyle/>
          <a:p>
            <a:pPr lvl="0"/>
            <a:r>
              <a:rPr lang="en-GB" sz="3600"/>
              <a:t>Business Plan</a:t>
            </a:r>
          </a:p>
        </p:txBody>
      </p:sp>
      <p:sp>
        <p:nvSpPr>
          <p:cNvPr id="3" name="Content Placeholder 2">
            <a:extLst>
              <a:ext uri="{FF2B5EF4-FFF2-40B4-BE49-F238E27FC236}">
                <a16:creationId xmlns:a16="http://schemas.microsoft.com/office/drawing/2014/main" id="{50C7A10B-62C6-F3DF-269D-21D3545377DD}"/>
              </a:ext>
            </a:extLst>
          </p:cNvPr>
          <p:cNvSpPr txBox="1">
            <a:spLocks noGrp="1"/>
          </p:cNvSpPr>
          <p:nvPr>
            <p:ph idx="1"/>
          </p:nvPr>
        </p:nvSpPr>
        <p:spPr/>
        <p:txBody>
          <a:bodyPr/>
          <a:lstStyle/>
          <a:p>
            <a:pPr marL="0" lvl="0" indent="0">
              <a:buNone/>
            </a:pPr>
            <a:r>
              <a:rPr lang="en-GB"/>
              <a:t> SJG Eco-friendly &amp; Sustainable Airbnb this venture is a sustainable hospitality startup that acquires, designs, and manages top-tier, eco-labelled short-term rental properties. The business converts traditional real estate assets into high-performance, energy-efficiency and zero-waste guest experience. It operates via dual-value model that blends physical real estate optimization with high-end hospitality services.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D40166D3-C6E4-081D-0D95-5ABDE7898F76}"/>
              </a:ext>
            </a:extLst>
          </p:cNvPr>
          <p:cNvSpPr txBox="1">
            <a:spLocks noGrp="1"/>
          </p:cNvSpPr>
          <p:nvPr>
            <p:ph idx="1"/>
          </p:nvPr>
        </p:nvSpPr>
        <p:spPr/>
        <p:txBody>
          <a:bodyPr/>
          <a:lstStyle/>
          <a:p>
            <a:pPr marL="0" lvl="0" indent="0">
              <a:buNone/>
            </a:pPr>
            <a:r>
              <a:rPr lang="en-GB"/>
              <a:t>SJG Eco-friendly &amp; Sustainable Airbnb a short-term rental startup</a:t>
            </a:r>
          </a:p>
          <a:p>
            <a:pPr lvl="0"/>
            <a:r>
              <a:rPr lang="en-GB"/>
              <a:t>The product(The stay): fully furnished, eco-retrofitted properties equipped with solar microgrids, smart energy systems, and a non-toxic  circular economy design.</a:t>
            </a:r>
          </a:p>
          <a:p>
            <a:pPr lvl="0"/>
            <a:r>
              <a:rPr lang="en-GB"/>
              <a:t>The Service(The Experience): Hyper-local, zero-waste guest hospitality featuring digital only check-ins, EV charging access, and curated sustainable local itineraries.</a:t>
            </a:r>
          </a:p>
          <a:p>
            <a:pPr lvl="0"/>
            <a:r>
              <a:rPr lang="en-GB"/>
              <a:t>Value Proposition: Providing carbon-neutral luxury that allows high-income travelers to maintain an eco-conscious lifestyle while on vacation.</a:t>
            </a:r>
          </a:p>
        </p:txBody>
      </p:sp>
      <p:sp>
        <p:nvSpPr>
          <p:cNvPr id="3" name="Title 4">
            <a:extLst>
              <a:ext uri="{FF2B5EF4-FFF2-40B4-BE49-F238E27FC236}">
                <a16:creationId xmlns:a16="http://schemas.microsoft.com/office/drawing/2014/main" id="{1ECCB622-303A-B92A-2F5F-DE148BF71094}"/>
              </a:ext>
            </a:extLst>
          </p:cNvPr>
          <p:cNvSpPr txBox="1">
            <a:spLocks noGrp="1"/>
          </p:cNvSpPr>
          <p:nvPr>
            <p:ph type="title"/>
          </p:nvPr>
        </p:nvSpPr>
        <p:spPr/>
        <p:txBody>
          <a:bodyPr/>
          <a:lstStyle/>
          <a:p>
            <a:pPr lvl="0"/>
            <a:r>
              <a:rPr lang="en-GB" sz="3600"/>
              <a:t>Overview of the Business Idea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6495F-DA75-F1C3-8ECE-450B852A6373}"/>
              </a:ext>
            </a:extLst>
          </p:cNvPr>
          <p:cNvSpPr txBox="1">
            <a:spLocks noGrp="1"/>
          </p:cNvSpPr>
          <p:nvPr>
            <p:ph type="title"/>
          </p:nvPr>
        </p:nvSpPr>
        <p:spPr/>
        <p:txBody>
          <a:bodyPr anchorCtr="1"/>
          <a:lstStyle/>
          <a:p>
            <a:pPr lvl="0" algn="ctr"/>
            <a:r>
              <a:rPr lang="en-GB" sz="3600"/>
              <a:t>Legal Format and Management Structure</a:t>
            </a:r>
          </a:p>
        </p:txBody>
      </p:sp>
      <p:sp>
        <p:nvSpPr>
          <p:cNvPr id="3" name="Content Placeholder 2">
            <a:extLst>
              <a:ext uri="{FF2B5EF4-FFF2-40B4-BE49-F238E27FC236}">
                <a16:creationId xmlns:a16="http://schemas.microsoft.com/office/drawing/2014/main" id="{3A4C6C05-DA82-B8F3-2171-CC0EA8693614}"/>
              </a:ext>
            </a:extLst>
          </p:cNvPr>
          <p:cNvSpPr txBox="1">
            <a:spLocks noGrp="1"/>
          </p:cNvSpPr>
          <p:nvPr>
            <p:ph idx="1"/>
          </p:nvPr>
        </p:nvSpPr>
        <p:spPr/>
        <p:txBody>
          <a:bodyPr/>
          <a:lstStyle/>
          <a:p>
            <a:pPr lvl="0"/>
            <a:r>
              <a:rPr lang="en-GB" sz="2000" b="1"/>
              <a:t>Waste  Management: </a:t>
            </a:r>
            <a:r>
              <a:rPr lang="en-GB" sz="1800"/>
              <a:t>Compliance with local and federal waste management regulations. Liability issues related to junk removal and disposal.</a:t>
            </a:r>
          </a:p>
          <a:p>
            <a:pPr lvl="0"/>
            <a:r>
              <a:rPr lang="en-GB" sz="2000" b="1"/>
              <a:t>Licensing Requirements: </a:t>
            </a:r>
            <a:r>
              <a:rPr lang="en-GB" sz="1800"/>
              <a:t>Mandatory licensing for waste management operations. Environmental regulations around disposal of hazardous materials.</a:t>
            </a:r>
          </a:p>
          <a:p>
            <a:pPr lvl="0"/>
            <a:r>
              <a:rPr lang="en-GB" sz="2000" b="1"/>
              <a:t>Contracts: </a:t>
            </a:r>
            <a:r>
              <a:rPr lang="en-GB" sz="1800"/>
              <a:t>Legal contracts with recycling centers and charities.</a:t>
            </a:r>
          </a:p>
          <a:p>
            <a:pPr lvl="0"/>
            <a:r>
              <a:rPr lang="en-GB" sz="2000" b="1"/>
              <a:t>Mandatory Safety Certificates: </a:t>
            </a:r>
            <a:r>
              <a:rPr lang="en-GB" sz="1800"/>
              <a:t>Striker Safety enforcement requires landlords to provide valid gas safety records, valid Electrical Instillation Condition Reports(EICR), and fire Risk Assessments.</a:t>
            </a:r>
          </a:p>
          <a:p>
            <a:pPr lvl="0"/>
            <a:r>
              <a:rPr lang="en-GB" sz="2000" b="1"/>
              <a:t>Energy Performance Certificates(EPC): </a:t>
            </a:r>
            <a:r>
              <a:rPr lang="en-GB" sz="1800"/>
              <a:t>London holiday LETs require a legally complaint EPC rating. Upgrading to a higher rating(A-B) is crucial, not only for compliance but to be designated as an “Energy Efficient” home on Airbnb.</a:t>
            </a:r>
          </a:p>
          <a:p>
            <a:pPr lvl="0"/>
            <a:r>
              <a:rPr lang="en-GB" sz="2000" b="1"/>
              <a:t>Insurance and Licensing: </a:t>
            </a:r>
            <a:r>
              <a:rPr lang="en-GB" sz="1800"/>
              <a:t>Standard residential home insurance is often invalid for short-termLETs. Hosts are required to hold specialized short-term rental liability insurance.</a:t>
            </a:r>
            <a:endParaRPr lang="en-GB" sz="20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A6D9A-3881-FDFF-02AC-D0316F99105D}"/>
              </a:ext>
            </a:extLst>
          </p:cNvPr>
          <p:cNvSpPr txBox="1">
            <a:spLocks noGrp="1"/>
          </p:cNvSpPr>
          <p:nvPr>
            <p:ph type="title"/>
          </p:nvPr>
        </p:nvSpPr>
        <p:spPr/>
        <p:txBody>
          <a:bodyPr anchorCtr="1"/>
          <a:lstStyle/>
          <a:p>
            <a:pPr lvl="0" algn="ctr"/>
            <a:r>
              <a:rPr lang="en-GB" sz="4000"/>
              <a:t>Organisational Chart</a:t>
            </a:r>
          </a:p>
        </p:txBody>
      </p:sp>
      <p:sp>
        <p:nvSpPr>
          <p:cNvPr id="3" name="Content Placeholder 2">
            <a:extLst>
              <a:ext uri="{FF2B5EF4-FFF2-40B4-BE49-F238E27FC236}">
                <a16:creationId xmlns:a16="http://schemas.microsoft.com/office/drawing/2014/main" id="{076226DB-20C0-4FF1-E7D4-CF65A011B169}"/>
              </a:ext>
            </a:extLst>
          </p:cNvPr>
          <p:cNvSpPr txBox="1">
            <a:spLocks noGrp="1"/>
          </p:cNvSpPr>
          <p:nvPr>
            <p:ph idx="1"/>
          </p:nvPr>
        </p:nvSpPr>
        <p:spPr>
          <a:xfrm>
            <a:off x="838203" y="1602376"/>
            <a:ext cx="10515600" cy="4574587"/>
          </a:xfrm>
        </p:spPr>
        <p:txBody>
          <a:bodyPr/>
          <a:lstStyle/>
          <a:p>
            <a:pPr marL="0" lvl="0" indent="0">
              <a:buNone/>
            </a:pPr>
            <a:r>
              <a:rPr lang="en-GB"/>
              <a:t> </a:t>
            </a:r>
          </a:p>
        </p:txBody>
      </p:sp>
      <p:sp>
        <p:nvSpPr>
          <p:cNvPr id="4" name="Rectangle: Rounded Corners 3">
            <a:extLst>
              <a:ext uri="{FF2B5EF4-FFF2-40B4-BE49-F238E27FC236}">
                <a16:creationId xmlns:a16="http://schemas.microsoft.com/office/drawing/2014/main" id="{CFD5170A-B4F5-0E53-EAEC-D215D236D6E3}"/>
              </a:ext>
            </a:extLst>
          </p:cNvPr>
          <p:cNvSpPr/>
          <p:nvPr/>
        </p:nvSpPr>
        <p:spPr>
          <a:xfrm>
            <a:off x="5529943" y="1935483"/>
            <a:ext cx="1593671" cy="653146"/>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Owner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Gem Baracao</a:t>
            </a:r>
          </a:p>
        </p:txBody>
      </p:sp>
      <p:sp>
        <p:nvSpPr>
          <p:cNvPr id="5" name="Flowchart: Connector 4">
            <a:extLst>
              <a:ext uri="{FF2B5EF4-FFF2-40B4-BE49-F238E27FC236}">
                <a16:creationId xmlns:a16="http://schemas.microsoft.com/office/drawing/2014/main" id="{0B86BFC2-7F40-9725-CBB2-2EA288EB46EF}"/>
              </a:ext>
            </a:extLst>
          </p:cNvPr>
          <p:cNvSpPr/>
          <p:nvPr/>
        </p:nvSpPr>
        <p:spPr>
          <a:xfrm>
            <a:off x="4963884" y="1972488"/>
            <a:ext cx="566059" cy="57911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FFFFFF"/>
                </a:solidFill>
                <a:uFillTx/>
                <a:latin typeface="Aptos"/>
              </a:rPr>
              <a:t>o</a:t>
            </a:r>
          </a:p>
        </p:txBody>
      </p:sp>
      <p:sp>
        <p:nvSpPr>
          <p:cNvPr id="6" name="Rectangle: Rounded Corners 11">
            <a:extLst>
              <a:ext uri="{FF2B5EF4-FFF2-40B4-BE49-F238E27FC236}">
                <a16:creationId xmlns:a16="http://schemas.microsoft.com/office/drawing/2014/main" id="{35C0FBFC-33FF-C227-4F23-7FCDA46FBCCC}"/>
              </a:ext>
            </a:extLst>
          </p:cNvPr>
          <p:cNvSpPr/>
          <p:nvPr/>
        </p:nvSpPr>
        <p:spPr>
          <a:xfrm>
            <a:off x="5529943" y="2911477"/>
            <a:ext cx="1593671" cy="615500"/>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Manager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Gem Baracao</a:t>
            </a:r>
          </a:p>
        </p:txBody>
      </p:sp>
      <p:sp>
        <p:nvSpPr>
          <p:cNvPr id="7" name="Flowchart: Connector 12">
            <a:extLst>
              <a:ext uri="{FF2B5EF4-FFF2-40B4-BE49-F238E27FC236}">
                <a16:creationId xmlns:a16="http://schemas.microsoft.com/office/drawing/2014/main" id="{15F90968-7E45-2175-C2C6-ECA65F1EE18C}"/>
              </a:ext>
            </a:extLst>
          </p:cNvPr>
          <p:cNvSpPr/>
          <p:nvPr/>
        </p:nvSpPr>
        <p:spPr>
          <a:xfrm>
            <a:off x="4963884" y="2927936"/>
            <a:ext cx="566059" cy="55691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ptos"/>
              </a:rPr>
              <a:t>M</a:t>
            </a:r>
          </a:p>
        </p:txBody>
      </p:sp>
      <p:sp>
        <p:nvSpPr>
          <p:cNvPr id="8" name="Rectangle: Rounded Corners 14">
            <a:extLst>
              <a:ext uri="{FF2B5EF4-FFF2-40B4-BE49-F238E27FC236}">
                <a16:creationId xmlns:a16="http://schemas.microsoft.com/office/drawing/2014/main" id="{1C6FDC99-F0EC-F062-31E1-05A3EB76AE20}"/>
              </a:ext>
            </a:extLst>
          </p:cNvPr>
          <p:cNvSpPr/>
          <p:nvPr/>
        </p:nvSpPr>
        <p:spPr>
          <a:xfrm>
            <a:off x="5528855" y="3761320"/>
            <a:ext cx="1645920" cy="670556"/>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FFFFFF"/>
              </a:solidFill>
              <a:uFillTx/>
              <a:latin typeface="Aptos"/>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Engineering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Aaron Garcia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FFFFFF"/>
              </a:solidFill>
              <a:uFillTx/>
              <a:latin typeface="Aptos"/>
            </a:endParaRPr>
          </a:p>
        </p:txBody>
      </p:sp>
      <p:sp>
        <p:nvSpPr>
          <p:cNvPr id="9" name="Flowchart: Connector 15">
            <a:extLst>
              <a:ext uri="{FF2B5EF4-FFF2-40B4-BE49-F238E27FC236}">
                <a16:creationId xmlns:a16="http://schemas.microsoft.com/office/drawing/2014/main" id="{ACAF645D-3052-C6D6-1B7E-A18F442BCE4E}"/>
              </a:ext>
            </a:extLst>
          </p:cNvPr>
          <p:cNvSpPr/>
          <p:nvPr/>
        </p:nvSpPr>
        <p:spPr>
          <a:xfrm>
            <a:off x="2203274" y="3753392"/>
            <a:ext cx="705395" cy="67055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ptos"/>
              </a:rPr>
              <a:t>SM</a:t>
            </a:r>
          </a:p>
        </p:txBody>
      </p:sp>
      <p:sp>
        <p:nvSpPr>
          <p:cNvPr id="10" name="Flowchart: Connector 16">
            <a:extLst>
              <a:ext uri="{FF2B5EF4-FFF2-40B4-BE49-F238E27FC236}">
                <a16:creationId xmlns:a16="http://schemas.microsoft.com/office/drawing/2014/main" id="{2C8D3E43-4EDF-0121-9660-012899CD02F8}"/>
              </a:ext>
            </a:extLst>
          </p:cNvPr>
          <p:cNvSpPr/>
          <p:nvPr/>
        </p:nvSpPr>
        <p:spPr>
          <a:xfrm>
            <a:off x="4963884" y="3804443"/>
            <a:ext cx="566059" cy="55691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E</a:t>
            </a:r>
          </a:p>
        </p:txBody>
      </p:sp>
      <p:sp>
        <p:nvSpPr>
          <p:cNvPr id="11" name="Rectangle: Rounded Corners 17">
            <a:extLst>
              <a:ext uri="{FF2B5EF4-FFF2-40B4-BE49-F238E27FC236}">
                <a16:creationId xmlns:a16="http://schemas.microsoft.com/office/drawing/2014/main" id="{75B6A001-CD3C-FCAE-BA1E-A08FDD269DFB}"/>
              </a:ext>
            </a:extLst>
          </p:cNvPr>
          <p:cNvSpPr/>
          <p:nvPr/>
        </p:nvSpPr>
        <p:spPr>
          <a:xfrm>
            <a:off x="2908660" y="3690801"/>
            <a:ext cx="1558832" cy="670556"/>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Sales marketing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Aptos"/>
              </a:rPr>
              <a:t>Llyod Cortez</a:t>
            </a:r>
          </a:p>
        </p:txBody>
      </p:sp>
      <p:sp>
        <p:nvSpPr>
          <p:cNvPr id="12" name="Flowchart: Connector 18">
            <a:extLst>
              <a:ext uri="{FF2B5EF4-FFF2-40B4-BE49-F238E27FC236}">
                <a16:creationId xmlns:a16="http://schemas.microsoft.com/office/drawing/2014/main" id="{3A917B6A-52E2-F5B6-6078-1B7FB3591A27}"/>
              </a:ext>
            </a:extLst>
          </p:cNvPr>
          <p:cNvSpPr/>
          <p:nvPr/>
        </p:nvSpPr>
        <p:spPr>
          <a:xfrm>
            <a:off x="7739746" y="3812371"/>
            <a:ext cx="597624" cy="61950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Aptos"/>
              </a:rPr>
              <a:t>HH</a:t>
            </a:r>
          </a:p>
        </p:txBody>
      </p:sp>
      <p:sp>
        <p:nvSpPr>
          <p:cNvPr id="13" name="Rectangle: Rounded Corners 19">
            <a:extLst>
              <a:ext uri="{FF2B5EF4-FFF2-40B4-BE49-F238E27FC236}">
                <a16:creationId xmlns:a16="http://schemas.microsoft.com/office/drawing/2014/main" id="{118D937E-1B50-79C4-A45F-EC91965A5048}"/>
              </a:ext>
            </a:extLst>
          </p:cNvPr>
          <p:cNvSpPr/>
          <p:nvPr/>
        </p:nvSpPr>
        <p:spPr>
          <a:xfrm>
            <a:off x="8332470" y="3786841"/>
            <a:ext cx="1651360" cy="619506"/>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Aptos"/>
              </a:rPr>
              <a:t>Head Housekeeping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Joshua Baracao</a:t>
            </a:r>
          </a:p>
        </p:txBody>
      </p:sp>
      <p:sp>
        <p:nvSpPr>
          <p:cNvPr id="14" name="Flowchart: Connector 20">
            <a:extLst>
              <a:ext uri="{FF2B5EF4-FFF2-40B4-BE49-F238E27FC236}">
                <a16:creationId xmlns:a16="http://schemas.microsoft.com/office/drawing/2014/main" id="{44B840CA-1A08-76C6-A31E-68AEDF152785}"/>
              </a:ext>
            </a:extLst>
          </p:cNvPr>
          <p:cNvSpPr/>
          <p:nvPr/>
        </p:nvSpPr>
        <p:spPr>
          <a:xfrm>
            <a:off x="2203265" y="4858499"/>
            <a:ext cx="705395" cy="67055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R</a:t>
            </a:r>
          </a:p>
        </p:txBody>
      </p:sp>
      <p:sp>
        <p:nvSpPr>
          <p:cNvPr id="15" name="Rectangle: Rounded Corners 21">
            <a:extLst>
              <a:ext uri="{FF2B5EF4-FFF2-40B4-BE49-F238E27FC236}">
                <a16:creationId xmlns:a16="http://schemas.microsoft.com/office/drawing/2014/main" id="{C195F100-36FB-99B3-7D3C-1D6711019AA7}"/>
              </a:ext>
            </a:extLst>
          </p:cNvPr>
          <p:cNvSpPr/>
          <p:nvPr/>
        </p:nvSpPr>
        <p:spPr>
          <a:xfrm>
            <a:off x="2908660" y="4858499"/>
            <a:ext cx="1558832" cy="670556"/>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Reception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Sofia Sotto</a:t>
            </a:r>
          </a:p>
        </p:txBody>
      </p:sp>
      <p:sp>
        <p:nvSpPr>
          <p:cNvPr id="16" name="Flowchart: Connector 22">
            <a:extLst>
              <a:ext uri="{FF2B5EF4-FFF2-40B4-BE49-F238E27FC236}">
                <a16:creationId xmlns:a16="http://schemas.microsoft.com/office/drawing/2014/main" id="{3C04EBD8-1B4F-CAE0-9C32-E3B28A8E1AF3}"/>
              </a:ext>
            </a:extLst>
          </p:cNvPr>
          <p:cNvSpPr/>
          <p:nvPr/>
        </p:nvSpPr>
        <p:spPr>
          <a:xfrm>
            <a:off x="4962796" y="4884925"/>
            <a:ext cx="566059" cy="67055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ptos"/>
              </a:rPr>
              <a:t>M</a:t>
            </a:r>
          </a:p>
        </p:txBody>
      </p:sp>
      <p:sp>
        <p:nvSpPr>
          <p:cNvPr id="17" name="Rectangle: Rounded Corners 23">
            <a:extLst>
              <a:ext uri="{FF2B5EF4-FFF2-40B4-BE49-F238E27FC236}">
                <a16:creationId xmlns:a16="http://schemas.microsoft.com/office/drawing/2014/main" id="{BC607BBA-B566-3AF5-C20F-2E33A3E83F9E}"/>
              </a:ext>
            </a:extLst>
          </p:cNvPr>
          <p:cNvSpPr/>
          <p:nvPr/>
        </p:nvSpPr>
        <p:spPr>
          <a:xfrm>
            <a:off x="5528855" y="4858499"/>
            <a:ext cx="1645920" cy="670556"/>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Maintenance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Llyod Cortez</a:t>
            </a:r>
          </a:p>
        </p:txBody>
      </p:sp>
      <p:sp>
        <p:nvSpPr>
          <p:cNvPr id="18" name="Flowchart: Connector 24">
            <a:extLst>
              <a:ext uri="{FF2B5EF4-FFF2-40B4-BE49-F238E27FC236}">
                <a16:creationId xmlns:a16="http://schemas.microsoft.com/office/drawing/2014/main" id="{2CC4018D-4253-CEDA-3CCC-A66E009DF39F}"/>
              </a:ext>
            </a:extLst>
          </p:cNvPr>
          <p:cNvSpPr/>
          <p:nvPr/>
        </p:nvSpPr>
        <p:spPr>
          <a:xfrm>
            <a:off x="7739746" y="4858499"/>
            <a:ext cx="597624" cy="69699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C</a:t>
            </a:r>
          </a:p>
        </p:txBody>
      </p:sp>
      <p:sp>
        <p:nvSpPr>
          <p:cNvPr id="19" name="Rectangle: Rounded Corners 25">
            <a:extLst>
              <a:ext uri="{FF2B5EF4-FFF2-40B4-BE49-F238E27FC236}">
                <a16:creationId xmlns:a16="http://schemas.microsoft.com/office/drawing/2014/main" id="{9FE35A82-0C34-73CA-D55D-4488A2158F7E}"/>
              </a:ext>
            </a:extLst>
          </p:cNvPr>
          <p:cNvSpPr/>
          <p:nvPr/>
        </p:nvSpPr>
        <p:spPr>
          <a:xfrm>
            <a:off x="8337371" y="4858499"/>
            <a:ext cx="1651360" cy="696992"/>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Cleaner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FFFF"/>
                </a:solidFill>
                <a:uFillTx/>
                <a:latin typeface="Aptos"/>
              </a:rPr>
              <a:t>Annie Monte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592EF-486B-12F5-B1D5-FE7F7AE24BF3}"/>
              </a:ext>
            </a:extLst>
          </p:cNvPr>
          <p:cNvSpPr txBox="1">
            <a:spLocks noGrp="1"/>
          </p:cNvSpPr>
          <p:nvPr>
            <p:ph type="title"/>
          </p:nvPr>
        </p:nvSpPr>
        <p:spPr/>
        <p:txBody>
          <a:bodyPr anchorCtr="1"/>
          <a:lstStyle/>
          <a:p>
            <a:pPr lvl="0" algn="ctr"/>
            <a:r>
              <a:rPr lang="en-GB" sz="4000" b="1"/>
              <a:t>Pestel Analysis</a:t>
            </a:r>
          </a:p>
        </p:txBody>
      </p:sp>
      <p:sp>
        <p:nvSpPr>
          <p:cNvPr id="3" name="Content Placeholder 2">
            <a:extLst>
              <a:ext uri="{FF2B5EF4-FFF2-40B4-BE49-F238E27FC236}">
                <a16:creationId xmlns:a16="http://schemas.microsoft.com/office/drawing/2014/main" id="{E5BDE334-5688-D8C0-54EA-D59F7F789006}"/>
              </a:ext>
            </a:extLst>
          </p:cNvPr>
          <p:cNvSpPr txBox="1">
            <a:spLocks noGrp="1"/>
          </p:cNvSpPr>
          <p:nvPr>
            <p:ph idx="1"/>
          </p:nvPr>
        </p:nvSpPr>
        <p:spPr/>
        <p:txBody>
          <a:bodyPr/>
          <a:lstStyle/>
          <a:p>
            <a:pPr marL="0" lvl="0" indent="0">
              <a:buNone/>
            </a:pPr>
            <a:r>
              <a:rPr lang="en-GB" sz="2000" b="1"/>
              <a:t>Political and Economic Factors:</a:t>
            </a:r>
          </a:p>
          <a:p>
            <a:pPr lvl="0"/>
            <a:r>
              <a:rPr lang="en-GB" sz="2000" b="1"/>
              <a:t>Short-Term Let Registration Scheme: </a:t>
            </a:r>
            <a:r>
              <a:rPr lang="en-GB" sz="2000"/>
              <a:t>The UK Government is tightening regulations and introducing a national registration scheme to enforce strict energy and safety standards.</a:t>
            </a:r>
          </a:p>
          <a:p>
            <a:pPr lvl="0"/>
            <a:r>
              <a:rPr lang="en-GB" sz="2000" b="1"/>
              <a:t>90-Night Rules: </a:t>
            </a:r>
            <a:r>
              <a:rPr lang="en-GB" sz="1800"/>
              <a:t>Greater London strictly enforce strictly enforces a 90-night annual limit for entire-home short-term lets, requiring hybrid letting models to remain complaint.</a:t>
            </a:r>
          </a:p>
          <a:p>
            <a:pPr marL="0" lvl="0" indent="0">
              <a:buNone/>
            </a:pPr>
            <a:r>
              <a:rPr lang="en-GB" sz="2000" b="1"/>
              <a:t>Economic Factors</a:t>
            </a:r>
            <a:r>
              <a:rPr lang="en-GB" sz="2000"/>
              <a:t>:</a:t>
            </a:r>
          </a:p>
          <a:p>
            <a:pPr lvl="0"/>
            <a:r>
              <a:rPr lang="en-GB" sz="2000" b="1"/>
              <a:t>Rental Market Strengths</a:t>
            </a:r>
            <a:r>
              <a:rPr lang="en-GB" sz="1800" b="1"/>
              <a:t>: </a:t>
            </a:r>
            <a:r>
              <a:rPr lang="en-GB" sz="1800"/>
              <a:t>London short-term rentals Experience resilient income yields, with high-rental postcodes like E6 or SE13 commanding an Average Daily Rate(ADR) of about $243(£180).</a:t>
            </a:r>
          </a:p>
          <a:p>
            <a:pPr lvl="0"/>
            <a:r>
              <a:rPr lang="en-GB" sz="2000"/>
              <a:t>Policy &amp; Sustainability Impacts: Recent UK tax changes abolished Furnished Holiday Lettings(FHL) perks, while investments in green certifications and technology help minimize high utility overheads.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44335-EFA4-12E1-A481-5275BE67CFBB}"/>
              </a:ext>
            </a:extLst>
          </p:cNvPr>
          <p:cNvSpPr txBox="1">
            <a:spLocks noGrp="1"/>
          </p:cNvSpPr>
          <p:nvPr>
            <p:ph type="title"/>
          </p:nvPr>
        </p:nvSpPr>
        <p:spPr/>
        <p:txBody>
          <a:bodyPr anchorCtr="1"/>
          <a:lstStyle/>
          <a:p>
            <a:pPr lvl="0" algn="ctr"/>
            <a:r>
              <a:rPr lang="en-GB" sz="4000" b="1"/>
              <a:t>Pestel Analysis</a:t>
            </a:r>
          </a:p>
        </p:txBody>
      </p:sp>
      <p:sp>
        <p:nvSpPr>
          <p:cNvPr id="3" name="Content Placeholder 2">
            <a:extLst>
              <a:ext uri="{FF2B5EF4-FFF2-40B4-BE49-F238E27FC236}">
                <a16:creationId xmlns:a16="http://schemas.microsoft.com/office/drawing/2014/main" id="{18E1668E-BB9C-1F6E-1594-9587CF9B3384}"/>
              </a:ext>
            </a:extLst>
          </p:cNvPr>
          <p:cNvSpPr txBox="1">
            <a:spLocks noGrp="1"/>
          </p:cNvSpPr>
          <p:nvPr>
            <p:ph idx="1"/>
          </p:nvPr>
        </p:nvSpPr>
        <p:spPr/>
        <p:txBody>
          <a:bodyPr/>
          <a:lstStyle/>
          <a:p>
            <a:pPr marL="0" lvl="0" indent="0">
              <a:buNone/>
            </a:pPr>
            <a:r>
              <a:rPr lang="en-GB" sz="2400" b="1"/>
              <a:t>Technological Factors:</a:t>
            </a:r>
          </a:p>
          <a:p>
            <a:pPr marL="0" lvl="0" indent="0">
              <a:buNone/>
            </a:pPr>
            <a:endParaRPr lang="en-GB" sz="2400" b="1"/>
          </a:p>
          <a:p>
            <a:pPr lvl="0"/>
            <a:r>
              <a:rPr lang="en-GB" sz="2000" b="1"/>
              <a:t>Technological: </a:t>
            </a:r>
            <a:r>
              <a:rPr lang="en-GB" sz="1800"/>
              <a:t>The rise of </a:t>
            </a:r>
            <a:r>
              <a:rPr lang="en-GB" sz="1800" b="1"/>
              <a:t>AI-driven Platforms </a:t>
            </a:r>
            <a:r>
              <a:rPr lang="en-GB" sz="1800"/>
              <a:t>like </a:t>
            </a:r>
            <a:r>
              <a:rPr lang="en-GB" sz="1800" b="1"/>
              <a:t>AirDNA</a:t>
            </a:r>
            <a:r>
              <a:rPr lang="en-GB" sz="1800"/>
              <a:t>  and </a:t>
            </a:r>
            <a:r>
              <a:rPr lang="en-GB" sz="1800" b="1"/>
              <a:t>Housetogo</a:t>
            </a:r>
            <a:r>
              <a:rPr lang="en-GB" sz="1800"/>
              <a:t> help hosts optimize energy consumption and monitor guest Footprint.</a:t>
            </a:r>
          </a:p>
          <a:p>
            <a:pPr marL="0" lvl="0" indent="0">
              <a:buNone/>
            </a:pPr>
            <a:endParaRPr lang="en-GB" sz="1800"/>
          </a:p>
          <a:p>
            <a:pPr lvl="0"/>
            <a:r>
              <a:rPr lang="en-GB" sz="2000" b="1"/>
              <a:t>Smart Home Energy Management: Using  Smart Thermostats (Nest or Hive)</a:t>
            </a:r>
            <a:r>
              <a:rPr lang="en-GB" sz="2400"/>
              <a:t>, </a:t>
            </a:r>
            <a:r>
              <a:rPr lang="en-GB" sz="1800"/>
              <a:t>smart plugs and automated energy-tracking systems allows hosts to actively cut down on energy wastage while guests are out.</a:t>
            </a:r>
            <a:endParaRPr lang="en-GB"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64152-48A2-61EA-C7E5-88E240078F7D}"/>
              </a:ext>
            </a:extLst>
          </p:cNvPr>
          <p:cNvSpPr txBox="1">
            <a:spLocks noGrp="1"/>
          </p:cNvSpPr>
          <p:nvPr>
            <p:ph type="title"/>
          </p:nvPr>
        </p:nvSpPr>
        <p:spPr/>
        <p:txBody>
          <a:bodyPr anchorCtr="1"/>
          <a:lstStyle/>
          <a:p>
            <a:pPr lvl="0" algn="ctr"/>
            <a:r>
              <a:rPr lang="en-GB" sz="3600" b="1"/>
              <a:t>Pestel Analysis</a:t>
            </a:r>
          </a:p>
        </p:txBody>
      </p:sp>
      <p:sp>
        <p:nvSpPr>
          <p:cNvPr id="3" name="Content Placeholder 2">
            <a:extLst>
              <a:ext uri="{FF2B5EF4-FFF2-40B4-BE49-F238E27FC236}">
                <a16:creationId xmlns:a16="http://schemas.microsoft.com/office/drawing/2014/main" id="{78D8A16C-89A6-4AEA-31A5-976568B3817F}"/>
              </a:ext>
            </a:extLst>
          </p:cNvPr>
          <p:cNvSpPr txBox="1">
            <a:spLocks noGrp="1"/>
          </p:cNvSpPr>
          <p:nvPr>
            <p:ph idx="1"/>
          </p:nvPr>
        </p:nvSpPr>
        <p:spPr/>
        <p:txBody>
          <a:bodyPr/>
          <a:lstStyle/>
          <a:p>
            <a:pPr marL="0" lvl="0" indent="0">
              <a:buNone/>
            </a:pPr>
            <a:r>
              <a:rPr lang="en-GB" sz="2400"/>
              <a:t>Social Factors:</a:t>
            </a:r>
          </a:p>
          <a:p>
            <a:pPr lvl="0"/>
            <a:r>
              <a:rPr lang="en-GB" sz="2000" b="1"/>
              <a:t>Rising Eco-Consciousness: </a:t>
            </a:r>
            <a:r>
              <a:rPr lang="en-GB" sz="1800"/>
              <a:t>Over 30% of Uk adults actively prioritize and look for sustainable holiday accommodations.</a:t>
            </a:r>
          </a:p>
          <a:p>
            <a:pPr marL="0" lvl="0" indent="0">
              <a:buNone/>
            </a:pPr>
            <a:endParaRPr lang="en-GB" sz="1800"/>
          </a:p>
          <a:p>
            <a:pPr lvl="0"/>
            <a:r>
              <a:rPr lang="en-GB" sz="2000" b="1"/>
              <a:t>Hyper-Local Tourism: </a:t>
            </a:r>
            <a:r>
              <a:rPr lang="en-GB" sz="1800"/>
              <a:t>Travelers are increasingly seeking “hidden gem”  neighborhoods  outside traditional central London tourist traps. Eco-hosts can capitalize on this by prompting local Bakeries, zero-waste shops, and walkable boroughs like Hackney, Walthamstow, or Richmond.</a:t>
            </a: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D198A-222A-9E75-87BA-B613A997CC92}"/>
              </a:ext>
            </a:extLst>
          </p:cNvPr>
          <p:cNvSpPr txBox="1">
            <a:spLocks noGrp="1"/>
          </p:cNvSpPr>
          <p:nvPr>
            <p:ph type="title"/>
          </p:nvPr>
        </p:nvSpPr>
        <p:spPr/>
        <p:txBody>
          <a:bodyPr anchorCtr="1"/>
          <a:lstStyle/>
          <a:p>
            <a:pPr lvl="0" algn="ctr"/>
            <a:r>
              <a:rPr lang="en-GB" sz="4000" b="1"/>
              <a:t>Pestel Analysis</a:t>
            </a:r>
          </a:p>
        </p:txBody>
      </p:sp>
      <p:sp>
        <p:nvSpPr>
          <p:cNvPr id="3" name="Content Placeholder 2">
            <a:extLst>
              <a:ext uri="{FF2B5EF4-FFF2-40B4-BE49-F238E27FC236}">
                <a16:creationId xmlns:a16="http://schemas.microsoft.com/office/drawing/2014/main" id="{998DA0C1-022C-2AA6-4062-20BA2082000B}"/>
              </a:ext>
            </a:extLst>
          </p:cNvPr>
          <p:cNvSpPr txBox="1">
            <a:spLocks noGrp="1"/>
          </p:cNvSpPr>
          <p:nvPr>
            <p:ph idx="1"/>
          </p:nvPr>
        </p:nvSpPr>
        <p:spPr/>
        <p:txBody>
          <a:bodyPr/>
          <a:lstStyle/>
          <a:p>
            <a:pPr marL="0" lvl="0" indent="0">
              <a:buNone/>
            </a:pPr>
            <a:r>
              <a:rPr lang="en-GB" b="1"/>
              <a:t>Environmental:</a:t>
            </a:r>
          </a:p>
          <a:p>
            <a:pPr marL="0" lvl="0" indent="0">
              <a:buNone/>
            </a:pPr>
            <a:endParaRPr lang="en-GB"/>
          </a:p>
          <a:p>
            <a:pPr lvl="0"/>
            <a:r>
              <a:rPr lang="en-GB" sz="2000" b="1"/>
              <a:t>Low Carbon Transport Zone: </a:t>
            </a:r>
            <a:r>
              <a:rPr lang="en-GB" sz="1800"/>
              <a:t>London aims to be a zero-carbon city by 2030, which aligns well with hosts adopting circular economy principles (upcycled furniture, plastic-banning measures, and composting systems).</a:t>
            </a:r>
          </a:p>
          <a:p>
            <a:pPr lvl="0"/>
            <a:r>
              <a:rPr lang="en-GB" sz="2000" b="1"/>
              <a:t>Waste &amp; Water reduction: </a:t>
            </a:r>
            <a:r>
              <a:rPr lang="en-GB" sz="1800"/>
              <a:t>Implementing refillable toiletry dispensers, zero-waste cleaning supplies, and stringent recycling rules minimizes the environmental impact of typical short-term guests.</a:t>
            </a: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A61F4-DA13-6EF2-999F-7CAA20C773B1}"/>
              </a:ext>
            </a:extLst>
          </p:cNvPr>
          <p:cNvSpPr txBox="1">
            <a:spLocks noGrp="1"/>
          </p:cNvSpPr>
          <p:nvPr>
            <p:ph type="title"/>
          </p:nvPr>
        </p:nvSpPr>
        <p:spPr/>
        <p:txBody>
          <a:bodyPr anchorCtr="1"/>
          <a:lstStyle/>
          <a:p>
            <a:pPr lvl="0" algn="ctr"/>
            <a:r>
              <a:rPr lang="en-GB" sz="4000" b="1"/>
              <a:t>Pestel Analysis</a:t>
            </a:r>
          </a:p>
        </p:txBody>
      </p:sp>
      <p:sp>
        <p:nvSpPr>
          <p:cNvPr id="3" name="Content Placeholder 2">
            <a:extLst>
              <a:ext uri="{FF2B5EF4-FFF2-40B4-BE49-F238E27FC236}">
                <a16:creationId xmlns:a16="http://schemas.microsoft.com/office/drawing/2014/main" id="{EFDE3EDC-2E9A-983E-6278-FB75A48C0947}"/>
              </a:ext>
            </a:extLst>
          </p:cNvPr>
          <p:cNvSpPr txBox="1">
            <a:spLocks noGrp="1"/>
          </p:cNvSpPr>
          <p:nvPr>
            <p:ph idx="1"/>
          </p:nvPr>
        </p:nvSpPr>
        <p:spPr/>
        <p:txBody>
          <a:bodyPr/>
          <a:lstStyle/>
          <a:p>
            <a:pPr marL="0" lvl="0" indent="0">
              <a:buNone/>
            </a:pPr>
            <a:r>
              <a:rPr lang="en-GB" sz="2000"/>
              <a:t>Legal Factors:</a:t>
            </a:r>
          </a:p>
          <a:p>
            <a:pPr marL="0" lvl="0" indent="0">
              <a:buNone/>
            </a:pPr>
            <a:endParaRPr lang="en-GB" sz="2000"/>
          </a:p>
          <a:p>
            <a:pPr lvl="0"/>
            <a:r>
              <a:rPr lang="en-GB" sz="2000" b="1"/>
              <a:t>Legal: </a:t>
            </a:r>
            <a:r>
              <a:rPr lang="en-GB" sz="2000"/>
              <a:t>Compliance with local and federal waste management regulations. Liability issues related to junk removal and disposal. Licensing requirements for waste management operations. Environmental regulations around disposal of hazardous materials. Legal contracts with recycling centers and charities.</a:t>
            </a:r>
          </a:p>
          <a:p>
            <a:pPr marL="0" lvl="0" indent="0">
              <a:buNone/>
            </a:pPr>
            <a:endParaRPr lang="en-GB" sz="2000"/>
          </a:p>
          <a:p>
            <a:pPr lvl="0"/>
            <a:r>
              <a:rPr lang="en-GB" sz="2000" b="1"/>
              <a:t>Mandatory Safety Certificates: </a:t>
            </a:r>
            <a:r>
              <a:rPr lang="en-GB" sz="1800"/>
              <a:t>Strata safety enforcement requires landlords to provide valid gas safety records, valid Electrical Instillation Condition Reports(EICR), and Fire Risk Assessments.</a:t>
            </a:r>
            <a:endParaRPr lang="en-GB" sz="2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40C4-4DC3-D119-D095-163E4FCBC133}"/>
              </a:ext>
            </a:extLst>
          </p:cNvPr>
          <p:cNvSpPr txBox="1">
            <a:spLocks noGrp="1"/>
          </p:cNvSpPr>
          <p:nvPr>
            <p:ph type="title"/>
          </p:nvPr>
        </p:nvSpPr>
        <p:spPr/>
        <p:txBody>
          <a:bodyPr anchorCtr="1"/>
          <a:lstStyle/>
          <a:p>
            <a:pPr lvl="0" algn="ctr"/>
            <a:r>
              <a:rPr lang="en-GB" sz="4000" b="1"/>
              <a:t>Marketing Strategies</a:t>
            </a:r>
          </a:p>
        </p:txBody>
      </p:sp>
      <p:sp>
        <p:nvSpPr>
          <p:cNvPr id="3" name="Content Placeholder 2">
            <a:extLst>
              <a:ext uri="{FF2B5EF4-FFF2-40B4-BE49-F238E27FC236}">
                <a16:creationId xmlns:a16="http://schemas.microsoft.com/office/drawing/2014/main" id="{04E422E6-4B29-26D9-798E-63BC8454F54D}"/>
              </a:ext>
            </a:extLst>
          </p:cNvPr>
          <p:cNvSpPr txBox="1">
            <a:spLocks noGrp="1"/>
          </p:cNvSpPr>
          <p:nvPr>
            <p:ph idx="1"/>
          </p:nvPr>
        </p:nvSpPr>
        <p:spPr/>
        <p:txBody>
          <a:bodyPr/>
          <a:lstStyle/>
          <a:p>
            <a:pPr marL="0" lvl="0" indent="0">
              <a:buNone/>
            </a:pPr>
            <a:r>
              <a:rPr lang="en-GB" sz="2000" b="1"/>
              <a:t>Platform &amp; Profile Optimization:</a:t>
            </a:r>
          </a:p>
          <a:p>
            <a:pPr lvl="0"/>
            <a:r>
              <a:rPr lang="en-GB" sz="1800" b="1"/>
              <a:t>Airbnb Tagging:  </a:t>
            </a:r>
            <a:r>
              <a:rPr lang="en-GB" sz="1800"/>
              <a:t>Categorize the London property using Airbnb’s “sustainable stays” search filter by highlighting renewable energy, waste-elimination practices, and energy-efficient appliances.</a:t>
            </a:r>
          </a:p>
          <a:p>
            <a:pPr lvl="0"/>
            <a:r>
              <a:rPr lang="en-GB" sz="1800" b="1"/>
              <a:t>Visual &amp; Storytelling: </a:t>
            </a:r>
            <a:r>
              <a:rPr lang="en-GB" sz="1800"/>
              <a:t>Feature natural-light photography that highlights sustainable features like indoor plant arrangements, smart-home hubs, and upcycled London source furniture.</a:t>
            </a:r>
          </a:p>
          <a:p>
            <a:pPr marL="0" lvl="0" indent="0">
              <a:buNone/>
            </a:pPr>
            <a:r>
              <a:rPr lang="en-GB" sz="2000" b="1"/>
              <a:t>Digital &amp; Direct Communication:</a:t>
            </a:r>
          </a:p>
          <a:p>
            <a:pPr lvl="0"/>
            <a:r>
              <a:rPr lang="en-GB" sz="2000" b="1"/>
              <a:t>Digital Welcome Books: </a:t>
            </a:r>
            <a:r>
              <a:rPr lang="en-GB" sz="1800"/>
              <a:t>Try to provide guests with a digital guidebook using platforms like TouchStay, including tips on transport( Transport for London, journey planners) and eco-friendly or local shops.</a:t>
            </a:r>
            <a:endParaRPr lang="en-GB"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0324E-10AC-BD61-4929-456354C0043E}"/>
              </a:ext>
            </a:extLst>
          </p:cNvPr>
          <p:cNvSpPr txBox="1">
            <a:spLocks noGrp="1"/>
          </p:cNvSpPr>
          <p:nvPr>
            <p:ph type="title"/>
          </p:nvPr>
        </p:nvSpPr>
        <p:spPr/>
        <p:txBody>
          <a:bodyPr anchorCtr="1"/>
          <a:lstStyle/>
          <a:p>
            <a:pPr lvl="0" algn="ctr"/>
            <a:r>
              <a:rPr lang="en-GB" sz="3600" b="1"/>
              <a:t>Funding Requirements and Allocations</a:t>
            </a:r>
          </a:p>
        </p:txBody>
      </p:sp>
      <p:graphicFrame>
        <p:nvGraphicFramePr>
          <p:cNvPr id="3" name="Content Placeholder 3">
            <a:extLst>
              <a:ext uri="{FF2B5EF4-FFF2-40B4-BE49-F238E27FC236}">
                <a16:creationId xmlns:a16="http://schemas.microsoft.com/office/drawing/2014/main" id="{D7069342-0143-0C1A-6875-2F4BBBF1502E}"/>
              </a:ext>
            </a:extLst>
          </p:cNvPr>
          <p:cNvGraphicFramePr>
            <a:graphicFrameLocks noGrp="1"/>
          </p:cNvGraphicFramePr>
          <p:nvPr>
            <p:ph idx="1"/>
          </p:nvPr>
        </p:nvGraphicFramePr>
        <p:xfrm>
          <a:off x="853436" y="1690689"/>
          <a:ext cx="3701143" cy="1618305"/>
        </p:xfrm>
        <a:graphic>
          <a:graphicData uri="http://schemas.openxmlformats.org/drawingml/2006/table">
            <a:tbl>
              <a:tblPr firstRow="1" bandRow="1">
                <a:effectLst/>
                <a:tableStyleId>{5C22544A-7EE6-4342-B048-85BDC9FD1C3A}</a:tableStyleId>
              </a:tblPr>
              <a:tblGrid>
                <a:gridCol w="1842954">
                  <a:extLst>
                    <a:ext uri="{9D8B030D-6E8A-4147-A177-3AD203B41FA5}">
                      <a16:colId xmlns:a16="http://schemas.microsoft.com/office/drawing/2014/main" val="2422587452"/>
                    </a:ext>
                  </a:extLst>
                </a:gridCol>
                <a:gridCol w="1858188">
                  <a:extLst>
                    <a:ext uri="{9D8B030D-6E8A-4147-A177-3AD203B41FA5}">
                      <a16:colId xmlns:a16="http://schemas.microsoft.com/office/drawing/2014/main" val="1591594434"/>
                    </a:ext>
                  </a:extLst>
                </a:gridCol>
              </a:tblGrid>
              <a:tr h="404576">
                <a:tc>
                  <a:txBody>
                    <a:bodyPr/>
                    <a:lstStyle/>
                    <a:p>
                      <a:pPr lvl="0" algn="l"/>
                      <a:r>
                        <a:rPr lang="en-GB"/>
                        <a:t>Gas bill</a:t>
                      </a:r>
                    </a:p>
                  </a:txBody>
                  <a:tcPr/>
                </a:tc>
                <a:tc>
                  <a:txBody>
                    <a:bodyPr/>
                    <a:lstStyle/>
                    <a:p>
                      <a:pPr lvl="0"/>
                      <a:r>
                        <a:rPr lang="en-GB"/>
                        <a:t>£200</a:t>
                      </a:r>
                    </a:p>
                  </a:txBody>
                  <a:tcPr/>
                </a:tc>
                <a:extLst>
                  <a:ext uri="{0D108BD9-81ED-4DB2-BD59-A6C34878D82A}">
                    <a16:rowId xmlns:a16="http://schemas.microsoft.com/office/drawing/2014/main" val="1695384230"/>
                  </a:ext>
                </a:extLst>
              </a:tr>
              <a:tr h="404576">
                <a:tc>
                  <a:txBody>
                    <a:bodyPr/>
                    <a:lstStyle/>
                    <a:p>
                      <a:pPr lvl="0" algn="l"/>
                      <a:r>
                        <a:rPr lang="en-GB"/>
                        <a:t>Two Emp Salary</a:t>
                      </a:r>
                    </a:p>
                  </a:txBody>
                  <a:tcPr/>
                </a:tc>
                <a:tc>
                  <a:txBody>
                    <a:bodyPr/>
                    <a:lstStyle/>
                    <a:p>
                      <a:pPr lvl="0"/>
                      <a:r>
                        <a:rPr lang="en-GB"/>
                        <a:t>£2,880</a:t>
                      </a:r>
                    </a:p>
                  </a:txBody>
                  <a:tcPr/>
                </a:tc>
                <a:extLst>
                  <a:ext uri="{0D108BD9-81ED-4DB2-BD59-A6C34878D82A}">
                    <a16:rowId xmlns:a16="http://schemas.microsoft.com/office/drawing/2014/main" val="961175508"/>
                  </a:ext>
                </a:extLst>
              </a:tr>
              <a:tr h="404576">
                <a:tc>
                  <a:txBody>
                    <a:bodyPr/>
                    <a:lstStyle/>
                    <a:p>
                      <a:pPr lvl="0"/>
                      <a:r>
                        <a:rPr lang="en-GB"/>
                        <a:t>Accountant</a:t>
                      </a:r>
                    </a:p>
                  </a:txBody>
                  <a:tcPr/>
                </a:tc>
                <a:tc>
                  <a:txBody>
                    <a:bodyPr/>
                    <a:lstStyle/>
                    <a:p>
                      <a:pPr lvl="0"/>
                      <a:r>
                        <a:rPr lang="en-GB"/>
                        <a:t>£37.50</a:t>
                      </a:r>
                    </a:p>
                  </a:txBody>
                  <a:tcPr/>
                </a:tc>
                <a:extLst>
                  <a:ext uri="{0D108BD9-81ED-4DB2-BD59-A6C34878D82A}">
                    <a16:rowId xmlns:a16="http://schemas.microsoft.com/office/drawing/2014/main" val="1223391198"/>
                  </a:ext>
                </a:extLst>
              </a:tr>
              <a:tr h="404576">
                <a:tc>
                  <a:txBody>
                    <a:bodyPr/>
                    <a:lstStyle/>
                    <a:p>
                      <a:pPr lvl="0"/>
                      <a:r>
                        <a:rPr lang="en-GB"/>
                        <a:t>Total Cost</a:t>
                      </a:r>
                    </a:p>
                  </a:txBody>
                  <a:tcPr/>
                </a:tc>
                <a:tc>
                  <a:txBody>
                    <a:bodyPr/>
                    <a:lstStyle/>
                    <a:p>
                      <a:pPr lvl="0"/>
                      <a:r>
                        <a:rPr lang="en-GB"/>
                        <a:t>£8,067.50</a:t>
                      </a:r>
                    </a:p>
                  </a:txBody>
                  <a:tcPr/>
                </a:tc>
                <a:extLst>
                  <a:ext uri="{0D108BD9-81ED-4DB2-BD59-A6C34878D82A}">
                    <a16:rowId xmlns:a16="http://schemas.microsoft.com/office/drawing/2014/main" val="626824626"/>
                  </a:ext>
                </a:extLst>
              </a:tr>
            </a:tbl>
          </a:graphicData>
        </a:graphic>
      </p:graphicFrame>
      <p:graphicFrame>
        <p:nvGraphicFramePr>
          <p:cNvPr id="4" name="Table 5">
            <a:extLst>
              <a:ext uri="{FF2B5EF4-FFF2-40B4-BE49-F238E27FC236}">
                <a16:creationId xmlns:a16="http://schemas.microsoft.com/office/drawing/2014/main" id="{9F9CF375-F055-F4B1-63B2-12A470C6368E}"/>
              </a:ext>
            </a:extLst>
          </p:cNvPr>
          <p:cNvGraphicFramePr>
            <a:graphicFrameLocks noGrp="1"/>
          </p:cNvGraphicFramePr>
          <p:nvPr/>
        </p:nvGraphicFramePr>
        <p:xfrm>
          <a:off x="5700122" y="1690689"/>
          <a:ext cx="3618043" cy="2194560"/>
        </p:xfrm>
        <a:graphic>
          <a:graphicData uri="http://schemas.openxmlformats.org/drawingml/2006/table">
            <a:tbl>
              <a:tblPr firstRow="1" bandRow="1">
                <a:effectLst/>
                <a:tableStyleId>{5C22544A-7EE6-4342-B048-85BDC9FD1C3A}</a:tableStyleId>
              </a:tblPr>
              <a:tblGrid>
                <a:gridCol w="1809021">
                  <a:extLst>
                    <a:ext uri="{9D8B030D-6E8A-4147-A177-3AD203B41FA5}">
                      <a16:colId xmlns:a16="http://schemas.microsoft.com/office/drawing/2014/main" val="485787612"/>
                    </a:ext>
                  </a:extLst>
                </a:gridCol>
                <a:gridCol w="1809021">
                  <a:extLst>
                    <a:ext uri="{9D8B030D-6E8A-4147-A177-3AD203B41FA5}">
                      <a16:colId xmlns:a16="http://schemas.microsoft.com/office/drawing/2014/main" val="2302694755"/>
                    </a:ext>
                  </a:extLst>
                </a:gridCol>
              </a:tblGrid>
              <a:tr h="269711">
                <a:tc>
                  <a:txBody>
                    <a:bodyPr/>
                    <a:lstStyle/>
                    <a:p>
                      <a:pPr lvl="0"/>
                      <a:r>
                        <a:rPr lang="en-GB"/>
                        <a:t>Startup Cost</a:t>
                      </a:r>
                    </a:p>
                  </a:txBody>
                  <a:tcPr/>
                </a:tc>
                <a:tc>
                  <a:txBody>
                    <a:bodyPr/>
                    <a:lstStyle/>
                    <a:p>
                      <a:pPr lvl="0"/>
                      <a:endParaRPr lang="en-GB"/>
                    </a:p>
                  </a:txBody>
                  <a:tcPr/>
                </a:tc>
                <a:extLst>
                  <a:ext uri="{0D108BD9-81ED-4DB2-BD59-A6C34878D82A}">
                    <a16:rowId xmlns:a16="http://schemas.microsoft.com/office/drawing/2014/main" val="2602745766"/>
                  </a:ext>
                </a:extLst>
              </a:tr>
              <a:tr h="269711">
                <a:tc>
                  <a:txBody>
                    <a:bodyPr/>
                    <a:lstStyle/>
                    <a:p>
                      <a:pPr lvl="0"/>
                      <a:r>
                        <a:rPr lang="en-GB"/>
                        <a:t>Furniture</a:t>
                      </a:r>
                    </a:p>
                  </a:txBody>
                  <a:tcPr/>
                </a:tc>
                <a:tc>
                  <a:txBody>
                    <a:bodyPr/>
                    <a:lstStyle/>
                    <a:p>
                      <a:pPr lvl="0"/>
                      <a:r>
                        <a:rPr lang="en-GB"/>
                        <a:t>£20,000</a:t>
                      </a:r>
                    </a:p>
                  </a:txBody>
                  <a:tcPr/>
                </a:tc>
                <a:extLst>
                  <a:ext uri="{0D108BD9-81ED-4DB2-BD59-A6C34878D82A}">
                    <a16:rowId xmlns:a16="http://schemas.microsoft.com/office/drawing/2014/main" val="3099781556"/>
                  </a:ext>
                </a:extLst>
              </a:tr>
              <a:tr h="269711">
                <a:tc>
                  <a:txBody>
                    <a:bodyPr/>
                    <a:lstStyle/>
                    <a:p>
                      <a:pPr lvl="0"/>
                      <a:r>
                        <a:rPr lang="en-GB"/>
                        <a:t>Accessories</a:t>
                      </a:r>
                    </a:p>
                  </a:txBody>
                  <a:tcPr/>
                </a:tc>
                <a:tc>
                  <a:txBody>
                    <a:bodyPr/>
                    <a:lstStyle/>
                    <a:p>
                      <a:pPr lvl="0"/>
                      <a:r>
                        <a:rPr lang="en-GB"/>
                        <a:t>£10,000</a:t>
                      </a:r>
                    </a:p>
                  </a:txBody>
                  <a:tcPr/>
                </a:tc>
                <a:extLst>
                  <a:ext uri="{0D108BD9-81ED-4DB2-BD59-A6C34878D82A}">
                    <a16:rowId xmlns:a16="http://schemas.microsoft.com/office/drawing/2014/main" val="3705737244"/>
                  </a:ext>
                </a:extLst>
              </a:tr>
              <a:tr h="269711">
                <a:tc>
                  <a:txBody>
                    <a:bodyPr/>
                    <a:lstStyle/>
                    <a:p>
                      <a:pPr lvl="0"/>
                      <a:r>
                        <a:rPr lang="en-GB"/>
                        <a:t>Toiletries</a:t>
                      </a:r>
                    </a:p>
                  </a:txBody>
                  <a:tcPr/>
                </a:tc>
                <a:tc>
                  <a:txBody>
                    <a:bodyPr/>
                    <a:lstStyle/>
                    <a:p>
                      <a:pPr lvl="0"/>
                      <a:r>
                        <a:rPr lang="en-GB"/>
                        <a:t>£1,000</a:t>
                      </a:r>
                    </a:p>
                  </a:txBody>
                  <a:tcPr/>
                </a:tc>
                <a:extLst>
                  <a:ext uri="{0D108BD9-81ED-4DB2-BD59-A6C34878D82A}">
                    <a16:rowId xmlns:a16="http://schemas.microsoft.com/office/drawing/2014/main" val="3636374393"/>
                  </a:ext>
                </a:extLst>
              </a:tr>
              <a:tr h="269711">
                <a:tc>
                  <a:txBody>
                    <a:bodyPr/>
                    <a:lstStyle/>
                    <a:p>
                      <a:pPr lvl="0"/>
                      <a:r>
                        <a:rPr lang="en-GB"/>
                        <a:t>Renovation</a:t>
                      </a:r>
                    </a:p>
                  </a:txBody>
                  <a:tcPr/>
                </a:tc>
                <a:tc>
                  <a:txBody>
                    <a:bodyPr/>
                    <a:lstStyle/>
                    <a:p>
                      <a:pPr lvl="0"/>
                      <a:r>
                        <a:rPr lang="en-GB"/>
                        <a:t>£15,000</a:t>
                      </a:r>
                    </a:p>
                  </a:txBody>
                  <a:tcPr/>
                </a:tc>
                <a:extLst>
                  <a:ext uri="{0D108BD9-81ED-4DB2-BD59-A6C34878D82A}">
                    <a16:rowId xmlns:a16="http://schemas.microsoft.com/office/drawing/2014/main" val="2438869072"/>
                  </a:ext>
                </a:extLst>
              </a:tr>
              <a:tr h="269711">
                <a:tc>
                  <a:txBody>
                    <a:bodyPr/>
                    <a:lstStyle/>
                    <a:p>
                      <a:pPr lvl="0"/>
                      <a:r>
                        <a:rPr lang="en-GB"/>
                        <a:t>Total</a:t>
                      </a:r>
                    </a:p>
                  </a:txBody>
                  <a:tcPr/>
                </a:tc>
                <a:tc>
                  <a:txBody>
                    <a:bodyPr/>
                    <a:lstStyle/>
                    <a:p>
                      <a:pPr lvl="0"/>
                      <a:r>
                        <a:rPr lang="en-GB"/>
                        <a:t>£46,000</a:t>
                      </a:r>
                    </a:p>
                  </a:txBody>
                  <a:tcPr/>
                </a:tc>
                <a:extLst>
                  <a:ext uri="{0D108BD9-81ED-4DB2-BD59-A6C34878D82A}">
                    <a16:rowId xmlns:a16="http://schemas.microsoft.com/office/drawing/2014/main" val="1348384888"/>
                  </a:ext>
                </a:extLst>
              </a:tr>
            </a:tbl>
          </a:graphicData>
        </a:graphic>
      </p:graphicFrame>
      <p:graphicFrame>
        <p:nvGraphicFramePr>
          <p:cNvPr id="5" name="Table 6">
            <a:extLst>
              <a:ext uri="{FF2B5EF4-FFF2-40B4-BE49-F238E27FC236}">
                <a16:creationId xmlns:a16="http://schemas.microsoft.com/office/drawing/2014/main" id="{3282795A-373B-B35B-FA33-9AF573048A44}"/>
              </a:ext>
            </a:extLst>
          </p:cNvPr>
          <p:cNvGraphicFramePr>
            <a:graphicFrameLocks noGrp="1"/>
          </p:cNvGraphicFramePr>
          <p:nvPr/>
        </p:nvGraphicFramePr>
        <p:xfrm>
          <a:off x="853436" y="4760439"/>
          <a:ext cx="3701143" cy="1117854"/>
        </p:xfrm>
        <a:graphic>
          <a:graphicData uri="http://schemas.openxmlformats.org/drawingml/2006/table">
            <a:tbl>
              <a:tblPr firstRow="1" bandRow="1">
                <a:effectLst/>
                <a:tableStyleId>{5C22544A-7EE6-4342-B048-85BDC9FD1C3A}</a:tableStyleId>
              </a:tblPr>
              <a:tblGrid>
                <a:gridCol w="1850571">
                  <a:extLst>
                    <a:ext uri="{9D8B030D-6E8A-4147-A177-3AD203B41FA5}">
                      <a16:colId xmlns:a16="http://schemas.microsoft.com/office/drawing/2014/main" val="1595097666"/>
                    </a:ext>
                  </a:extLst>
                </a:gridCol>
                <a:gridCol w="1850571">
                  <a:extLst>
                    <a:ext uri="{9D8B030D-6E8A-4147-A177-3AD203B41FA5}">
                      <a16:colId xmlns:a16="http://schemas.microsoft.com/office/drawing/2014/main" val="978119604"/>
                    </a:ext>
                  </a:extLst>
                </a:gridCol>
              </a:tblGrid>
              <a:tr h="372618">
                <a:tc>
                  <a:txBody>
                    <a:bodyPr/>
                    <a:lstStyle/>
                    <a:p>
                      <a:pPr lvl="0"/>
                      <a:r>
                        <a:rPr lang="en-GB"/>
                        <a:t>Fixed Cost</a:t>
                      </a:r>
                    </a:p>
                  </a:txBody>
                  <a:tcPr/>
                </a:tc>
                <a:tc>
                  <a:txBody>
                    <a:bodyPr/>
                    <a:lstStyle/>
                    <a:p>
                      <a:pPr lvl="0"/>
                      <a:r>
                        <a:rPr lang="en-GB"/>
                        <a:t>Per Month</a:t>
                      </a:r>
                    </a:p>
                  </a:txBody>
                  <a:tcPr/>
                </a:tc>
                <a:extLst>
                  <a:ext uri="{0D108BD9-81ED-4DB2-BD59-A6C34878D82A}">
                    <a16:rowId xmlns:a16="http://schemas.microsoft.com/office/drawing/2014/main" val="2247733697"/>
                  </a:ext>
                </a:extLst>
              </a:tr>
              <a:tr h="372618">
                <a:tc>
                  <a:txBody>
                    <a:bodyPr/>
                    <a:lstStyle/>
                    <a:p>
                      <a:pPr lvl="0"/>
                      <a:r>
                        <a:rPr lang="en-GB"/>
                        <a:t>Rent</a:t>
                      </a:r>
                    </a:p>
                  </a:txBody>
                  <a:tcPr/>
                </a:tc>
                <a:tc>
                  <a:txBody>
                    <a:bodyPr/>
                    <a:lstStyle/>
                    <a:p>
                      <a:pPr lvl="0"/>
                      <a:r>
                        <a:rPr lang="en-GB"/>
                        <a:t>£5,000</a:t>
                      </a:r>
                    </a:p>
                  </a:txBody>
                  <a:tcPr/>
                </a:tc>
                <a:extLst>
                  <a:ext uri="{0D108BD9-81ED-4DB2-BD59-A6C34878D82A}">
                    <a16:rowId xmlns:a16="http://schemas.microsoft.com/office/drawing/2014/main" val="949945099"/>
                  </a:ext>
                </a:extLst>
              </a:tr>
              <a:tr h="372618">
                <a:tc>
                  <a:txBody>
                    <a:bodyPr/>
                    <a:lstStyle/>
                    <a:p>
                      <a:pPr lvl="0"/>
                      <a:r>
                        <a:rPr lang="en-GB"/>
                        <a:t>Bus Rate</a:t>
                      </a:r>
                    </a:p>
                  </a:txBody>
                  <a:tcPr/>
                </a:tc>
                <a:tc>
                  <a:txBody>
                    <a:bodyPr/>
                    <a:lstStyle/>
                    <a:p>
                      <a:pPr lvl="0"/>
                      <a:r>
                        <a:rPr lang="en-GB"/>
                        <a:t>£300</a:t>
                      </a:r>
                    </a:p>
                  </a:txBody>
                  <a:tcPr/>
                </a:tc>
                <a:extLst>
                  <a:ext uri="{0D108BD9-81ED-4DB2-BD59-A6C34878D82A}">
                    <a16:rowId xmlns:a16="http://schemas.microsoft.com/office/drawing/2014/main" val="3930978964"/>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43409-96A6-AE70-FF0B-E44D244EEE66}"/>
              </a:ext>
            </a:extLst>
          </p:cNvPr>
          <p:cNvSpPr txBox="1">
            <a:spLocks noGrp="1"/>
          </p:cNvSpPr>
          <p:nvPr>
            <p:ph type="title"/>
          </p:nvPr>
        </p:nvSpPr>
        <p:spPr/>
        <p:txBody>
          <a:bodyPr anchorCtr="1"/>
          <a:lstStyle/>
          <a:p>
            <a:pPr lvl="0" algn="ctr"/>
            <a:r>
              <a:rPr lang="en-GB" sz="3600" b="1"/>
              <a:t>Funding Requirements and allocations</a:t>
            </a:r>
          </a:p>
        </p:txBody>
      </p:sp>
      <p:graphicFrame>
        <p:nvGraphicFramePr>
          <p:cNvPr id="3" name="Content Placeholder 3">
            <a:extLst>
              <a:ext uri="{FF2B5EF4-FFF2-40B4-BE49-F238E27FC236}">
                <a16:creationId xmlns:a16="http://schemas.microsoft.com/office/drawing/2014/main" id="{13CE012B-9CFA-14DF-CA98-2D9F133DB071}"/>
              </a:ext>
            </a:extLst>
          </p:cNvPr>
          <p:cNvGraphicFramePr>
            <a:graphicFrameLocks noGrp="1"/>
          </p:cNvGraphicFramePr>
          <p:nvPr>
            <p:ph idx="1"/>
          </p:nvPr>
        </p:nvGraphicFramePr>
        <p:xfrm>
          <a:off x="879570" y="1825627"/>
          <a:ext cx="10474249" cy="2931164"/>
        </p:xfrm>
        <a:graphic>
          <a:graphicData uri="http://schemas.openxmlformats.org/drawingml/2006/table">
            <a:tbl>
              <a:tblPr firstRow="1" bandRow="1">
                <a:effectLst/>
                <a:tableStyleId>{5C22544A-7EE6-4342-B048-85BDC9FD1C3A}</a:tableStyleId>
              </a:tblPr>
              <a:tblGrid>
                <a:gridCol w="1460863">
                  <a:extLst>
                    <a:ext uri="{9D8B030D-6E8A-4147-A177-3AD203B41FA5}">
                      <a16:colId xmlns:a16="http://schemas.microsoft.com/office/drawing/2014/main" val="1262846191"/>
                    </a:ext>
                  </a:extLst>
                </a:gridCol>
                <a:gridCol w="1502231">
                  <a:extLst>
                    <a:ext uri="{9D8B030D-6E8A-4147-A177-3AD203B41FA5}">
                      <a16:colId xmlns:a16="http://schemas.microsoft.com/office/drawing/2014/main" val="1714439407"/>
                    </a:ext>
                  </a:extLst>
                </a:gridCol>
                <a:gridCol w="1502231">
                  <a:extLst>
                    <a:ext uri="{9D8B030D-6E8A-4147-A177-3AD203B41FA5}">
                      <a16:colId xmlns:a16="http://schemas.microsoft.com/office/drawing/2014/main" val="2609589525"/>
                    </a:ext>
                  </a:extLst>
                </a:gridCol>
                <a:gridCol w="1502231">
                  <a:extLst>
                    <a:ext uri="{9D8B030D-6E8A-4147-A177-3AD203B41FA5}">
                      <a16:colId xmlns:a16="http://schemas.microsoft.com/office/drawing/2014/main" val="1968208280"/>
                    </a:ext>
                  </a:extLst>
                </a:gridCol>
                <a:gridCol w="1502231">
                  <a:extLst>
                    <a:ext uri="{9D8B030D-6E8A-4147-A177-3AD203B41FA5}">
                      <a16:colId xmlns:a16="http://schemas.microsoft.com/office/drawing/2014/main" val="1745313674"/>
                    </a:ext>
                  </a:extLst>
                </a:gridCol>
                <a:gridCol w="1502231">
                  <a:extLst>
                    <a:ext uri="{9D8B030D-6E8A-4147-A177-3AD203B41FA5}">
                      <a16:colId xmlns:a16="http://schemas.microsoft.com/office/drawing/2014/main" val="5305562"/>
                    </a:ext>
                  </a:extLst>
                </a:gridCol>
                <a:gridCol w="1502231">
                  <a:extLst>
                    <a:ext uri="{9D8B030D-6E8A-4147-A177-3AD203B41FA5}">
                      <a16:colId xmlns:a16="http://schemas.microsoft.com/office/drawing/2014/main" val="3366126196"/>
                    </a:ext>
                  </a:extLst>
                </a:gridCol>
              </a:tblGrid>
              <a:tr h="370844">
                <a:tc>
                  <a:txBody>
                    <a:bodyPr/>
                    <a:lstStyle/>
                    <a:p>
                      <a:pPr lvl="0" algn="ctr"/>
                      <a:r>
                        <a:rPr lang="en-GB"/>
                        <a:t>Variable Costs</a:t>
                      </a:r>
                    </a:p>
                  </a:txBody>
                  <a:tcPr/>
                </a:tc>
                <a:tc>
                  <a:txBody>
                    <a:bodyPr/>
                    <a:lstStyle/>
                    <a:p>
                      <a:pPr lvl="0" algn="ctr"/>
                      <a:r>
                        <a:rPr lang="en-GB"/>
                        <a:t>Jan</a:t>
                      </a:r>
                    </a:p>
                  </a:txBody>
                  <a:tcPr/>
                </a:tc>
                <a:tc>
                  <a:txBody>
                    <a:bodyPr/>
                    <a:lstStyle/>
                    <a:p>
                      <a:pPr lvl="0" algn="ctr"/>
                      <a:r>
                        <a:rPr lang="en-GB"/>
                        <a:t>Feb</a:t>
                      </a:r>
                    </a:p>
                  </a:txBody>
                  <a:tcPr/>
                </a:tc>
                <a:tc>
                  <a:txBody>
                    <a:bodyPr/>
                    <a:lstStyle/>
                    <a:p>
                      <a:pPr lvl="0" algn="ctr"/>
                      <a:r>
                        <a:rPr lang="en-GB"/>
                        <a:t>March</a:t>
                      </a:r>
                    </a:p>
                  </a:txBody>
                  <a:tcPr/>
                </a:tc>
                <a:tc>
                  <a:txBody>
                    <a:bodyPr/>
                    <a:lstStyle/>
                    <a:p>
                      <a:pPr lvl="0" algn="ctr"/>
                      <a:r>
                        <a:rPr lang="en-GB"/>
                        <a:t>April</a:t>
                      </a:r>
                    </a:p>
                  </a:txBody>
                  <a:tcPr/>
                </a:tc>
                <a:tc>
                  <a:txBody>
                    <a:bodyPr/>
                    <a:lstStyle/>
                    <a:p>
                      <a:pPr lvl="0" algn="ctr"/>
                      <a:r>
                        <a:rPr lang="en-GB"/>
                        <a:t>May</a:t>
                      </a:r>
                    </a:p>
                  </a:txBody>
                  <a:tcPr/>
                </a:tc>
                <a:tc>
                  <a:txBody>
                    <a:bodyPr/>
                    <a:lstStyle/>
                    <a:p>
                      <a:pPr lvl="0" algn="ctr"/>
                      <a:r>
                        <a:rPr lang="en-GB"/>
                        <a:t>June</a:t>
                      </a:r>
                    </a:p>
                  </a:txBody>
                  <a:tcPr/>
                </a:tc>
                <a:extLst>
                  <a:ext uri="{0D108BD9-81ED-4DB2-BD59-A6C34878D82A}">
                    <a16:rowId xmlns:a16="http://schemas.microsoft.com/office/drawing/2014/main" val="2886695084"/>
                  </a:ext>
                </a:extLst>
              </a:tr>
              <a:tr h="370844">
                <a:tc>
                  <a:txBody>
                    <a:bodyPr/>
                    <a:lstStyle/>
                    <a:p>
                      <a:pPr lvl="0" algn="ctr"/>
                      <a:r>
                        <a:rPr lang="en-GB"/>
                        <a:t>Electricity</a:t>
                      </a:r>
                    </a:p>
                  </a:txBody>
                  <a:tcPr/>
                </a:tc>
                <a:tc>
                  <a:txBody>
                    <a:bodyPr/>
                    <a:lstStyle/>
                    <a:p>
                      <a:pPr lvl="0" algn="ctr"/>
                      <a:r>
                        <a:rPr lang="en-GB"/>
                        <a:t>£800</a:t>
                      </a:r>
                    </a:p>
                  </a:txBody>
                  <a:tcPr/>
                </a:tc>
                <a:tc>
                  <a:txBody>
                    <a:bodyPr/>
                    <a:lstStyle/>
                    <a:p>
                      <a:pPr lvl="0" algn="ctr"/>
                      <a:r>
                        <a:rPr lang="en-GB"/>
                        <a:t>£1,000</a:t>
                      </a:r>
                    </a:p>
                  </a:txBody>
                  <a:tcPr/>
                </a:tc>
                <a:tc>
                  <a:txBody>
                    <a:bodyPr/>
                    <a:lstStyle/>
                    <a:p>
                      <a:pPr lvl="0" algn="ctr"/>
                      <a:r>
                        <a:rPr lang="en-GB"/>
                        <a:t>£1,800</a:t>
                      </a:r>
                    </a:p>
                  </a:txBody>
                  <a:tcPr/>
                </a:tc>
                <a:tc>
                  <a:txBody>
                    <a:bodyPr/>
                    <a:lstStyle/>
                    <a:p>
                      <a:pPr lvl="0" algn="ctr"/>
                      <a:r>
                        <a:rPr lang="en-GB"/>
                        <a:t>£2,000</a:t>
                      </a:r>
                    </a:p>
                  </a:txBody>
                  <a:tcPr/>
                </a:tc>
                <a:tc>
                  <a:txBody>
                    <a:bodyPr/>
                    <a:lstStyle/>
                    <a:p>
                      <a:pPr lvl="0" algn="ctr"/>
                      <a:r>
                        <a:rPr lang="en-GB"/>
                        <a:t>£3,400</a:t>
                      </a:r>
                    </a:p>
                  </a:txBody>
                  <a:tcPr/>
                </a:tc>
                <a:tc>
                  <a:txBody>
                    <a:bodyPr/>
                    <a:lstStyle/>
                    <a:p>
                      <a:pPr lvl="0" algn="ctr"/>
                      <a:r>
                        <a:rPr lang="en-GB"/>
                        <a:t>£4,000</a:t>
                      </a:r>
                    </a:p>
                  </a:txBody>
                  <a:tcPr/>
                </a:tc>
                <a:extLst>
                  <a:ext uri="{0D108BD9-81ED-4DB2-BD59-A6C34878D82A}">
                    <a16:rowId xmlns:a16="http://schemas.microsoft.com/office/drawing/2014/main" val="3848997819"/>
                  </a:ext>
                </a:extLst>
              </a:tr>
              <a:tr h="370844">
                <a:tc>
                  <a:txBody>
                    <a:bodyPr/>
                    <a:lstStyle/>
                    <a:p>
                      <a:pPr lvl="0" algn="ctr"/>
                      <a:r>
                        <a:rPr lang="en-GB"/>
                        <a:t>Raw Materials</a:t>
                      </a:r>
                    </a:p>
                  </a:txBody>
                  <a:tcPr/>
                </a:tc>
                <a:tc>
                  <a:txBody>
                    <a:bodyPr/>
                    <a:lstStyle/>
                    <a:p>
                      <a:pPr lvl="0" algn="ctr"/>
                      <a:r>
                        <a:rPr lang="en-GB"/>
                        <a:t>£1,500</a:t>
                      </a:r>
                    </a:p>
                  </a:txBody>
                  <a:tcPr/>
                </a:tc>
                <a:tc>
                  <a:txBody>
                    <a:bodyPr/>
                    <a:lstStyle/>
                    <a:p>
                      <a:pPr lvl="0" algn="ctr"/>
                      <a:r>
                        <a:rPr lang="en-GB"/>
                        <a:t>£1,000</a:t>
                      </a:r>
                    </a:p>
                  </a:txBody>
                  <a:tcPr/>
                </a:tc>
                <a:tc>
                  <a:txBody>
                    <a:bodyPr/>
                    <a:lstStyle/>
                    <a:p>
                      <a:pPr lvl="0" algn="ctr"/>
                      <a:r>
                        <a:rPr lang="en-GB"/>
                        <a:t>£1,000</a:t>
                      </a:r>
                    </a:p>
                  </a:txBody>
                  <a:tcPr/>
                </a:tc>
                <a:tc>
                  <a:txBody>
                    <a:bodyPr/>
                    <a:lstStyle/>
                    <a:p>
                      <a:pPr lvl="0" algn="ctr"/>
                      <a:r>
                        <a:rPr lang="en-GB"/>
                        <a:t>£1,500</a:t>
                      </a:r>
                    </a:p>
                  </a:txBody>
                  <a:tcPr/>
                </a:tc>
                <a:tc>
                  <a:txBody>
                    <a:bodyPr/>
                    <a:lstStyle/>
                    <a:p>
                      <a:pPr lvl="0" algn="ctr"/>
                      <a:r>
                        <a:rPr lang="en-GB"/>
                        <a:t>£1,500</a:t>
                      </a:r>
                    </a:p>
                  </a:txBody>
                  <a:tcPr/>
                </a:tc>
                <a:tc>
                  <a:txBody>
                    <a:bodyPr/>
                    <a:lstStyle/>
                    <a:p>
                      <a:pPr lvl="0" algn="ctr"/>
                      <a:r>
                        <a:rPr lang="en-GB"/>
                        <a:t>£1,600</a:t>
                      </a:r>
                    </a:p>
                  </a:txBody>
                  <a:tcPr/>
                </a:tc>
                <a:extLst>
                  <a:ext uri="{0D108BD9-81ED-4DB2-BD59-A6C34878D82A}">
                    <a16:rowId xmlns:a16="http://schemas.microsoft.com/office/drawing/2014/main" val="3419846863"/>
                  </a:ext>
                </a:extLst>
              </a:tr>
              <a:tr h="370844">
                <a:tc>
                  <a:txBody>
                    <a:bodyPr/>
                    <a:lstStyle/>
                    <a:p>
                      <a:pPr lvl="0" algn="ctr"/>
                      <a:r>
                        <a:rPr lang="en-GB"/>
                        <a:t>Hourly Paid Employee</a:t>
                      </a:r>
                    </a:p>
                  </a:txBody>
                  <a:tcPr/>
                </a:tc>
                <a:tc>
                  <a:txBody>
                    <a:bodyPr/>
                    <a:lstStyle/>
                    <a:p>
                      <a:pPr lvl="0" algn="ctr"/>
                      <a:r>
                        <a:rPr lang="en-GB"/>
                        <a:t>£1,440</a:t>
                      </a:r>
                    </a:p>
                  </a:txBody>
                  <a:tcPr/>
                </a:tc>
                <a:tc>
                  <a:txBody>
                    <a:bodyPr/>
                    <a:lstStyle/>
                    <a:p>
                      <a:pPr lvl="0" algn="ctr"/>
                      <a:r>
                        <a:rPr lang="en-GB"/>
                        <a:t>£1,440</a:t>
                      </a:r>
                    </a:p>
                  </a:txBody>
                  <a:tcPr/>
                </a:tc>
                <a:tc>
                  <a:txBody>
                    <a:bodyPr/>
                    <a:lstStyle/>
                    <a:p>
                      <a:pPr lvl="0" algn="ctr"/>
                      <a:r>
                        <a:rPr lang="en-GB"/>
                        <a:t>£1,440</a:t>
                      </a:r>
                    </a:p>
                  </a:txBody>
                  <a:tcPr/>
                </a:tc>
                <a:tc>
                  <a:txBody>
                    <a:bodyPr/>
                    <a:lstStyle/>
                    <a:p>
                      <a:pPr lvl="0" algn="ctr"/>
                      <a:r>
                        <a:rPr lang="en-GB"/>
                        <a:t>£1,440</a:t>
                      </a:r>
                    </a:p>
                  </a:txBody>
                  <a:tcPr/>
                </a:tc>
                <a:tc>
                  <a:txBody>
                    <a:bodyPr/>
                    <a:lstStyle/>
                    <a:p>
                      <a:pPr lvl="0" algn="ctr"/>
                      <a:r>
                        <a:rPr lang="en-GB"/>
                        <a:t>£1,440</a:t>
                      </a:r>
                    </a:p>
                  </a:txBody>
                  <a:tcPr/>
                </a:tc>
                <a:tc>
                  <a:txBody>
                    <a:bodyPr/>
                    <a:lstStyle/>
                    <a:p>
                      <a:pPr lvl="0" algn="ctr"/>
                      <a:r>
                        <a:rPr lang="en-GB"/>
                        <a:t>£1,440</a:t>
                      </a:r>
                    </a:p>
                  </a:txBody>
                  <a:tcPr/>
                </a:tc>
                <a:extLst>
                  <a:ext uri="{0D108BD9-81ED-4DB2-BD59-A6C34878D82A}">
                    <a16:rowId xmlns:a16="http://schemas.microsoft.com/office/drawing/2014/main" val="2823538377"/>
                  </a:ext>
                </a:extLst>
              </a:tr>
              <a:tr h="370844">
                <a:tc>
                  <a:txBody>
                    <a:bodyPr/>
                    <a:lstStyle/>
                    <a:p>
                      <a:pPr lvl="0" algn="ctr"/>
                      <a:r>
                        <a:rPr lang="en-GB"/>
                        <a:t>Total Var Costs</a:t>
                      </a:r>
                    </a:p>
                  </a:txBody>
                  <a:tcPr/>
                </a:tc>
                <a:tc>
                  <a:txBody>
                    <a:bodyPr/>
                    <a:lstStyle/>
                    <a:p>
                      <a:pPr lvl="0" algn="ctr"/>
                      <a:r>
                        <a:rPr lang="en-GB"/>
                        <a:t>£3740</a:t>
                      </a:r>
                    </a:p>
                  </a:txBody>
                  <a:tcPr/>
                </a:tc>
                <a:tc>
                  <a:txBody>
                    <a:bodyPr/>
                    <a:lstStyle/>
                    <a:p>
                      <a:pPr lvl="0" algn="ctr"/>
                      <a:r>
                        <a:rPr lang="en-GB"/>
                        <a:t>£3,440</a:t>
                      </a:r>
                    </a:p>
                  </a:txBody>
                  <a:tcPr/>
                </a:tc>
                <a:tc>
                  <a:txBody>
                    <a:bodyPr/>
                    <a:lstStyle/>
                    <a:p>
                      <a:pPr lvl="0" algn="ctr"/>
                      <a:r>
                        <a:rPr lang="en-GB"/>
                        <a:t>£4,240</a:t>
                      </a:r>
                    </a:p>
                  </a:txBody>
                  <a:tcPr/>
                </a:tc>
                <a:tc>
                  <a:txBody>
                    <a:bodyPr/>
                    <a:lstStyle/>
                    <a:p>
                      <a:pPr lvl="0" algn="ctr"/>
                      <a:r>
                        <a:rPr lang="en-GB"/>
                        <a:t>£4940</a:t>
                      </a:r>
                    </a:p>
                  </a:txBody>
                  <a:tcPr/>
                </a:tc>
                <a:tc>
                  <a:txBody>
                    <a:bodyPr/>
                    <a:lstStyle/>
                    <a:p>
                      <a:pPr lvl="0" algn="ctr"/>
                      <a:r>
                        <a:rPr lang="en-GB"/>
                        <a:t>£4,940</a:t>
                      </a:r>
                    </a:p>
                  </a:txBody>
                  <a:tcPr/>
                </a:tc>
                <a:tc>
                  <a:txBody>
                    <a:bodyPr/>
                    <a:lstStyle/>
                    <a:p>
                      <a:pPr lvl="0" algn="ctr"/>
                      <a:r>
                        <a:rPr lang="en-GB"/>
                        <a:t>£7,040</a:t>
                      </a:r>
                    </a:p>
                  </a:txBody>
                  <a:tcPr/>
                </a:tc>
                <a:extLst>
                  <a:ext uri="{0D108BD9-81ED-4DB2-BD59-A6C34878D82A}">
                    <a16:rowId xmlns:a16="http://schemas.microsoft.com/office/drawing/2014/main" val="96136232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7A4AB-9F9D-F516-9676-24F5C5D46DDB}"/>
              </a:ext>
            </a:extLst>
          </p:cNvPr>
          <p:cNvSpPr txBox="1">
            <a:spLocks noGrp="1"/>
          </p:cNvSpPr>
          <p:nvPr>
            <p:ph type="title"/>
          </p:nvPr>
        </p:nvSpPr>
        <p:spPr/>
        <p:txBody>
          <a:bodyPr anchorCtr="1"/>
          <a:lstStyle/>
          <a:p>
            <a:pPr lvl="0" algn="ctr"/>
            <a:r>
              <a:rPr lang="en-GB" sz="4000" dirty="0"/>
              <a:t>Funding Requirements and Allocations</a:t>
            </a:r>
          </a:p>
        </p:txBody>
      </p:sp>
      <p:graphicFrame>
        <p:nvGraphicFramePr>
          <p:cNvPr id="3" name="Content Placeholder 6">
            <a:extLst>
              <a:ext uri="{FF2B5EF4-FFF2-40B4-BE49-F238E27FC236}">
                <a16:creationId xmlns:a16="http://schemas.microsoft.com/office/drawing/2014/main" id="{32C27BED-BD0D-8E35-C7DF-ABD7F048F557}"/>
              </a:ext>
            </a:extLst>
          </p:cNvPr>
          <p:cNvGraphicFramePr>
            <a:graphicFrameLocks noGrp="1"/>
          </p:cNvGraphicFramePr>
          <p:nvPr>
            <p:ph idx="1"/>
            <p:extLst>
              <p:ext uri="{D42A27DB-BD31-4B8C-83A1-F6EECF244321}">
                <p14:modId xmlns:p14="http://schemas.microsoft.com/office/powerpoint/2010/main" val="3576312677"/>
              </p:ext>
            </p:extLst>
          </p:nvPr>
        </p:nvGraphicFramePr>
        <p:xfrm>
          <a:off x="838200" y="1825625"/>
          <a:ext cx="5181596" cy="4663440"/>
        </p:xfrm>
        <a:graphic>
          <a:graphicData uri="http://schemas.openxmlformats.org/drawingml/2006/table">
            <a:tbl>
              <a:tblPr firstRow="1" bandRow="1">
                <a:effectLst/>
                <a:tableStyleId>{5C22544A-7EE6-4342-B048-85BDC9FD1C3A}</a:tableStyleId>
              </a:tblPr>
              <a:tblGrid>
                <a:gridCol w="740228">
                  <a:extLst>
                    <a:ext uri="{9D8B030D-6E8A-4147-A177-3AD203B41FA5}">
                      <a16:colId xmlns:a16="http://schemas.microsoft.com/office/drawing/2014/main" val="166196036"/>
                    </a:ext>
                  </a:extLst>
                </a:gridCol>
                <a:gridCol w="740228">
                  <a:extLst>
                    <a:ext uri="{9D8B030D-6E8A-4147-A177-3AD203B41FA5}">
                      <a16:colId xmlns:a16="http://schemas.microsoft.com/office/drawing/2014/main" val="1094294925"/>
                    </a:ext>
                  </a:extLst>
                </a:gridCol>
                <a:gridCol w="740228">
                  <a:extLst>
                    <a:ext uri="{9D8B030D-6E8A-4147-A177-3AD203B41FA5}">
                      <a16:colId xmlns:a16="http://schemas.microsoft.com/office/drawing/2014/main" val="3640158592"/>
                    </a:ext>
                  </a:extLst>
                </a:gridCol>
                <a:gridCol w="740228">
                  <a:extLst>
                    <a:ext uri="{9D8B030D-6E8A-4147-A177-3AD203B41FA5}">
                      <a16:colId xmlns:a16="http://schemas.microsoft.com/office/drawing/2014/main" val="2881858537"/>
                    </a:ext>
                  </a:extLst>
                </a:gridCol>
                <a:gridCol w="740228">
                  <a:extLst>
                    <a:ext uri="{9D8B030D-6E8A-4147-A177-3AD203B41FA5}">
                      <a16:colId xmlns:a16="http://schemas.microsoft.com/office/drawing/2014/main" val="226379617"/>
                    </a:ext>
                  </a:extLst>
                </a:gridCol>
                <a:gridCol w="740228">
                  <a:extLst>
                    <a:ext uri="{9D8B030D-6E8A-4147-A177-3AD203B41FA5}">
                      <a16:colId xmlns:a16="http://schemas.microsoft.com/office/drawing/2014/main" val="606865667"/>
                    </a:ext>
                  </a:extLst>
                </a:gridCol>
                <a:gridCol w="740228">
                  <a:extLst>
                    <a:ext uri="{9D8B030D-6E8A-4147-A177-3AD203B41FA5}">
                      <a16:colId xmlns:a16="http://schemas.microsoft.com/office/drawing/2014/main" val="1449886722"/>
                    </a:ext>
                  </a:extLst>
                </a:gridCol>
              </a:tblGrid>
              <a:tr h="370844">
                <a:tc>
                  <a:txBody>
                    <a:bodyPr/>
                    <a:lstStyle/>
                    <a:p>
                      <a:pPr lvl="0"/>
                      <a:endParaRPr lang="en-GB"/>
                    </a:p>
                  </a:txBody>
                  <a:tcPr/>
                </a:tc>
                <a:tc>
                  <a:txBody>
                    <a:bodyPr/>
                    <a:lstStyle/>
                    <a:p>
                      <a:pPr lvl="0"/>
                      <a:r>
                        <a:rPr lang="en-GB"/>
                        <a:t>Jan</a:t>
                      </a:r>
                    </a:p>
                  </a:txBody>
                  <a:tcPr/>
                </a:tc>
                <a:tc>
                  <a:txBody>
                    <a:bodyPr/>
                    <a:lstStyle/>
                    <a:p>
                      <a:pPr lvl="0"/>
                      <a:r>
                        <a:rPr lang="en-GB"/>
                        <a:t>Feb</a:t>
                      </a:r>
                    </a:p>
                  </a:txBody>
                  <a:tcPr/>
                </a:tc>
                <a:tc>
                  <a:txBody>
                    <a:bodyPr/>
                    <a:lstStyle/>
                    <a:p>
                      <a:pPr lvl="0"/>
                      <a:r>
                        <a:rPr lang="en-GB"/>
                        <a:t>March</a:t>
                      </a:r>
                    </a:p>
                  </a:txBody>
                  <a:tcPr/>
                </a:tc>
                <a:tc>
                  <a:txBody>
                    <a:bodyPr/>
                    <a:lstStyle/>
                    <a:p>
                      <a:pPr lvl="0"/>
                      <a:r>
                        <a:rPr lang="en-GB"/>
                        <a:t>April</a:t>
                      </a:r>
                    </a:p>
                  </a:txBody>
                  <a:tcPr/>
                </a:tc>
                <a:tc>
                  <a:txBody>
                    <a:bodyPr/>
                    <a:lstStyle/>
                    <a:p>
                      <a:pPr lvl="0"/>
                      <a:r>
                        <a:rPr lang="en-GB"/>
                        <a:t>May</a:t>
                      </a:r>
                    </a:p>
                  </a:txBody>
                  <a:tcPr/>
                </a:tc>
                <a:tc>
                  <a:txBody>
                    <a:bodyPr/>
                    <a:lstStyle/>
                    <a:p>
                      <a:pPr lvl="0"/>
                      <a:r>
                        <a:rPr lang="en-GB"/>
                        <a:t>June</a:t>
                      </a:r>
                    </a:p>
                  </a:txBody>
                  <a:tcPr/>
                </a:tc>
                <a:extLst>
                  <a:ext uri="{0D108BD9-81ED-4DB2-BD59-A6C34878D82A}">
                    <a16:rowId xmlns:a16="http://schemas.microsoft.com/office/drawing/2014/main" val="2429843278"/>
                  </a:ext>
                </a:extLst>
              </a:tr>
              <a:tr h="370844">
                <a:tc>
                  <a:txBody>
                    <a:bodyPr/>
                    <a:lstStyle/>
                    <a:p>
                      <a:pPr lvl="0"/>
                      <a:r>
                        <a:rPr lang="en-GB"/>
                        <a:t>Fixed</a:t>
                      </a:r>
                    </a:p>
                  </a:txBody>
                  <a:tcPr/>
                </a:tc>
                <a:tc>
                  <a:txBody>
                    <a:bodyPr/>
                    <a:lstStyle/>
                    <a:p>
                      <a:pPr lvl="0"/>
                      <a:r>
                        <a:rPr lang="en-GB" dirty="0"/>
                        <a:t>£8,067.50</a:t>
                      </a:r>
                    </a:p>
                  </a:txBody>
                  <a:tcPr/>
                </a:tc>
                <a:tc>
                  <a:txBody>
                    <a:bodyPr/>
                    <a:lstStyle/>
                    <a:p>
                      <a:pPr lvl="0"/>
                      <a:r>
                        <a:rPr lang="en-GB" dirty="0"/>
                        <a:t>£8,067.50</a:t>
                      </a:r>
                    </a:p>
                  </a:txBody>
                  <a:tcPr/>
                </a:tc>
                <a:tc>
                  <a:txBody>
                    <a:bodyPr/>
                    <a:lstStyle/>
                    <a:p>
                      <a:pPr lvl="0"/>
                      <a:r>
                        <a:rPr lang="en-GB"/>
                        <a:t>£8,067.50</a:t>
                      </a:r>
                    </a:p>
                  </a:txBody>
                  <a:tcPr/>
                </a:tc>
                <a:tc>
                  <a:txBody>
                    <a:bodyPr/>
                    <a:lstStyle/>
                    <a:p>
                      <a:pPr lvl="0"/>
                      <a:r>
                        <a:rPr lang="en-GB"/>
                        <a:t>£8,067.50</a:t>
                      </a:r>
                    </a:p>
                  </a:txBody>
                  <a:tcPr/>
                </a:tc>
                <a:tc>
                  <a:txBody>
                    <a:bodyPr/>
                    <a:lstStyle/>
                    <a:p>
                      <a:pPr lvl="0"/>
                      <a:r>
                        <a:rPr lang="en-GB"/>
                        <a:t>£8,067.50</a:t>
                      </a:r>
                    </a:p>
                  </a:txBody>
                  <a:tcPr/>
                </a:tc>
                <a:tc>
                  <a:txBody>
                    <a:bodyPr/>
                    <a:lstStyle/>
                    <a:p>
                      <a:pPr lvl="0"/>
                      <a:r>
                        <a:rPr lang="en-GB"/>
                        <a:t>£8,067.50</a:t>
                      </a:r>
                    </a:p>
                  </a:txBody>
                  <a:tcPr/>
                </a:tc>
                <a:extLst>
                  <a:ext uri="{0D108BD9-81ED-4DB2-BD59-A6C34878D82A}">
                    <a16:rowId xmlns:a16="http://schemas.microsoft.com/office/drawing/2014/main" val="3899088050"/>
                  </a:ext>
                </a:extLst>
              </a:tr>
              <a:tr h="370844">
                <a:tc>
                  <a:txBody>
                    <a:bodyPr/>
                    <a:lstStyle/>
                    <a:p>
                      <a:pPr lvl="0"/>
                      <a:r>
                        <a:rPr lang="en-GB"/>
                        <a:t>Variable Cost</a:t>
                      </a:r>
                    </a:p>
                  </a:txBody>
                  <a:tcPr/>
                </a:tc>
                <a:tc>
                  <a:txBody>
                    <a:bodyPr/>
                    <a:lstStyle/>
                    <a:p>
                      <a:pPr lvl="0"/>
                      <a:r>
                        <a:rPr lang="en-GB" dirty="0"/>
                        <a:t>£3,740</a:t>
                      </a:r>
                    </a:p>
                  </a:txBody>
                  <a:tcPr/>
                </a:tc>
                <a:tc>
                  <a:txBody>
                    <a:bodyPr/>
                    <a:lstStyle/>
                    <a:p>
                      <a:pPr lvl="0"/>
                      <a:r>
                        <a:rPr lang="en-GB"/>
                        <a:t>£3,440</a:t>
                      </a:r>
                    </a:p>
                  </a:txBody>
                  <a:tcPr/>
                </a:tc>
                <a:tc>
                  <a:txBody>
                    <a:bodyPr/>
                    <a:lstStyle/>
                    <a:p>
                      <a:pPr lvl="0"/>
                      <a:r>
                        <a:rPr lang="en-GB"/>
                        <a:t>£4,240</a:t>
                      </a:r>
                    </a:p>
                  </a:txBody>
                  <a:tcPr/>
                </a:tc>
                <a:tc>
                  <a:txBody>
                    <a:bodyPr/>
                    <a:lstStyle/>
                    <a:p>
                      <a:pPr lvl="0"/>
                      <a:r>
                        <a:rPr lang="en-GB"/>
                        <a:t>£4,490</a:t>
                      </a:r>
                    </a:p>
                  </a:txBody>
                  <a:tcPr/>
                </a:tc>
                <a:tc>
                  <a:txBody>
                    <a:bodyPr/>
                    <a:lstStyle/>
                    <a:p>
                      <a:pPr lvl="0"/>
                      <a:r>
                        <a:rPr lang="en-GB"/>
                        <a:t>£4,490</a:t>
                      </a:r>
                    </a:p>
                  </a:txBody>
                  <a:tcPr/>
                </a:tc>
                <a:tc>
                  <a:txBody>
                    <a:bodyPr/>
                    <a:lstStyle/>
                    <a:p>
                      <a:pPr lvl="0"/>
                      <a:r>
                        <a:rPr lang="en-GB"/>
                        <a:t>£7,040</a:t>
                      </a:r>
                    </a:p>
                  </a:txBody>
                  <a:tcPr/>
                </a:tc>
                <a:extLst>
                  <a:ext uri="{0D108BD9-81ED-4DB2-BD59-A6C34878D82A}">
                    <a16:rowId xmlns:a16="http://schemas.microsoft.com/office/drawing/2014/main" val="1508402122"/>
                  </a:ext>
                </a:extLst>
              </a:tr>
              <a:tr h="370844">
                <a:tc>
                  <a:txBody>
                    <a:bodyPr/>
                    <a:lstStyle/>
                    <a:p>
                      <a:pPr lvl="0"/>
                      <a:r>
                        <a:rPr lang="en-GB"/>
                        <a:t>Total Costs</a:t>
                      </a:r>
                    </a:p>
                  </a:txBody>
                  <a:tcPr/>
                </a:tc>
                <a:tc>
                  <a:txBody>
                    <a:bodyPr/>
                    <a:lstStyle/>
                    <a:p>
                      <a:pPr lvl="0"/>
                      <a:r>
                        <a:rPr lang="en-GB" dirty="0"/>
                        <a:t>£11,807.50</a:t>
                      </a:r>
                    </a:p>
                  </a:txBody>
                  <a:tcPr/>
                </a:tc>
                <a:tc>
                  <a:txBody>
                    <a:bodyPr/>
                    <a:lstStyle/>
                    <a:p>
                      <a:pPr lvl="0"/>
                      <a:r>
                        <a:rPr lang="en-GB"/>
                        <a:t>£11,507.50</a:t>
                      </a:r>
                    </a:p>
                  </a:txBody>
                  <a:tcPr/>
                </a:tc>
                <a:tc>
                  <a:txBody>
                    <a:bodyPr/>
                    <a:lstStyle/>
                    <a:p>
                      <a:pPr lvl="0"/>
                      <a:r>
                        <a:rPr lang="en-GB"/>
                        <a:t>£12,307.50</a:t>
                      </a:r>
                    </a:p>
                  </a:txBody>
                  <a:tcPr/>
                </a:tc>
                <a:tc>
                  <a:txBody>
                    <a:bodyPr/>
                    <a:lstStyle/>
                    <a:p>
                      <a:pPr lvl="0"/>
                      <a:r>
                        <a:rPr lang="en-GB"/>
                        <a:t>£13,007.50</a:t>
                      </a:r>
                    </a:p>
                  </a:txBody>
                  <a:tcPr/>
                </a:tc>
                <a:tc>
                  <a:txBody>
                    <a:bodyPr/>
                    <a:lstStyle/>
                    <a:p>
                      <a:pPr lvl="0"/>
                      <a:r>
                        <a:rPr lang="en-GB"/>
                        <a:t>£13,007.50</a:t>
                      </a:r>
                    </a:p>
                  </a:txBody>
                  <a:tcPr/>
                </a:tc>
                <a:tc>
                  <a:txBody>
                    <a:bodyPr/>
                    <a:lstStyle/>
                    <a:p>
                      <a:pPr lvl="0"/>
                      <a:r>
                        <a:rPr lang="en-GB"/>
                        <a:t>£25,000.50</a:t>
                      </a:r>
                    </a:p>
                  </a:txBody>
                  <a:tcPr/>
                </a:tc>
                <a:extLst>
                  <a:ext uri="{0D108BD9-81ED-4DB2-BD59-A6C34878D82A}">
                    <a16:rowId xmlns:a16="http://schemas.microsoft.com/office/drawing/2014/main" val="1995377104"/>
                  </a:ext>
                </a:extLst>
              </a:tr>
              <a:tr h="370844">
                <a:tc>
                  <a:txBody>
                    <a:bodyPr/>
                    <a:lstStyle/>
                    <a:p>
                      <a:pPr lvl="0"/>
                      <a:r>
                        <a:rPr lang="en-GB"/>
                        <a:t>Revenue</a:t>
                      </a:r>
                    </a:p>
                  </a:txBody>
                  <a:tcPr/>
                </a:tc>
                <a:tc>
                  <a:txBody>
                    <a:bodyPr/>
                    <a:lstStyle/>
                    <a:p>
                      <a:pPr lvl="0"/>
                      <a:r>
                        <a:rPr lang="en-GB"/>
                        <a:t>£10,800</a:t>
                      </a:r>
                    </a:p>
                  </a:txBody>
                  <a:tcPr/>
                </a:tc>
                <a:tc>
                  <a:txBody>
                    <a:bodyPr/>
                    <a:lstStyle/>
                    <a:p>
                      <a:pPr lvl="0"/>
                      <a:r>
                        <a:rPr lang="en-GB"/>
                        <a:t>£14,400</a:t>
                      </a:r>
                    </a:p>
                  </a:txBody>
                  <a:tcPr/>
                </a:tc>
                <a:tc>
                  <a:txBody>
                    <a:bodyPr/>
                    <a:lstStyle/>
                    <a:p>
                      <a:pPr lvl="0"/>
                      <a:r>
                        <a:rPr lang="en-GB"/>
                        <a:t>£18,000</a:t>
                      </a:r>
                    </a:p>
                  </a:txBody>
                  <a:tcPr/>
                </a:tc>
                <a:tc>
                  <a:txBody>
                    <a:bodyPr/>
                    <a:lstStyle/>
                    <a:p>
                      <a:pPr lvl="0"/>
                      <a:r>
                        <a:rPr lang="en-GB"/>
                        <a:t>£25,200</a:t>
                      </a:r>
                    </a:p>
                  </a:txBody>
                  <a:tcPr/>
                </a:tc>
                <a:tc>
                  <a:txBody>
                    <a:bodyPr/>
                    <a:lstStyle/>
                    <a:p>
                      <a:pPr lvl="0"/>
                      <a:r>
                        <a:rPr lang="en-GB"/>
                        <a:t>£25,200</a:t>
                      </a:r>
                    </a:p>
                  </a:txBody>
                  <a:tcPr/>
                </a:tc>
                <a:tc>
                  <a:txBody>
                    <a:bodyPr/>
                    <a:lstStyle/>
                    <a:p>
                      <a:pPr lvl="0"/>
                      <a:r>
                        <a:rPr lang="en-GB"/>
                        <a:t>£25,200</a:t>
                      </a:r>
                    </a:p>
                  </a:txBody>
                  <a:tcPr/>
                </a:tc>
                <a:extLst>
                  <a:ext uri="{0D108BD9-81ED-4DB2-BD59-A6C34878D82A}">
                    <a16:rowId xmlns:a16="http://schemas.microsoft.com/office/drawing/2014/main" val="1754407446"/>
                  </a:ext>
                </a:extLst>
              </a:tr>
              <a:tr h="370844">
                <a:tc>
                  <a:txBody>
                    <a:bodyPr/>
                    <a:lstStyle/>
                    <a:p>
                      <a:pPr lvl="0"/>
                      <a:r>
                        <a:rPr lang="en-GB" dirty="0"/>
                        <a:t>Profit/Loss</a:t>
                      </a:r>
                    </a:p>
                  </a:txBody>
                  <a:tcPr/>
                </a:tc>
                <a:tc>
                  <a:txBody>
                    <a:bodyPr/>
                    <a:lstStyle/>
                    <a:p>
                      <a:pPr lvl="0"/>
                      <a:r>
                        <a:rPr lang="en-GB"/>
                        <a:t>-£1,007.50</a:t>
                      </a:r>
                    </a:p>
                  </a:txBody>
                  <a:tcPr/>
                </a:tc>
                <a:tc>
                  <a:txBody>
                    <a:bodyPr/>
                    <a:lstStyle/>
                    <a:p>
                      <a:pPr lvl="0"/>
                      <a:r>
                        <a:rPr lang="en-GB"/>
                        <a:t>£2,892.50</a:t>
                      </a:r>
                    </a:p>
                  </a:txBody>
                  <a:tcPr/>
                </a:tc>
                <a:tc>
                  <a:txBody>
                    <a:bodyPr/>
                    <a:lstStyle/>
                    <a:p>
                      <a:pPr lvl="0"/>
                      <a:r>
                        <a:rPr lang="en-GB"/>
                        <a:t>£5,692.50</a:t>
                      </a:r>
                    </a:p>
                  </a:txBody>
                  <a:tcPr/>
                </a:tc>
                <a:tc>
                  <a:txBody>
                    <a:bodyPr/>
                    <a:lstStyle/>
                    <a:p>
                      <a:pPr lvl="0"/>
                      <a:r>
                        <a:rPr lang="en-GB"/>
                        <a:t>£12,192.50</a:t>
                      </a:r>
                    </a:p>
                  </a:txBody>
                  <a:tcPr/>
                </a:tc>
                <a:tc>
                  <a:txBody>
                    <a:bodyPr/>
                    <a:lstStyle/>
                    <a:p>
                      <a:pPr lvl="0"/>
                      <a:r>
                        <a:rPr lang="en-GB"/>
                        <a:t>£12,192.50</a:t>
                      </a:r>
                    </a:p>
                  </a:txBody>
                  <a:tcPr/>
                </a:tc>
                <a:tc>
                  <a:txBody>
                    <a:bodyPr/>
                    <a:lstStyle/>
                    <a:p>
                      <a:pPr lvl="0"/>
                      <a:r>
                        <a:rPr lang="en-GB" dirty="0"/>
                        <a:t>£10,092.50</a:t>
                      </a:r>
                    </a:p>
                  </a:txBody>
                  <a:tcPr/>
                </a:tc>
                <a:extLst>
                  <a:ext uri="{0D108BD9-81ED-4DB2-BD59-A6C34878D82A}">
                    <a16:rowId xmlns:a16="http://schemas.microsoft.com/office/drawing/2014/main" val="4233274778"/>
                  </a:ext>
                </a:extLst>
              </a:tr>
            </a:tbl>
          </a:graphicData>
        </a:graphic>
      </p:graphicFrame>
      <p:sp>
        <p:nvSpPr>
          <p:cNvPr id="4" name="Content Placeholder 3">
            <a:extLst>
              <a:ext uri="{FF2B5EF4-FFF2-40B4-BE49-F238E27FC236}">
                <a16:creationId xmlns:a16="http://schemas.microsoft.com/office/drawing/2014/main" id="{69C62644-4FE4-2693-DAE4-2B8EA794E4B6}"/>
              </a:ext>
            </a:extLst>
          </p:cNvPr>
          <p:cNvSpPr>
            <a:spLocks noGrp="1"/>
          </p:cNvSpPr>
          <p:nvPr>
            <p:ph idx="2"/>
          </p:nvPr>
        </p:nvSpPr>
        <p:spPr>
          <a:xfrm>
            <a:off x="6172200" y="1825625"/>
            <a:ext cx="5869379" cy="4351338"/>
          </a:xfrm>
        </p:spPr>
        <p:txBody>
          <a:bodyPr/>
          <a:lstStyle/>
          <a:p>
            <a:r>
              <a:rPr lang="en-GB" sz="2400" dirty="0"/>
              <a:t>Investment Capital Needed</a:t>
            </a:r>
            <a:r>
              <a:rPr lang="en-GB" dirty="0"/>
              <a:t>= £55,000</a:t>
            </a:r>
          </a:p>
          <a:p>
            <a:r>
              <a:rPr lang="en-GB" dirty="0"/>
              <a:t>£55,000=£46,000+£25,007-£118,000= Profit £46,992.50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96FA9-49E2-8FAF-672A-AE0F4B41BB21}"/>
              </a:ext>
            </a:extLst>
          </p:cNvPr>
          <p:cNvSpPr txBox="1">
            <a:spLocks noGrp="1"/>
          </p:cNvSpPr>
          <p:nvPr>
            <p:ph type="title"/>
          </p:nvPr>
        </p:nvSpPr>
        <p:spPr/>
        <p:txBody>
          <a:bodyPr anchorCtr="1"/>
          <a:lstStyle/>
          <a:p>
            <a:pPr lvl="0" algn="ctr"/>
            <a:r>
              <a:rPr lang="en-GB" sz="4000" b="1"/>
              <a:t>Conclusion</a:t>
            </a:r>
          </a:p>
        </p:txBody>
      </p:sp>
      <p:sp>
        <p:nvSpPr>
          <p:cNvPr id="3" name="Content Placeholder 2">
            <a:extLst>
              <a:ext uri="{FF2B5EF4-FFF2-40B4-BE49-F238E27FC236}">
                <a16:creationId xmlns:a16="http://schemas.microsoft.com/office/drawing/2014/main" id="{39F53C0E-FED2-B191-1561-8201A0E01316}"/>
              </a:ext>
            </a:extLst>
          </p:cNvPr>
          <p:cNvSpPr txBox="1">
            <a:spLocks noGrp="1"/>
          </p:cNvSpPr>
          <p:nvPr>
            <p:ph idx="1"/>
          </p:nvPr>
        </p:nvSpPr>
        <p:spPr/>
        <p:txBody>
          <a:bodyPr/>
          <a:lstStyle/>
          <a:p>
            <a:pPr lvl="0">
              <a:lnSpc>
                <a:spcPct val="80000"/>
              </a:lnSpc>
            </a:pPr>
            <a:r>
              <a:rPr lang="en-GB" sz="2600"/>
              <a:t>Core mission is to establish a sustainable, eco-friendly hospitality business that merges green real estate practices with modern boutique lodging.</a:t>
            </a:r>
          </a:p>
          <a:p>
            <a:pPr lvl="0">
              <a:lnSpc>
                <a:spcPct val="80000"/>
              </a:lnSpc>
            </a:pPr>
            <a:r>
              <a:rPr lang="en-GB" sz="2600"/>
              <a:t>Target Solution to repurpose and covert underutilized or traditional properties into high efficient, low-waste buildings featuringgreen spaces.</a:t>
            </a:r>
          </a:p>
          <a:p>
            <a:pPr lvl="0">
              <a:lnSpc>
                <a:spcPct val="80000"/>
              </a:lnSpc>
            </a:pPr>
            <a:r>
              <a:rPr lang="en-GB" sz="2600"/>
              <a:t>Key Features to provide fully furnished accommodations equipped with microgrids, solar energy setups, and streamlined digital check-ins only.</a:t>
            </a:r>
          </a:p>
          <a:p>
            <a:pPr lvl="0">
              <a:lnSpc>
                <a:spcPct val="80000"/>
              </a:lnSpc>
            </a:pPr>
            <a:r>
              <a:rPr lang="en-GB" sz="2600"/>
              <a:t>Market Position is to deliver a distinct value proposition by offering carbon-neutral luxury stays tailored for environmentally-conscious travelers.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7D23A-6C79-738E-EC77-DFE3F52769E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9B30497-4E6A-B2F3-E3E4-5DD09262B40B}"/>
              </a:ext>
            </a:extLst>
          </p:cNvPr>
          <p:cNvSpPr>
            <a:spLocks noGrp="1"/>
          </p:cNvSpPr>
          <p:nvPr>
            <p:ph idx="1"/>
          </p:nvPr>
        </p:nvSpPr>
        <p:spPr/>
        <p:txBody>
          <a:bodyPr>
            <a:normAutofit fontScale="92500" lnSpcReduction="10000"/>
          </a:bodyPr>
          <a:lstStyle/>
          <a:p>
            <a:r>
              <a:rPr lang="en-GB" dirty="0"/>
              <a:t>S. Abutaleb</a:t>
            </a:r>
            <a:r>
              <a:rPr lang="en-GB" i="1" dirty="0"/>
              <a:t> et al.</a:t>
            </a:r>
            <a:endParaRPr lang="en-GB" dirty="0"/>
          </a:p>
          <a:p>
            <a:r>
              <a:rPr lang="en-GB" dirty="0">
                <a:hlinkClick r:id="rId2"/>
              </a:rPr>
              <a:t>Sharing rides and strides toward sustainability: an investigation of carpooling in an emerging market</a:t>
            </a:r>
            <a:endParaRPr lang="en-GB" dirty="0"/>
          </a:p>
          <a:p>
            <a:r>
              <a:rPr lang="en-GB" dirty="0"/>
              <a:t>Manag. Environ. Quality</a:t>
            </a:r>
          </a:p>
          <a:p>
            <a:r>
              <a:rPr lang="en-GB" dirty="0"/>
              <a:t>(2020)</a:t>
            </a:r>
          </a:p>
          <a:p>
            <a:r>
              <a:rPr lang="en-GB" dirty="0"/>
              <a:t>C. Ágoston</a:t>
            </a:r>
            <a:r>
              <a:rPr lang="en-GB" i="1" dirty="0"/>
              <a:t> et al.</a:t>
            </a:r>
            <a:endParaRPr lang="en-GB" dirty="0"/>
          </a:p>
          <a:p>
            <a:r>
              <a:rPr lang="en-GB" dirty="0">
                <a:hlinkClick r:id="rId3"/>
              </a:rPr>
              <a:t>Complex pathways from nature relatedness and knowledge to pro-environmental </a:t>
            </a:r>
            <a:r>
              <a:rPr lang="en-GB" dirty="0" err="1">
                <a:hlinkClick r:id="rId3"/>
              </a:rPr>
              <a:t>behavior</a:t>
            </a:r>
            <a:r>
              <a:rPr lang="en-GB" dirty="0">
                <a:hlinkClick r:id="rId3"/>
              </a:rPr>
              <a:t> through eco-emotions</a:t>
            </a:r>
            <a:endParaRPr lang="en-GB" dirty="0"/>
          </a:p>
          <a:p>
            <a:r>
              <a:rPr lang="en-GB" dirty="0"/>
              <a:t>J. Clean. Prod.</a:t>
            </a:r>
          </a:p>
          <a:p>
            <a:r>
              <a:rPr lang="en-GB"/>
              <a:t>(2024)</a:t>
            </a:r>
          </a:p>
          <a:p>
            <a:endParaRPr lang="en-GB"/>
          </a:p>
        </p:txBody>
      </p:sp>
    </p:spTree>
    <p:extLst>
      <p:ext uri="{BB962C8B-B14F-4D97-AF65-F5344CB8AC3E}">
        <p14:creationId xmlns:p14="http://schemas.microsoft.com/office/powerpoint/2010/main" val="2674458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9998</TotalTime>
  <Words>1239</Words>
  <Application>Microsoft Office PowerPoint</Application>
  <PresentationFormat>Widescreen</PresentationFormat>
  <Paragraphs>215</Paragraphs>
  <Slides>17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Aptos Display</vt:lpstr>
      <vt:lpstr>Arial</vt:lpstr>
      <vt:lpstr>Office Theme</vt:lpstr>
      <vt:lpstr>Business Plan</vt:lpstr>
      <vt:lpstr>Table of Contents</vt:lpstr>
      <vt:lpstr>Business Plan</vt:lpstr>
      <vt:lpstr>Overview of the Business Idea</vt:lpstr>
      <vt:lpstr>Legal Format and Management Structure</vt:lpstr>
      <vt:lpstr>Organisational Chart</vt:lpstr>
      <vt:lpstr>Pestel Analysis</vt:lpstr>
      <vt:lpstr>Pestel Analysis</vt:lpstr>
      <vt:lpstr>Pestel Analysis</vt:lpstr>
      <vt:lpstr>Pestel Analysis</vt:lpstr>
      <vt:lpstr>Pestel Analysis</vt:lpstr>
      <vt:lpstr>Marketing Strategies</vt:lpstr>
      <vt:lpstr>Funding Requirements and Allocations</vt:lpstr>
      <vt:lpstr>Funding Requirements and allocations</vt:lpstr>
      <vt:lpstr>Funding Requirements and Allocations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Gem Baracao</dc:creator>
  <cp:lastModifiedBy>Gem Baracao</cp:lastModifiedBy>
  <cp:revision>17</cp:revision>
  <dcterms:created xsi:type="dcterms:W3CDTF">2026-08-01T16:10:09Z</dcterms:created>
  <dcterms:modified xsi:type="dcterms:W3CDTF">2026-08-08T15:34:28Z</dcterms:modified>
</cp:coreProperties>
</file>