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307" r:id="rId3"/>
    <p:sldId id="296" r:id="rId4"/>
    <p:sldId id="297" r:id="rId5"/>
    <p:sldId id="298" r:id="rId6"/>
    <p:sldId id="299" r:id="rId7"/>
    <p:sldId id="293" r:id="rId8"/>
    <p:sldId id="301" r:id="rId9"/>
    <p:sldId id="302" r:id="rId10"/>
    <p:sldId id="303" r:id="rId11"/>
    <p:sldId id="304" r:id="rId12"/>
    <p:sldId id="305" r:id="rId13"/>
    <p:sldId id="306" r:id="rId14"/>
    <p:sldId id="309" r:id="rId15"/>
    <p:sldId id="31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>
        <p:scale>
          <a:sx n="107" d="100"/>
          <a:sy n="107" d="100"/>
        </p:scale>
        <p:origin x="-72" y="-16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E0F00C-5AE9-4648-A851-F3681914C9E7}" type="datetimeFigureOut">
              <a:rPr lang="en-GB" smtClean="0"/>
              <a:t>01/10/2019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46FD24-F86B-4AB5-9987-24954004A6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25342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46FD24-F86B-4AB5-9987-24954004A6E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685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46FD24-F86B-4AB5-9987-24954004A6E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993579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C67897-EBC8-4939-A328-17E27C576EB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030334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C67897-EBC8-4939-A328-17E27C576EB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396839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46FD24-F86B-4AB5-9987-24954004A6E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25894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46FD24-F86B-4AB5-9987-24954004A6E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80763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C67897-EBC8-4939-A328-17E27C576EB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234796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46FD24-F86B-4AB5-9987-24954004A6E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234031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46FD24-F86B-4AB5-9987-24954004A6E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314153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46FD24-F86B-4AB5-9987-24954004A6EC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053527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46FD24-F86B-4AB5-9987-24954004A6E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713664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46FD24-F86B-4AB5-9987-24954004A6E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128577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46FD24-F86B-4AB5-9987-24954004A6EC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858816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9C35D8-1351-43E1-8CFF-6EAA9D0BB756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435863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9C35D8-1351-43E1-8CFF-6EAA9D0BB756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35920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81487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74315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2282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4"/>
            <a:ext cx="10515600" cy="1028742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892102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376786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376786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14771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12960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12960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71825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97009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CCB8AA3-67C5-4EED-B85A-57BD46B8286B}" type="datetimeFigureOut">
              <a:rPr lang="en-GB" smtClean="0"/>
              <a:t>01/10/2019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55B1168-7B4C-40C3-9938-673A17ACFE53}" type="slidenum">
              <a:rPr lang="en-GB" smtClean="0"/>
              <a:t>‹#›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64618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CCB8AA3-67C5-4EED-B85A-57BD46B8286B}" type="datetimeFigureOut">
              <a:rPr lang="en-GB" smtClean="0"/>
              <a:t>01/10/2019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55B1168-7B4C-40C3-9938-673A17ACF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40588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CCB8AA3-67C5-4EED-B85A-57BD46B8286B}" type="datetimeFigureOut">
              <a:rPr lang="en-GB" smtClean="0"/>
              <a:t>01/10/2019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55B1168-7B4C-40C3-9938-673A17ACF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19608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CCB8AA3-67C5-4EED-B85A-57BD46B8286B}" type="datetimeFigureOut">
              <a:rPr lang="en-GB" smtClean="0"/>
              <a:t>01/10/2019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55B1168-7B4C-40C3-9938-673A17ACF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88510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CCB8AA3-67C5-4EED-B85A-57BD46B8286B}" type="datetimeFigureOut">
              <a:rPr lang="en-GB" smtClean="0"/>
              <a:t>01/10/2019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F55B1168-7B4C-40C3-9938-673A17ACFE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07955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8"/>
            <a:ext cx="12192000" cy="6857143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37431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8920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Introduction to University Life!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HPFY3002 - </a:t>
            </a:r>
            <a:r>
              <a:rPr lang="en-GB" dirty="0" smtClean="0"/>
              <a:t>VII</a:t>
            </a:r>
            <a:endParaRPr lang="en-GB" dirty="0"/>
          </a:p>
          <a:p>
            <a:endParaRPr lang="en-GB" dirty="0"/>
          </a:p>
          <a:p>
            <a:r>
              <a:rPr lang="en-GB" dirty="0"/>
              <a:t>Dr Angus M Slater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751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Timetable changes!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Friday 1-4PM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becomes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Thursday 2-4PM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Same room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93556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Assignment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 smtClean="0"/>
              <a:t>Find as much information about, and describe how you found, one of the following pieces:</a:t>
            </a:r>
            <a:br>
              <a:rPr lang="en-GB" dirty="0" smtClean="0"/>
            </a:br>
            <a:endParaRPr lang="en-GB" dirty="0" smtClean="0"/>
          </a:p>
          <a:p>
            <a:r>
              <a:rPr lang="en-GB" dirty="0" err="1" smtClean="0"/>
              <a:t>Loughlin</a:t>
            </a:r>
            <a:r>
              <a:rPr lang="en-GB" dirty="0" smtClean="0"/>
              <a:t>, “Letter to the Editor”, 2000</a:t>
            </a:r>
          </a:p>
          <a:p>
            <a:r>
              <a:rPr lang="en-GB" dirty="0"/>
              <a:t>Imaginary Worlds, Real </a:t>
            </a:r>
            <a:r>
              <a:rPr lang="en-GB" dirty="0" smtClean="0"/>
              <a:t>Stories, </a:t>
            </a:r>
            <a:r>
              <a:rPr lang="fr-FR" i="1" dirty="0"/>
              <a:t>Folklore </a:t>
            </a:r>
            <a:r>
              <a:rPr lang="fr-FR" dirty="0"/>
              <a:t>111 (2000):</a:t>
            </a:r>
            <a:r>
              <a:rPr lang="fr-FR" dirty="0" smtClean="0"/>
              <a:t>159-168</a:t>
            </a:r>
          </a:p>
          <a:p>
            <a:r>
              <a:rPr lang="fr-FR" dirty="0" smtClean="0"/>
              <a:t>Baudrillard, </a:t>
            </a:r>
            <a:r>
              <a:rPr lang="fr-FR" dirty="0" err="1" smtClean="0"/>
              <a:t>Simulacra</a:t>
            </a:r>
            <a:r>
              <a:rPr lang="fr-FR" dirty="0" smtClean="0"/>
              <a:t> and Simulation</a:t>
            </a:r>
            <a:endParaRPr lang="fr-FR" dirty="0"/>
          </a:p>
          <a:p>
            <a:endParaRPr lang="fr-FR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>
              <a:buFontTx/>
              <a:buChar char="-"/>
            </a:pPr>
            <a:r>
              <a:rPr lang="en-GB" dirty="0" smtClean="0"/>
              <a:t>Describe what type of information it is, and the broad outlines of its contents</a:t>
            </a:r>
          </a:p>
          <a:p>
            <a:pPr>
              <a:buFontTx/>
              <a:buChar char="-"/>
            </a:pPr>
            <a:endParaRPr lang="en-GB" dirty="0" smtClean="0"/>
          </a:p>
          <a:p>
            <a:pPr>
              <a:buFontTx/>
              <a:buChar char="-"/>
            </a:pPr>
            <a:r>
              <a:rPr lang="en-GB" dirty="0" smtClean="0"/>
              <a:t>Describe how you found the information</a:t>
            </a:r>
          </a:p>
          <a:p>
            <a:pPr>
              <a:buFontTx/>
              <a:buChar char="-"/>
            </a:pPr>
            <a:endParaRPr lang="en-GB" dirty="0" smtClean="0"/>
          </a:p>
          <a:p>
            <a:pPr>
              <a:buFontTx/>
              <a:buChar char="-"/>
            </a:pPr>
            <a:r>
              <a:rPr lang="en-GB" dirty="0" smtClean="0"/>
              <a:t>Describe why you chose the method you did</a:t>
            </a:r>
          </a:p>
          <a:p>
            <a:pPr>
              <a:buFontTx/>
              <a:buChar char="-"/>
            </a:pPr>
            <a:endParaRPr lang="en-GB" dirty="0" smtClean="0"/>
          </a:p>
          <a:p>
            <a:pPr>
              <a:buFontTx/>
              <a:buChar char="-"/>
            </a:pPr>
            <a:r>
              <a:rPr lang="en-GB" dirty="0" smtClean="0"/>
              <a:t>Describe how you used that information to find out further information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78122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Due – 2PM Tuesday 1</a:t>
            </a:r>
            <a:r>
              <a:rPr lang="en-GB" baseline="30000" dirty="0" smtClean="0"/>
              <a:t>st</a:t>
            </a:r>
            <a:r>
              <a:rPr lang="en-GB" dirty="0" smtClean="0"/>
              <a:t> October via Moodle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 am looking for details like:</a:t>
            </a:r>
          </a:p>
          <a:p>
            <a:r>
              <a:rPr lang="en-GB" dirty="0"/>
              <a:t>Author name</a:t>
            </a:r>
          </a:p>
          <a:p>
            <a:r>
              <a:rPr lang="en-GB" dirty="0"/>
              <a:t>Affiliation</a:t>
            </a:r>
          </a:p>
          <a:p>
            <a:r>
              <a:rPr lang="en-GB" dirty="0"/>
              <a:t>Editors</a:t>
            </a:r>
          </a:p>
          <a:p>
            <a:r>
              <a:rPr lang="en-GB" dirty="0" smtClean="0"/>
              <a:t>Publication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What the piece is in response to</a:t>
            </a:r>
          </a:p>
          <a:p>
            <a:r>
              <a:rPr lang="en-GB" dirty="0" smtClean="0"/>
              <a:t>What the critical points of the piece are</a:t>
            </a:r>
          </a:p>
          <a:p>
            <a:r>
              <a:rPr lang="en-GB" dirty="0" smtClean="0"/>
              <a:t>Why the author might have chosen that form of response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33073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Group Assessment Task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8499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Action Words in Assessments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37411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Bloom's Taxonomy of Educational Objectives (1956): Cognitive Skills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Bloom's Taxonomy of Educational Objectives (1956): Cognitive </a:t>
            </a:r>
            <a:r>
              <a:rPr lang="en-GB" dirty="0" smtClean="0"/>
              <a:t>Skills</a:t>
            </a:r>
            <a:r>
              <a:rPr lang="en-GB" b="1" u="sng" dirty="0" smtClean="0"/>
              <a:t/>
            </a:r>
            <a:br>
              <a:rPr lang="en-GB" b="1" u="sng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>A group of educators, led by Benjamin Bloom, identified a hierarchy of six categories of cognitive skills: knowledge, comprehension, application, analysis, synthesis and evaluation. 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As students learn, they start with the knowledge level and progress through the hierarchy.  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Thus</a:t>
            </a:r>
            <a:r>
              <a:rPr lang="en-GB" dirty="0"/>
              <a:t>, </a:t>
            </a:r>
            <a:r>
              <a:rPr lang="en-GB" dirty="0" smtClean="0"/>
              <a:t>higher educational attainment produces a </a:t>
            </a:r>
            <a:r>
              <a:rPr lang="en-GB" dirty="0"/>
              <a:t>higher level than introductory or basic skills courses.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55847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Knowledge Level</a:t>
            </a:r>
            <a:r>
              <a:rPr lang="en-GB" dirty="0"/>
              <a:t>: The successful student will recognize or recall learned information.</a:t>
            </a:r>
            <a:endParaRPr lang="en-GB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23887389"/>
              </p:ext>
            </p:extLst>
          </p:nvPr>
        </p:nvGraphicFramePr>
        <p:xfrm>
          <a:off x="825623" y="1882068"/>
          <a:ext cx="10546672" cy="3666474"/>
        </p:xfrm>
        <a:graphic>
          <a:graphicData uri="http://schemas.openxmlformats.org/drawingml/2006/table">
            <a:tbl>
              <a:tblPr/>
              <a:tblGrid>
                <a:gridCol w="3950563"/>
                <a:gridCol w="3231472"/>
                <a:gridCol w="3364637"/>
              </a:tblGrid>
              <a:tr h="814772"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>
                          <a:effectLst/>
                        </a:rPr>
                        <a:t>list   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>
                          <a:effectLst/>
                        </a:rPr>
                        <a:t>record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>
                          <a:effectLst/>
                        </a:rPr>
                        <a:t>underline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814772"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/>
                        <a:t>state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/>
                        <a:t>define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/>
                        <a:t>arrange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407386">
                <a:tc>
                  <a:txBody>
                    <a:bodyPr/>
                    <a:lstStyle/>
                    <a:p>
                      <a:pPr algn="ctr"/>
                      <a:r>
                        <a:rPr lang="en-GB" sz="2000" b="1"/>
                        <a:t>name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/>
                        <a:t>relate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/>
                        <a:t>describe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407386">
                <a:tc>
                  <a:txBody>
                    <a:bodyPr/>
                    <a:lstStyle/>
                    <a:p>
                      <a:pPr algn="ctr"/>
                      <a:r>
                        <a:rPr lang="en-GB" sz="2000" b="1"/>
                        <a:t>tell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/>
                        <a:t>recall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/>
                        <a:t>memorize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814772">
                <a:tc>
                  <a:txBody>
                    <a:bodyPr/>
                    <a:lstStyle/>
                    <a:p>
                      <a:pPr algn="ctr"/>
                      <a:r>
                        <a:rPr lang="en-GB" sz="2000" b="1"/>
                        <a:t>recall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/>
                        <a:t>repeat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/>
                        <a:t>recognize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407386">
                <a:tc>
                  <a:txBody>
                    <a:bodyPr/>
                    <a:lstStyle/>
                    <a:p>
                      <a:pPr algn="ctr"/>
                      <a:r>
                        <a:rPr lang="en-GB" sz="2000" b="1"/>
                        <a:t>label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/>
                        <a:t>select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/>
                        <a:t>reproduce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570499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u="sng" dirty="0"/>
              <a:t>Comprehension Level</a:t>
            </a:r>
            <a:r>
              <a:rPr lang="en-GB" dirty="0"/>
              <a:t>: The successful student will restate or interpret information in their own words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39517189"/>
              </p:ext>
            </p:extLst>
          </p:nvPr>
        </p:nvGraphicFramePr>
        <p:xfrm>
          <a:off x="834503" y="1777048"/>
          <a:ext cx="10546671" cy="3743327"/>
        </p:xfrm>
        <a:graphic>
          <a:graphicData uri="http://schemas.openxmlformats.org/drawingml/2006/table">
            <a:tbl>
              <a:tblPr/>
              <a:tblGrid>
                <a:gridCol w="3266980"/>
                <a:gridCol w="4021585"/>
                <a:gridCol w="3258106"/>
              </a:tblGrid>
              <a:tr h="534761">
                <a:tc>
                  <a:txBody>
                    <a:bodyPr/>
                    <a:lstStyle/>
                    <a:p>
                      <a:pPr algn="ctr"/>
                      <a:r>
                        <a:rPr lang="en-GB" sz="2000" b="1">
                          <a:effectLst/>
                        </a:rPr>
                        <a:t>explain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>
                          <a:effectLst/>
                        </a:rPr>
                        <a:t>describe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>
                          <a:effectLst/>
                        </a:rPr>
                        <a:t>report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534761">
                <a:tc>
                  <a:txBody>
                    <a:bodyPr/>
                    <a:lstStyle/>
                    <a:p>
                      <a:pPr algn="ctr"/>
                      <a:r>
                        <a:rPr lang="en-GB" sz="2000" b="1"/>
                        <a:t>translate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/>
                        <a:t>express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/>
                        <a:t>summarize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534761">
                <a:tc>
                  <a:txBody>
                    <a:bodyPr/>
                    <a:lstStyle/>
                    <a:p>
                      <a:pPr algn="ctr"/>
                      <a:r>
                        <a:rPr lang="en-GB" sz="2000" b="1"/>
                        <a:t>identify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/>
                        <a:t>classify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/>
                        <a:t>discuss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534761">
                <a:tc>
                  <a:txBody>
                    <a:bodyPr/>
                    <a:lstStyle/>
                    <a:p>
                      <a:pPr algn="ctr"/>
                      <a:r>
                        <a:rPr lang="en-GB" sz="2000" b="1"/>
                        <a:t>restate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/>
                        <a:t>locate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/>
                        <a:t>compare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534761">
                <a:tc>
                  <a:txBody>
                    <a:bodyPr/>
                    <a:lstStyle/>
                    <a:p>
                      <a:pPr algn="ctr"/>
                      <a:r>
                        <a:rPr lang="en-GB" sz="2000" b="1"/>
                        <a:t>discuss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/>
                        <a:t>review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/>
                        <a:t>illustrate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534761">
                <a:tc>
                  <a:txBody>
                    <a:bodyPr/>
                    <a:lstStyle/>
                    <a:p>
                      <a:pPr algn="ctr"/>
                      <a:r>
                        <a:rPr lang="en-GB" sz="2000" b="1"/>
                        <a:t>tell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/>
                        <a:t>critique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/>
                        <a:t>estimate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534761">
                <a:tc>
                  <a:txBody>
                    <a:bodyPr/>
                    <a:lstStyle/>
                    <a:p>
                      <a:pPr algn="ctr"/>
                      <a:r>
                        <a:rPr lang="en-GB" sz="2000" b="1"/>
                        <a:t>reference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/>
                        <a:t>interpret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/>
                        <a:t>reiterate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455825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Application Level</a:t>
            </a:r>
            <a:r>
              <a:rPr lang="en-GB" dirty="0"/>
              <a:t>: The successful student will use or apply the learned information.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98452809"/>
              </p:ext>
            </p:extLst>
          </p:nvPr>
        </p:nvGraphicFramePr>
        <p:xfrm>
          <a:off x="914400" y="1988598"/>
          <a:ext cx="10253708" cy="3595455"/>
        </p:xfrm>
        <a:graphic>
          <a:graphicData uri="http://schemas.openxmlformats.org/drawingml/2006/table">
            <a:tbl>
              <a:tblPr/>
              <a:tblGrid>
                <a:gridCol w="3249227"/>
                <a:gridCol w="3994952"/>
                <a:gridCol w="3009529"/>
              </a:tblGrid>
              <a:tr h="719091"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>
                          <a:effectLst/>
                        </a:rPr>
                        <a:t>apply 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>
                          <a:effectLst/>
                        </a:rPr>
                        <a:t>sketch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>
                          <a:effectLst/>
                        </a:rPr>
                        <a:t>perform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719091">
                <a:tc>
                  <a:txBody>
                    <a:bodyPr/>
                    <a:lstStyle/>
                    <a:p>
                      <a:pPr algn="ctr"/>
                      <a:r>
                        <a:rPr lang="en-GB" sz="2000" b="1"/>
                        <a:t>use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/>
                        <a:t>solve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/>
                        <a:t>respond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719091">
                <a:tc>
                  <a:txBody>
                    <a:bodyPr/>
                    <a:lstStyle/>
                    <a:p>
                      <a:pPr algn="ctr"/>
                      <a:r>
                        <a:rPr lang="en-GB" sz="2000" b="1"/>
                        <a:t>practice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/>
                        <a:t>construct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/>
                        <a:t>role-play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719091">
                <a:tc>
                  <a:txBody>
                    <a:bodyPr/>
                    <a:lstStyle/>
                    <a:p>
                      <a:pPr algn="ctr"/>
                      <a:r>
                        <a:rPr lang="en-GB" sz="2000" b="1"/>
                        <a:t>demonstrate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/>
                        <a:t>conduct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/>
                        <a:t>execute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719091">
                <a:tc>
                  <a:txBody>
                    <a:bodyPr/>
                    <a:lstStyle/>
                    <a:p>
                      <a:pPr algn="ctr"/>
                      <a:r>
                        <a:rPr lang="en-GB" sz="2000" b="1"/>
                        <a:t>complete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/>
                        <a:t>dramatize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/>
                        <a:t>employ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399918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Analysis Level</a:t>
            </a:r>
            <a:r>
              <a:rPr lang="en-GB" dirty="0"/>
              <a:t>: The successful student will examine the learned information critically.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14805472"/>
              </p:ext>
            </p:extLst>
          </p:nvPr>
        </p:nvGraphicFramePr>
        <p:xfrm>
          <a:off x="896644" y="2188527"/>
          <a:ext cx="9818705" cy="3324504"/>
        </p:xfrm>
        <a:graphic>
          <a:graphicData uri="http://schemas.openxmlformats.org/drawingml/2006/table">
            <a:tbl>
              <a:tblPr/>
              <a:tblGrid>
                <a:gridCol w="3302494"/>
                <a:gridCol w="3648722"/>
                <a:gridCol w="2867489"/>
              </a:tblGrid>
              <a:tr h="554084">
                <a:tc>
                  <a:txBody>
                    <a:bodyPr/>
                    <a:lstStyle/>
                    <a:p>
                      <a:pPr algn="ctr"/>
                      <a:r>
                        <a:rPr lang="en-GB" sz="2000" b="1">
                          <a:effectLst/>
                        </a:rPr>
                        <a:t>analyze 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>
                          <a:effectLst/>
                        </a:rPr>
                        <a:t>inspect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>
                          <a:effectLst/>
                        </a:rPr>
                        <a:t>test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554084">
                <a:tc>
                  <a:txBody>
                    <a:bodyPr/>
                    <a:lstStyle/>
                    <a:p>
                      <a:pPr algn="ctr"/>
                      <a:r>
                        <a:rPr lang="en-GB" sz="2000" b="1"/>
                        <a:t>distinguish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/>
                        <a:t>categorize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/>
                        <a:t>critique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554084">
                <a:tc>
                  <a:txBody>
                    <a:bodyPr/>
                    <a:lstStyle/>
                    <a:p>
                      <a:pPr algn="ctr"/>
                      <a:r>
                        <a:rPr lang="en-GB" sz="2000" b="1"/>
                        <a:t>differentiate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/>
                        <a:t>catalogue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/>
                        <a:t>diagnose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554084">
                <a:tc>
                  <a:txBody>
                    <a:bodyPr/>
                    <a:lstStyle/>
                    <a:p>
                      <a:pPr algn="ctr"/>
                      <a:r>
                        <a:rPr lang="en-GB" sz="2000" b="1"/>
                        <a:t>appraise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/>
                        <a:t>quantify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/>
                        <a:t>extrapolate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554084">
                <a:tc>
                  <a:txBody>
                    <a:bodyPr/>
                    <a:lstStyle/>
                    <a:p>
                      <a:pPr algn="ctr"/>
                      <a:r>
                        <a:rPr lang="en-GB" sz="2000" b="1"/>
                        <a:t>calculate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/>
                        <a:t>measure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/>
                        <a:t>theorize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554084">
                <a:tc>
                  <a:txBody>
                    <a:bodyPr/>
                    <a:lstStyle/>
                    <a:p>
                      <a:pPr algn="ctr"/>
                      <a:r>
                        <a:rPr lang="en-GB" sz="2000" b="1"/>
                        <a:t>experiment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/>
                        <a:t>relate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/>
                        <a:t>debate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058116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u="sng" dirty="0"/>
              <a:t>Synthesis Level</a:t>
            </a:r>
            <a:r>
              <a:rPr lang="en-GB" dirty="0"/>
              <a:t>: The successful student will create new models using the learned information.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62985220"/>
              </p:ext>
            </p:extLst>
          </p:nvPr>
        </p:nvGraphicFramePr>
        <p:xfrm>
          <a:off x="914400" y="2188527"/>
          <a:ext cx="10253708" cy="3431040"/>
        </p:xfrm>
        <a:graphic>
          <a:graphicData uri="http://schemas.openxmlformats.org/drawingml/2006/table">
            <a:tbl>
              <a:tblPr/>
              <a:tblGrid>
                <a:gridCol w="2858610"/>
                <a:gridCol w="4731798"/>
                <a:gridCol w="2663300"/>
              </a:tblGrid>
              <a:tr h="571840">
                <a:tc>
                  <a:txBody>
                    <a:bodyPr/>
                    <a:lstStyle/>
                    <a:p>
                      <a:pPr algn="ctr"/>
                      <a:r>
                        <a:rPr lang="en-GB" sz="2000" b="1">
                          <a:effectLst/>
                        </a:rPr>
                        <a:t>develop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>
                          <a:effectLst/>
                        </a:rPr>
                        <a:t>revise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>
                          <a:effectLst/>
                        </a:rPr>
                        <a:t>compose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571840">
                <a:tc>
                  <a:txBody>
                    <a:bodyPr/>
                    <a:lstStyle/>
                    <a:p>
                      <a:pPr algn="ctr"/>
                      <a:r>
                        <a:rPr lang="en-GB" sz="2000" b="1"/>
                        <a:t>plan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/>
                        <a:t>formulate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/>
                        <a:t>collect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571840">
                <a:tc>
                  <a:txBody>
                    <a:bodyPr/>
                    <a:lstStyle/>
                    <a:p>
                      <a:pPr algn="ctr"/>
                      <a:r>
                        <a:rPr lang="en-GB" sz="2000" b="1"/>
                        <a:t>build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/>
                        <a:t>propose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/>
                        <a:t>construct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571840">
                <a:tc>
                  <a:txBody>
                    <a:bodyPr/>
                    <a:lstStyle/>
                    <a:p>
                      <a:pPr algn="ctr"/>
                      <a:r>
                        <a:rPr lang="en-GB" sz="2000" b="1"/>
                        <a:t>create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/>
                        <a:t>establish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/>
                        <a:t>prepare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571840">
                <a:tc>
                  <a:txBody>
                    <a:bodyPr/>
                    <a:lstStyle/>
                    <a:p>
                      <a:pPr algn="ctr"/>
                      <a:r>
                        <a:rPr lang="en-GB" sz="2000" b="1"/>
                        <a:t>design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/>
                        <a:t>integrate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/>
                        <a:t>devise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571840">
                <a:tc>
                  <a:txBody>
                    <a:bodyPr/>
                    <a:lstStyle/>
                    <a:p>
                      <a:pPr algn="ctr"/>
                      <a:r>
                        <a:rPr lang="en-GB" sz="2000" b="1"/>
                        <a:t>organize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/>
                        <a:t>modify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/>
                        <a:t>manage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989865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u="sng" dirty="0"/>
              <a:t>Evaluation Level</a:t>
            </a:r>
            <a:r>
              <a:rPr lang="en-GB" dirty="0"/>
              <a:t>: The successful student will assess or judge the value of learned information.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22053863"/>
              </p:ext>
            </p:extLst>
          </p:nvPr>
        </p:nvGraphicFramePr>
        <p:xfrm>
          <a:off x="905522" y="1704509"/>
          <a:ext cx="10457895" cy="3826278"/>
        </p:xfrm>
        <a:graphic>
          <a:graphicData uri="http://schemas.openxmlformats.org/drawingml/2006/table">
            <a:tbl>
              <a:tblPr/>
              <a:tblGrid>
                <a:gridCol w="3009530"/>
                <a:gridCol w="4225771"/>
                <a:gridCol w="3222594"/>
              </a:tblGrid>
              <a:tr h="956569">
                <a:tc>
                  <a:txBody>
                    <a:bodyPr/>
                    <a:lstStyle/>
                    <a:p>
                      <a:pPr algn="ctr"/>
                      <a:r>
                        <a:rPr lang="en-GB" sz="2000" b="1">
                          <a:effectLst/>
                        </a:rPr>
                        <a:t>review 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>
                          <a:effectLst/>
                        </a:rPr>
                        <a:t>appraise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>
                          <a:effectLst/>
                        </a:rPr>
                        <a:t>choose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478285">
                <a:tc>
                  <a:txBody>
                    <a:bodyPr/>
                    <a:lstStyle/>
                    <a:p>
                      <a:pPr algn="ctr"/>
                      <a:r>
                        <a:rPr lang="en-GB" sz="2000" b="1"/>
                        <a:t>justify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/>
                        <a:t>argue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/>
                        <a:t>conclude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478285">
                <a:tc>
                  <a:txBody>
                    <a:bodyPr/>
                    <a:lstStyle/>
                    <a:p>
                      <a:pPr algn="ctr"/>
                      <a:r>
                        <a:rPr lang="en-GB" sz="2000" b="1"/>
                        <a:t>assess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/>
                        <a:t>rate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/>
                        <a:t>compare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478285">
                <a:tc>
                  <a:txBody>
                    <a:bodyPr/>
                    <a:lstStyle/>
                    <a:p>
                      <a:pPr algn="ctr"/>
                      <a:r>
                        <a:rPr lang="en-GB" sz="2000" b="1"/>
                        <a:t>defend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/>
                        <a:t>score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/>
                        <a:t>evaluate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478285">
                <a:tc>
                  <a:txBody>
                    <a:bodyPr/>
                    <a:lstStyle/>
                    <a:p>
                      <a:pPr algn="ctr"/>
                      <a:r>
                        <a:rPr lang="en-GB" sz="2000" b="1"/>
                        <a:t>report on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/>
                        <a:t>select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/>
                        <a:t>interpret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  <a:tr h="956569">
                <a:tc>
                  <a:txBody>
                    <a:bodyPr/>
                    <a:lstStyle/>
                    <a:p>
                      <a:pPr algn="ctr"/>
                      <a:r>
                        <a:rPr lang="en-GB" sz="2000" b="1"/>
                        <a:t>investigate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/>
                        <a:t>measure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1" dirty="0"/>
                        <a:t>support</a:t>
                      </a: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304750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Assessment Task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Pick an action word we have discussed, or that is commonly used, and identify the key characteristics required in order to answer it. Evaluate and give reasons for your choices.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500 words, submit through </a:t>
            </a:r>
            <a:r>
              <a:rPr lang="en-GB" dirty="0" err="1" smtClean="0"/>
              <a:t>TurnItIn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Pick an action word we have </a:t>
            </a:r>
            <a:r>
              <a:rPr lang="en-GB" dirty="0" smtClean="0"/>
              <a:t>discussed, </a:t>
            </a:r>
            <a:r>
              <a:rPr lang="en-GB" dirty="0"/>
              <a:t>or that is commonly </a:t>
            </a:r>
            <a:r>
              <a:rPr lang="en-GB" dirty="0" smtClean="0"/>
              <a:t>used, </a:t>
            </a:r>
            <a:r>
              <a:rPr lang="en-GB" dirty="0"/>
              <a:t>and </a:t>
            </a:r>
            <a:r>
              <a:rPr lang="en-GB" b="1" dirty="0"/>
              <a:t>identify</a:t>
            </a:r>
            <a:r>
              <a:rPr lang="en-GB" dirty="0"/>
              <a:t> the key characteristics required in order to answer it. </a:t>
            </a:r>
            <a:r>
              <a:rPr lang="en-GB" b="1" dirty="0"/>
              <a:t>Evaluate</a:t>
            </a:r>
            <a:r>
              <a:rPr lang="en-GB" dirty="0"/>
              <a:t> and </a:t>
            </a:r>
            <a:r>
              <a:rPr lang="en-GB" b="1" dirty="0"/>
              <a:t>give reasons </a:t>
            </a:r>
            <a:r>
              <a:rPr lang="en-GB" dirty="0"/>
              <a:t>for your choices.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/>
              <a:t>500 words, submit through </a:t>
            </a:r>
            <a:r>
              <a:rPr lang="en-GB" dirty="0" err="1"/>
              <a:t>TurnItIn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4446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Reading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Smale</a:t>
            </a:r>
            <a:r>
              <a:rPr lang="en-GB" dirty="0"/>
              <a:t>, B., &amp; </a:t>
            </a:r>
            <a:r>
              <a:rPr lang="en-GB" dirty="0" err="1"/>
              <a:t>Fowlie</a:t>
            </a:r>
            <a:r>
              <a:rPr lang="en-GB" dirty="0"/>
              <a:t>, J. (2009). </a:t>
            </a:r>
            <a:r>
              <a:rPr lang="en-GB" i="1" dirty="0"/>
              <a:t>How to succeed at university : An essential guide to academic skills and personal </a:t>
            </a:r>
            <a:r>
              <a:rPr lang="en-GB" i="1" dirty="0" smtClean="0"/>
              <a:t>development</a:t>
            </a:r>
            <a:r>
              <a:rPr lang="en-GB" dirty="0" smtClean="0"/>
              <a:t>, p.105-131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Available </a:t>
            </a:r>
            <a:r>
              <a:rPr lang="en-GB" dirty="0" smtClean="0"/>
              <a:t>online / in catalogue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Read the section entitled ‘How do you learn and how do you know what is required of you’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Consider reading the other sections too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8921468"/>
      </p:ext>
    </p:extLst>
  </p:cSld>
  <p:clrMapOvr>
    <a:masterClrMapping/>
  </p:clrMapOvr>
</p:sld>
</file>

<file path=ppt/theme/theme1.xml><?xml version="1.0" encoding="utf-8"?>
<a:theme xmlns:a="http://schemas.openxmlformats.org/drawingml/2006/main" name="Lampeter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Lampeter" id="{097199B4-6F60-4B1B-8BB4-D42FB22A294A}" vid="{2315F513-19FB-4647-A335-3A24C89C66D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Lampeter</Template>
  <TotalTime>285</TotalTime>
  <Words>505</Words>
  <Application>Microsoft Office PowerPoint</Application>
  <PresentationFormat>Custom</PresentationFormat>
  <Paragraphs>184</Paragraphs>
  <Slides>15</Slides>
  <Notes>15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Lampeter</vt:lpstr>
      <vt:lpstr>Introduction to University Life!</vt:lpstr>
      <vt:lpstr>Timetable changes! </vt:lpstr>
      <vt:lpstr>Assignment</vt:lpstr>
      <vt:lpstr>Due – 2PM Tuesday 1st October via Moodle</vt:lpstr>
      <vt:lpstr>Group Assessment Task</vt:lpstr>
      <vt:lpstr>Action Words in Assessments</vt:lpstr>
      <vt:lpstr>Bloom's Taxonomy of Educational Objectives (1956): Cognitive Skills</vt:lpstr>
      <vt:lpstr>Knowledge Level: The successful student will recognize or recall learned information.</vt:lpstr>
      <vt:lpstr>Comprehension Level: The successful student will restate or interpret information in their own words</vt:lpstr>
      <vt:lpstr>Application Level: The successful student will use or apply the learned information.</vt:lpstr>
      <vt:lpstr>Analysis Level: The successful student will examine the learned information critically.</vt:lpstr>
      <vt:lpstr>Synthesis Level: The successful student will create new models using the learned information.</vt:lpstr>
      <vt:lpstr>Evaluation Level: The successful student will assess or judge the value of learned information.</vt:lpstr>
      <vt:lpstr>Assessment Task </vt:lpstr>
      <vt:lpstr>Reading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University Life!</dc:title>
  <dc:creator>Administrator</dc:creator>
  <cp:lastModifiedBy>Administrator</cp:lastModifiedBy>
  <cp:revision>27</cp:revision>
  <dcterms:created xsi:type="dcterms:W3CDTF">2018-09-20T09:13:54Z</dcterms:created>
  <dcterms:modified xsi:type="dcterms:W3CDTF">2019-10-01T10:35:13Z</dcterms:modified>
</cp:coreProperties>
</file>