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27"/>
  </p:handoutMasterIdLst>
  <p:sldIdLst>
    <p:sldId id="256" r:id="rId5"/>
    <p:sldId id="258" r:id="rId6"/>
    <p:sldId id="261" r:id="rId7"/>
    <p:sldId id="296" r:id="rId8"/>
    <p:sldId id="312" r:id="rId9"/>
    <p:sldId id="298" r:id="rId10"/>
    <p:sldId id="266" r:id="rId11"/>
    <p:sldId id="299" r:id="rId12"/>
    <p:sldId id="300" r:id="rId13"/>
    <p:sldId id="297" r:id="rId14"/>
    <p:sldId id="273" r:id="rId15"/>
    <p:sldId id="310" r:id="rId16"/>
    <p:sldId id="311" r:id="rId17"/>
    <p:sldId id="274" r:id="rId18"/>
    <p:sldId id="302" r:id="rId19"/>
    <p:sldId id="303" r:id="rId20"/>
    <p:sldId id="304" r:id="rId21"/>
    <p:sldId id="309" r:id="rId22"/>
    <p:sldId id="308" r:id="rId23"/>
    <p:sldId id="305" r:id="rId24"/>
    <p:sldId id="306" r:id="rId25"/>
    <p:sldId id="307" r:id="rId26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>
      <p:cViewPr varScale="1">
        <p:scale>
          <a:sx n="86" d="100"/>
          <a:sy n="86" d="100"/>
        </p:scale>
        <p:origin x="1339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7680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19/05/2020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9264228"/>
            <a:ext cx="2889938" cy="487680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7680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19/05/2020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19/05/2020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19/05/2020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19/05/2020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19/05/2020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19/05/2020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19/05/2020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19/05/2020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19/05/2020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19/05/2020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19/05/2020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d7pq4SZqps4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KZTE7Jt-TsQ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nJBbgWigHRE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EeALJfdUGuw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ft8QvCJQgik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628800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0000"/>
                </a:solidFill>
              </a:rPr>
              <a:t> </a:t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>            </a:t>
            </a: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r>
              <a:rPr lang="en-US" altLang="en-US" b="1" dirty="0">
                <a:latin typeface="Times New Roman" pitchFamily="18" charset="0"/>
                <a:cs typeface="Times New Roman" pitchFamily="18" charset="0"/>
              </a:rPr>
              <a:t>BA International Hotel Management </a:t>
            </a:r>
            <a:br>
              <a:rPr lang="en-US" altLang="en-US" b="1" dirty="0">
                <a:latin typeface="Times New Roman" pitchFamily="18" charset="0"/>
                <a:cs typeface="Times New Roman" pitchFamily="18" charset="0"/>
              </a:rPr>
            </a:br>
            <a:br>
              <a:rPr lang="en-US" altLang="en-US" b="1" dirty="0">
                <a:latin typeface="Times New Roman" pitchFamily="18" charset="0"/>
                <a:cs typeface="Times New Roman" pitchFamily="18" charset="0"/>
              </a:rPr>
            </a:br>
            <a:r>
              <a:rPr lang="en-US" altLang="en-US" b="1" dirty="0">
                <a:latin typeface="Times New Roman" pitchFamily="18" charset="0"/>
                <a:cs typeface="Times New Roman" pitchFamily="18" charset="0"/>
              </a:rPr>
              <a:t>Marketing Essentials</a:t>
            </a:r>
            <a:br>
              <a:rPr lang="en-US" altLang="en-US" b="1">
                <a:latin typeface="Times New Roman" pitchFamily="18" charset="0"/>
                <a:cs typeface="Times New Roman" pitchFamily="18" charset="0"/>
              </a:rPr>
            </a:br>
            <a:r>
              <a:rPr lang="en-US" altLang="en-US" b="1">
                <a:latin typeface="Times New Roman" pitchFamily="18" charset="0"/>
                <a:cs typeface="Times New Roman" pitchFamily="18" charset="0"/>
              </a:rPr>
              <a:t>Week 1 Session </a:t>
            </a:r>
            <a:r>
              <a:rPr lang="en-US" altLang="en-US" b="1" dirty="0">
                <a:latin typeface="Times New Roman" pitchFamily="18" charset="0"/>
                <a:cs typeface="Times New Roman" pitchFamily="18" charset="0"/>
              </a:rPr>
              <a:t>2</a:t>
            </a: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r>
              <a:rPr lang="en-GB" b="1" dirty="0">
                <a:solidFill>
                  <a:srgbClr val="FF0000"/>
                </a:solidFill>
              </a:rPr>
              <a:t>M4X01916 	</a:t>
            </a: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/>
            </a:br>
            <a:br>
              <a:rPr lang="en-GB" dirty="0">
                <a:solidFill>
                  <a:srgbClr val="FF0000"/>
                </a:solidFill>
              </a:rPr>
            </a:b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475656" y="2837215"/>
            <a:ext cx="64087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en-GB" sz="28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Session 2</a:t>
            </a:r>
            <a:r>
              <a:rPr lang="en-GB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sz="3600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en-GB" sz="4000" b="1" dirty="0">
                <a:solidFill>
                  <a:srgbClr val="002060"/>
                </a:solidFill>
              </a:rPr>
              <a:t>Marketing: Its Nature and Scope</a:t>
            </a:r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At the end of this session students should be able to:</a:t>
            </a:r>
          </a:p>
          <a:p>
            <a:r>
              <a:rPr lang="en-GB" dirty="0"/>
              <a:t>Define Marketing as a concept;</a:t>
            </a:r>
          </a:p>
          <a:p>
            <a:r>
              <a:rPr lang="en-GB" dirty="0"/>
              <a:t>Understand the nature and scope of Marketing;</a:t>
            </a:r>
          </a:p>
          <a:p>
            <a:r>
              <a:rPr lang="en-GB" dirty="0"/>
              <a:t>Identify each elements of the Marketing Mix;</a:t>
            </a:r>
          </a:p>
          <a:p>
            <a:r>
              <a:rPr lang="en-GB" dirty="0"/>
              <a:t>Understand each elements of the Marketing Mix.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97577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Definitions of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>
            <a:normAutofit fontScale="62500" lnSpcReduction="20000"/>
          </a:bodyPr>
          <a:lstStyle/>
          <a:p>
            <a:pPr marL="0" indent="0" algn="ctr">
              <a:buNone/>
            </a:pPr>
            <a:r>
              <a:rPr lang="en-GB" sz="7200" dirty="0">
                <a:solidFill>
                  <a:srgbClr val="FF0000"/>
                </a:solidFill>
              </a:rPr>
              <a:t>Marketing…</a:t>
            </a:r>
          </a:p>
          <a:p>
            <a:pPr marL="0" indent="0" algn="ctr">
              <a:buNone/>
            </a:pPr>
            <a:r>
              <a:rPr lang="en-GB" b="1" dirty="0">
                <a:solidFill>
                  <a:srgbClr val="002060"/>
                </a:solidFill>
              </a:rPr>
              <a:t>Is the process by which companies  create value for customers and build strong customer relationships in order to capture value from customers in return (Kotler, et al, 2017).</a:t>
            </a:r>
          </a:p>
          <a:p>
            <a:pPr marL="0" indent="0" algn="ctr">
              <a:buNone/>
            </a:pPr>
            <a:endParaRPr lang="en-GB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en-GB" b="1" dirty="0">
                <a:solidFill>
                  <a:srgbClr val="002060"/>
                </a:solidFill>
              </a:rPr>
              <a:t>Is the management process responsible for identifying, anticipating and satisfying customers requirements profitably (CIM,2001).</a:t>
            </a:r>
          </a:p>
          <a:p>
            <a:pPr marL="0" indent="0" algn="ctr">
              <a:buNone/>
            </a:pPr>
            <a:endParaRPr lang="en-GB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en-GB" b="1" dirty="0">
                <a:solidFill>
                  <a:srgbClr val="002060"/>
                </a:solidFill>
              </a:rPr>
              <a:t>Is the activity, set of institution, and processes for creating, communicating, delivering, and exchanging offerings that have value for customers, clients, partners and society at large </a:t>
            </a:r>
          </a:p>
          <a:p>
            <a:pPr marL="0" indent="0" algn="ctr">
              <a:buNone/>
            </a:pPr>
            <a:r>
              <a:rPr lang="en-GB" b="1" dirty="0">
                <a:solidFill>
                  <a:srgbClr val="002060"/>
                </a:solidFill>
              </a:rPr>
              <a:t>(AMA, 2007).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12446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Definitions of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800" dirty="0">
                <a:solidFill>
                  <a:srgbClr val="FF0000"/>
                </a:solidFill>
              </a:rPr>
              <a:t>Marketing…</a:t>
            </a:r>
          </a:p>
          <a:p>
            <a:pPr marL="0" indent="0" algn="ctr">
              <a:buNone/>
            </a:pPr>
            <a:r>
              <a:rPr lang="en-GB" sz="2400" b="1" dirty="0">
                <a:solidFill>
                  <a:srgbClr val="002060"/>
                </a:solidFill>
              </a:rPr>
              <a:t>as the activity, set of institution, and processes for creating, communicating, delivering, and exchanging offerings that have value for customers, clients, partners and society at large </a:t>
            </a:r>
          </a:p>
          <a:p>
            <a:pPr marL="0" indent="0" algn="ctr">
              <a:buNone/>
            </a:pPr>
            <a:r>
              <a:rPr lang="en-GB" sz="2400" b="1" dirty="0">
                <a:solidFill>
                  <a:srgbClr val="002060"/>
                </a:solidFill>
              </a:rPr>
              <a:t>(AMA, 2007).</a:t>
            </a:r>
          </a:p>
          <a:p>
            <a:pPr marL="0" indent="0" algn="ctr">
              <a:buNone/>
            </a:pPr>
            <a:r>
              <a:rPr lang="en-GB" sz="2400" b="1" dirty="0">
                <a:solidFill>
                  <a:srgbClr val="002060"/>
                </a:solidFill>
              </a:rPr>
              <a:t>Consider this definition with the current impact of Covid-19 on society and hospitality industry:</a:t>
            </a:r>
          </a:p>
          <a:p>
            <a:pPr marL="0" indent="0" algn="ctr">
              <a:buNone/>
            </a:pPr>
            <a:r>
              <a:rPr lang="en-GB" sz="2400" b="1" dirty="0">
                <a:solidFill>
                  <a:srgbClr val="002060"/>
                </a:solidFill>
                <a:hlinkClick r:id="rId2"/>
              </a:rPr>
              <a:t>https://www.youtube.com/watch?v=d7pq4SZqps4</a:t>
            </a:r>
            <a:endParaRPr lang="en-GB" sz="24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en-GB" b="1" dirty="0">
              <a:solidFill>
                <a:srgbClr val="002060"/>
              </a:solidFill>
            </a:endParaRP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28306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Working Definition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7200" dirty="0">
                <a:solidFill>
                  <a:srgbClr val="FF0000"/>
                </a:solidFill>
              </a:rPr>
              <a:t>Marketing…</a:t>
            </a:r>
          </a:p>
          <a:p>
            <a:pPr marL="0" indent="0" algn="just">
              <a:buNone/>
            </a:pPr>
            <a:r>
              <a:rPr lang="en-GB" b="1" dirty="0">
                <a:solidFill>
                  <a:srgbClr val="002060"/>
                </a:solidFill>
              </a:rPr>
              <a:t>Is the process by which companies  </a:t>
            </a:r>
            <a:r>
              <a:rPr lang="en-GB" b="1" u="sng" dirty="0">
                <a:solidFill>
                  <a:srgbClr val="002060"/>
                </a:solidFill>
              </a:rPr>
              <a:t>create value</a:t>
            </a:r>
            <a:r>
              <a:rPr lang="en-GB" b="1" dirty="0">
                <a:solidFill>
                  <a:srgbClr val="002060"/>
                </a:solidFill>
              </a:rPr>
              <a:t> for customers and </a:t>
            </a:r>
            <a:r>
              <a:rPr lang="en-GB" b="1" u="sng" dirty="0">
                <a:solidFill>
                  <a:srgbClr val="002060"/>
                </a:solidFill>
              </a:rPr>
              <a:t>build strong customer relationships</a:t>
            </a:r>
            <a:r>
              <a:rPr lang="en-GB" b="1" dirty="0">
                <a:solidFill>
                  <a:srgbClr val="002060"/>
                </a:solidFill>
              </a:rPr>
              <a:t> in order to </a:t>
            </a:r>
            <a:r>
              <a:rPr lang="en-GB" b="1" u="sng" dirty="0">
                <a:solidFill>
                  <a:srgbClr val="002060"/>
                </a:solidFill>
              </a:rPr>
              <a:t>capture value </a:t>
            </a:r>
            <a:r>
              <a:rPr lang="en-GB" b="1" dirty="0">
                <a:solidFill>
                  <a:srgbClr val="002060"/>
                </a:solidFill>
              </a:rPr>
              <a:t>from customers in return (Kotler, et al, 2017).</a:t>
            </a:r>
          </a:p>
          <a:p>
            <a:pPr marL="0" indent="0" algn="ctr">
              <a:buNone/>
            </a:pPr>
            <a:endParaRPr lang="en-GB" b="1" dirty="0">
              <a:solidFill>
                <a:srgbClr val="002060"/>
              </a:solidFill>
            </a:endParaRP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50389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Nature of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3000" dirty="0"/>
          </a:p>
          <a:p>
            <a:pPr marL="0" indent="0">
              <a:buNone/>
            </a:pPr>
            <a:r>
              <a:rPr lang="en-GB" sz="4000" b="1" dirty="0">
                <a:solidFill>
                  <a:srgbClr val="FF0000"/>
                </a:solidFill>
              </a:rPr>
              <a:t>Marketing is about…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Creating value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Building strong customer relationships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Capturing value from customers in return</a:t>
            </a:r>
          </a:p>
        </p:txBody>
      </p:sp>
    </p:spTree>
    <p:extLst>
      <p:ext uri="{BB962C8B-B14F-4D97-AF65-F5344CB8AC3E}">
        <p14:creationId xmlns:p14="http://schemas.microsoft.com/office/powerpoint/2010/main" val="38870058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Nature of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b="1" dirty="0">
                <a:solidFill>
                  <a:srgbClr val="FF0000"/>
                </a:solidFill>
              </a:rPr>
              <a:t>Marketing is about…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GB" dirty="0"/>
              <a:t>Creating value </a:t>
            </a:r>
          </a:p>
          <a:p>
            <a:pPr marL="0" indent="0" algn="just">
              <a:buNone/>
            </a:pPr>
            <a:r>
              <a:rPr lang="en-GB" dirty="0"/>
              <a:t>    </a:t>
            </a:r>
            <a:r>
              <a:rPr lang="en-GB" sz="2000" b="1" dirty="0"/>
              <a:t>Attracting new customers by promising superior value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GB" dirty="0"/>
              <a:t>Building strong customer relationships</a:t>
            </a:r>
          </a:p>
          <a:p>
            <a:pPr marL="0" indent="0" algn="just">
              <a:buNone/>
            </a:pPr>
            <a:r>
              <a:rPr lang="en-GB" sz="2200" b="1" dirty="0"/>
              <a:t>     Keeping and growing current customers by delivering</a:t>
            </a:r>
          </a:p>
          <a:p>
            <a:pPr marL="0" indent="0" algn="just">
              <a:buNone/>
            </a:pPr>
            <a:r>
              <a:rPr lang="en-GB" sz="2200" b="1" dirty="0"/>
              <a:t>     satisfaction.</a:t>
            </a:r>
          </a:p>
          <a:p>
            <a:pPr>
              <a:buFont typeface="Wingdings" panose="05000000000000000000" pitchFamily="2" charset="2"/>
              <a:buChar char="q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60301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Nature of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3000" dirty="0"/>
          </a:p>
          <a:p>
            <a:pPr marL="0" indent="0">
              <a:buNone/>
            </a:pPr>
            <a:r>
              <a:rPr lang="en-GB" sz="4000" b="1" dirty="0">
                <a:solidFill>
                  <a:srgbClr val="FF0000"/>
                </a:solidFill>
              </a:rPr>
              <a:t>Marketing is about…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Capturing value from customers in return</a:t>
            </a:r>
          </a:p>
          <a:p>
            <a:pPr marL="0" indent="0" algn="just">
              <a:buNone/>
            </a:pPr>
            <a:r>
              <a:rPr lang="en-GB" dirty="0"/>
              <a:t>     </a:t>
            </a:r>
            <a:r>
              <a:rPr lang="en-GB" sz="2000" b="1" dirty="0"/>
              <a:t>This is achieve by satisfying customer needs. How?</a:t>
            </a:r>
          </a:p>
          <a:p>
            <a:pPr marL="0" indent="0" algn="just">
              <a:buNone/>
            </a:pPr>
            <a:r>
              <a:rPr lang="en-GB" sz="2000" b="1" dirty="0"/>
              <a:t>        By engaging consumers effectively; </a:t>
            </a:r>
          </a:p>
          <a:p>
            <a:pPr marL="0" indent="0" algn="just">
              <a:buNone/>
            </a:pPr>
            <a:r>
              <a:rPr lang="en-GB" sz="2000" b="1" dirty="0"/>
              <a:t>        Understanding their needs;</a:t>
            </a:r>
          </a:p>
          <a:p>
            <a:pPr marL="0" indent="0" algn="just">
              <a:buNone/>
            </a:pPr>
            <a:r>
              <a:rPr lang="en-GB" sz="2000" b="1" dirty="0"/>
              <a:t>        Developing products that offer superior customer value.</a:t>
            </a:r>
          </a:p>
          <a:p>
            <a:pPr marL="0" indent="0">
              <a:buNone/>
            </a:pPr>
            <a:r>
              <a:rPr lang="en-GB" dirty="0"/>
              <a:t>    </a:t>
            </a: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39222472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Nature of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Marketing is about…</a:t>
            </a:r>
          </a:p>
          <a:p>
            <a:pPr marL="0" indent="0">
              <a:buNone/>
            </a:pPr>
            <a:r>
              <a:rPr lang="en-GB" sz="2800" dirty="0"/>
              <a:t>Firm delivering value proposition by creating a need-satisfying market offering – </a:t>
            </a:r>
            <a:r>
              <a:rPr lang="en-GB" sz="2800" i="1" dirty="0">
                <a:solidFill>
                  <a:srgbClr val="FF0000"/>
                </a:solidFill>
              </a:rPr>
              <a:t>product</a:t>
            </a:r>
            <a:r>
              <a:rPr lang="en-GB" sz="2800" dirty="0"/>
              <a:t>.</a:t>
            </a:r>
          </a:p>
          <a:p>
            <a:pPr marL="0" indent="0">
              <a:buNone/>
            </a:pPr>
            <a:r>
              <a:rPr lang="en-GB" sz="2800" dirty="0"/>
              <a:t>Firm deciding how much it will charge for the offering – </a:t>
            </a:r>
            <a:r>
              <a:rPr lang="en-GB" sz="2800" i="1" dirty="0">
                <a:solidFill>
                  <a:srgbClr val="FF0000"/>
                </a:solidFill>
              </a:rPr>
              <a:t>price</a:t>
            </a:r>
            <a:r>
              <a:rPr lang="en-GB" sz="2800" dirty="0"/>
              <a:t>.</a:t>
            </a:r>
          </a:p>
          <a:p>
            <a:pPr marL="0" indent="0">
              <a:buNone/>
            </a:pPr>
            <a:r>
              <a:rPr lang="en-GB" sz="2800" dirty="0"/>
              <a:t>Ways of making the offering available to target consumers – </a:t>
            </a:r>
            <a:r>
              <a:rPr lang="en-GB" sz="2800" i="1" dirty="0">
                <a:solidFill>
                  <a:srgbClr val="FF0000"/>
                </a:solidFill>
              </a:rPr>
              <a:t>place</a:t>
            </a:r>
            <a:r>
              <a:rPr lang="en-GB" sz="2800" dirty="0"/>
              <a:t>.</a:t>
            </a:r>
          </a:p>
          <a:p>
            <a:pPr marL="0" indent="0">
              <a:buNone/>
            </a:pPr>
            <a:r>
              <a:rPr lang="en-GB" sz="2800" dirty="0"/>
              <a:t>Engaging target consumers, communicate about the offering and persuading consumers of the offer’s merits - </a:t>
            </a:r>
            <a:r>
              <a:rPr lang="en-GB" sz="2800" i="1" dirty="0">
                <a:solidFill>
                  <a:srgbClr val="FF0000"/>
                </a:solidFill>
              </a:rPr>
              <a:t>promotions</a:t>
            </a:r>
            <a:r>
              <a:rPr lang="en-GB" sz="2800" dirty="0"/>
              <a:t>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54086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Nature of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800" dirty="0"/>
              <a:t>By combining product, price, place and promotions, firm develops an integrated marketing programme require in delivering the intended value to target customers</a:t>
            </a:r>
          </a:p>
          <a:p>
            <a:pPr marL="0" indent="0" algn="just">
              <a:buNone/>
            </a:pPr>
            <a:endParaRPr lang="en-GB" sz="2800" dirty="0"/>
          </a:p>
          <a:p>
            <a:pPr marL="0" indent="0" algn="just">
              <a:buNone/>
            </a:pPr>
            <a:r>
              <a:rPr lang="en-GB" sz="2800" dirty="0"/>
              <a:t>The combination of product, price, place, and promotions is often referred to as the </a:t>
            </a:r>
            <a:r>
              <a:rPr lang="en-GB" sz="2800" dirty="0">
                <a:solidFill>
                  <a:srgbClr val="FF0000"/>
                </a:solidFill>
              </a:rPr>
              <a:t>Marketing Mix.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13194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Nature of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5214" y="1340768"/>
            <a:ext cx="8229600" cy="417646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800" dirty="0"/>
              <a:t>Watch this video for further insight into Marketing concept:</a:t>
            </a:r>
          </a:p>
          <a:p>
            <a:pPr marL="0" indent="0" algn="just">
              <a:buNone/>
            </a:pPr>
            <a:endParaRPr lang="en-GB" sz="2800" dirty="0"/>
          </a:p>
          <a:p>
            <a:pPr marL="0" indent="0" algn="just">
              <a:buNone/>
            </a:pPr>
            <a:r>
              <a:rPr lang="en-GB" sz="2800" dirty="0">
                <a:hlinkClick r:id="rId2"/>
              </a:rPr>
              <a:t>https://www.youtube.com/watch?v=KZTE7Jt-TsQ</a:t>
            </a:r>
            <a:endParaRPr lang="en-GB" sz="2800" dirty="0"/>
          </a:p>
          <a:p>
            <a:pPr marL="0" indent="0" algn="just">
              <a:buNone/>
            </a:pPr>
            <a:endParaRPr lang="en-GB" sz="2800" dirty="0">
              <a:solidFill>
                <a:srgbClr val="FF0000"/>
              </a:solidFill>
            </a:endParaRPr>
          </a:p>
          <a:p>
            <a:pPr marL="0" indent="0" algn="just">
              <a:buNone/>
            </a:pPr>
            <a:endParaRPr lang="en-GB" sz="2800" dirty="0">
              <a:solidFill>
                <a:srgbClr val="FF0000"/>
              </a:solidFill>
            </a:endParaRPr>
          </a:p>
          <a:p>
            <a:pPr marL="0" indent="0" algn="just">
              <a:buNone/>
            </a:pPr>
            <a:r>
              <a:rPr lang="en-GB" sz="2800" b="1" dirty="0">
                <a:solidFill>
                  <a:srgbClr val="FF0000"/>
                </a:solidFill>
              </a:rPr>
              <a:t>There are more to Marketing than your ever imagine!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32178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Impact of Covid-19 on  Marketing of Hospitality Industry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en-GB" sz="2800" dirty="0"/>
              <a:t>Watch this video to understand the impact of Covid-19 to Marketing of hospitality industry:</a:t>
            </a:r>
          </a:p>
          <a:p>
            <a:pPr marL="0" indent="0" algn="just">
              <a:buNone/>
            </a:pPr>
            <a:endParaRPr lang="en-GB" sz="2800" dirty="0"/>
          </a:p>
          <a:p>
            <a:pPr marL="0" indent="0" algn="just">
              <a:buNone/>
            </a:pPr>
            <a:r>
              <a:rPr lang="en-GB" sz="2800" dirty="0">
                <a:hlinkClick r:id="rId2"/>
              </a:rPr>
              <a:t>https://www.youtube.com/watch?v=nJBbgWigHRE</a:t>
            </a:r>
            <a:endParaRPr lang="en-GB" sz="2800" dirty="0"/>
          </a:p>
          <a:p>
            <a:pPr marL="0" indent="0" algn="just">
              <a:buNone/>
            </a:pPr>
            <a:endParaRPr lang="en-GB" sz="2800" dirty="0"/>
          </a:p>
          <a:p>
            <a:pPr marL="0" indent="0" algn="just">
              <a:buNone/>
            </a:pPr>
            <a:endParaRPr lang="en-GB" sz="2800" dirty="0"/>
          </a:p>
          <a:p>
            <a:pPr marL="0" indent="0" algn="just">
              <a:buNone/>
            </a:pPr>
            <a:r>
              <a:rPr lang="en-GB" sz="2800" b="1" dirty="0">
                <a:solidFill>
                  <a:srgbClr val="FF0000"/>
                </a:solidFill>
              </a:rPr>
              <a:t>The Marketing of hotel services have been adversely affected, discuss what you gain from this video.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02341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Marketing Mix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 fontScale="92500"/>
          </a:bodyPr>
          <a:lstStyle/>
          <a:p>
            <a:pPr marL="0" indent="0" algn="just">
              <a:buNone/>
            </a:pPr>
            <a:r>
              <a:rPr lang="en-GB" sz="2800" b="1" dirty="0"/>
              <a:t>Marketing Mix</a:t>
            </a:r>
          </a:p>
          <a:p>
            <a:pPr marL="0" indent="0" algn="just">
              <a:buNone/>
            </a:pPr>
            <a:r>
              <a:rPr lang="en-GB" sz="2800" dirty="0"/>
              <a:t>Is the set of marketing tools the firm uses to execute its marketing strategies</a:t>
            </a:r>
          </a:p>
          <a:p>
            <a:pPr marL="0" indent="0">
              <a:buNone/>
            </a:pPr>
            <a:r>
              <a:rPr lang="en-GB" sz="2800" dirty="0"/>
              <a:t>The marketing mix tools are classified generally into four broad groups called the four 4Ps of marketing:</a:t>
            </a:r>
          </a:p>
          <a:p>
            <a:pPr marL="0" indent="0">
              <a:buNone/>
            </a:pPr>
            <a:r>
              <a:rPr lang="en-GB" sz="2800" i="1" dirty="0">
                <a:solidFill>
                  <a:srgbClr val="FF0000"/>
                </a:solidFill>
              </a:rPr>
              <a:t>Product, Price, Place, Promotion.</a:t>
            </a:r>
          </a:p>
          <a:p>
            <a:pPr marL="0" indent="0" algn="just">
              <a:buNone/>
            </a:pPr>
            <a:r>
              <a:rPr lang="en-GB" sz="2800" b="1" dirty="0"/>
              <a:t>NB: At this level, we will consider 4Ps, however marketing mix could be 7Ps include people, process and physical evidence.</a:t>
            </a:r>
          </a:p>
        </p:txBody>
      </p:sp>
    </p:spTree>
    <p:extLst>
      <p:ext uri="{BB962C8B-B14F-4D97-AF65-F5344CB8AC3E}">
        <p14:creationId xmlns:p14="http://schemas.microsoft.com/office/powerpoint/2010/main" val="3730120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Marketing Mix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The four 4Ps of marketing mix:</a:t>
            </a:r>
          </a:p>
          <a:p>
            <a:pPr marL="0" indent="0">
              <a:buNone/>
            </a:pPr>
            <a:r>
              <a:rPr lang="en-GB" sz="2800" b="1" i="1" dirty="0">
                <a:solidFill>
                  <a:srgbClr val="FF0000"/>
                </a:solidFill>
              </a:rPr>
              <a:t>Product, Price, Place, Promotion.</a:t>
            </a:r>
          </a:p>
          <a:p>
            <a:pPr marL="0" indent="0" algn="just">
              <a:buNone/>
            </a:pPr>
            <a:r>
              <a:rPr lang="en-GB" sz="2800" dirty="0"/>
              <a:t>Is said to represent the seller’s view of the market and not the buyer’s view.</a:t>
            </a:r>
          </a:p>
          <a:p>
            <a:pPr marL="0" indent="0" algn="just">
              <a:buNone/>
            </a:pPr>
            <a:r>
              <a:rPr lang="en-GB" sz="2800" dirty="0"/>
              <a:t>From the buyer’s viewpoint, which reflect the era of customer value and relationships, the four 4Ps could be described as the four 4Cs.</a:t>
            </a:r>
          </a:p>
        </p:txBody>
      </p:sp>
    </p:spTree>
    <p:extLst>
      <p:ext uri="{BB962C8B-B14F-4D97-AF65-F5344CB8AC3E}">
        <p14:creationId xmlns:p14="http://schemas.microsoft.com/office/powerpoint/2010/main" val="305873967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Marketing Mix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9"/>
            <a:ext cx="8229600" cy="40995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600" dirty="0"/>
              <a:t>Thus, the four 4Ps &amp; Cs of marketing mix are: </a:t>
            </a:r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CF72E33-ECC7-4921-90A7-B2A5E1EDE32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27965489"/>
              </p:ext>
            </p:extLst>
          </p:nvPr>
        </p:nvGraphicFramePr>
        <p:xfrm>
          <a:off x="971600" y="2189976"/>
          <a:ext cx="6648400" cy="27511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84376">
                  <a:extLst>
                    <a:ext uri="{9D8B030D-6E8A-4147-A177-3AD203B41FA5}">
                      <a16:colId xmlns:a16="http://schemas.microsoft.com/office/drawing/2014/main" val="2863337677"/>
                    </a:ext>
                  </a:extLst>
                </a:gridCol>
                <a:gridCol w="3264024">
                  <a:extLst>
                    <a:ext uri="{9D8B030D-6E8A-4147-A177-3AD203B41FA5}">
                      <a16:colId xmlns:a16="http://schemas.microsoft.com/office/drawing/2014/main" val="2578210034"/>
                    </a:ext>
                  </a:extLst>
                </a:gridCol>
              </a:tblGrid>
              <a:tr h="837319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Seller’s Perspective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 Buyer’s Perspective</a:t>
                      </a:r>
                    </a:p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69946486"/>
                  </a:ext>
                </a:extLst>
              </a:tr>
              <a:tr h="478468">
                <a:tc>
                  <a:txBody>
                    <a:bodyPr/>
                    <a:lstStyle/>
                    <a:p>
                      <a:r>
                        <a:rPr lang="en-GB" b="1" dirty="0"/>
                        <a:t>Product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Customer solution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88273500"/>
                  </a:ext>
                </a:extLst>
              </a:tr>
              <a:tr h="478468">
                <a:tc>
                  <a:txBody>
                    <a:bodyPr/>
                    <a:lstStyle/>
                    <a:p>
                      <a:r>
                        <a:rPr lang="en-GB" b="1" dirty="0"/>
                        <a:t>Price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Customer cost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7212674"/>
                  </a:ext>
                </a:extLst>
              </a:tr>
              <a:tr h="478468">
                <a:tc>
                  <a:txBody>
                    <a:bodyPr/>
                    <a:lstStyle/>
                    <a:p>
                      <a:r>
                        <a:rPr lang="en-GB" b="1" dirty="0"/>
                        <a:t>Place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Convenience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70284310"/>
                  </a:ext>
                </a:extLst>
              </a:tr>
              <a:tr h="478468">
                <a:tc>
                  <a:txBody>
                    <a:bodyPr/>
                    <a:lstStyle/>
                    <a:p>
                      <a:r>
                        <a:rPr lang="en-GB" b="1" dirty="0"/>
                        <a:t>Promotion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Communication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760781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55759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Autofit/>
          </a:bodyPr>
          <a:lstStyle/>
          <a:p>
            <a:r>
              <a:rPr lang="en-GB" sz="3600" b="1" dirty="0"/>
              <a:t>Marketing Mix: Further Explanation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endParaRPr lang="en-GB" sz="2600" b="1" dirty="0"/>
          </a:p>
          <a:p>
            <a:pPr marL="0" indent="0">
              <a:buNone/>
            </a:pPr>
            <a:r>
              <a:rPr lang="en-GB" sz="3600" b="1" dirty="0"/>
              <a:t>Watch this video:</a:t>
            </a:r>
          </a:p>
          <a:p>
            <a:pPr marL="0" indent="0">
              <a:buNone/>
            </a:pPr>
            <a:endParaRPr lang="en-GB" sz="3600" b="1" dirty="0"/>
          </a:p>
          <a:p>
            <a:pPr marL="0" indent="0">
              <a:buNone/>
            </a:pPr>
            <a:r>
              <a:rPr lang="en-GB" sz="3600" b="1" dirty="0">
                <a:hlinkClick r:id="rId2"/>
              </a:rPr>
              <a:t>https://www.youtube.com/watch?v=EeALJfdUGuw</a:t>
            </a:r>
            <a:endParaRPr lang="en-GB" sz="3600" b="1" dirty="0"/>
          </a:p>
          <a:p>
            <a:pPr marL="0" indent="0">
              <a:buNone/>
            </a:pPr>
            <a:endParaRPr lang="en-GB" sz="3600" b="1" dirty="0"/>
          </a:p>
          <a:p>
            <a:pPr marL="0" indent="0">
              <a:buNone/>
            </a:pPr>
            <a:r>
              <a:rPr lang="en-GB" sz="3600" b="1" dirty="0"/>
              <a:t>This will be followed by class discussion.</a:t>
            </a:r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408745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Autofit/>
          </a:bodyPr>
          <a:lstStyle/>
          <a:p>
            <a:r>
              <a:rPr lang="en-GB" sz="3600" b="1" dirty="0"/>
              <a:t>Marketing Mix: Further Explanation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endParaRPr lang="en-GB" sz="2600" b="1" dirty="0"/>
          </a:p>
          <a:p>
            <a:pPr marL="0" indent="0">
              <a:buNone/>
            </a:pPr>
            <a:r>
              <a:rPr lang="en-GB" sz="3600" b="1" dirty="0"/>
              <a:t>Watch this video 2:</a:t>
            </a:r>
          </a:p>
          <a:p>
            <a:pPr marL="0" indent="0">
              <a:buNone/>
            </a:pPr>
            <a:endParaRPr lang="en-GB" sz="3600" b="1" dirty="0"/>
          </a:p>
          <a:p>
            <a:pPr marL="0" indent="0">
              <a:buNone/>
            </a:pPr>
            <a:r>
              <a:rPr lang="en-GB" sz="3600" b="1" dirty="0">
                <a:hlinkClick r:id="rId2"/>
              </a:rPr>
              <a:t>https://www.youtube.com/watch?v=ft8QvCJQgik</a:t>
            </a:r>
            <a:endParaRPr lang="en-GB" sz="3600" b="1" dirty="0"/>
          </a:p>
          <a:p>
            <a:pPr marL="0" indent="0">
              <a:buNone/>
            </a:pPr>
            <a:endParaRPr lang="en-GB" sz="3600" b="1" dirty="0"/>
          </a:p>
          <a:p>
            <a:pPr marL="0" indent="0">
              <a:buNone/>
            </a:pPr>
            <a:r>
              <a:rPr lang="en-GB" sz="3600" b="1" dirty="0"/>
              <a:t>This will be followed by class discussion.</a:t>
            </a:r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927976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Class Activity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en-GB" sz="2600" b="1" dirty="0"/>
          </a:p>
          <a:p>
            <a:pPr marL="0" indent="0">
              <a:buNone/>
            </a:pPr>
            <a:r>
              <a:rPr lang="en-GB" sz="3600" b="1" dirty="0"/>
              <a:t>How do you create value for customers/guests?</a:t>
            </a:r>
          </a:p>
          <a:p>
            <a:pPr marL="0" indent="0">
              <a:buNone/>
            </a:pPr>
            <a:r>
              <a:rPr lang="en-GB" sz="3600" b="1"/>
              <a:t>Is building </a:t>
            </a:r>
            <a:r>
              <a:rPr lang="en-GB" sz="3600" b="1" dirty="0"/>
              <a:t>customer relationship important to hospitality and tourism business? </a:t>
            </a:r>
          </a:p>
          <a:p>
            <a:pPr marL="0" indent="0">
              <a:buNone/>
            </a:pPr>
            <a:r>
              <a:rPr lang="en-GB" sz="3600" b="1" dirty="0"/>
              <a:t>If yes, how?</a:t>
            </a:r>
          </a:p>
          <a:p>
            <a:pPr marL="0" indent="0">
              <a:buNone/>
            </a:pPr>
            <a:r>
              <a:rPr lang="en-GB" sz="3600" b="1" dirty="0"/>
              <a:t>How do you capture value for (</a:t>
            </a:r>
            <a:r>
              <a:rPr lang="en-GB" sz="3600" b="1" dirty="0" err="1"/>
              <a:t>i</a:t>
            </a:r>
            <a:r>
              <a:rPr lang="en-GB" sz="3600" b="1" dirty="0"/>
              <a:t>) customer and (ii) business (e.g. hotel, restaurant, travel agency etc.)</a:t>
            </a:r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502611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r>
              <a:rPr lang="en-GB" sz="2600" b="1" dirty="0"/>
              <a:t>Today we have learnt about:</a:t>
            </a:r>
          </a:p>
          <a:p>
            <a:pPr marL="0" indent="0">
              <a:buNone/>
            </a:pPr>
            <a:r>
              <a:rPr lang="en-GB" sz="2600" b="1" dirty="0"/>
              <a:t>Marketing as </a:t>
            </a:r>
            <a:r>
              <a:rPr lang="en-GB" sz="2800" b="1" dirty="0"/>
              <a:t>a concept </a:t>
            </a:r>
          </a:p>
          <a:p>
            <a:pPr marL="0" indent="0">
              <a:buNone/>
            </a:pPr>
            <a:r>
              <a:rPr lang="en-GB" sz="2600" b="1" dirty="0"/>
              <a:t>Marketing : its nature &amp; scope</a:t>
            </a:r>
          </a:p>
          <a:p>
            <a:pPr marL="0" indent="0">
              <a:buNone/>
            </a:pPr>
            <a:r>
              <a:rPr lang="en-GB" sz="2600" b="1" dirty="0"/>
              <a:t>We have identified the Marketing Mix – 4 Ps</a:t>
            </a:r>
          </a:p>
          <a:p>
            <a:pPr marL="0" indent="0">
              <a:buNone/>
            </a:pPr>
            <a:r>
              <a:rPr lang="en-GB" sz="2600" b="1" dirty="0"/>
              <a:t>Product, price, place and promotion.</a:t>
            </a:r>
          </a:p>
          <a:p>
            <a:pPr marL="0" indent="0">
              <a:buNone/>
            </a:pPr>
            <a:endParaRPr lang="en-GB" sz="2600" b="1" dirty="0"/>
          </a:p>
          <a:p>
            <a:pPr marL="0" indent="0">
              <a:buNone/>
            </a:pPr>
            <a:endParaRPr lang="en-GB" sz="2600" b="1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487054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r>
              <a:rPr lang="en-GB" b="1" dirty="0"/>
              <a:t>Marketing Mix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08720"/>
            <a:ext cx="8435280" cy="460851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b="1" dirty="0"/>
          </a:p>
          <a:p>
            <a:pPr marL="0" indent="0" algn="just">
              <a:buNone/>
            </a:pPr>
            <a:r>
              <a:rPr lang="en-GB" sz="2800" b="1" dirty="0"/>
              <a:t>We will discuss the different strategies of the marketing plan and how they </a:t>
            </a:r>
            <a:r>
              <a:rPr lang="en-GB" sz="2800" b="1"/>
              <a:t>are produced, </a:t>
            </a:r>
            <a:r>
              <a:rPr lang="en-GB" sz="2800" b="1" dirty="0"/>
              <a:t>etc.</a:t>
            </a:r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306872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800" b="1" i="1" dirty="0">
              <a:solidFill>
                <a:srgbClr val="FF0000"/>
              </a:solidFill>
            </a:endParaRPr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57A2770E-33FC-4834-AD2A-DCC61B82EAF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15616" y="1281502"/>
            <a:ext cx="6192688" cy="4222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888936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owerPoint Presentation Template" id="{5A880446-5D0A-41D4-A11E-09B431901BA8}" vid="{66CFE43A-C673-494E-870A-08A1D94A2A0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4" ma:contentTypeDescription="Create a new document." ma:contentTypeScope="" ma:versionID="4dc6fa2d1296f5d2df7285c222efc2e5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3325bc6368b70bfb1f4aabcc11b17a89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purl.org/dc/terms/"/>
    <ds:schemaRef ds:uri="http://schemas.openxmlformats.org/package/2006/metadata/core-properties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7E4662A3-DA39-4FC1-AD68-DC62877ADD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how to submit on Turnitin</Template>
  <TotalTime>1398</TotalTime>
  <Words>881</Words>
  <Application>Microsoft Office PowerPoint</Application>
  <PresentationFormat>On-screen Show (4:3)</PresentationFormat>
  <Paragraphs>197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Arial</vt:lpstr>
      <vt:lpstr>Calibri</vt:lpstr>
      <vt:lpstr>Myriad Pro</vt:lpstr>
      <vt:lpstr>Times New Roman</vt:lpstr>
      <vt:lpstr>Wingdings</vt:lpstr>
      <vt:lpstr>20140311PresentationUWTSDTemplate</vt:lpstr>
      <vt:lpstr>                    BA International Hotel Management   Marketing Essentials Week 1 Session 2  M4X01916      </vt:lpstr>
      <vt:lpstr>Session 2 </vt:lpstr>
      <vt:lpstr>Learning Outcomes</vt:lpstr>
      <vt:lpstr>Definitions of Marketing</vt:lpstr>
      <vt:lpstr>Definitions of Marketing</vt:lpstr>
      <vt:lpstr>Working Definition</vt:lpstr>
      <vt:lpstr>Nature of Marketing</vt:lpstr>
      <vt:lpstr>Nature of Marketing</vt:lpstr>
      <vt:lpstr>Nature of Marketing</vt:lpstr>
      <vt:lpstr>Nature of Marketing</vt:lpstr>
      <vt:lpstr>Nature of Marketing</vt:lpstr>
      <vt:lpstr>Nature of Marketing</vt:lpstr>
      <vt:lpstr>Impact of Covid-19 on  Marketing of Hospitality Industry</vt:lpstr>
      <vt:lpstr>Marketing Mix</vt:lpstr>
      <vt:lpstr>Marketing Mix</vt:lpstr>
      <vt:lpstr>Marketing Mix</vt:lpstr>
      <vt:lpstr>Marketing Mix: Further Explanation</vt:lpstr>
      <vt:lpstr>Marketing Mix: Further Explanation</vt:lpstr>
      <vt:lpstr>Class Activity 2</vt:lpstr>
      <vt:lpstr>Summary</vt:lpstr>
      <vt:lpstr>Marketing Mix</vt:lpstr>
      <vt:lpstr>Questions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Turnitin</dc:title>
  <dc:creator>Stephanie Meyer</dc:creator>
  <cp:lastModifiedBy>Olu Adegbite</cp:lastModifiedBy>
  <cp:revision>136</cp:revision>
  <cp:lastPrinted>2019-01-22T11:49:52Z</cp:lastPrinted>
  <dcterms:created xsi:type="dcterms:W3CDTF">2018-04-28T09:52:16Z</dcterms:created>
  <dcterms:modified xsi:type="dcterms:W3CDTF">2020-05-19T12:42:32Z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