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9" r:id="rId32"/>
    <p:sldId id="310" r:id="rId33"/>
    <p:sldId id="312" r:id="rId34"/>
    <p:sldId id="313" r:id="rId35"/>
    <p:sldId id="314" r:id="rId36"/>
    <p:sldId id="315" r:id="rId37"/>
    <p:sldId id="316" r:id="rId38"/>
    <p:sldId id="3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131" d="100"/>
          <a:sy n="131" d="100"/>
        </p:scale>
        <p:origin x="144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1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Managing Projects in the Organisation.</a:t>
            </a:r>
          </a:p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Monitoring and Controlling the Project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altLang="en-US"/>
              <a:t>Introduction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80728"/>
            <a:ext cx="8579296" cy="4536505"/>
          </a:xfrm>
        </p:spPr>
        <p:txBody>
          <a:bodyPr/>
          <a:lstStyle/>
          <a:p>
            <a:r>
              <a:rPr lang="en-US" altLang="en-US" dirty="0"/>
              <a:t>Monitoring and Control are opposite sides of selection and planning</a:t>
            </a:r>
          </a:p>
          <a:p>
            <a:pPr lvl="1"/>
            <a:r>
              <a:rPr lang="en-US" altLang="en-US" dirty="0"/>
              <a:t>bases for selection dictate what to monitor</a:t>
            </a:r>
          </a:p>
          <a:p>
            <a:pPr lvl="1"/>
            <a:r>
              <a:rPr lang="en-US" altLang="en-US" dirty="0"/>
              <a:t>plans identify elements to control</a:t>
            </a:r>
          </a:p>
          <a:p>
            <a:r>
              <a:rPr lang="en-US" altLang="en-US" b="1" i="1" dirty="0"/>
              <a:t>Monitoring</a:t>
            </a:r>
            <a:r>
              <a:rPr lang="en-US" altLang="en-US" dirty="0"/>
              <a:t> is collection, recording, and reporting of information</a:t>
            </a:r>
          </a:p>
          <a:p>
            <a:r>
              <a:rPr lang="en-US" altLang="en-US" b="1" i="1" dirty="0"/>
              <a:t>Control</a:t>
            </a:r>
            <a:r>
              <a:rPr lang="en-US" altLang="en-US" dirty="0"/>
              <a:t> uses monitored information to align actual performance with the plan</a:t>
            </a:r>
          </a:p>
        </p:txBody>
      </p:sp>
    </p:spTree>
    <p:extLst>
      <p:ext uri="{BB962C8B-B14F-4D97-AF65-F5344CB8AC3E}">
        <p14:creationId xmlns:p14="http://schemas.microsoft.com/office/powerpoint/2010/main" val="2893951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THE PLAN-MONITOR-CONTROL CYCLE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05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Plan-Monitor-Control Cycle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Closed loop process</a:t>
            </a:r>
          </a:p>
          <a:p>
            <a:r>
              <a:rPr lang="en-US" altLang="en-US"/>
              <a:t>Planning-monitoring-controlling effort often minimized to spend time on “the real work”</a:t>
            </a:r>
          </a:p>
        </p:txBody>
      </p:sp>
      <p:graphicFrame>
        <p:nvGraphicFramePr>
          <p:cNvPr id="54276" name="Object 4"/>
          <p:cNvGraphicFramePr>
            <a:graphicFrameLocks noChangeAspect="1"/>
          </p:cNvGraphicFramePr>
          <p:nvPr/>
        </p:nvGraphicFramePr>
        <p:xfrm>
          <a:off x="3429000" y="3733800"/>
          <a:ext cx="2514600" cy="2246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Clip" r:id="rId3" imgW="2943000" imgH="2628720" progId="MS_ClipArt_Gallery.5">
                  <p:embed/>
                </p:oleObj>
              </mc:Choice>
              <mc:Fallback>
                <p:oleObj name="Clip" r:id="rId3" imgW="2943000" imgH="26287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3733800"/>
                        <a:ext cx="2514600" cy="2246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5523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 dirty="0" smtClean="0"/>
              <a:t>Project </a:t>
            </a:r>
            <a:r>
              <a:rPr lang="en-US" altLang="en-US" sz="2800" dirty="0"/>
              <a:t>Authorization and Expenditure Control System Information Flow</a:t>
            </a:r>
            <a:endParaRPr lang="en-US" altLang="en-US" dirty="0"/>
          </a:p>
        </p:txBody>
      </p:sp>
      <p:pic>
        <p:nvPicPr>
          <p:cNvPr id="53251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828800"/>
            <a:ext cx="6172200" cy="420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923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Designing the Monitoring System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Identify special characteristics of performance, cost, and time that need to be controlled</a:t>
            </a:r>
          </a:p>
          <a:p>
            <a:pPr lvl="1"/>
            <a:r>
              <a:rPr lang="en-US" altLang="en-US" sz="2400"/>
              <a:t>performance characteristics should be set for each level of detail in the project</a:t>
            </a:r>
          </a:p>
          <a:p>
            <a:r>
              <a:rPr lang="en-US" altLang="en-US" sz="2800"/>
              <a:t>Real-time data should be collected and compared against plans</a:t>
            </a:r>
          </a:p>
          <a:p>
            <a:pPr lvl="1"/>
            <a:r>
              <a:rPr lang="en-US" altLang="en-US" sz="2400"/>
              <a:t>mechanisms to collect this data must be designed</a:t>
            </a:r>
          </a:p>
          <a:p>
            <a:r>
              <a:rPr lang="en-US" altLang="en-US" sz="2800"/>
              <a:t>Avoid tendency to focus on easily collected data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28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DATA COLLECTION AND REPORTING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86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Formats of Data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Frequency Counts</a:t>
            </a:r>
          </a:p>
          <a:p>
            <a:r>
              <a:rPr lang="en-US" altLang="en-US"/>
              <a:t>Raw Numbers</a:t>
            </a:r>
          </a:p>
          <a:p>
            <a:r>
              <a:rPr lang="en-US" altLang="en-US"/>
              <a:t>Subjective Numeric Ratings</a:t>
            </a:r>
          </a:p>
          <a:p>
            <a:r>
              <a:rPr lang="en-US" altLang="en-US"/>
              <a:t>Indicators and Surrogates</a:t>
            </a:r>
          </a:p>
          <a:p>
            <a:r>
              <a:rPr lang="en-US" altLang="en-US"/>
              <a:t>Verbal Characterizations</a:t>
            </a:r>
          </a:p>
        </p:txBody>
      </p:sp>
    </p:spTree>
    <p:extLst>
      <p:ext uri="{BB962C8B-B14F-4D97-AF65-F5344CB8AC3E}">
        <p14:creationId xmlns:p14="http://schemas.microsoft.com/office/powerpoint/2010/main" val="386819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Data Analysis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Aggregation Techniques</a:t>
            </a:r>
          </a:p>
          <a:p>
            <a:r>
              <a:rPr lang="en-US" altLang="en-US" dirty="0"/>
              <a:t>Fitting Statistical Distributions</a:t>
            </a:r>
          </a:p>
          <a:p>
            <a:r>
              <a:rPr lang="en-US" altLang="en-US" dirty="0"/>
              <a:t>Curve Fitting</a:t>
            </a:r>
          </a:p>
          <a:p>
            <a:r>
              <a:rPr lang="en-US" altLang="en-US" dirty="0"/>
              <a:t>Quality Management Techniques</a:t>
            </a:r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6858000" y="4038600"/>
          <a:ext cx="1908175" cy="2028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Clip" r:id="rId3" imgW="2409480" imgH="2562120" progId="MS_ClipArt_Gallery.5">
                  <p:embed/>
                </p:oleObj>
              </mc:Choice>
              <mc:Fallback>
                <p:oleObj name="Clip" r:id="rId3" imgW="2409480" imgH="25621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4038600"/>
                        <a:ext cx="1908175" cy="2028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2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Number </a:t>
            </a:r>
            <a:r>
              <a:rPr lang="en-US" altLang="en-US" dirty="0"/>
              <a:t>of Bugs per Unit of Test Time </a:t>
            </a:r>
          </a:p>
        </p:txBody>
      </p:sp>
      <p:pic>
        <p:nvPicPr>
          <p:cNvPr id="6041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249488"/>
            <a:ext cx="7086600" cy="316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87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 smtClean="0"/>
              <a:t>Percent </a:t>
            </a:r>
            <a:r>
              <a:rPr lang="en-US" altLang="en-US" sz="3200" dirty="0"/>
              <a:t>of Specified Performance Met During Successive Repeated Trials</a:t>
            </a:r>
            <a:endParaRPr lang="en-US" altLang="en-US" dirty="0"/>
          </a:p>
        </p:txBody>
      </p:sp>
      <p:pic>
        <p:nvPicPr>
          <p:cNvPr id="61443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2600"/>
            <a:ext cx="7010400" cy="41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6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 smtClean="0"/>
              <a:t>Ratio </a:t>
            </a:r>
            <a:r>
              <a:rPr lang="en-US" altLang="en-US" sz="4000" dirty="0"/>
              <a:t>of Actual Material Cost to Estimated Material Cost</a:t>
            </a:r>
            <a:endParaRPr lang="en-US" altLang="en-US" dirty="0"/>
          </a:p>
        </p:txBody>
      </p:sp>
      <p:pic>
        <p:nvPicPr>
          <p:cNvPr id="62467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057400"/>
            <a:ext cx="72390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60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US" altLang="en-US" dirty="0"/>
              <a:t>Reporting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08720"/>
            <a:ext cx="8856984" cy="4653880"/>
          </a:xfrm>
        </p:spPr>
        <p:txBody>
          <a:bodyPr/>
          <a:lstStyle/>
          <a:p>
            <a:r>
              <a:rPr lang="en-US" altLang="en-US" sz="2800" dirty="0"/>
              <a:t>Reports</a:t>
            </a:r>
          </a:p>
          <a:p>
            <a:pPr lvl="1"/>
            <a:r>
              <a:rPr lang="en-US" altLang="en-US" sz="2400" dirty="0"/>
              <a:t>Project Status Reports</a:t>
            </a:r>
          </a:p>
          <a:p>
            <a:pPr lvl="1"/>
            <a:r>
              <a:rPr lang="en-US" altLang="en-US" sz="2400" dirty="0"/>
              <a:t>Time/Cost Reports</a:t>
            </a:r>
          </a:p>
          <a:p>
            <a:pPr lvl="1"/>
            <a:r>
              <a:rPr lang="en-US" altLang="en-US" sz="2400" dirty="0"/>
              <a:t>Variance Reports</a:t>
            </a:r>
          </a:p>
          <a:p>
            <a:r>
              <a:rPr lang="en-US" altLang="en-US" sz="2800" dirty="0"/>
              <a:t>Not all stakeholders need to receive same information</a:t>
            </a:r>
          </a:p>
          <a:p>
            <a:r>
              <a:rPr lang="en-US" altLang="en-US" sz="2800" dirty="0"/>
              <a:t>Avoid periodic reports</a:t>
            </a:r>
          </a:p>
          <a:p>
            <a:r>
              <a:rPr lang="en-US" altLang="en-US" sz="2800" dirty="0"/>
              <a:t>Impact of Electronic Media</a:t>
            </a:r>
          </a:p>
          <a:p>
            <a:r>
              <a:rPr lang="en-US" altLang="en-US" sz="2800" dirty="0"/>
              <a:t>Relationship between project’s information system and overall organization’s information system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572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Report Types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Routine</a:t>
            </a:r>
          </a:p>
          <a:p>
            <a:r>
              <a:rPr lang="en-US" altLang="en-US"/>
              <a:t>Exception</a:t>
            </a:r>
          </a:p>
          <a:p>
            <a:r>
              <a:rPr lang="en-US" altLang="en-US"/>
              <a:t>Special Analysis</a:t>
            </a:r>
          </a:p>
        </p:txBody>
      </p:sp>
    </p:spTree>
    <p:extLst>
      <p:ext uri="{BB962C8B-B14F-4D97-AF65-F5344CB8AC3E}">
        <p14:creationId xmlns:p14="http://schemas.microsoft.com/office/powerpoint/2010/main" val="3659390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Meeting Guidelines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Meetings should be help primarily for group decision making</a:t>
            </a:r>
          </a:p>
          <a:p>
            <a:pPr lvl="1"/>
            <a:r>
              <a:rPr lang="en-US" altLang="en-US"/>
              <a:t>avoid weekly progress report meetings</a:t>
            </a:r>
          </a:p>
          <a:p>
            <a:r>
              <a:rPr lang="en-US" altLang="en-US"/>
              <a:t>Distribute written agenda in advance of meeting</a:t>
            </a:r>
          </a:p>
          <a:p>
            <a:endParaRPr lang="en-US" altLang="en-US"/>
          </a:p>
          <a:p>
            <a:endParaRPr lang="en-US" altLang="en-US"/>
          </a:p>
        </p:txBody>
      </p:sp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5486400" y="4191000"/>
          <a:ext cx="2449513" cy="162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Clip" r:id="rId3" imgW="4582440" imgH="3041640" progId="MS_ClipArt_Gallery.5">
                  <p:embed/>
                </p:oleObj>
              </mc:Choice>
              <mc:Fallback>
                <p:oleObj name="Clip" r:id="rId3" imgW="4582440" imgH="304164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400" y="4191000"/>
                        <a:ext cx="2449513" cy="162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031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altLang="en-US" dirty="0"/>
              <a:t>Meeting Guidelines </a:t>
            </a:r>
            <a:r>
              <a:rPr lang="en-US" altLang="en-US" sz="3600" i="1" dirty="0"/>
              <a:t>continued</a:t>
            </a:r>
            <a:endParaRPr lang="en-US" altLang="en-US" dirty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7638"/>
            <a:ext cx="8507288" cy="4099595"/>
          </a:xfrm>
        </p:spPr>
        <p:txBody>
          <a:bodyPr/>
          <a:lstStyle/>
          <a:p>
            <a:r>
              <a:rPr lang="en-US" altLang="en-US" dirty="0"/>
              <a:t>Ensure everyone is properly prepared for meeting</a:t>
            </a:r>
          </a:p>
          <a:p>
            <a:r>
              <a:rPr lang="en-US" altLang="en-US" dirty="0"/>
              <a:t>Chair of meeting should take minutes</a:t>
            </a:r>
          </a:p>
          <a:p>
            <a:pPr lvl="1"/>
            <a:r>
              <a:rPr lang="en-US" altLang="en-US" dirty="0"/>
              <a:t>avoid attributing remarks to individuals in the minutes</a:t>
            </a:r>
          </a:p>
          <a:p>
            <a:r>
              <a:rPr lang="en-US" altLang="en-US" dirty="0"/>
              <a:t>Avoid excessive formality</a:t>
            </a:r>
          </a:p>
          <a:p>
            <a:r>
              <a:rPr lang="en-US" altLang="en-US" dirty="0"/>
              <a:t>If meeting is held to address specific crisis, restrict meeting to this issue alone</a:t>
            </a:r>
          </a:p>
        </p:txBody>
      </p:sp>
    </p:spTree>
    <p:extLst>
      <p:ext uri="{BB962C8B-B14F-4D97-AF65-F5344CB8AC3E}">
        <p14:creationId xmlns:p14="http://schemas.microsoft.com/office/powerpoint/2010/main" val="419055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Virtual Reports, Meetings, and Project Management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Use of the Internet</a:t>
            </a:r>
          </a:p>
          <a:p>
            <a:r>
              <a:rPr lang="en-US" altLang="en-US"/>
              <a:t>Use of Software Programs</a:t>
            </a:r>
          </a:p>
          <a:p>
            <a:r>
              <a:rPr lang="en-US" altLang="en-US"/>
              <a:t>Virtual Project Teams</a:t>
            </a:r>
          </a:p>
        </p:txBody>
      </p:sp>
      <p:graphicFrame>
        <p:nvGraphicFramePr>
          <p:cNvPr id="67588" name="Object 4"/>
          <p:cNvGraphicFramePr>
            <a:graphicFrameLocks noChangeAspect="1"/>
          </p:cNvGraphicFramePr>
          <p:nvPr/>
        </p:nvGraphicFramePr>
        <p:xfrm>
          <a:off x="5208588" y="3344863"/>
          <a:ext cx="3173412" cy="2446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Clip" r:id="rId3" imgW="4239720" imgH="3268080" progId="MS_ClipArt_Gallery.5">
                  <p:embed/>
                </p:oleObj>
              </mc:Choice>
              <mc:Fallback>
                <p:oleObj name="Clip" r:id="rId3" imgW="4239720" imgH="326808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08588" y="3344863"/>
                        <a:ext cx="3173412" cy="2446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33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9324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endParaRPr lang="en-US" altLang="en-US"/>
          </a:p>
          <a:p>
            <a:r>
              <a:rPr lang="en-US" altLang="en-US"/>
              <a:t>Percent of task’s budget actually spent not good indicator of percent completion</a:t>
            </a:r>
          </a:p>
        </p:txBody>
      </p: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1066800" y="2133600"/>
          <a:ext cx="7467600" cy="92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Equation" r:id="rId3" imgW="2743200" imgH="342720" progId="Equation.3">
                  <p:embed/>
                </p:oleObj>
              </mc:Choice>
              <mc:Fallback>
                <p:oleObj name="Equation" r:id="rId3" imgW="2743200" imgH="342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133600"/>
                        <a:ext cx="7467600" cy="928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378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Conventions Used to Estimate Progress on Tasks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50-50</a:t>
            </a:r>
          </a:p>
          <a:p>
            <a:pPr lvl="1"/>
            <a:r>
              <a:rPr lang="en-US" altLang="en-US"/>
              <a:t>50% complete when task started and other 50% added when task finished</a:t>
            </a:r>
          </a:p>
          <a:p>
            <a:r>
              <a:rPr lang="en-US" altLang="en-US"/>
              <a:t>100%</a:t>
            </a:r>
          </a:p>
          <a:p>
            <a:pPr lvl="1"/>
            <a:r>
              <a:rPr lang="en-US" altLang="en-US"/>
              <a:t>100% complete when finished and zero percent before that</a:t>
            </a:r>
          </a:p>
          <a:p>
            <a:r>
              <a:rPr lang="en-US" altLang="en-US"/>
              <a:t>Ratio of Cost Expended to Cost Budgeted</a:t>
            </a:r>
          </a:p>
        </p:txBody>
      </p:sp>
    </p:spTree>
    <p:extLst>
      <p:ext uri="{BB962C8B-B14F-4D97-AF65-F5344CB8AC3E}">
        <p14:creationId xmlns:p14="http://schemas.microsoft.com/office/powerpoint/2010/main" val="399030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Variances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68760"/>
            <a:ext cx="8439472" cy="4522440"/>
          </a:xfrm>
        </p:spPr>
        <p:txBody>
          <a:bodyPr/>
          <a:lstStyle/>
          <a:p>
            <a:r>
              <a:rPr lang="en-US" altLang="en-US" dirty="0"/>
              <a:t>Cost/Spending Variance</a:t>
            </a:r>
          </a:p>
          <a:p>
            <a:pPr lvl="1">
              <a:buFontTx/>
              <a:buNone/>
            </a:pPr>
            <a:r>
              <a:rPr lang="en-US" altLang="en-US" dirty="0"/>
              <a:t>EV - AC</a:t>
            </a:r>
          </a:p>
          <a:p>
            <a:r>
              <a:rPr lang="en-US" altLang="en-US" dirty="0"/>
              <a:t>Schedule Variance</a:t>
            </a:r>
          </a:p>
          <a:p>
            <a:pPr lvl="1">
              <a:buFontTx/>
              <a:buNone/>
            </a:pPr>
            <a:r>
              <a:rPr lang="en-US" altLang="en-US" dirty="0"/>
              <a:t>EV - PV</a:t>
            </a:r>
          </a:p>
          <a:p>
            <a:r>
              <a:rPr lang="en-US" altLang="en-US" dirty="0"/>
              <a:t>CPI</a:t>
            </a:r>
          </a:p>
          <a:p>
            <a:pPr lvl="1">
              <a:buFontTx/>
              <a:buNone/>
            </a:pPr>
            <a:r>
              <a:rPr lang="en-US" altLang="en-US" dirty="0"/>
              <a:t>EV/AC</a:t>
            </a:r>
          </a:p>
          <a:p>
            <a:r>
              <a:rPr lang="en-US" altLang="en-US" dirty="0"/>
              <a:t>SPI</a:t>
            </a:r>
          </a:p>
          <a:p>
            <a:pPr lvl="1">
              <a:buFontTx/>
              <a:buNone/>
            </a:pPr>
            <a:r>
              <a:rPr lang="en-US" altLang="en-US" dirty="0"/>
              <a:t>EV/PV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0119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Additional Items of Interest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Estimated (Remaining Cost) to Completion</a:t>
            </a:r>
          </a:p>
          <a:p>
            <a:pPr lvl="1">
              <a:buFontTx/>
              <a:buNone/>
            </a:pPr>
            <a:r>
              <a:rPr lang="en-US" altLang="en-US"/>
              <a:t>ETC = (BAC - EV)/CPI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(Total Cost) Estimated at Completion</a:t>
            </a:r>
          </a:p>
          <a:p>
            <a:pPr lvl="1">
              <a:buFontTx/>
              <a:buNone/>
            </a:pPr>
            <a:r>
              <a:rPr lang="en-US" altLang="en-US"/>
              <a:t>EAC = ETC + AC</a:t>
            </a:r>
          </a:p>
        </p:txBody>
      </p:sp>
    </p:spTree>
    <p:extLst>
      <p:ext uri="{BB962C8B-B14F-4D97-AF65-F5344CB8AC3E}">
        <p14:creationId xmlns:p14="http://schemas.microsoft.com/office/powerpoint/2010/main" val="298962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PROJECT CONTROL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63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Acts which seek to reduce differences between plan and actuality</a:t>
            </a:r>
          </a:p>
          <a:p>
            <a:r>
              <a:rPr lang="en-US" altLang="en-US"/>
              <a:t>Difficult Task</a:t>
            </a:r>
          </a:p>
          <a:p>
            <a:pPr lvl="1"/>
            <a:r>
              <a:rPr lang="en-US" altLang="en-US"/>
              <a:t>human behavior involved</a:t>
            </a:r>
          </a:p>
          <a:p>
            <a:pPr lvl="1"/>
            <a:r>
              <a:rPr lang="en-US" altLang="en-US"/>
              <a:t>problems rarely clear cut</a:t>
            </a:r>
          </a:p>
        </p:txBody>
      </p:sp>
    </p:spTree>
    <p:extLst>
      <p:ext uri="{BB962C8B-B14F-4D97-AF65-F5344CB8AC3E}">
        <p14:creationId xmlns:p14="http://schemas.microsoft.com/office/powerpoint/2010/main" val="310558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Purposes of Control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Stewardship of Organizational Assets</a:t>
            </a:r>
          </a:p>
          <a:p>
            <a:pPr lvl="1"/>
            <a:r>
              <a:rPr lang="en-US" altLang="en-US"/>
              <a:t>physical asset control</a:t>
            </a:r>
          </a:p>
          <a:p>
            <a:pPr lvl="1"/>
            <a:r>
              <a:rPr lang="en-US" altLang="en-US"/>
              <a:t>human resources</a:t>
            </a:r>
          </a:p>
          <a:p>
            <a:pPr lvl="1"/>
            <a:r>
              <a:rPr lang="en-US" altLang="en-US"/>
              <a:t>financial control</a:t>
            </a:r>
          </a:p>
          <a:p>
            <a:r>
              <a:rPr lang="en-US" altLang="en-US"/>
              <a:t>Regulation of Results Through the Alteration of Activities</a:t>
            </a:r>
          </a:p>
        </p:txBody>
      </p:sp>
    </p:spTree>
    <p:extLst>
      <p:ext uri="{BB962C8B-B14F-4D97-AF65-F5344CB8AC3E}">
        <p14:creationId xmlns:p14="http://schemas.microsoft.com/office/powerpoint/2010/main" val="63774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DESIGNING THE CONTROL SYSTEM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19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268760"/>
            <a:ext cx="8784976" cy="4370040"/>
          </a:xfrm>
        </p:spPr>
        <p:txBody>
          <a:bodyPr/>
          <a:lstStyle/>
          <a:p>
            <a:r>
              <a:rPr lang="en-US" altLang="en-US" sz="3000" dirty="0"/>
              <a:t>Purpose is to correct errors, not punish the guilty</a:t>
            </a:r>
          </a:p>
          <a:p>
            <a:r>
              <a:rPr lang="en-US" altLang="en-US" sz="3000" dirty="0"/>
              <a:t>Investments in control subject to diminishing returns</a:t>
            </a:r>
          </a:p>
          <a:p>
            <a:r>
              <a:rPr lang="en-US" altLang="en-US" sz="3000" dirty="0"/>
              <a:t>Must consider impact on creativity and innovation</a:t>
            </a:r>
          </a:p>
          <a:p>
            <a:r>
              <a:rPr lang="en-US" altLang="en-US" sz="3000" dirty="0"/>
              <a:t>Be careful not emphasize short-run results at the expense of long-run objectives</a:t>
            </a:r>
          </a:p>
          <a:p>
            <a:r>
              <a:rPr lang="en-US" altLang="en-US" sz="3000" dirty="0"/>
              <a:t>Dangers of across the board cuts</a:t>
            </a:r>
          </a:p>
        </p:txBody>
      </p:sp>
    </p:spTree>
    <p:extLst>
      <p:ext uri="{BB962C8B-B14F-4D97-AF65-F5344CB8AC3E}">
        <p14:creationId xmlns:p14="http://schemas.microsoft.com/office/powerpoint/2010/main" val="38233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Primary Mechanisms by Which PM Exerts Control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Process Reviews</a:t>
            </a:r>
          </a:p>
          <a:p>
            <a:r>
              <a:rPr lang="en-US" altLang="en-US"/>
              <a:t>Personnel Assignments</a:t>
            </a:r>
          </a:p>
          <a:p>
            <a:r>
              <a:rPr lang="en-US" altLang="en-US"/>
              <a:t>Resource Allocations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03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Components of a Control System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Sensor</a:t>
            </a:r>
          </a:p>
          <a:p>
            <a:r>
              <a:rPr lang="en-US" altLang="en-US"/>
              <a:t>Standard</a:t>
            </a:r>
          </a:p>
          <a:p>
            <a:r>
              <a:rPr lang="en-US" altLang="en-US"/>
              <a:t>Comparator</a:t>
            </a:r>
          </a:p>
          <a:p>
            <a:r>
              <a:rPr lang="en-US" altLang="en-US"/>
              <a:t>Decision Maker</a:t>
            </a:r>
          </a:p>
          <a:p>
            <a:r>
              <a:rPr lang="en-US" altLang="en-US"/>
              <a:t>Effector</a:t>
            </a:r>
          </a:p>
        </p:txBody>
      </p:sp>
    </p:spTree>
    <p:extLst>
      <p:ext uri="{BB962C8B-B14F-4D97-AF65-F5344CB8AC3E}">
        <p14:creationId xmlns:p14="http://schemas.microsoft.com/office/powerpoint/2010/main" val="10603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Types of Control Systems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Go/No-Go Controls</a:t>
            </a:r>
          </a:p>
          <a:p>
            <a:pPr lvl="1"/>
            <a:r>
              <a:rPr lang="en-US" altLang="en-US"/>
              <a:t>predetermined standard must be met for permission to be granted to continue</a:t>
            </a:r>
          </a:p>
          <a:p>
            <a:r>
              <a:rPr lang="en-US" altLang="en-US"/>
              <a:t>Post-Control</a:t>
            </a:r>
          </a:p>
          <a:p>
            <a:pPr lvl="1"/>
            <a:r>
              <a:rPr lang="en-US" altLang="en-US"/>
              <a:t>done after project completed</a:t>
            </a:r>
          </a:p>
          <a:p>
            <a:pPr lvl="1"/>
            <a:r>
              <a:rPr lang="en-US" altLang="en-US"/>
              <a:t>purpose is to allow future projects to learn from past project experience</a:t>
            </a:r>
          </a:p>
        </p:txBody>
      </p:sp>
    </p:spTree>
    <p:extLst>
      <p:ext uri="{BB962C8B-B14F-4D97-AF65-F5344CB8AC3E}">
        <p14:creationId xmlns:p14="http://schemas.microsoft.com/office/powerpoint/2010/main" val="7352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Tools for Control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Variance Analysis</a:t>
            </a:r>
          </a:p>
          <a:p>
            <a:r>
              <a:rPr lang="en-US" altLang="en-US"/>
              <a:t>Trend Projections</a:t>
            </a:r>
          </a:p>
          <a:p>
            <a:r>
              <a:rPr lang="en-US" altLang="en-US"/>
              <a:t>Earned Value Analysis</a:t>
            </a:r>
          </a:p>
          <a:p>
            <a:r>
              <a:rPr lang="en-US" altLang="en-US"/>
              <a:t>Critical Ratio</a:t>
            </a:r>
          </a:p>
        </p:txBody>
      </p:sp>
      <p:graphicFrame>
        <p:nvGraphicFramePr>
          <p:cNvPr id="88068" name="Object 4"/>
          <p:cNvGraphicFramePr>
            <a:graphicFrameLocks noChangeAspect="1"/>
          </p:cNvGraphicFramePr>
          <p:nvPr/>
        </p:nvGraphicFramePr>
        <p:xfrm>
          <a:off x="1524000" y="4348163"/>
          <a:ext cx="6400800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Equation" r:id="rId3" imgW="2209680" imgH="419040" progId="Equation.3">
                  <p:embed/>
                </p:oleObj>
              </mc:Choice>
              <mc:Fallback>
                <p:oleObj name="Equation" r:id="rId3" imgW="2209680" imgH="419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348163"/>
                        <a:ext cx="6400800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362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Trend </a:t>
            </a:r>
            <a:r>
              <a:rPr lang="en-US" altLang="en-US" dirty="0"/>
              <a:t>Projection</a:t>
            </a:r>
          </a:p>
        </p:txBody>
      </p:sp>
      <p:pic>
        <p:nvPicPr>
          <p:cNvPr id="89092" name="Picture 4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81200"/>
            <a:ext cx="5257800" cy="387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66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Cost </a:t>
            </a:r>
            <a:r>
              <a:rPr lang="en-US" altLang="en-US" dirty="0"/>
              <a:t>Control Chart</a:t>
            </a:r>
          </a:p>
        </p:txBody>
      </p:sp>
      <p:pic>
        <p:nvPicPr>
          <p:cNvPr id="9113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801813"/>
            <a:ext cx="4572000" cy="421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57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SCOPE CREEP AND CHANGE CONTROL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232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Scope Creep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Coping with changes frequently cited by PMs as the single most important problem</a:t>
            </a:r>
          </a:p>
          <a:p>
            <a:r>
              <a:rPr lang="en-US" altLang="en-US"/>
              <a:t>Common Reasons for Change Requests</a:t>
            </a:r>
          </a:p>
          <a:p>
            <a:pPr lvl="1"/>
            <a:r>
              <a:rPr lang="en-US" altLang="en-US"/>
              <a:t>Client</a:t>
            </a:r>
          </a:p>
          <a:p>
            <a:pPr lvl="1"/>
            <a:r>
              <a:rPr lang="en-US" altLang="en-US"/>
              <a:t>Availability of new technologies and materials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0568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Review all requested changes</a:t>
            </a:r>
          </a:p>
          <a:p>
            <a:r>
              <a:rPr lang="en-US" altLang="en-US"/>
              <a:t>Identify impact of change</a:t>
            </a:r>
          </a:p>
          <a:p>
            <a:r>
              <a:rPr lang="en-US" altLang="en-US"/>
              <a:t>Evaluate advantages and disadvantages of requested change</a:t>
            </a:r>
          </a:p>
          <a:p>
            <a:r>
              <a:rPr lang="en-US" altLang="en-US"/>
              <a:t>Install process so that individual with authority may accept or reject changes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886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 </a:t>
            </a:r>
            <a:r>
              <a:rPr lang="en-US" altLang="en-US" sz="3600" i="1"/>
              <a:t>continued</a:t>
            </a:r>
            <a:endParaRPr lang="en-US" altLang="en-US"/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Communicate change to concerned parties</a:t>
            </a:r>
          </a:p>
          <a:p>
            <a:r>
              <a:rPr lang="en-US" altLang="en-US"/>
              <a:t>Ensure changes implemented properly</a:t>
            </a:r>
          </a:p>
          <a:p>
            <a:r>
              <a:rPr lang="en-US" altLang="en-US"/>
              <a:t>Prepare reports that summarize changes made to date and their impact</a:t>
            </a:r>
          </a:p>
        </p:txBody>
      </p:sp>
    </p:spTree>
    <p:extLst>
      <p:ext uri="{BB962C8B-B14F-4D97-AF65-F5344CB8AC3E}">
        <p14:creationId xmlns:p14="http://schemas.microsoft.com/office/powerpoint/2010/main" val="74945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Rules for Controlling Scope Creep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7638"/>
            <a:ext cx="8583488" cy="4449762"/>
          </a:xfrm>
        </p:spPr>
        <p:txBody>
          <a:bodyPr/>
          <a:lstStyle/>
          <a:p>
            <a:r>
              <a:rPr lang="en-US" altLang="en-US" dirty="0"/>
              <a:t>Include in contract change control system</a:t>
            </a:r>
          </a:p>
          <a:p>
            <a:r>
              <a:rPr lang="en-US" altLang="en-US" dirty="0"/>
              <a:t>Require all changes be introduced by a change order</a:t>
            </a:r>
          </a:p>
          <a:p>
            <a:r>
              <a:rPr lang="en-US" altLang="en-US" dirty="0"/>
              <a:t>Require approval in writing by the client’s agent and senior management</a:t>
            </a:r>
          </a:p>
          <a:p>
            <a:r>
              <a:rPr lang="en-US" altLang="en-US" dirty="0"/>
              <a:t>Consult with PM prior to preparation of change order</a:t>
            </a:r>
          </a:p>
          <a:p>
            <a:r>
              <a:rPr lang="en-US" altLang="en-US" dirty="0"/>
              <a:t>Amend master plan to reflect changes</a:t>
            </a:r>
          </a:p>
        </p:txBody>
      </p:sp>
    </p:spTree>
    <p:extLst>
      <p:ext uri="{BB962C8B-B14F-4D97-AF65-F5344CB8AC3E}">
        <p14:creationId xmlns:p14="http://schemas.microsoft.com/office/powerpoint/2010/main" val="326591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2263</TotalTime>
  <Words>736</Words>
  <Application>Microsoft Office PowerPoint</Application>
  <PresentationFormat>On-screen Show (4:3)</PresentationFormat>
  <Paragraphs>159</Paragraphs>
  <Slides>38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Myriad Pro</vt:lpstr>
      <vt:lpstr>Verdana</vt:lpstr>
      <vt:lpstr>20140311PresentationUWTSDTemplate</vt:lpstr>
      <vt:lpstr>Clip</vt:lpstr>
      <vt:lpstr>Equation</vt:lpstr>
      <vt:lpstr>Module Code: BMSK 5004</vt:lpstr>
      <vt:lpstr>Introduction</vt:lpstr>
      <vt:lpstr>THE PLAN-MONITOR-CONTROL CYCLE</vt:lpstr>
      <vt:lpstr>Plan-Monitor-Control Cycle</vt:lpstr>
      <vt:lpstr>Project Authorization and Expenditure Control System Information Flow</vt:lpstr>
      <vt:lpstr>Designing the Monitoring System</vt:lpstr>
      <vt:lpstr>DATA COLLECTION AND REPORTING</vt:lpstr>
      <vt:lpstr>Formats of Data</vt:lpstr>
      <vt:lpstr>Data Analysis</vt:lpstr>
      <vt:lpstr>Number of Bugs per Unit of Test Time </vt:lpstr>
      <vt:lpstr>Percent of Specified Performance Met During Successive Repeated Trials</vt:lpstr>
      <vt:lpstr>Ratio of Actual Material Cost to Estimated Material Cost</vt:lpstr>
      <vt:lpstr>Reporting</vt:lpstr>
      <vt:lpstr>Report Types</vt:lpstr>
      <vt:lpstr>Meeting Guidelines</vt:lpstr>
      <vt:lpstr>Meeting Guidelines continued</vt:lpstr>
      <vt:lpstr>Virtual Reports, Meetings, and Project Management</vt:lpstr>
      <vt:lpstr>EARNED VALUE</vt:lpstr>
      <vt:lpstr>Earned Value</vt:lpstr>
      <vt:lpstr>Conventions Used to Estimate Progress on Tasks</vt:lpstr>
      <vt:lpstr>Variances</vt:lpstr>
      <vt:lpstr>Additional Items of Interest</vt:lpstr>
      <vt:lpstr>PROJECT CONTROL</vt:lpstr>
      <vt:lpstr>Background</vt:lpstr>
      <vt:lpstr>Purposes of Control</vt:lpstr>
      <vt:lpstr>DESIGNING THE CONTROL SYSTEM</vt:lpstr>
      <vt:lpstr>Background</vt:lpstr>
      <vt:lpstr>Primary Mechanisms by Which PM Exerts Control</vt:lpstr>
      <vt:lpstr>Components of a Control System</vt:lpstr>
      <vt:lpstr>Types of Control Systems</vt:lpstr>
      <vt:lpstr>Tools for Control</vt:lpstr>
      <vt:lpstr>Trend Projection</vt:lpstr>
      <vt:lpstr>Cost Control Chart</vt:lpstr>
      <vt:lpstr>SCOPE CREEP AND CHANGE CONTROL</vt:lpstr>
      <vt:lpstr>Scope Creep</vt:lpstr>
      <vt:lpstr>Purpose of Change Control System</vt:lpstr>
      <vt:lpstr>Purpose of Change Control System continued</vt:lpstr>
      <vt:lpstr>Rules for Controlling Scope Creep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Charles Oham</cp:lastModifiedBy>
  <cp:revision>106</cp:revision>
  <cp:lastPrinted>2018-07-09T15:27:01Z</cp:lastPrinted>
  <dcterms:created xsi:type="dcterms:W3CDTF">2002-10-07T19:43:58Z</dcterms:created>
  <dcterms:modified xsi:type="dcterms:W3CDTF">2019-08-16T08:04:11Z</dcterms:modified>
</cp:coreProperties>
</file>