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8" d="100"/>
          <a:sy n="58" d="100"/>
        </p:scale>
        <p:origin x="153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2B1A8D-4539-4CEF-A4AD-FDB9FE8A3A9B}"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2056510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2B1A8D-4539-4CEF-A4AD-FDB9FE8A3A9B}"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2562367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2B1A8D-4539-4CEF-A4AD-FDB9FE8A3A9B}"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3332574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2B1A8D-4539-4CEF-A4AD-FDB9FE8A3A9B}"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3694850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2B1A8D-4539-4CEF-A4AD-FDB9FE8A3A9B}" type="datetimeFigureOut">
              <a:rPr lang="en-IN" smtClean="0"/>
              <a:t>03-11-2025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2118832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2B1A8D-4539-4CEF-A4AD-FDB9FE8A3A9B}" type="datetimeFigureOut">
              <a:rPr lang="en-IN" smtClean="0"/>
              <a:t>03-11-2025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2899959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2B1A8D-4539-4CEF-A4AD-FDB9FE8A3A9B}" type="datetimeFigureOut">
              <a:rPr lang="en-IN" smtClean="0"/>
              <a:t>03-11-2025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3024619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62B1A8D-4539-4CEF-A4AD-FDB9FE8A3A9B}"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4026338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62B1A8D-4539-4CEF-A4AD-FDB9FE8A3A9B}"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202683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2B1A8D-4539-4CEF-A4AD-FDB9FE8A3A9B}"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4270617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2B1A8D-4539-4CEF-A4AD-FDB9FE8A3A9B}"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0D1AD99-7201-4795-AC9F-8E2D82012E25}" type="slidenum">
              <a:rPr lang="en-IN" smtClean="0"/>
              <a:t>‹#›</a:t>
            </a:fld>
            <a:endParaRPr lang="en-IN"/>
          </a:p>
        </p:txBody>
      </p:sp>
    </p:spTree>
    <p:extLst>
      <p:ext uri="{BB962C8B-B14F-4D97-AF65-F5344CB8AC3E}">
        <p14:creationId xmlns:p14="http://schemas.microsoft.com/office/powerpoint/2010/main" val="1438181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262B1A8D-4539-4CEF-A4AD-FDB9FE8A3A9B}" type="datetimeFigureOut">
              <a:rPr lang="en-IN" smtClean="0"/>
              <a:t>03-11-2025</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30D1AD99-7201-4795-AC9F-8E2D82012E25}" type="slidenum">
              <a:rPr lang="en-IN" smtClean="0"/>
              <a:t>‹#›</a:t>
            </a:fld>
            <a:endParaRPr lang="en-IN"/>
          </a:p>
        </p:txBody>
      </p:sp>
    </p:spTree>
    <p:extLst>
      <p:ext uri="{BB962C8B-B14F-4D97-AF65-F5344CB8AC3E}">
        <p14:creationId xmlns:p14="http://schemas.microsoft.com/office/powerpoint/2010/main" val="31228929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mc.ncbi.nlm.nih.gov/articles/PMC7044687/?utm_source=chatgpt.com" TargetMode="External"/><Relationship Id="rId13" Type="http://schemas.openxmlformats.org/officeDocument/2006/relationships/hyperlink" Target="https://www.who.int/news-room/fact-sheets/detail/osteoarthritis?utm_source=chatgpt.com" TargetMode="External"/><Relationship Id="rId3" Type="http://schemas.openxmlformats.org/officeDocument/2006/relationships/hyperlink" Target="https://bmjopen.bmj.com/content/5/9/e008542?utm_source=chatgpt.com" TargetMode="External"/><Relationship Id="rId7" Type="http://schemas.openxmlformats.org/officeDocument/2006/relationships/hyperlink" Target="https://www.sciencedirect.com/science/article/abs/pii/S097656622030120X?utm_source=chatgpt.com" TargetMode="External"/><Relationship Id="rId12" Type="http://schemas.openxmlformats.org/officeDocument/2006/relationships/hyperlink" Target="https://www.thepermanentejournal.org/doi/10.7812/TPP/16-183?utm_source=chatgpt.com" TargetMode="External"/><Relationship Id="rId2" Type="http://schemas.openxmlformats.org/officeDocument/2006/relationships/hyperlink" Target="https://journals.lww.com/painrpts/fulltext/2022/10000/associations_between_single_question_visual.2.aspx?utm_source=chatgpt.com" TargetMode="External"/><Relationship Id="rId1" Type="http://schemas.openxmlformats.org/officeDocument/2006/relationships/slideLayout" Target="../slideLayouts/slideLayout1.xml"/><Relationship Id="rId6" Type="http://schemas.openxmlformats.org/officeDocument/2006/relationships/hyperlink" Target="https://pmc.ncbi.nlm.nih.gov/articles/PMC6791194/?utm_source=chatgpt.com" TargetMode="External"/><Relationship Id="rId11" Type="http://schemas.openxmlformats.org/officeDocument/2006/relationships/hyperlink" Target="https://www.ncbi.nlm.nih.gov/books/NBK482326/?utm_source=chatgpt.com" TargetMode="External"/><Relationship Id="rId5" Type="http://schemas.openxmlformats.org/officeDocument/2006/relationships/hyperlink" Target="https://www.mdpi.com/1660-4601/17/7/2260?utm_source=chatgpt.com" TargetMode="External"/><Relationship Id="rId10" Type="http://schemas.openxmlformats.org/officeDocument/2006/relationships/hyperlink" Target="https://www.ncbi.nlm.nih.gov/books/NBK507884/?utm_source=chatgpt.com" TargetMode="External"/><Relationship Id="rId4" Type="http://schemas.openxmlformats.org/officeDocument/2006/relationships/hyperlink" Target="https://www.thelancet.com/journals/lanrhe/article/PIIS2665-9913%2823%2900163-7/fulltext?utm_source=chatgpt.com" TargetMode="External"/><Relationship Id="rId9" Type="http://schemas.openxmlformats.org/officeDocument/2006/relationships/hyperlink" Target="https://www.oarsijournal.com/article/S1063-4584%2803%2900089-X/fulltext?utm_source=chatgpt.com" TargetMode="External"/><Relationship Id="rId14" Type="http://schemas.openxmlformats.org/officeDocument/2006/relationships/hyperlink" Target="https://arxiv.org/abs/1907.08020?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3F451-CD79-7CF9-56C0-7BAF6F0AD4CA}"/>
              </a:ext>
            </a:extLst>
          </p:cNvPr>
          <p:cNvSpPr>
            <a:spLocks noGrp="1"/>
          </p:cNvSpPr>
          <p:nvPr>
            <p:ph type="ctrTitle"/>
          </p:nvPr>
        </p:nvSpPr>
        <p:spPr/>
        <p:txBody>
          <a:bodyPr/>
          <a:lstStyle/>
          <a:p>
            <a:endParaRPr lang="en-IN" dirty="0"/>
          </a:p>
        </p:txBody>
      </p:sp>
      <p:sp>
        <p:nvSpPr>
          <p:cNvPr id="3" name="Subtitle 2">
            <a:extLst>
              <a:ext uri="{FF2B5EF4-FFF2-40B4-BE49-F238E27FC236}">
                <a16:creationId xmlns:a16="http://schemas.microsoft.com/office/drawing/2014/main" id="{560748D5-0A2B-1D26-BDB2-FD4F0AE6F6BB}"/>
              </a:ext>
            </a:extLst>
          </p:cNvPr>
          <p:cNvSpPr>
            <a:spLocks noGrp="1"/>
          </p:cNvSpPr>
          <p:nvPr>
            <p:ph type="subTitle" idx="1"/>
          </p:nvPr>
        </p:nvSpPr>
        <p:spPr/>
        <p:txBody>
          <a:bodyPr/>
          <a:lstStyle/>
          <a:p>
            <a:endParaRPr lang="en-IN" dirty="0"/>
          </a:p>
        </p:txBody>
      </p:sp>
      <p:sp>
        <p:nvSpPr>
          <p:cNvPr id="4" name="Rectangle 3">
            <a:extLst>
              <a:ext uri="{FF2B5EF4-FFF2-40B4-BE49-F238E27FC236}">
                <a16:creationId xmlns:a16="http://schemas.microsoft.com/office/drawing/2014/main" id="{762964A6-FA1E-0E8C-ED11-40731F75AA1D}"/>
              </a:ext>
            </a:extLst>
          </p:cNvPr>
          <p:cNvSpPr/>
          <p:nvPr/>
        </p:nvSpPr>
        <p:spPr>
          <a:xfrm>
            <a:off x="13246" y="-31038"/>
            <a:ext cx="6347792" cy="2018602"/>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indent="-228600">
              <a:buFont typeface="Arial" panose="020B0604020202020204" pitchFamily="34" charset="0"/>
              <a:buChar char="•"/>
            </a:pPr>
            <a:r>
              <a:rPr lang="en-US" sz="1200" dirty="0">
                <a:ln w="0"/>
                <a:solidFill>
                  <a:schemeClr val="tx1"/>
                </a:solidFill>
                <a:effectLst>
                  <a:outerShdw blurRad="38100" dist="19050" dir="2700000" algn="tl" rotWithShape="0">
                    <a:schemeClr val="dk1">
                      <a:alpha val="40000"/>
                    </a:schemeClr>
                  </a:outerShdw>
                </a:effectLst>
              </a:rPr>
              <a:t>Knee osteoarthritis (KOA) is one of the most prevalent musculoskeletal disorders worldwide, significantly contributing to disability and reduced quality of life.</a:t>
            </a:r>
          </a:p>
          <a:p>
            <a:pPr marL="228600" indent="-228600">
              <a:buFont typeface="Arial" panose="020B0604020202020204" pitchFamily="34" charset="0"/>
              <a:buChar char="•"/>
            </a:pPr>
            <a:r>
              <a:rPr lang="en-US" sz="1200" dirty="0">
                <a:ln w="0"/>
                <a:solidFill>
                  <a:schemeClr val="tx1"/>
                </a:solidFill>
                <a:effectLst>
                  <a:outerShdw blurRad="38100" dist="19050" dir="2700000" algn="tl" rotWithShape="0">
                    <a:schemeClr val="dk1">
                      <a:alpha val="40000"/>
                    </a:schemeClr>
                  </a:outerShdw>
                </a:effectLst>
              </a:rPr>
              <a:t>Despite growing awareness, limited synthesis exists regarding how occupational factors specifically contribute to KOA prevalence.</a:t>
            </a:r>
          </a:p>
          <a:p>
            <a:pPr marL="228600" indent="-228600">
              <a:buFont typeface="Arial" panose="020B0604020202020204" pitchFamily="34" charset="0"/>
              <a:buChar char="•"/>
            </a:pPr>
            <a:r>
              <a:rPr lang="en-US" sz="1200" dirty="0">
                <a:ln w="0"/>
                <a:solidFill>
                  <a:schemeClr val="tx1"/>
                </a:solidFill>
                <a:effectLst>
                  <a:outerShdw blurRad="38100" dist="19050" dir="2700000" algn="tl" rotWithShape="0">
                    <a:schemeClr val="dk1">
                      <a:alpha val="40000"/>
                    </a:schemeClr>
                  </a:outerShdw>
                </a:effectLst>
              </a:rPr>
              <a:t> Understanding these associations is crucial for developing effective workplace prevention strategies, public health policies, and rehabilitation programs aimed at sustaining the working capacity of physically active populations</a:t>
            </a:r>
          </a:p>
          <a:p>
            <a:pPr marL="228600" indent="-228600">
              <a:buFont typeface="Arial" panose="020B0604020202020204" pitchFamily="34" charset="0"/>
              <a:buChar char="•"/>
            </a:pPr>
            <a:r>
              <a:rPr lang="en-US" sz="1200" dirty="0">
                <a:ln w="0"/>
                <a:solidFill>
                  <a:schemeClr val="tx1"/>
                </a:solidFill>
                <a:effectLst>
                  <a:outerShdw blurRad="38100" dist="19050" dir="2700000" algn="tl" rotWithShape="0">
                    <a:schemeClr val="dk1">
                      <a:alpha val="40000"/>
                    </a:schemeClr>
                  </a:outerShdw>
                </a:effectLst>
              </a:rPr>
              <a:t>.This systematic review aims to consolidate current evidence on the prevalence and occupational determinants of knee osteoarthritis among workers in physically demanding jobs, providing insights that can inform occupational health policy, early intervention, and ergonomic workplace design.</a:t>
            </a:r>
            <a:endParaRPr lang="en-IN" sz="120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76FA6D68-4E7D-2E69-8E9A-3E3A6186B456}"/>
              </a:ext>
            </a:extLst>
          </p:cNvPr>
          <p:cNvSpPr/>
          <p:nvPr/>
        </p:nvSpPr>
        <p:spPr>
          <a:xfrm>
            <a:off x="6361039" y="-31039"/>
            <a:ext cx="6440562" cy="2018602"/>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400"/>
              </a:spcAft>
              <a:defRPr sz="2200" b="1">
                <a:solidFill>
                  <a:srgbClr val="004C99"/>
                </a:solidFill>
              </a:defRPr>
            </a:pPr>
            <a:r>
              <a:rPr lang="en-IN" sz="1200" dirty="0">
                <a:solidFill>
                  <a:schemeClr val="tx1"/>
                </a:solidFill>
              </a:rPr>
              <a:t>Prevalence</a:t>
            </a:r>
          </a:p>
          <a:p>
            <a:pPr marL="171450" indent="-171450">
              <a:spcAft>
                <a:spcPts val="800"/>
              </a:spcAft>
              <a:buFont typeface="Arial" panose="020B0604020202020204" pitchFamily="34" charset="0"/>
              <a:buChar char="•"/>
              <a:defRPr sz="1600"/>
            </a:pPr>
            <a:r>
              <a:rPr lang="en-IN" sz="1200" dirty="0">
                <a:solidFill>
                  <a:schemeClr val="tx1"/>
                </a:solidFill>
              </a:rPr>
              <a:t>Knee osteoarthritis (KOA) is a leading musculoskeletal disorder globally. </a:t>
            </a:r>
          </a:p>
          <a:p>
            <a:pPr marL="171450" indent="-171450">
              <a:spcAft>
                <a:spcPts val="800"/>
              </a:spcAft>
              <a:buFont typeface="Arial" panose="020B0604020202020204" pitchFamily="34" charset="0"/>
              <a:buChar char="•"/>
              <a:defRPr sz="1600"/>
            </a:pPr>
            <a:r>
              <a:rPr lang="en-IN" sz="1200" dirty="0">
                <a:solidFill>
                  <a:schemeClr val="tx1"/>
                </a:solidFill>
              </a:rPr>
              <a:t>WHO (2023) reports 528 million cases worldwide.</a:t>
            </a:r>
          </a:p>
          <a:p>
            <a:pPr marL="171450" indent="-171450">
              <a:spcAft>
                <a:spcPts val="800"/>
              </a:spcAft>
              <a:buFont typeface="Arial" panose="020B0604020202020204" pitchFamily="34" charset="0"/>
              <a:buChar char="•"/>
              <a:defRPr sz="1600"/>
            </a:pPr>
            <a:r>
              <a:rPr lang="en-IN" sz="1200" dirty="0">
                <a:solidFill>
                  <a:schemeClr val="tx1"/>
                </a:solidFill>
              </a:rPr>
              <a:t>Manual workers face twice the risk compared to sedentary workers (UK Biobank, 2022). </a:t>
            </a:r>
          </a:p>
          <a:p>
            <a:pPr marL="171450" indent="-171450">
              <a:spcAft>
                <a:spcPts val="800"/>
              </a:spcAft>
              <a:buFont typeface="Arial" panose="020B0604020202020204" pitchFamily="34" charset="0"/>
              <a:buChar char="•"/>
              <a:defRPr sz="1600"/>
            </a:pPr>
            <a:r>
              <a:rPr lang="en-IN" sz="1200" dirty="0">
                <a:solidFill>
                  <a:schemeClr val="tx1"/>
                </a:solidFill>
              </a:rPr>
              <a:t>Occupational strain, repetitive movement, and poor ergonomics accelerate KOA onset.</a:t>
            </a:r>
            <a:r>
              <a:rPr lang="en-US" sz="1200" dirty="0">
                <a:solidFill>
                  <a:schemeClr val="tx1"/>
                </a:solidFill>
              </a:rPr>
              <a:t> </a:t>
            </a:r>
          </a:p>
          <a:p>
            <a:pPr marL="171450" indent="-171450">
              <a:spcAft>
                <a:spcPts val="800"/>
              </a:spcAft>
              <a:buFont typeface="Arial" panose="020B0604020202020204" pitchFamily="34" charset="0"/>
              <a:buChar char="•"/>
              <a:defRPr sz="1600"/>
            </a:pPr>
            <a:r>
              <a:rPr lang="en-US" sz="1200" dirty="0">
                <a:solidFill>
                  <a:schemeClr val="tx1"/>
                </a:solidFill>
              </a:rPr>
              <a:t>According to a large UK primary-care dataset (Clinical Practice Research Datalink (CPRD), covering ~17.5 million patients, the </a:t>
            </a:r>
            <a:r>
              <a:rPr lang="en-US" sz="1200" dirty="0" err="1">
                <a:solidFill>
                  <a:schemeClr val="tx1"/>
                </a:solidFill>
              </a:rPr>
              <a:t>standardised</a:t>
            </a:r>
            <a:r>
              <a:rPr lang="en-US" sz="1200" dirty="0">
                <a:solidFill>
                  <a:schemeClr val="tx1"/>
                </a:solidFill>
              </a:rPr>
              <a:t> prevalence of clinically diagnosed osteoarthritis (any joint) in 2017 was 10.7% (95% CI 10.7-10.8%). The knee was the most common joint site.</a:t>
            </a:r>
            <a:endParaRPr lang="en-IN" sz="1200" dirty="0">
              <a:solidFill>
                <a:schemeClr val="tx1"/>
              </a:solidFill>
            </a:endParaRPr>
          </a:p>
        </p:txBody>
      </p:sp>
      <p:sp>
        <p:nvSpPr>
          <p:cNvPr id="7" name="Rectangle 6">
            <a:extLst>
              <a:ext uri="{FF2B5EF4-FFF2-40B4-BE49-F238E27FC236}">
                <a16:creationId xmlns:a16="http://schemas.microsoft.com/office/drawing/2014/main" id="{B66133C1-97E8-6123-223D-6AFC143CE47C}"/>
              </a:ext>
            </a:extLst>
          </p:cNvPr>
          <p:cNvSpPr/>
          <p:nvPr/>
        </p:nvSpPr>
        <p:spPr>
          <a:xfrm>
            <a:off x="13250" y="1997723"/>
            <a:ext cx="6347788" cy="38199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400"/>
              </a:spcAft>
              <a:defRPr sz="2200" b="1">
                <a:solidFill>
                  <a:srgbClr val="004C99"/>
                </a:solidFill>
              </a:defRPr>
            </a:pPr>
            <a:endParaRPr lang="en-US" sz="1200" dirty="0"/>
          </a:p>
          <a:p>
            <a:pPr marL="342900" indent="-342900">
              <a:spcAft>
                <a:spcPts val="400"/>
              </a:spcAft>
              <a:buFont typeface="Arial" panose="020B0604020202020204" pitchFamily="34" charset="0"/>
              <a:buChar char="•"/>
              <a:defRPr sz="2200" b="1">
                <a:solidFill>
                  <a:srgbClr val="004C99"/>
                </a:solidFill>
              </a:defRPr>
            </a:pPr>
            <a:r>
              <a:rPr lang="en-US" sz="1200" dirty="0"/>
              <a:t>Research Aim</a:t>
            </a:r>
          </a:p>
          <a:p>
            <a:pPr marL="342900" indent="-342900">
              <a:spcAft>
                <a:spcPts val="400"/>
              </a:spcAft>
              <a:buFont typeface="Arial" panose="020B0604020202020204" pitchFamily="34" charset="0"/>
              <a:buChar char="•"/>
              <a:defRPr sz="2200" b="1">
                <a:solidFill>
                  <a:srgbClr val="004C99"/>
                </a:solidFill>
              </a:defRPr>
            </a:pPr>
            <a:r>
              <a:rPr lang="en-US" sz="1200" dirty="0">
                <a:solidFill>
                  <a:schemeClr val="bg1"/>
                </a:solidFill>
              </a:rPr>
              <a:t>To investigate the prevalence and contributing occupational factors of knee joint osteoarthritis among individuals engaged in physically demanding jobs.</a:t>
            </a:r>
          </a:p>
          <a:p>
            <a:pPr marL="342900" indent="-342900">
              <a:spcAft>
                <a:spcPts val="400"/>
              </a:spcAft>
              <a:buFont typeface="Arial" panose="020B0604020202020204" pitchFamily="34" charset="0"/>
              <a:buChar char="•"/>
              <a:defRPr sz="2200" b="1">
                <a:solidFill>
                  <a:srgbClr val="004C99"/>
                </a:solidFill>
              </a:defRPr>
            </a:pPr>
            <a:r>
              <a:rPr lang="en-US" sz="1200" dirty="0">
                <a:solidFill>
                  <a:srgbClr val="002060"/>
                </a:solidFill>
              </a:rPr>
              <a:t>Research Questions</a:t>
            </a:r>
          </a:p>
          <a:p>
            <a:pPr marL="285750" indent="-285750">
              <a:spcAft>
                <a:spcPts val="800"/>
              </a:spcAft>
              <a:buFont typeface="Arial" panose="020B0604020202020204" pitchFamily="34" charset="0"/>
              <a:buChar char="•"/>
              <a:defRPr sz="1600"/>
            </a:pPr>
            <a:r>
              <a:rPr lang="en-US" sz="1200" dirty="0"/>
              <a:t>What is the prevalence of knee joint osteoarthritis among individuals in physically demanding occupations compared to sedentary roles?</a:t>
            </a:r>
          </a:p>
          <a:p>
            <a:pPr marL="285750" indent="-285750">
              <a:spcAft>
                <a:spcPts val="800"/>
              </a:spcAft>
              <a:buFont typeface="Arial" panose="020B0604020202020204" pitchFamily="34" charset="0"/>
              <a:buChar char="•"/>
              <a:defRPr sz="1600"/>
            </a:pPr>
            <a:r>
              <a:rPr lang="en-US" sz="1200" dirty="0"/>
              <a:t>Which occupational activities or ergonomic factors are most strongly associated with the development of knee osteoarthritis? </a:t>
            </a:r>
          </a:p>
          <a:p>
            <a:pPr marL="342900" indent="-342900">
              <a:spcAft>
                <a:spcPts val="400"/>
              </a:spcAft>
              <a:buFont typeface="Arial" panose="020B0604020202020204" pitchFamily="34" charset="0"/>
              <a:buChar char="•"/>
              <a:defRPr sz="2200" b="1">
                <a:solidFill>
                  <a:srgbClr val="004C99"/>
                </a:solidFill>
              </a:defRPr>
            </a:pPr>
            <a:r>
              <a:rPr lang="en-US" sz="1200" dirty="0"/>
              <a:t>Research Objectives</a:t>
            </a:r>
          </a:p>
          <a:p>
            <a:pPr marL="285750" indent="-285750">
              <a:spcAft>
                <a:spcPts val="800"/>
              </a:spcAft>
              <a:buFont typeface="Arial" panose="020B0604020202020204" pitchFamily="34" charset="0"/>
              <a:buChar char="•"/>
              <a:defRPr sz="1600"/>
            </a:pPr>
            <a:r>
              <a:rPr lang="en-US" sz="1200" dirty="0"/>
              <a:t>To assess the prevalence of knee osteoarthritis across job categories (manual </a:t>
            </a:r>
            <a:r>
              <a:rPr lang="en-US" sz="1200" dirty="0" err="1"/>
              <a:t>labour</a:t>
            </a:r>
            <a:r>
              <a:rPr lang="en-US" sz="1200" dirty="0"/>
              <a:t>, cleaning, construction, retail).</a:t>
            </a:r>
          </a:p>
          <a:p>
            <a:pPr marL="285750" indent="-285750">
              <a:spcAft>
                <a:spcPts val="800"/>
              </a:spcAft>
              <a:buFont typeface="Arial" panose="020B0604020202020204" pitchFamily="34" charset="0"/>
              <a:buChar char="•"/>
              <a:defRPr sz="1600"/>
            </a:pPr>
            <a:r>
              <a:rPr lang="en-US" sz="1200" dirty="0"/>
              <a:t>To identify occupational risk factors (e.g., heavy lifting, squatting, prolonged standing).</a:t>
            </a:r>
          </a:p>
          <a:p>
            <a:pPr marL="285750" indent="-285750">
              <a:spcAft>
                <a:spcPts val="800"/>
              </a:spcAft>
              <a:buFont typeface="Arial" panose="020B0604020202020204" pitchFamily="34" charset="0"/>
              <a:buChar char="•"/>
              <a:defRPr sz="1600"/>
            </a:pPr>
            <a:r>
              <a:rPr lang="en-US" sz="1200" dirty="0"/>
              <a:t>To compare symptoms and functional limitations between physically demanding and sedentary workers using validated tools (e.g., WOMAC, radiographic grading).</a:t>
            </a:r>
          </a:p>
          <a:p>
            <a:pPr marL="342900" indent="-342900">
              <a:spcAft>
                <a:spcPts val="400"/>
              </a:spcAft>
              <a:buFont typeface="Arial" panose="020B0604020202020204" pitchFamily="34" charset="0"/>
              <a:buChar char="•"/>
              <a:defRPr sz="2200" b="1">
                <a:solidFill>
                  <a:srgbClr val="004C99"/>
                </a:solidFill>
              </a:defRPr>
            </a:pPr>
            <a:endParaRPr lang="en-US" dirty="0"/>
          </a:p>
          <a:p>
            <a:pPr>
              <a:spcAft>
                <a:spcPts val="800"/>
              </a:spcAft>
              <a:defRPr sz="1600"/>
            </a:pPr>
            <a:endParaRPr lang="en-US" dirty="0"/>
          </a:p>
        </p:txBody>
      </p:sp>
      <p:sp>
        <p:nvSpPr>
          <p:cNvPr id="8" name="Rectangle 7">
            <a:extLst>
              <a:ext uri="{FF2B5EF4-FFF2-40B4-BE49-F238E27FC236}">
                <a16:creationId xmlns:a16="http://schemas.microsoft.com/office/drawing/2014/main" id="{E87D76D4-979A-FFEE-616E-79BBAF95E66A}"/>
              </a:ext>
            </a:extLst>
          </p:cNvPr>
          <p:cNvSpPr/>
          <p:nvPr/>
        </p:nvSpPr>
        <p:spPr>
          <a:xfrm>
            <a:off x="13249" y="5604850"/>
            <a:ext cx="6347788" cy="15513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400"/>
              </a:spcAft>
              <a:buFont typeface="Arial" panose="020B0604020202020204" pitchFamily="34" charset="0"/>
              <a:buChar char="•"/>
              <a:defRPr sz="2200" b="1">
                <a:solidFill>
                  <a:srgbClr val="004C99"/>
                </a:solidFill>
              </a:defRPr>
            </a:pPr>
            <a:r>
              <a:rPr lang="en-US" dirty="0"/>
              <a:t>Rationale</a:t>
            </a:r>
          </a:p>
          <a:p>
            <a:pPr marL="285750" indent="-285750">
              <a:spcAft>
                <a:spcPts val="800"/>
              </a:spcAft>
              <a:buFont typeface="Arial" panose="020B0604020202020204" pitchFamily="34" charset="0"/>
              <a:buChar char="•"/>
              <a:defRPr sz="1600"/>
            </a:pPr>
            <a:r>
              <a:rPr lang="en-US" dirty="0"/>
              <a:t>Physically demanding workers experience chronic knee strain with limited ergonomic support. This review aims to </a:t>
            </a:r>
            <a:r>
              <a:rPr lang="en-US" dirty="0" err="1"/>
              <a:t>synthesise</a:t>
            </a:r>
            <a:r>
              <a:rPr lang="en-US" dirty="0"/>
              <a:t> evidence to guide occupational health policy, prevention, and early intervention strategies for KOA.</a:t>
            </a:r>
          </a:p>
        </p:txBody>
      </p:sp>
      <p:sp>
        <p:nvSpPr>
          <p:cNvPr id="9" name="Rectangle 8">
            <a:extLst>
              <a:ext uri="{FF2B5EF4-FFF2-40B4-BE49-F238E27FC236}">
                <a16:creationId xmlns:a16="http://schemas.microsoft.com/office/drawing/2014/main" id="{B1FACAEB-C12B-FFD5-9D04-41EE24F20B77}"/>
              </a:ext>
            </a:extLst>
          </p:cNvPr>
          <p:cNvSpPr/>
          <p:nvPr/>
        </p:nvSpPr>
        <p:spPr>
          <a:xfrm>
            <a:off x="0" y="7156174"/>
            <a:ext cx="6361037" cy="24450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400"/>
              </a:spcAft>
              <a:buFont typeface="Arial" panose="020B0604020202020204" pitchFamily="34" charset="0"/>
              <a:buChar char="•"/>
              <a:defRPr sz="2200" b="1">
                <a:solidFill>
                  <a:srgbClr val="004C99"/>
                </a:solidFill>
              </a:defRPr>
            </a:pPr>
            <a:r>
              <a:rPr lang="en-US" dirty="0"/>
              <a:t>Expected Impact</a:t>
            </a:r>
          </a:p>
          <a:p>
            <a:pPr marL="285750" indent="-285750">
              <a:spcAft>
                <a:spcPts val="800"/>
              </a:spcAft>
              <a:buFont typeface="Arial" panose="020B0604020202020204" pitchFamily="34" charset="0"/>
              <a:buChar char="•"/>
              <a:defRPr sz="1600"/>
            </a:pPr>
            <a:r>
              <a:rPr lang="en-US" dirty="0"/>
              <a:t>Public Health: Informs occupational surveillance and ergonomic workplace interventions.</a:t>
            </a:r>
          </a:p>
          <a:p>
            <a:pPr marL="285750" indent="-285750">
              <a:spcAft>
                <a:spcPts val="800"/>
              </a:spcAft>
              <a:buFont typeface="Arial" panose="020B0604020202020204" pitchFamily="34" charset="0"/>
              <a:buChar char="•"/>
              <a:defRPr sz="1600"/>
            </a:pPr>
            <a:r>
              <a:rPr lang="en-US" dirty="0"/>
              <a:t>Social Care: Supports physically impaired workers to maintain employment.</a:t>
            </a:r>
          </a:p>
          <a:p>
            <a:pPr marL="285750" indent="-285750">
              <a:spcAft>
                <a:spcPts val="800"/>
              </a:spcAft>
              <a:buFont typeface="Arial" panose="020B0604020202020204" pitchFamily="34" charset="0"/>
              <a:buChar char="•"/>
              <a:defRPr sz="1600"/>
            </a:pPr>
            <a:r>
              <a:rPr lang="en-US" dirty="0"/>
              <a:t>Policy: Contributes to NHS and HSE occupational health guidelines.</a:t>
            </a:r>
          </a:p>
          <a:p>
            <a:pPr marL="285750" indent="-285750">
              <a:spcAft>
                <a:spcPts val="800"/>
              </a:spcAft>
              <a:buFont typeface="Arial" panose="020B0604020202020204" pitchFamily="34" charset="0"/>
              <a:buChar char="•"/>
              <a:defRPr sz="1600"/>
            </a:pPr>
            <a:r>
              <a:rPr lang="en-US" dirty="0"/>
              <a:t>Research: Lays groundwork for primary studies on KOA prevention and rehabilitation</a:t>
            </a:r>
            <a:endParaRPr lang="en-IN" dirty="0"/>
          </a:p>
        </p:txBody>
      </p:sp>
      <p:sp>
        <p:nvSpPr>
          <p:cNvPr id="10" name="Rectangle 9">
            <a:extLst>
              <a:ext uri="{FF2B5EF4-FFF2-40B4-BE49-F238E27FC236}">
                <a16:creationId xmlns:a16="http://schemas.microsoft.com/office/drawing/2014/main" id="{A88316BB-06CB-62C7-0008-9413D28D05D8}"/>
              </a:ext>
            </a:extLst>
          </p:cNvPr>
          <p:cNvSpPr/>
          <p:nvPr/>
        </p:nvSpPr>
        <p:spPr>
          <a:xfrm>
            <a:off x="6361038" y="1987564"/>
            <a:ext cx="6453812" cy="76136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1200" dirty="0"/>
              <a:t>Bellamy, N., Buchanan, W.W., Goldsmith, C.H., Campbell, J. &amp; Stitt, L.W. (1988) </a:t>
            </a:r>
            <a:r>
              <a:rPr lang="en-IN" sz="1200" i="1" dirty="0"/>
              <a:t>Validation study of WOMAC: a health status instrument for measuring clinically important patient relevant outcomes following total hip or knee arthroplasty</a:t>
            </a:r>
            <a:r>
              <a:rPr lang="en-IN" sz="1200" dirty="0"/>
              <a:t>. Journal of Orthopaedic Rheumatology, 1, pp.95-108.</a:t>
            </a:r>
          </a:p>
          <a:p>
            <a:r>
              <a:rPr lang="en-IN" sz="1200" dirty="0"/>
              <a:t>Bjerre-Bastos, J.J., Poulsen, O.M., Haldorsen, C.T., et al. (2022) ‘Associations between single-question Visual Analogue Scale and WOMAC pain subscale in osteoarthritis’, </a:t>
            </a:r>
            <a:r>
              <a:rPr lang="en-IN" sz="1200" i="1" dirty="0"/>
              <a:t>Pain Reports</a:t>
            </a:r>
            <a:r>
              <a:rPr lang="en-IN" sz="1200" dirty="0"/>
              <a:t>, 7(10). </a:t>
            </a:r>
            <a:r>
              <a:rPr lang="en-IN" sz="1200" dirty="0">
                <a:hlinkClick r:id="rId2"/>
              </a:rPr>
              <a:t>Lippincott Journals</a:t>
            </a:r>
            <a:endParaRPr lang="en-IN" sz="1200" dirty="0"/>
          </a:p>
          <a:p>
            <a:r>
              <a:rPr lang="en-IN" sz="1200" dirty="0"/>
              <a:t>Fang, W.H., Tu, S.H., Hsu, C.J., et al. (2015) ‘Gender differences between WOMAC index scores, health related quality of life, and physical performance in osteoarthritis’, </a:t>
            </a:r>
            <a:r>
              <a:rPr lang="en-IN" sz="1200" i="1" dirty="0"/>
              <a:t>BMJ Open</a:t>
            </a:r>
            <a:r>
              <a:rPr lang="en-IN" sz="1200" dirty="0"/>
              <a:t>, 5(9), e008542. </a:t>
            </a:r>
            <a:r>
              <a:rPr lang="en-IN" sz="1200" dirty="0">
                <a:hlinkClick r:id="rId3"/>
              </a:rPr>
              <a:t>bmjopen.bmj.com</a:t>
            </a:r>
            <a:endParaRPr lang="en-IN" sz="1200" dirty="0"/>
          </a:p>
          <a:p>
            <a:r>
              <a:rPr lang="en-IN" sz="1200" dirty="0"/>
              <a:t>Global, regional, and national burden of osteoarthritis, 1990–2020 (2023) ‘Global burden and trends in osteoarthritis’, </a:t>
            </a:r>
            <a:r>
              <a:rPr lang="en-IN" sz="1200" i="1" dirty="0"/>
              <a:t>The Lancet Rheumatology</a:t>
            </a:r>
            <a:r>
              <a:rPr lang="en-IN" sz="1200" dirty="0"/>
              <a:t>. </a:t>
            </a:r>
            <a:r>
              <a:rPr lang="en-IN" sz="1200" dirty="0">
                <a:hlinkClick r:id="rId4"/>
              </a:rPr>
              <a:t>thelancet.com</a:t>
            </a:r>
            <a:endParaRPr lang="en-IN" sz="1200" dirty="0"/>
          </a:p>
          <a:p>
            <a:r>
              <a:rPr lang="en-IN" sz="1200" dirty="0"/>
              <a:t>Kim, M.J., Kim, J., Park, J.S. &amp; Lee, S.W. (2020) ‘Association of the Western Ontario and McMaster Universities Osteoarthritis Index (WOMAC) with Kellgren–Lawrence grade in symptomatic knee osteoarthritis’, </a:t>
            </a:r>
            <a:r>
              <a:rPr lang="en-IN" sz="1200" i="1" dirty="0"/>
              <a:t>International Journal of Environmental Research and Public Health</a:t>
            </a:r>
            <a:r>
              <a:rPr lang="en-IN" sz="1200" dirty="0"/>
              <a:t>, 17(7). </a:t>
            </a:r>
            <a:r>
              <a:rPr lang="en-IN" sz="1200" dirty="0">
                <a:hlinkClick r:id="rId5"/>
              </a:rPr>
              <a:t>MDPI</a:t>
            </a:r>
            <a:endParaRPr lang="en-IN" sz="1200" dirty="0"/>
          </a:p>
          <a:p>
            <a:r>
              <a:rPr lang="en-IN" sz="1200" dirty="0" err="1"/>
              <a:t>Nicholic</a:t>
            </a:r>
            <a:r>
              <a:rPr lang="en-IN" sz="1200" dirty="0"/>
              <a:t>, G., Barbour, K., Brandt, K.D., et al. (2019) ‘Pain, Physical Function, Radiographic Features, and Quality in Knee Osteoarthritis’, </a:t>
            </a:r>
            <a:r>
              <a:rPr lang="en-IN" sz="1200" i="1" dirty="0"/>
              <a:t>PMC</a:t>
            </a:r>
            <a:r>
              <a:rPr lang="en-IN" sz="1200" dirty="0"/>
              <a:t>. </a:t>
            </a:r>
            <a:r>
              <a:rPr lang="en-IN" sz="1200" dirty="0">
                <a:hlinkClick r:id="rId6"/>
              </a:rPr>
              <a:t>PMC</a:t>
            </a:r>
            <a:endParaRPr lang="en-IN" sz="1200" dirty="0"/>
          </a:p>
          <a:p>
            <a:r>
              <a:rPr lang="en-IN" sz="1200" dirty="0"/>
              <a:t>Özden, F., Akyol, Y., Tuncer, T., &amp; Yildirim, M. (2020) ‘The relationship of radiographic findings with pain, function and quality of life in knee osteoarthritis’, </a:t>
            </a:r>
            <a:r>
              <a:rPr lang="en-IN" sz="1200" i="1" dirty="0"/>
              <a:t>Journal of Orthopaedics</a:t>
            </a:r>
            <a:r>
              <a:rPr lang="en-IN" sz="1200" dirty="0"/>
              <a:t>, (online). </a:t>
            </a:r>
            <a:r>
              <a:rPr lang="en-IN" sz="1200" dirty="0">
                <a:hlinkClick r:id="rId7"/>
              </a:rPr>
              <a:t>sciencedirect.com</a:t>
            </a:r>
            <a:endParaRPr lang="en-IN" sz="1200" dirty="0"/>
          </a:p>
          <a:p>
            <a:r>
              <a:rPr lang="en-IN" sz="1200" dirty="0"/>
              <a:t>Park, S.H., Lee, Y.K., Kim, S.Y. et al. (2020) ‘Validation of the Western Ontario and McMaster Universities Osteoarthritis Index (WOMAC-SF) in community population’, </a:t>
            </a:r>
            <a:r>
              <a:rPr lang="en-IN" sz="1200" i="1" dirty="0"/>
              <a:t>PMC</a:t>
            </a:r>
            <a:r>
              <a:rPr lang="en-IN" sz="1200" dirty="0"/>
              <a:t>. </a:t>
            </a:r>
            <a:r>
              <a:rPr lang="en-IN" sz="1200" dirty="0">
                <a:hlinkClick r:id="rId8"/>
              </a:rPr>
              <a:t>PMC</a:t>
            </a:r>
            <a:endParaRPr lang="en-IN" sz="1200" dirty="0"/>
          </a:p>
          <a:p>
            <a:r>
              <a:rPr lang="en-IN" sz="1200" dirty="0" err="1"/>
              <a:t>Salaffi</a:t>
            </a:r>
            <a:r>
              <a:rPr lang="en-IN" sz="1200" dirty="0"/>
              <a:t>, F., Stancati, A., Silvestri, C.A., </a:t>
            </a:r>
            <a:r>
              <a:rPr lang="en-IN" sz="1200" dirty="0" err="1"/>
              <a:t>Ciapetti</a:t>
            </a:r>
            <a:r>
              <a:rPr lang="en-IN" sz="1200" dirty="0"/>
              <a:t>, A. &amp; Grassi, W. (2003) ‘Reliability and validity of the Western Ontario and McMaster Universities Osteoarthritis Index (WOMAC) in patients with osteoarthritis of the knee’, </a:t>
            </a:r>
            <a:r>
              <a:rPr lang="en-IN" sz="1200" i="1" dirty="0"/>
              <a:t>Osteoarthritis and Cartilage / OARS, Osteoarthritis Research Society</a:t>
            </a:r>
            <a:r>
              <a:rPr lang="en-IN" sz="1200" dirty="0"/>
              <a:t>, 11(5), pp. 551-560. </a:t>
            </a:r>
            <a:r>
              <a:rPr lang="en-IN" sz="1200" dirty="0">
                <a:hlinkClick r:id="rId9"/>
              </a:rPr>
              <a:t>oarsijournal.com</a:t>
            </a:r>
            <a:endParaRPr lang="en-IN" sz="1200" dirty="0"/>
          </a:p>
          <a:p>
            <a:r>
              <a:rPr lang="en-IN" sz="1200" dirty="0" err="1"/>
              <a:t>StatPearls</a:t>
            </a:r>
            <a:r>
              <a:rPr lang="en-IN" sz="1200" dirty="0"/>
              <a:t> (2024) ‘Knee Osteoarthritis’, </a:t>
            </a:r>
            <a:r>
              <a:rPr lang="en-IN" sz="1200" i="1" dirty="0"/>
              <a:t>NCBI Bookshelf</a:t>
            </a:r>
            <a:r>
              <a:rPr lang="en-IN" sz="1200" dirty="0"/>
              <a:t>. Available at: </a:t>
            </a:r>
            <a:r>
              <a:rPr lang="en-IN" sz="1200" dirty="0">
                <a:hlinkClick r:id="rId10"/>
              </a:rPr>
              <a:t>https://www.ncbi.nlm.nih.gov/books/NBK507884/</a:t>
            </a:r>
            <a:r>
              <a:rPr lang="en-IN" sz="1200" dirty="0"/>
              <a:t> [Accessed 3 Nov. 2025]. </a:t>
            </a:r>
            <a:r>
              <a:rPr lang="en-IN" sz="1200" dirty="0">
                <a:hlinkClick r:id="rId10"/>
              </a:rPr>
              <a:t>NCBI</a:t>
            </a:r>
            <a:endParaRPr lang="en-IN" sz="1200" dirty="0"/>
          </a:p>
          <a:p>
            <a:r>
              <a:rPr lang="en-IN" sz="1200" dirty="0" err="1"/>
              <a:t>StatPearls</a:t>
            </a:r>
            <a:r>
              <a:rPr lang="en-IN" sz="1200" dirty="0"/>
              <a:t> (2024) ‘Osteoarthritis’, </a:t>
            </a:r>
            <a:r>
              <a:rPr lang="en-IN" sz="1200" i="1" dirty="0"/>
              <a:t>NCBI Bookshelf</a:t>
            </a:r>
            <a:r>
              <a:rPr lang="en-IN" sz="1200" dirty="0"/>
              <a:t>. Available at: </a:t>
            </a:r>
            <a:r>
              <a:rPr lang="en-IN" sz="1200" dirty="0">
                <a:hlinkClick r:id="rId11"/>
              </a:rPr>
              <a:t>https://www.ncbi.nlm.nih.gov/books/NBK482326/</a:t>
            </a:r>
            <a:r>
              <a:rPr lang="en-IN" sz="1200" dirty="0"/>
              <a:t> [Accessed 3 Nov. 2025]. </a:t>
            </a:r>
            <a:r>
              <a:rPr lang="en-IN" sz="1200" dirty="0">
                <a:hlinkClick r:id="rId11"/>
              </a:rPr>
              <a:t>NCBI</a:t>
            </a:r>
            <a:endParaRPr lang="en-IN" sz="1200" dirty="0"/>
          </a:p>
          <a:p>
            <a:r>
              <a:rPr lang="en-IN" sz="1200" dirty="0"/>
              <a:t>The Permanente Journal (2016) ‘Knee Osteoarthritis: A Primer’, </a:t>
            </a:r>
            <a:r>
              <a:rPr lang="en-IN" sz="1200" i="1" dirty="0"/>
              <a:t>The Permanente Journal</a:t>
            </a:r>
            <a:r>
              <a:rPr lang="en-IN" sz="1200" dirty="0"/>
              <a:t>. </a:t>
            </a:r>
            <a:r>
              <a:rPr lang="en-IN" sz="1200" dirty="0">
                <a:hlinkClick r:id="rId12"/>
              </a:rPr>
              <a:t>thepermanentejournal.org</a:t>
            </a:r>
            <a:endParaRPr lang="en-IN" sz="1200" dirty="0"/>
          </a:p>
          <a:p>
            <a:r>
              <a:rPr lang="en-IN" sz="1200" dirty="0"/>
              <a:t>The World Health Organization (2023) ‘Osteoarthritis: Fact sheet’, </a:t>
            </a:r>
            <a:r>
              <a:rPr lang="en-IN" sz="1200" i="1" dirty="0"/>
              <a:t>WHO</a:t>
            </a:r>
            <a:r>
              <a:rPr lang="en-IN" sz="1200" dirty="0"/>
              <a:t>. Available at: </a:t>
            </a:r>
            <a:r>
              <a:rPr lang="en-IN" sz="1200" dirty="0">
                <a:hlinkClick r:id="rId13"/>
              </a:rPr>
              <a:t>https://www.who.int/news-room/fact-sheets/detail/osteoarthritis</a:t>
            </a:r>
            <a:r>
              <a:rPr lang="en-IN" sz="1200" dirty="0"/>
              <a:t> [Accessed 3 Nov. 2025]. </a:t>
            </a:r>
            <a:r>
              <a:rPr lang="en-IN" sz="1200" dirty="0">
                <a:hlinkClick r:id="rId13"/>
              </a:rPr>
              <a:t>World Health Organization</a:t>
            </a:r>
            <a:endParaRPr lang="en-IN" sz="1200" dirty="0"/>
          </a:p>
          <a:p>
            <a:r>
              <a:rPr lang="en-IN" sz="1200" dirty="0" err="1"/>
              <a:t>Tiulpin</a:t>
            </a:r>
            <a:r>
              <a:rPr lang="en-IN" sz="1200" dirty="0"/>
              <a:t>, A. &amp; </a:t>
            </a:r>
            <a:r>
              <a:rPr lang="en-IN" sz="1200" dirty="0" err="1"/>
              <a:t>Saarakkala</a:t>
            </a:r>
            <a:r>
              <a:rPr lang="en-IN" sz="1200" dirty="0"/>
              <a:t>, S. (2019) ‘Automatic Grading of Individual Knee Osteoarthritis Features in Plain Radiographs using Deep Convolutional Neural Networks’, </a:t>
            </a:r>
            <a:r>
              <a:rPr lang="en-IN" sz="1200" i="1" dirty="0" err="1"/>
              <a:t>arXiv</a:t>
            </a:r>
            <a:r>
              <a:rPr lang="en-IN" sz="1200" i="1" dirty="0"/>
              <a:t> preprint</a:t>
            </a:r>
            <a:r>
              <a:rPr lang="en-IN" sz="1200" dirty="0"/>
              <a:t>. </a:t>
            </a:r>
            <a:r>
              <a:rPr lang="en-IN" sz="1200" dirty="0" err="1">
                <a:hlinkClick r:id="rId14"/>
              </a:rPr>
              <a:t>arXiv</a:t>
            </a:r>
            <a:endParaRPr lang="en-IN" sz="1200" dirty="0"/>
          </a:p>
          <a:p>
            <a:r>
              <a:rPr lang="en-IN" sz="1200" dirty="0"/>
              <a:t>Wang, L., Wang, X., Wang, J., et al. (2023) ‘Prevalence and factors associated with knee osteoarthritis among middle-aged and older adults in rural China: a cross-sectional study’, </a:t>
            </a:r>
            <a:r>
              <a:rPr lang="en-IN" sz="1200" i="1" dirty="0"/>
              <a:t>Journal of Orthopaedic Surgery and Research</a:t>
            </a:r>
            <a:r>
              <a:rPr lang="en-IN" sz="1200" dirty="0"/>
              <a:t>, 18, 424. </a:t>
            </a:r>
          </a:p>
        </p:txBody>
      </p:sp>
    </p:spTree>
    <p:extLst>
      <p:ext uri="{BB962C8B-B14F-4D97-AF65-F5344CB8AC3E}">
        <p14:creationId xmlns:p14="http://schemas.microsoft.com/office/powerpoint/2010/main" val="10843635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104</TotalTime>
  <Words>1101</Words>
  <Application>Microsoft Office PowerPoint</Application>
  <PresentationFormat>A3 Paper (297x420 mm)</PresentationFormat>
  <Paragraphs>42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Sanket Makwana</dc:creator>
  <cp:lastModifiedBy>Sanket Makwana</cp:lastModifiedBy>
  <cp:revision>4</cp:revision>
  <dcterms:created xsi:type="dcterms:W3CDTF">2025-11-03T05:20:10Z</dcterms:created>
  <dcterms:modified xsi:type="dcterms:W3CDTF">2025-11-03T07:04:11Z</dcterms:modified>
</cp:coreProperties>
</file>