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1" r:id="rId1"/>
  </p:sldMasterIdLst>
  <p:notesMasterIdLst>
    <p:notesMasterId r:id="rId23"/>
  </p:notesMasterIdLst>
  <p:sldIdLst>
    <p:sldId id="256" r:id="rId2"/>
    <p:sldId id="257" r:id="rId3"/>
    <p:sldId id="779" r:id="rId4"/>
    <p:sldId id="769" r:id="rId5"/>
    <p:sldId id="377" r:id="rId6"/>
    <p:sldId id="770" r:id="rId7"/>
    <p:sldId id="375" r:id="rId8"/>
    <p:sldId id="376" r:id="rId9"/>
    <p:sldId id="780" r:id="rId10"/>
    <p:sldId id="782" r:id="rId11"/>
    <p:sldId id="364" r:id="rId12"/>
    <p:sldId id="781" r:id="rId13"/>
    <p:sldId id="382" r:id="rId14"/>
    <p:sldId id="771" r:id="rId15"/>
    <p:sldId id="611" r:id="rId16"/>
    <p:sldId id="605" r:id="rId17"/>
    <p:sldId id="773" r:id="rId18"/>
    <p:sldId id="784" r:id="rId19"/>
    <p:sldId id="786" r:id="rId20"/>
    <p:sldId id="778" r:id="rId21"/>
    <p:sldId id="772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44" autoAdjust="0"/>
    <p:restoredTop sz="76667" autoAdjust="0"/>
  </p:normalViewPr>
  <p:slideViewPr>
    <p:cSldViewPr snapToGrid="0">
      <p:cViewPr varScale="1">
        <p:scale>
          <a:sx n="79" d="100"/>
          <a:sy n="79" d="100"/>
        </p:scale>
        <p:origin x="85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969960-2F78-46F0-BD09-DCF76EF0B89A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A5AA75-38C3-4CD8-A0CC-2519A0D456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94294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A5AA75-38C3-4CD8-A0CC-2519A0D456E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16019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Your brand is derived from who you are, who you want to be and who people perceive you to be.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Your brand strategy is how, what, where, when and to whom you plan on communicating to and delivering on your brand messages.</a:t>
            </a: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Your distribution channels are also part of your brand strategy. And what you communicate visually and verbally is part of your brand strategy, too.</a:t>
            </a: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Consistent, strategic branding leads to strong brand equity: the commercial value that derives from consumer perception of the brand name of a particular product or service, rather than from the product or service itself.</a:t>
            </a: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means the added value brought to your company's products or services that allows you to charge more for your brand than what identical, unbranded products command.</a:t>
            </a: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Coke vs. a generic soda: Coca-Cola has built a powerful brand equity, it can charge more for its product - and customers will pay that higher price.</a:t>
            </a: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Added value intrinsic to brand equity frequently comes in the form of perceived quality or emotional attachment.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A5AA75-38C3-4CD8-A0CC-2519A0D456E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8963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>
            <a:extLst>
              <a:ext uri="{FF2B5EF4-FFF2-40B4-BE49-F238E27FC236}">
                <a16:creationId xmlns:a16="http://schemas.microsoft.com/office/drawing/2014/main" id="{CFD74A42-81E2-4C2E-966C-7F1E1F41E18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9B9C99D-3C4E-4759-B5A3-89EB0C6C7852}" type="slidenum">
              <a:rPr lang="en-US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9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52227" name="Rectangle 2">
            <a:extLst>
              <a:ext uri="{FF2B5EF4-FFF2-40B4-BE49-F238E27FC236}">
                <a16:creationId xmlns:a16="http://schemas.microsoft.com/office/drawing/2014/main" id="{0A12E027-72CC-4801-BDDE-D0EBC06A737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8" name="Rectangle 3">
            <a:extLst>
              <a:ext uri="{FF2B5EF4-FFF2-40B4-BE49-F238E27FC236}">
                <a16:creationId xmlns:a16="http://schemas.microsoft.com/office/drawing/2014/main" id="{DF305759-AAA2-4984-B787-206A292D185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2917581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>
            <a:extLst>
              <a:ext uri="{FF2B5EF4-FFF2-40B4-BE49-F238E27FC236}">
                <a16:creationId xmlns:a16="http://schemas.microsoft.com/office/drawing/2014/main" id="{CFD74A42-81E2-4C2E-966C-7F1E1F41E18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9B9C99D-3C4E-4759-B5A3-89EB0C6C7852}" type="slidenum">
              <a:rPr lang="en-US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10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52227" name="Rectangle 2">
            <a:extLst>
              <a:ext uri="{FF2B5EF4-FFF2-40B4-BE49-F238E27FC236}">
                <a16:creationId xmlns:a16="http://schemas.microsoft.com/office/drawing/2014/main" id="{0A12E027-72CC-4801-BDDE-D0EBC06A737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8" name="Rectangle 3">
            <a:extLst>
              <a:ext uri="{FF2B5EF4-FFF2-40B4-BE49-F238E27FC236}">
                <a16:creationId xmlns:a16="http://schemas.microsoft.com/office/drawing/2014/main" id="{DF305759-AAA2-4984-B787-206A292D185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874428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>
            <a:extLst>
              <a:ext uri="{FF2B5EF4-FFF2-40B4-BE49-F238E27FC236}">
                <a16:creationId xmlns:a16="http://schemas.microsoft.com/office/drawing/2014/main" id="{CFD74A42-81E2-4C2E-966C-7F1E1F41E18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9B9C99D-3C4E-4759-B5A3-89EB0C6C7852}" type="slidenum">
              <a:rPr lang="en-US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11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52227" name="Rectangle 2">
            <a:extLst>
              <a:ext uri="{FF2B5EF4-FFF2-40B4-BE49-F238E27FC236}">
                <a16:creationId xmlns:a16="http://schemas.microsoft.com/office/drawing/2014/main" id="{0A12E027-72CC-4801-BDDE-D0EBC06A737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8" name="Rectangle 3">
            <a:extLst>
              <a:ext uri="{FF2B5EF4-FFF2-40B4-BE49-F238E27FC236}">
                <a16:creationId xmlns:a16="http://schemas.microsoft.com/office/drawing/2014/main" id="{DF305759-AAA2-4984-B787-206A292D185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>
            <a:extLst>
              <a:ext uri="{FF2B5EF4-FFF2-40B4-BE49-F238E27FC236}">
                <a16:creationId xmlns:a16="http://schemas.microsoft.com/office/drawing/2014/main" id="{CFD74A42-81E2-4C2E-966C-7F1E1F41E18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9B9C99D-3C4E-4759-B5A3-89EB0C6C7852}" type="slidenum">
              <a:rPr lang="en-US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12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52227" name="Rectangle 2">
            <a:extLst>
              <a:ext uri="{FF2B5EF4-FFF2-40B4-BE49-F238E27FC236}">
                <a16:creationId xmlns:a16="http://schemas.microsoft.com/office/drawing/2014/main" id="{0A12E027-72CC-4801-BDDE-D0EBC06A737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8" name="Rectangle 3">
            <a:extLst>
              <a:ext uri="{FF2B5EF4-FFF2-40B4-BE49-F238E27FC236}">
                <a16:creationId xmlns:a16="http://schemas.microsoft.com/office/drawing/2014/main" id="{DF305759-AAA2-4984-B787-206A292D185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0693748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>
            <a:extLst>
              <a:ext uri="{FF2B5EF4-FFF2-40B4-BE49-F238E27FC236}">
                <a16:creationId xmlns:a16="http://schemas.microsoft.com/office/drawing/2014/main" id="{CFD74A42-81E2-4C2E-966C-7F1E1F41E18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9B9C99D-3C4E-4759-B5A3-89EB0C6C7852}" type="slidenum">
              <a:rPr lang="en-US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18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52227" name="Rectangle 2">
            <a:extLst>
              <a:ext uri="{FF2B5EF4-FFF2-40B4-BE49-F238E27FC236}">
                <a16:creationId xmlns:a16="http://schemas.microsoft.com/office/drawing/2014/main" id="{0A12E027-72CC-4801-BDDE-D0EBC06A737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8" name="Rectangle 3">
            <a:extLst>
              <a:ext uri="{FF2B5EF4-FFF2-40B4-BE49-F238E27FC236}">
                <a16:creationId xmlns:a16="http://schemas.microsoft.com/office/drawing/2014/main" id="{DF305759-AAA2-4984-B787-206A292D185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51207364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>
            <a:extLst>
              <a:ext uri="{FF2B5EF4-FFF2-40B4-BE49-F238E27FC236}">
                <a16:creationId xmlns:a16="http://schemas.microsoft.com/office/drawing/2014/main" id="{CFD74A42-81E2-4C2E-966C-7F1E1F41E18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9B9C99D-3C4E-4759-B5A3-89EB0C6C7852}" type="slidenum">
              <a:rPr lang="en-US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19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52227" name="Rectangle 2">
            <a:extLst>
              <a:ext uri="{FF2B5EF4-FFF2-40B4-BE49-F238E27FC236}">
                <a16:creationId xmlns:a16="http://schemas.microsoft.com/office/drawing/2014/main" id="{0A12E027-72CC-4801-BDDE-D0EBC06A737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8" name="Rectangle 3">
            <a:extLst>
              <a:ext uri="{FF2B5EF4-FFF2-40B4-BE49-F238E27FC236}">
                <a16:creationId xmlns:a16="http://schemas.microsoft.com/office/drawing/2014/main" id="{DF305759-AAA2-4984-B787-206A292D185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277793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none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11/21/2023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29789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11/21/2023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24064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none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11/21/2023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9866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11/21/2023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49640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11/21/2023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822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11/21/2023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33059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11/21/2023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27383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11/21/2023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44665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11/21/2023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92011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11/21/2023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7369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11/21/2023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34804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1219200" y="1524000"/>
            <a:ext cx="9550400" cy="381000"/>
          </a:xfrm>
        </p:spPr>
        <p:txBody>
          <a:bodyPr/>
          <a:lstStyle>
            <a:lvl1pPr algn="ctr">
              <a:buNone/>
              <a:defRPr sz="2800" b="1" i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57CDB042-C9E2-4402-B780-1CC90DF4B69F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14400" y="6248400"/>
            <a:ext cx="2540000" cy="457200"/>
          </a:xfrm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defRPr>
                <a:ea typeface="ヒラギノ角ゴ Pro W3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A8687AC2-30FE-4DAA-AE9F-F250E08BD3E8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165600" y="6248400"/>
            <a:ext cx="3860800" cy="457200"/>
          </a:xfrm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defRPr>
                <a:ea typeface="ヒラギノ角ゴ Pro W3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1852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193F01-6650-49B0-9768-5148F66CC2C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7D0B3B-07FE-48C1-BDBC-694480A88D7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© Jonathan Groucutt 2006</a:t>
            </a:r>
          </a:p>
          <a:p>
            <a:pPr>
              <a:defRPr/>
            </a:pPr>
            <a:r>
              <a:rPr lang="en-GB"/>
              <a:t>Foundations of Marketing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07903C-D237-4019-9E81-B63328BD069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976D14-98C3-496F-B524-6DA63D2D65E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25374202"/>
      </p:ext>
    </p:extLst>
  </p:cSld>
  <p:clrMapOvr>
    <a:masterClrMapping/>
  </p:clrMapOvr>
  <p:transition spd="slow">
    <p:blind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11/21/2023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119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35" r:id="rId5"/>
    <p:sldLayoutId id="2147483730" r:id="rId6"/>
    <p:sldLayoutId id="2147483731" r:id="rId7"/>
    <p:sldLayoutId id="2147483732" r:id="rId8"/>
    <p:sldLayoutId id="2147483733" r:id="rId9"/>
    <p:sldLayoutId id="2147483734" r:id="rId10"/>
    <p:sldLayoutId id="2147483736" r:id="rId11"/>
    <p:sldLayoutId id="2147483742" r:id="rId12"/>
    <p:sldLayoutId id="2147483743" r:id="rId13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i="0" kern="1200" cap="none" spc="-7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g.co.uk/brands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5YM3t3j5UVw?feature=oembed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13.xml"/><Relationship Id="rId1" Type="http://schemas.openxmlformats.org/officeDocument/2006/relationships/video" Target="https://www.youtube.com/embed/WH5BsgTTOX4?feature=oembed" TargetMode="External"/><Relationship Id="rId4" Type="http://schemas.openxmlformats.org/officeDocument/2006/relationships/image" Target="../media/image11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youtu.be/tFffkU_DwvI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interbrand.com/best-brand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2A4F94B-EAC7-4067-B62F-FC5CC42B25C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90000"/>
          </a:blip>
          <a:srcRect t="15730"/>
          <a:stretch/>
        </p:blipFill>
        <p:spPr>
          <a:xfrm>
            <a:off x="1" y="10"/>
            <a:ext cx="12191999" cy="6857989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DB4A12B6-EF0D-43E8-8C17-4FAD4D2766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>
              <a:lumMod val="85000"/>
              <a:lumOff val="15000"/>
              <a:alpha val="93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E107525-0C02-447F-8A3F-553320A723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2"/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4265D3-299F-45AA-9A6C-D82E0F7E5D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BMBM4005 Marketing Fundamentals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Week 8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3BE401-C149-4472-9815-F2D1AD08E7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Gwyneth Jones</a:t>
            </a:r>
          </a:p>
        </p:txBody>
      </p:sp>
      <p:sp>
        <p:nvSpPr>
          <p:cNvPr id="20" name="Rectangle 12">
            <a:extLst>
              <a:ext uri="{FF2B5EF4-FFF2-40B4-BE49-F238E27FC236}">
                <a16:creationId xmlns:a16="http://schemas.microsoft.com/office/drawing/2014/main" id="{AB7A42E3-05D8-4A0B-9D4E-20EF581E57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1" name="Straight Connector 14">
            <a:extLst>
              <a:ext uri="{FF2B5EF4-FFF2-40B4-BE49-F238E27FC236}">
                <a16:creationId xmlns:a16="http://schemas.microsoft.com/office/drawing/2014/main" id="{6EE9A54B-189D-4645-8254-FDC4210EC6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16">
            <a:extLst>
              <a:ext uri="{FF2B5EF4-FFF2-40B4-BE49-F238E27FC236}">
                <a16:creationId xmlns:a16="http://schemas.microsoft.com/office/drawing/2014/main" id="{511CE48F-D5E4-4520-AF1E-8F85CFBDA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41448851-39AD-4943-BF9C-C50704E08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913025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68375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04BED5A-E98E-4DA0-BAA5-4F6AB2492D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B64B94A-E40E-48CE-BD7B-C1A30AE572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3982" y="488542"/>
            <a:ext cx="11244036" cy="5880916"/>
          </a:xfrm>
          <a:prstGeom prst="rect">
            <a:avLst/>
          </a:prstGeom>
          <a:ln w="158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9EC5CA6-6479-49D5-B4B5-5643D26B83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84442" y="2057401"/>
            <a:ext cx="0" cy="27432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D1B26337-5AA4-470D-9687-5907CB53B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685800"/>
            <a:ext cx="10853928" cy="5486400"/>
          </a:xfrm>
          <a:prstGeom prst="rect">
            <a:avLst/>
          </a:prstGeom>
          <a:noFill/>
          <a:ln w="6350" cap="sq" cmpd="sng" algn="ctr">
            <a:solidFill>
              <a:srgbClr val="FFFFFF"/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BA3794-C83C-4CE5-9655-44B63155B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6440" y="1000370"/>
            <a:ext cx="3462079" cy="4857262"/>
          </a:xfrm>
        </p:spPr>
        <p:txBody>
          <a:bodyPr>
            <a:normAutofit/>
          </a:bodyPr>
          <a:lstStyle/>
          <a:p>
            <a:pPr algn="r"/>
            <a:r>
              <a:rPr lang="en-GB" sz="4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A40600-9AF1-4669-A856-3AED649E6C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3691" y="1000370"/>
            <a:ext cx="6212310" cy="485726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36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Branding</a:t>
            </a:r>
          </a:p>
          <a:p>
            <a:endParaRPr lang="en-GB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8801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715598-2435-0B78-53CA-B3F3335270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512" y="870132"/>
            <a:ext cx="9792208" cy="1527078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is Branding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65748F-B606-BD6F-1EFA-0670E731F5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5512" y="2557849"/>
            <a:ext cx="9792208" cy="3407862"/>
          </a:xfrm>
        </p:spPr>
        <p:txBody>
          <a:bodyPr>
            <a:normAutofit/>
          </a:bodyPr>
          <a:lstStyle/>
          <a:p>
            <a:r>
              <a:rPr lang="en-GB" sz="2400" b="0" i="0" dirty="0">
                <a:solidFill>
                  <a:srgbClr val="0F0F0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Branding in marketing is the strategic process of creating a unique identity, perception, and recognition for a product, service, or company in the minds of consumers. </a:t>
            </a:r>
          </a:p>
          <a:p>
            <a:endParaRPr lang="en-GB" sz="2400" dirty="0">
              <a:solidFill>
                <a:srgbClr val="0F0F0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0" i="0" dirty="0">
                <a:solidFill>
                  <a:srgbClr val="0F0F0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encompasses various elements and strategies aimed at establishing a distinct image that differentiates a brand from its competitors.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2DE904-531D-EA6C-1202-D75D0F452B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75512" y="6221173"/>
            <a:ext cx="5212080" cy="274320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b="0" i="0" u="none" strike="noStrike" kern="1200" cap="all" spc="0" normalizeH="0" baseline="0" noProof="0">
              <a:ln>
                <a:noFill/>
              </a:ln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455157-360F-564A-5024-D913B4C461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504680" y="6221173"/>
            <a:ext cx="1463040" cy="274320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defTabSz="914400" rtl="0" eaLnBrk="1" fontAlgn="auto" latinLnBrk="0" hangingPunct="1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234977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715598-2435-0B78-53CA-B3F3335270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512" y="870132"/>
            <a:ext cx="9792208" cy="1527078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is a brand?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65748F-B606-BD6F-1EFA-0670E731F5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5512" y="2557849"/>
            <a:ext cx="9792208" cy="3407862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brand is a name, term, sign, symbol, or design that identifies a product/service - differentiating it from competition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Customers attach meanings to brands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Customers develop brand relationships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2DE904-531D-EA6C-1202-D75D0F452B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75512" y="6221173"/>
            <a:ext cx="5212080" cy="274320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b="0" i="0" u="none" strike="noStrike" kern="1200" cap="all" spc="0" normalizeH="0" baseline="0" noProof="0">
              <a:ln>
                <a:noFill/>
              </a:ln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455157-360F-564A-5024-D913B4C461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504680" y="6221173"/>
            <a:ext cx="1463040" cy="274320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defTabSz="914400" rtl="0" eaLnBrk="1" fontAlgn="auto" latinLnBrk="0" hangingPunct="1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983166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04BED5A-E98E-4DA0-BAA5-4F6AB2492D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B64B94A-E40E-48CE-BD7B-C1A30AE572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3982" y="488542"/>
            <a:ext cx="11244036" cy="5880916"/>
          </a:xfrm>
          <a:prstGeom prst="rect">
            <a:avLst/>
          </a:prstGeom>
          <a:ln w="158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9EC5CA6-6479-49D5-B4B5-5643D26B83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84442" y="2057401"/>
            <a:ext cx="0" cy="27432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D1B26337-5AA4-470D-9687-5907CB53B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685800"/>
            <a:ext cx="10853928" cy="5486400"/>
          </a:xfrm>
          <a:prstGeom prst="rect">
            <a:avLst/>
          </a:prstGeom>
          <a:noFill/>
          <a:ln w="6350" cap="sq" cmpd="sng" algn="ctr">
            <a:solidFill>
              <a:srgbClr val="FFFFFF"/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CA5F7F-3998-4B11-88C5-65CB3CEE33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6440" y="1000370"/>
            <a:ext cx="3462079" cy="4857262"/>
          </a:xfrm>
        </p:spPr>
        <p:txBody>
          <a:bodyPr>
            <a:normAutofit/>
          </a:bodyPr>
          <a:lstStyle/>
          <a:p>
            <a:pPr algn="r"/>
            <a:r>
              <a:rPr lang="en-GB" sz="4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2369F-145F-4226-987C-D84F69A38C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3691" y="1000370"/>
            <a:ext cx="6212310" cy="4857262"/>
          </a:xfrm>
        </p:spPr>
        <p:txBody>
          <a:bodyPr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GB" sz="2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 brand is your promise to your customer</a:t>
            </a:r>
          </a:p>
          <a:p>
            <a:pPr>
              <a:lnSpc>
                <a:spcPct val="90000"/>
              </a:lnSpc>
            </a:pPr>
            <a:endParaRPr lang="en-GB" sz="8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tells them what they can expect from your products and services</a:t>
            </a:r>
          </a:p>
          <a:p>
            <a:pPr>
              <a:lnSpc>
                <a:spcPct val="90000"/>
              </a:lnSpc>
            </a:pPr>
            <a:endParaRPr lang="en-GB" sz="8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differentiates your offering from that of your competitors. </a:t>
            </a:r>
          </a:p>
          <a:p>
            <a:pPr>
              <a:lnSpc>
                <a:spcPct val="90000"/>
              </a:lnSpc>
            </a:pPr>
            <a:endParaRPr lang="en-GB" sz="8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effective </a:t>
            </a:r>
            <a:r>
              <a:rPr lang="en-GB" sz="2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brand strategy </a:t>
            </a:r>
            <a:r>
              <a:rPr lang="en-GB" sz="2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gives you a major edge in increasingly competitive markets</a:t>
            </a:r>
          </a:p>
          <a:p>
            <a:pPr>
              <a:lnSpc>
                <a:spcPct val="90000"/>
              </a:lnSpc>
            </a:pPr>
            <a:endParaRPr lang="en-GB" sz="8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foundation of your brand is your logo:</a:t>
            </a:r>
          </a:p>
          <a:p>
            <a:pPr marL="548640" lvl="2" indent="0">
              <a:lnSpc>
                <a:spcPct val="90000"/>
              </a:lnSpc>
              <a:buNone/>
            </a:pPr>
            <a:r>
              <a:rPr lang="en-GB" sz="2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 website, packaging and promotional materials should integrate your logo</a:t>
            </a:r>
          </a:p>
        </p:txBody>
      </p:sp>
    </p:spTree>
    <p:extLst>
      <p:ext uri="{BB962C8B-B14F-4D97-AF65-F5344CB8AC3E}">
        <p14:creationId xmlns:p14="http://schemas.microsoft.com/office/powerpoint/2010/main" val="1894815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65FAA58-0EDC-412F-A5F8-01968BE605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8089CB0-2F03-4E3C-ADBB-570A3BE78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1081" y="0"/>
            <a:ext cx="5510773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DBA80B1-3B69-49C0-8AC9-716ABA57F5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197" y="643464"/>
            <a:ext cx="4143830" cy="5566305"/>
          </a:xfrm>
          <a:prstGeom prst="rect">
            <a:avLst/>
          </a:prstGeom>
          <a:solidFill>
            <a:srgbClr val="D9D9D9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47E1103-B264-49BE-BC2A-F4E40BD3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1587" y="806860"/>
            <a:ext cx="3813048" cy="5239512"/>
          </a:xfrm>
          <a:prstGeom prst="rect">
            <a:avLst/>
          </a:prstGeom>
          <a:solidFill>
            <a:schemeClr val="bg1"/>
          </a:solidFill>
          <a:ln w="9525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CDF1F5-E6F9-81A5-E0C1-8E3AF8C5CD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3887" y="1185059"/>
            <a:ext cx="3491832" cy="4487882"/>
          </a:xfrm>
        </p:spPr>
        <p:txBody>
          <a:bodyPr>
            <a:normAutofit/>
          </a:bodyPr>
          <a:lstStyle/>
          <a:p>
            <a:pPr algn="ctr"/>
            <a:r>
              <a:rPr lang="en-GB" sz="4400">
                <a:latin typeface="Arial" panose="020B0604020202020204" pitchFamily="34" charset="0"/>
                <a:cs typeface="Arial" panose="020B0604020202020204" pitchFamily="34" charset="0"/>
              </a:rPr>
              <a:t>Exercise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2DA11B6-B538-4624-9628-98B823D76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9939" y="276008"/>
            <a:ext cx="6146615" cy="6305984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FB1CB5B-67A5-45DB-B8E1-7A09A642E3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25455" y="438912"/>
            <a:ext cx="5815584" cy="598017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C75EC-632F-8B73-21A5-78937E41D2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3656" y="936416"/>
            <a:ext cx="4870512" cy="4985169"/>
          </a:xfrm>
        </p:spPr>
        <p:txBody>
          <a:bodyPr anchor="ctr"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How many of the following brand logos can you identify from the images shown on the next slide?</a:t>
            </a:r>
          </a:p>
        </p:txBody>
      </p:sp>
    </p:spTree>
    <p:extLst>
      <p:ext uri="{BB962C8B-B14F-4D97-AF65-F5344CB8AC3E}">
        <p14:creationId xmlns:p14="http://schemas.microsoft.com/office/powerpoint/2010/main" val="7837709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160" name="Rectangle 49159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162" name="Rectangle 49161">
            <a:extLst>
              <a:ext uri="{FF2B5EF4-FFF2-40B4-BE49-F238E27FC236}">
                <a16:creationId xmlns:a16="http://schemas.microsoft.com/office/drawing/2014/main" id="{4EC7E010-C712-408D-9787-0842AFC9F4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49164" name="Rectangle 49163">
            <a:extLst>
              <a:ext uri="{FF2B5EF4-FFF2-40B4-BE49-F238E27FC236}">
                <a16:creationId xmlns:a16="http://schemas.microsoft.com/office/drawing/2014/main" id="{0503FCEF-A9BA-4991-9220-E36615FB8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9166" name="Rectangle 49165">
            <a:extLst>
              <a:ext uri="{FF2B5EF4-FFF2-40B4-BE49-F238E27FC236}">
                <a16:creationId xmlns:a16="http://schemas.microsoft.com/office/drawing/2014/main" id="{9664D085-C814-4D74-BCE0-2059F0DC04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B24DC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168" name="Rectangle 49167">
            <a:extLst>
              <a:ext uri="{FF2B5EF4-FFF2-40B4-BE49-F238E27FC236}">
                <a16:creationId xmlns:a16="http://schemas.microsoft.com/office/drawing/2014/main" id="{DDA5539E-D8B4-4F5A-B46F-C304F5D7A8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9155" name="Content Placeholder 3" descr="logos.bmp">
            <a:extLst>
              <a:ext uri="{FF2B5EF4-FFF2-40B4-BE49-F238E27FC236}">
                <a16:creationId xmlns:a16="http://schemas.microsoft.com/office/drawing/2014/main" id="{ACA4CA70-1BD6-4B4D-9029-FD23B7B2E6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0" y="683056"/>
            <a:ext cx="8290559" cy="565830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183" name="Rectangle 50182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185" name="Rectangle 50184">
            <a:extLst>
              <a:ext uri="{FF2B5EF4-FFF2-40B4-BE49-F238E27FC236}">
                <a16:creationId xmlns:a16="http://schemas.microsoft.com/office/drawing/2014/main" id="{4EC7E010-C712-408D-9787-0842AFC9F4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0187" name="Rectangle 50186">
            <a:extLst>
              <a:ext uri="{FF2B5EF4-FFF2-40B4-BE49-F238E27FC236}">
                <a16:creationId xmlns:a16="http://schemas.microsoft.com/office/drawing/2014/main" id="{0503FCEF-A9BA-4991-9220-E36615FB8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0189" name="Rectangle 50188">
            <a:extLst>
              <a:ext uri="{FF2B5EF4-FFF2-40B4-BE49-F238E27FC236}">
                <a16:creationId xmlns:a16="http://schemas.microsoft.com/office/drawing/2014/main" id="{9664D085-C814-4D74-BCE0-2059F0DC04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B24DC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191" name="Rectangle 50190">
            <a:extLst>
              <a:ext uri="{FF2B5EF4-FFF2-40B4-BE49-F238E27FC236}">
                <a16:creationId xmlns:a16="http://schemas.microsoft.com/office/drawing/2014/main" id="{DDA5539E-D8B4-4F5A-B46F-C304F5D7A8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0178" name="Content Placeholder 3" descr="logos revealed.bmp">
            <a:extLst>
              <a:ext uri="{FF2B5EF4-FFF2-40B4-BE49-F238E27FC236}">
                <a16:creationId xmlns:a16="http://schemas.microsoft.com/office/drawing/2014/main" id="{FCCCE119-3FF9-48EC-BD16-E4B3F51EA1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1536" y="483352"/>
            <a:ext cx="8790432" cy="599946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09" name="Rectangle 51208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11" name="Rectangle 51210">
            <a:extLst>
              <a:ext uri="{FF2B5EF4-FFF2-40B4-BE49-F238E27FC236}">
                <a16:creationId xmlns:a16="http://schemas.microsoft.com/office/drawing/2014/main" id="{88DE9B99-ADEF-4DA4-A716-52D0A8BE53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1213" name="Rectangle 51212">
            <a:extLst>
              <a:ext uri="{FF2B5EF4-FFF2-40B4-BE49-F238E27FC236}">
                <a16:creationId xmlns:a16="http://schemas.microsoft.com/office/drawing/2014/main" id="{6E20860D-8992-496E-BC22-8450E344B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1215" name="Rectangle 51214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51217" name="Rectangle 51216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1203" name="Rectangle 2">
            <a:extLst>
              <a:ext uri="{FF2B5EF4-FFF2-40B4-BE49-F238E27FC236}">
                <a16:creationId xmlns:a16="http://schemas.microsoft.com/office/drawing/2014/main" id="{F7F1AB9F-8499-4204-8510-C9F19C8897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75512" y="548640"/>
            <a:ext cx="9792208" cy="11460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b="1" spc="0" dirty="0">
                <a:latin typeface="Arial" panose="020B0604020202020204" pitchFamily="34" charset="0"/>
                <a:cs typeface="Arial" panose="020B0604020202020204" pitchFamily="34" charset="0"/>
              </a:rPr>
              <a:t>Why Use Branding?</a:t>
            </a:r>
          </a:p>
        </p:txBody>
      </p:sp>
      <p:sp>
        <p:nvSpPr>
          <p:cNvPr id="51204" name="Rectangle 15">
            <a:extLst>
              <a:ext uri="{FF2B5EF4-FFF2-40B4-BE49-F238E27FC236}">
                <a16:creationId xmlns:a16="http://schemas.microsoft.com/office/drawing/2014/main" id="{181008B9-B425-4A49-9B4F-E6C271F89B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75512" y="1932432"/>
            <a:ext cx="9792208" cy="403327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indent="-182880">
              <a:lnSpc>
                <a:spcPct val="90000"/>
              </a:lnSpc>
              <a:spcBef>
                <a:spcPct val="300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altLang="en-US" sz="2700" dirty="0"/>
              <a:t>A strong brand is a </a:t>
            </a:r>
            <a:r>
              <a:rPr lang="en-US" altLang="en-US" sz="2700" b="1" dirty="0"/>
              <a:t>differentiator </a:t>
            </a:r>
            <a:r>
              <a:rPr lang="en-US" altLang="en-US" sz="2700" dirty="0"/>
              <a:t>from competing products (differentiation, segmentation)</a:t>
            </a:r>
          </a:p>
          <a:p>
            <a:pPr indent="-182880">
              <a:lnSpc>
                <a:spcPct val="90000"/>
              </a:lnSpc>
              <a:spcBef>
                <a:spcPct val="300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altLang="en-US" sz="2700" dirty="0"/>
          </a:p>
          <a:p>
            <a:pPr indent="-182880">
              <a:lnSpc>
                <a:spcPct val="90000"/>
              </a:lnSpc>
              <a:spcBef>
                <a:spcPct val="300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altLang="en-US" sz="2700" dirty="0"/>
              <a:t>A strong brand results in </a:t>
            </a:r>
            <a:r>
              <a:rPr lang="en-US" altLang="en-US" sz="2700" b="1" dirty="0"/>
              <a:t>customer loyalty</a:t>
            </a:r>
            <a:r>
              <a:rPr lang="en-US" altLang="en-US" sz="2700" dirty="0"/>
              <a:t> and </a:t>
            </a:r>
            <a:r>
              <a:rPr lang="en-US" altLang="en-US" sz="2700" b="1" dirty="0"/>
              <a:t>purchases</a:t>
            </a:r>
            <a:r>
              <a:rPr lang="en-US" altLang="en-US" sz="2700" dirty="0"/>
              <a:t> (selection, awareness, recall, recognition)</a:t>
            </a:r>
          </a:p>
          <a:p>
            <a:pPr indent="-182880">
              <a:lnSpc>
                <a:spcPct val="90000"/>
              </a:lnSpc>
              <a:spcBef>
                <a:spcPct val="300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altLang="en-US" sz="2700" dirty="0"/>
          </a:p>
          <a:p>
            <a:pPr indent="-182880">
              <a:lnSpc>
                <a:spcPct val="90000"/>
              </a:lnSpc>
              <a:spcBef>
                <a:spcPct val="300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altLang="en-US" sz="2700" dirty="0"/>
              <a:t>A strong brand adds </a:t>
            </a:r>
            <a:r>
              <a:rPr lang="en-US" altLang="en-US" sz="2700" b="1" dirty="0"/>
              <a:t>value </a:t>
            </a:r>
            <a:r>
              <a:rPr lang="en-US" altLang="en-US" sz="2700" dirty="0"/>
              <a:t>and can be an enduring asset (brand equity)</a:t>
            </a:r>
          </a:p>
        </p:txBody>
      </p:sp>
      <p:sp>
        <p:nvSpPr>
          <p:cNvPr id="51202" name="Slide Number Placeholder 6">
            <a:extLst>
              <a:ext uri="{FF2B5EF4-FFF2-40B4-BE49-F238E27FC236}">
                <a16:creationId xmlns:a16="http://schemas.microsoft.com/office/drawing/2014/main" id="{235EB7B9-2AA4-4457-A772-63DE34ED1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504680" y="6221173"/>
            <a:ext cx="1463040" cy="27432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defTabSz="457200">
              <a:spcBef>
                <a:spcPct val="0"/>
              </a:spcBef>
              <a:spcAft>
                <a:spcPts val="600"/>
              </a:spcAft>
              <a:buFontTx/>
              <a:buNone/>
            </a:pPr>
            <a:fld id="{3A84731A-55FF-412B-98D8-8F81783B8127}" type="slidenum">
              <a:rPr lang="en-US" altLang="en-US" sz="10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pPr defTabSz="457200"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9</a:t>
            </a:fld>
            <a:endParaRPr lang="en-US" altLang="en-US" sz="100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5464712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09" name="Rectangle 51208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11" name="Rectangle 51210">
            <a:extLst>
              <a:ext uri="{FF2B5EF4-FFF2-40B4-BE49-F238E27FC236}">
                <a16:creationId xmlns:a16="http://schemas.microsoft.com/office/drawing/2014/main" id="{88DE9B99-ADEF-4DA4-A716-52D0A8BE53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1213" name="Rectangle 51212">
            <a:extLst>
              <a:ext uri="{FF2B5EF4-FFF2-40B4-BE49-F238E27FC236}">
                <a16:creationId xmlns:a16="http://schemas.microsoft.com/office/drawing/2014/main" id="{6E20860D-8992-496E-BC22-8450E344B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1215" name="Rectangle 51214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51217" name="Rectangle 51216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1203" name="Rectangle 2">
            <a:extLst>
              <a:ext uri="{FF2B5EF4-FFF2-40B4-BE49-F238E27FC236}">
                <a16:creationId xmlns:a16="http://schemas.microsoft.com/office/drawing/2014/main" id="{F7F1AB9F-8499-4204-8510-C9F19C8897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75512" y="548640"/>
            <a:ext cx="9792208" cy="11460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b="1" spc="0" dirty="0">
                <a:latin typeface="Arial" panose="020B0604020202020204" pitchFamily="34" charset="0"/>
                <a:cs typeface="Arial" panose="020B0604020202020204" pitchFamily="34" charset="0"/>
              </a:rPr>
              <a:t>Brand Positioning</a:t>
            </a:r>
          </a:p>
        </p:txBody>
      </p:sp>
      <p:sp>
        <p:nvSpPr>
          <p:cNvPr id="51204" name="Rectangle 15">
            <a:extLst>
              <a:ext uri="{FF2B5EF4-FFF2-40B4-BE49-F238E27FC236}">
                <a16:creationId xmlns:a16="http://schemas.microsoft.com/office/drawing/2014/main" id="{181008B9-B425-4A49-9B4F-E6C271F89B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75512" y="1932432"/>
            <a:ext cx="9792208" cy="403327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>
              <a:buNone/>
            </a:pPr>
            <a:endParaRPr lang="en-GB" b="1" i="0" dirty="0">
              <a:effectLst/>
              <a:latin typeface="Söhne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Söhne"/>
              </a:rPr>
              <a:t>Determining where the brand stands in relation to competitors in the minds of consumers.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effectLst/>
              <a:latin typeface="Söhne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Söhne"/>
              </a:rPr>
              <a:t>Highlighting unique value propositions to occupy a distinct place in the market.</a:t>
            </a:r>
          </a:p>
        </p:txBody>
      </p:sp>
      <p:sp>
        <p:nvSpPr>
          <p:cNvPr id="51202" name="Slide Number Placeholder 6">
            <a:extLst>
              <a:ext uri="{FF2B5EF4-FFF2-40B4-BE49-F238E27FC236}">
                <a16:creationId xmlns:a16="http://schemas.microsoft.com/office/drawing/2014/main" id="{235EB7B9-2AA4-4457-A772-63DE34ED1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504680" y="6221173"/>
            <a:ext cx="1463040" cy="27432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defTabSz="457200">
              <a:spcBef>
                <a:spcPct val="0"/>
              </a:spcBef>
              <a:spcAft>
                <a:spcPts val="600"/>
              </a:spcAft>
              <a:buFontTx/>
              <a:buNone/>
            </a:pPr>
            <a:fld id="{3A84731A-55FF-412B-98D8-8F81783B8127}" type="slidenum">
              <a:rPr lang="en-US" altLang="en-US" sz="10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pPr defTabSz="457200"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10</a:t>
            </a:fld>
            <a:endParaRPr lang="en-US" altLang="en-US" sz="100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53370380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09" name="Rectangle 51208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11" name="Rectangle 51210">
            <a:extLst>
              <a:ext uri="{FF2B5EF4-FFF2-40B4-BE49-F238E27FC236}">
                <a16:creationId xmlns:a16="http://schemas.microsoft.com/office/drawing/2014/main" id="{88DE9B99-ADEF-4DA4-A716-52D0A8BE53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1213" name="Rectangle 51212">
            <a:extLst>
              <a:ext uri="{FF2B5EF4-FFF2-40B4-BE49-F238E27FC236}">
                <a16:creationId xmlns:a16="http://schemas.microsoft.com/office/drawing/2014/main" id="{6E20860D-8992-496E-BC22-8450E344B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1215" name="Rectangle 51214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51217" name="Rectangle 51216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1203" name="Rectangle 2">
            <a:extLst>
              <a:ext uri="{FF2B5EF4-FFF2-40B4-BE49-F238E27FC236}">
                <a16:creationId xmlns:a16="http://schemas.microsoft.com/office/drawing/2014/main" id="{F7F1AB9F-8499-4204-8510-C9F19C8897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07136" y="548640"/>
            <a:ext cx="10260584" cy="11460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b="1" spc="0" dirty="0">
                <a:latin typeface="Arial" panose="020B0604020202020204" pitchFamily="34" charset="0"/>
                <a:cs typeface="Arial" panose="020B0604020202020204" pitchFamily="34" charset="0"/>
              </a:rPr>
              <a:t>Brand Identity</a:t>
            </a:r>
          </a:p>
        </p:txBody>
      </p:sp>
      <p:sp>
        <p:nvSpPr>
          <p:cNvPr id="51204" name="Rectangle 15">
            <a:extLst>
              <a:ext uri="{FF2B5EF4-FFF2-40B4-BE49-F238E27FC236}">
                <a16:creationId xmlns:a16="http://schemas.microsoft.com/office/drawing/2014/main" id="{181008B9-B425-4A49-9B4F-E6C271F89B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7136" y="1932432"/>
            <a:ext cx="10692384" cy="427634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 lnSpcReduction="10000"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None/>
            </a:pPr>
            <a:r>
              <a:rPr lang="en-GB" b="1" dirty="0"/>
              <a:t>The way the company views the brand and wants it to be seen by the consumer</a:t>
            </a:r>
          </a:p>
          <a:p>
            <a:pPr>
              <a:buNone/>
            </a:pPr>
            <a:r>
              <a:rPr lang="en-GB" b="1" dirty="0"/>
              <a:t> </a:t>
            </a:r>
          </a:p>
          <a:p>
            <a:r>
              <a:rPr lang="en-GB" b="1" dirty="0"/>
              <a:t>Visual Elements:</a:t>
            </a:r>
            <a:r>
              <a:rPr lang="en-GB" dirty="0"/>
              <a:t> Logos, colours, typography, and symbols that visually represent the brand.</a:t>
            </a:r>
          </a:p>
          <a:p>
            <a:pPr>
              <a:buNone/>
            </a:pPr>
            <a:endParaRPr lang="en-GB" dirty="0"/>
          </a:p>
          <a:p>
            <a:r>
              <a:rPr lang="en-GB" b="1" dirty="0"/>
              <a:t>Brand Voice:</a:t>
            </a:r>
            <a:r>
              <a:rPr lang="en-GB" dirty="0"/>
              <a:t> Tone, messaging, and communication style used to convey the brand's personality.</a:t>
            </a:r>
          </a:p>
        </p:txBody>
      </p:sp>
      <p:sp>
        <p:nvSpPr>
          <p:cNvPr id="51202" name="Slide Number Placeholder 6">
            <a:extLst>
              <a:ext uri="{FF2B5EF4-FFF2-40B4-BE49-F238E27FC236}">
                <a16:creationId xmlns:a16="http://schemas.microsoft.com/office/drawing/2014/main" id="{235EB7B9-2AA4-4457-A772-63DE34ED1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504680" y="6221173"/>
            <a:ext cx="1463040" cy="27432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defTabSz="457200">
              <a:spcBef>
                <a:spcPct val="0"/>
              </a:spcBef>
              <a:spcAft>
                <a:spcPts val="600"/>
              </a:spcAft>
              <a:buFontTx/>
              <a:buNone/>
            </a:pPr>
            <a:fld id="{3A84731A-55FF-412B-98D8-8F81783B8127}" type="slidenum">
              <a:rPr lang="en-US" altLang="en-US" sz="10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pPr defTabSz="457200"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11</a:t>
            </a:fld>
            <a:endParaRPr lang="en-US" altLang="en-US" sz="100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09" name="Rectangle 51208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11" name="Rectangle 51210">
            <a:extLst>
              <a:ext uri="{FF2B5EF4-FFF2-40B4-BE49-F238E27FC236}">
                <a16:creationId xmlns:a16="http://schemas.microsoft.com/office/drawing/2014/main" id="{88DE9B99-ADEF-4DA4-A716-52D0A8BE53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1213" name="Rectangle 51212">
            <a:extLst>
              <a:ext uri="{FF2B5EF4-FFF2-40B4-BE49-F238E27FC236}">
                <a16:creationId xmlns:a16="http://schemas.microsoft.com/office/drawing/2014/main" id="{6E20860D-8992-496E-BC22-8450E344B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1215" name="Rectangle 51214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51217" name="Rectangle 51216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1203" name="Rectangle 2">
            <a:extLst>
              <a:ext uri="{FF2B5EF4-FFF2-40B4-BE49-F238E27FC236}">
                <a16:creationId xmlns:a16="http://schemas.microsoft.com/office/drawing/2014/main" id="{F7F1AB9F-8499-4204-8510-C9F19C8897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75512" y="548640"/>
            <a:ext cx="9792208" cy="11460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b="1" spc="0" dirty="0">
                <a:latin typeface="Arial" panose="020B0604020202020204" pitchFamily="34" charset="0"/>
                <a:cs typeface="Arial" panose="020B0604020202020204" pitchFamily="34" charset="0"/>
              </a:rPr>
              <a:t>Brand Image</a:t>
            </a:r>
          </a:p>
        </p:txBody>
      </p:sp>
      <p:sp>
        <p:nvSpPr>
          <p:cNvPr id="51204" name="Rectangle 15">
            <a:extLst>
              <a:ext uri="{FF2B5EF4-FFF2-40B4-BE49-F238E27FC236}">
                <a16:creationId xmlns:a16="http://schemas.microsoft.com/office/drawing/2014/main" id="{181008B9-B425-4A49-9B4F-E6C271F89B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75512" y="1932432"/>
            <a:ext cx="9792208" cy="403327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None/>
            </a:pPr>
            <a:endParaRPr lang="en-GB" b="1" dirty="0"/>
          </a:p>
          <a:p>
            <a:r>
              <a:rPr lang="en-GB" dirty="0"/>
              <a:t>How the brand is perceived by consumers.</a:t>
            </a:r>
          </a:p>
          <a:p>
            <a:endParaRPr lang="en-GB" dirty="0"/>
          </a:p>
          <a:p>
            <a:r>
              <a:rPr lang="en-GB" dirty="0"/>
              <a:t>Formed through experiences, interactions, and communication with the brand.</a:t>
            </a:r>
          </a:p>
        </p:txBody>
      </p:sp>
      <p:sp>
        <p:nvSpPr>
          <p:cNvPr id="51202" name="Slide Number Placeholder 6">
            <a:extLst>
              <a:ext uri="{FF2B5EF4-FFF2-40B4-BE49-F238E27FC236}">
                <a16:creationId xmlns:a16="http://schemas.microsoft.com/office/drawing/2014/main" id="{235EB7B9-2AA4-4457-A772-63DE34ED1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504680" y="6221173"/>
            <a:ext cx="1463040" cy="27432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defTabSz="457200">
              <a:spcBef>
                <a:spcPct val="0"/>
              </a:spcBef>
              <a:spcAft>
                <a:spcPts val="600"/>
              </a:spcAft>
              <a:buFontTx/>
              <a:buNone/>
            </a:pPr>
            <a:fld id="{3A84731A-55FF-412B-98D8-8F81783B8127}" type="slidenum">
              <a:rPr lang="en-US" altLang="en-US" sz="10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pPr defTabSz="457200"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12</a:t>
            </a:fld>
            <a:endParaRPr lang="en-US" altLang="en-US" sz="100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98599278"/>
      </p:ext>
    </p:extLst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263" name="Rectangle 53262">
            <a:extLst>
              <a:ext uri="{FF2B5EF4-FFF2-40B4-BE49-F238E27FC236}">
                <a16:creationId xmlns:a16="http://schemas.microsoft.com/office/drawing/2014/main" id="{065FAA58-0EDC-412F-A5F8-01968BE605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265" name="Rectangle 53264">
            <a:extLst>
              <a:ext uri="{FF2B5EF4-FFF2-40B4-BE49-F238E27FC236}">
                <a16:creationId xmlns:a16="http://schemas.microsoft.com/office/drawing/2014/main" id="{C8089CB0-2F03-4E3C-ADBB-570A3BE78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1081" y="0"/>
            <a:ext cx="5510773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267" name="Rectangle 53266">
            <a:extLst>
              <a:ext uri="{FF2B5EF4-FFF2-40B4-BE49-F238E27FC236}">
                <a16:creationId xmlns:a16="http://schemas.microsoft.com/office/drawing/2014/main" id="{0DBA80B1-3B69-49C0-8AC9-716ABA57F5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197" y="643464"/>
            <a:ext cx="4143830" cy="5566305"/>
          </a:xfrm>
          <a:prstGeom prst="rect">
            <a:avLst/>
          </a:prstGeom>
          <a:solidFill>
            <a:srgbClr val="D9D9D9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3269" name="Rectangle 53268">
            <a:extLst>
              <a:ext uri="{FF2B5EF4-FFF2-40B4-BE49-F238E27FC236}">
                <a16:creationId xmlns:a16="http://schemas.microsoft.com/office/drawing/2014/main" id="{047E1103-B264-49BE-BC2A-F4E40BD3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1587" y="806860"/>
            <a:ext cx="3813048" cy="5239512"/>
          </a:xfrm>
          <a:prstGeom prst="rect">
            <a:avLst/>
          </a:prstGeom>
          <a:solidFill>
            <a:schemeClr val="bg1"/>
          </a:solidFill>
          <a:ln w="9525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3250" name="Title 1">
            <a:extLst>
              <a:ext uri="{FF2B5EF4-FFF2-40B4-BE49-F238E27FC236}">
                <a16:creationId xmlns:a16="http://schemas.microsoft.com/office/drawing/2014/main" id="{9ABFE84D-278B-4FD5-9CB2-5EBCD60EEA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3887" y="1185059"/>
            <a:ext cx="3491832" cy="4487882"/>
          </a:xfrm>
        </p:spPr>
        <p:txBody>
          <a:bodyPr>
            <a:normAutofit/>
          </a:bodyPr>
          <a:lstStyle/>
          <a:p>
            <a:pPr algn="ctr"/>
            <a:r>
              <a:rPr lang="en-US" altLang="en-US" sz="4400" b="1">
                <a:latin typeface="Arial" panose="020B0604020202020204" pitchFamily="34" charset="0"/>
                <a:cs typeface="Arial" panose="020B0604020202020204" pitchFamily="34" charset="0"/>
              </a:rPr>
              <a:t>Your Brand Experience</a:t>
            </a:r>
            <a:endParaRPr lang="en-GB" altLang="en-US" sz="44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3271" name="Rectangle 53270">
            <a:extLst>
              <a:ext uri="{FF2B5EF4-FFF2-40B4-BE49-F238E27FC236}">
                <a16:creationId xmlns:a16="http://schemas.microsoft.com/office/drawing/2014/main" id="{52DA11B6-B538-4624-9628-98B823D76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9939" y="276008"/>
            <a:ext cx="6146615" cy="6305984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273" name="Rectangle 53272">
            <a:extLst>
              <a:ext uri="{FF2B5EF4-FFF2-40B4-BE49-F238E27FC236}">
                <a16:creationId xmlns:a16="http://schemas.microsoft.com/office/drawing/2014/main" id="{CFB1CB5B-67A5-45DB-B8E1-7A09A642E3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25455" y="438912"/>
            <a:ext cx="5815584" cy="598017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3251" name="Content Placeholder 2">
            <a:extLst>
              <a:ext uri="{FF2B5EF4-FFF2-40B4-BE49-F238E27FC236}">
                <a16:creationId xmlns:a16="http://schemas.microsoft.com/office/drawing/2014/main" id="{30770EF6-AECC-4A9C-975A-E79385918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55889" y="936415"/>
            <a:ext cx="5144228" cy="498516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Think of a brand you identify with </a:t>
            </a:r>
            <a:r>
              <a:rPr lang="en-US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→</a:t>
            </a: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write down all the words (except the brand name) that you associate with that brand.</a:t>
            </a:r>
          </a:p>
          <a:p>
            <a:pPr marL="0" indent="0">
              <a:buNone/>
            </a:pP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In pairs, see if you can guess the other person’s brand based on just the words they have written down.</a:t>
            </a: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altLang="en-US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6" name="Rectangle 53255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53258" name="Rectangle 53257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3250" name="Title 1">
            <a:extLst>
              <a:ext uri="{FF2B5EF4-FFF2-40B4-BE49-F238E27FC236}">
                <a16:creationId xmlns:a16="http://schemas.microsoft.com/office/drawing/2014/main" id="{9ABFE84D-278B-4FD5-9CB2-5EBCD60EEA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512" y="870132"/>
            <a:ext cx="9792208" cy="202764"/>
          </a:xfrm>
        </p:spPr>
        <p:txBody>
          <a:bodyPr>
            <a:normAutofit fontScale="90000"/>
          </a:bodyPr>
          <a:lstStyle/>
          <a:p>
            <a:endParaRPr lang="en-GB" alt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DD9692DC-D92F-179D-2518-E7F6F25AFC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1815269"/>
              </p:ext>
            </p:extLst>
          </p:nvPr>
        </p:nvGraphicFramePr>
        <p:xfrm>
          <a:off x="707136" y="1463040"/>
          <a:ext cx="10777728" cy="42915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92576">
                  <a:extLst>
                    <a:ext uri="{9D8B030D-6E8A-4147-A177-3AD203B41FA5}">
                      <a16:colId xmlns:a16="http://schemas.microsoft.com/office/drawing/2014/main" val="3446101787"/>
                    </a:ext>
                  </a:extLst>
                </a:gridCol>
                <a:gridCol w="3592576">
                  <a:extLst>
                    <a:ext uri="{9D8B030D-6E8A-4147-A177-3AD203B41FA5}">
                      <a16:colId xmlns:a16="http://schemas.microsoft.com/office/drawing/2014/main" val="4140589753"/>
                    </a:ext>
                  </a:extLst>
                </a:gridCol>
                <a:gridCol w="3592576">
                  <a:extLst>
                    <a:ext uri="{9D8B030D-6E8A-4147-A177-3AD203B41FA5}">
                      <a16:colId xmlns:a16="http://schemas.microsoft.com/office/drawing/2014/main" val="4002084413"/>
                    </a:ext>
                  </a:extLst>
                </a:gridCol>
              </a:tblGrid>
              <a:tr h="1072897">
                <a:tc gridSpan="3"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BRAND TYPES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8610684"/>
                  </a:ext>
                </a:extLst>
              </a:tr>
              <a:tr h="1072897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Corporate umbrella </a:t>
                      </a:r>
                    </a:p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(Family Brands)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All products use the corporate brand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E.g. Heinz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8619035"/>
                  </a:ext>
                </a:extLst>
              </a:tr>
              <a:tr h="1072897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Individual (Stand Alone)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Each product has its own brand 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E.g. Procter and Gamble</a:t>
                      </a:r>
                    </a:p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  <a:hlinkClick r:id="rId2"/>
                        </a:rPr>
                        <a:t>Brands | P&amp;G (pg.co.uk)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3978091"/>
                  </a:ext>
                </a:extLst>
              </a:tr>
              <a:tr h="1072897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Own Label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Products bear the retailer’s (or wholesale’s) 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E.g. Tesco own brands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94221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213053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1657BF2-BFFB-4FF0-9FE2-4D7F7A7C9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5397171-E233-4F26-9A8C-29C436537D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4393" y="237744"/>
            <a:ext cx="7652977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A830B9C-C9EB-4D80-9552-AE9DE30758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553" y="374904"/>
            <a:ext cx="734015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8F96AA-E1E4-368D-EA81-BEC195D3CA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368" y="499873"/>
            <a:ext cx="6492240" cy="658368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Brand Tracking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F8617F-DC43-C881-C0B4-9AC4B02926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064" y="1283209"/>
            <a:ext cx="7095094" cy="5074917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Brand tracking: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is the process of continuously measuring a brand by looking at six variables:</a:t>
            </a:r>
          </a:p>
          <a:p>
            <a:pPr lvl="1">
              <a:lnSpc>
                <a:spcPct val="9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Awareness.</a:t>
            </a:r>
          </a:p>
          <a:p>
            <a:pPr lvl="1">
              <a:lnSpc>
                <a:spcPct val="9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Preference.</a:t>
            </a:r>
          </a:p>
          <a:p>
            <a:pPr lvl="1">
              <a:lnSpc>
                <a:spcPct val="9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Usage.</a:t>
            </a:r>
          </a:p>
          <a:p>
            <a:pPr lvl="1">
              <a:lnSpc>
                <a:spcPct val="9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Attitudes.</a:t>
            </a:r>
          </a:p>
          <a:p>
            <a:pPr lvl="1">
              <a:lnSpc>
                <a:spcPct val="9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Perceptions.</a:t>
            </a:r>
          </a:p>
          <a:p>
            <a:pPr lvl="1">
              <a:lnSpc>
                <a:spcPct val="9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Judgement. </a:t>
            </a:r>
          </a:p>
          <a:p>
            <a:pPr>
              <a:lnSpc>
                <a:spcPct val="9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Allows company to track how the brand is going in the marketplace</a:t>
            </a:r>
          </a:p>
          <a:p>
            <a:pPr>
              <a:lnSpc>
                <a:spcPct val="9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Provides information relating to the product's health or perception by the consumer</a:t>
            </a:r>
          </a:p>
          <a:p>
            <a:pPr>
              <a:lnSpc>
                <a:spcPct val="9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Assists the marketing team in making appropriate adjustments to their brand strategy</a:t>
            </a:r>
          </a:p>
          <a:p>
            <a:pPr>
              <a:lnSpc>
                <a:spcPct val="9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Involves quantitative and qualitative methods of data collection - using tools such as questionnaires, surveys, etc.</a:t>
            </a:r>
          </a:p>
        </p:txBody>
      </p:sp>
      <p:pic>
        <p:nvPicPr>
          <p:cNvPr id="7" name="Picture 6" descr="Close-up of market graph analysis">
            <a:extLst>
              <a:ext uri="{FF2B5EF4-FFF2-40B4-BE49-F238E27FC236}">
                <a16:creationId xmlns:a16="http://schemas.microsoft.com/office/drawing/2014/main" id="{0EEAEBE5-0CBF-299C-DBE2-227FA4583F8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1096" r="25771" b="2"/>
          <a:stretch/>
        </p:blipFill>
        <p:spPr>
          <a:xfrm>
            <a:off x="7837371" y="237744"/>
            <a:ext cx="4124416" cy="6382512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4A5350-AA87-D438-245F-9EC8C40F09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48535" y="6217920"/>
            <a:ext cx="1463040" cy="256032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15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00268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552A7-FD8A-2FAD-E7ED-75296671D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820446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Advantages of a Strong Brand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44E24D-34F6-5BBD-5EFC-9D1A087AB4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" y="1743456"/>
            <a:ext cx="5386494" cy="4291584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Brands can form </a:t>
            </a: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barrier to entry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for new competitors</a:t>
            </a:r>
          </a:p>
          <a:p>
            <a:pPr>
              <a:lnSpc>
                <a:spcPct val="9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 strong brand can be enough to see off even highly legitimate new entrants:</a:t>
            </a:r>
          </a:p>
          <a:p>
            <a:pPr lvl="1">
              <a:lnSpc>
                <a:spcPct val="90000"/>
              </a:lnSpc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Virgin Cola failed to make a dent in Coca-Cola’s domination of the market, despite being associated with a strong brand and financial position</a:t>
            </a:r>
          </a:p>
          <a:p>
            <a:pPr>
              <a:lnSpc>
                <a:spcPct val="9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Strong brand allows companies to </a:t>
            </a: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charge premium prices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as consumers will pay more for a well-renowned brand</a:t>
            </a:r>
          </a:p>
          <a:p>
            <a:pPr>
              <a:lnSpc>
                <a:spcPct val="9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Brands can also serve as a </a:t>
            </a: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base for brand extensions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lvl="1">
              <a:lnSpc>
                <a:spcPct val="90000"/>
              </a:lnSpc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Companies can leverage their brand when launching new offerings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6330E-7111-5CC6-3D37-E63209D02CD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6862" b="-2"/>
          <a:stretch/>
        </p:blipFill>
        <p:spPr>
          <a:xfrm>
            <a:off x="6256864" y="2190751"/>
            <a:ext cx="2468880" cy="187642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FD0A84F-6F6C-EFEB-945E-7C97D71BF8E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845" r="4201"/>
          <a:stretch/>
        </p:blipFill>
        <p:spPr>
          <a:xfrm>
            <a:off x="8809811" y="2190750"/>
            <a:ext cx="2468880" cy="1876424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F9011F-E733-22BF-D3A4-7B24FA513B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66800" y="6035040"/>
            <a:ext cx="5816600" cy="365760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b="0" i="0" u="none" strike="noStrike" kern="1200" cap="all" spc="0" normalizeH="0" baseline="0" noProof="0">
              <a:ln>
                <a:noFill/>
              </a:ln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D12C8CA-71E7-FBBD-772E-C917E2935F8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8671" r="9142" b="4"/>
          <a:stretch/>
        </p:blipFill>
        <p:spPr>
          <a:xfrm>
            <a:off x="8807738" y="4143839"/>
            <a:ext cx="2468880" cy="189120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48C1C94-775D-098B-5570-0434B779FE0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2717" r="1" b="26319"/>
          <a:stretch/>
        </p:blipFill>
        <p:spPr>
          <a:xfrm>
            <a:off x="6256865" y="4158614"/>
            <a:ext cx="2468880" cy="1876425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C20A94-A2C7-A46D-30EC-F2FEA9483E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87000" y="6035040"/>
            <a:ext cx="838200" cy="365760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defTabSz="914400" rtl="0" eaLnBrk="1" fontAlgn="auto" latinLnBrk="0" hangingPunct="1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70439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6" name="Rectangle 53255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53258" name="Rectangle 53257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3250" name="Title 1">
            <a:extLst>
              <a:ext uri="{FF2B5EF4-FFF2-40B4-BE49-F238E27FC236}">
                <a16:creationId xmlns:a16="http://schemas.microsoft.com/office/drawing/2014/main" id="{9ABFE84D-278B-4FD5-9CB2-5EBCD60EEA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512" y="870132"/>
            <a:ext cx="9792208" cy="1527078"/>
          </a:xfrm>
        </p:spPr>
        <p:txBody>
          <a:bodyPr>
            <a:normAutofit/>
          </a:bodyPr>
          <a:lstStyle/>
          <a:p>
            <a:endParaRPr lang="en-GB" alt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Online Media 1" title="The Benefits of Strong Branding">
            <a:hlinkClick r:id="" action="ppaction://media"/>
            <a:extLst>
              <a:ext uri="{FF2B5EF4-FFF2-40B4-BE49-F238E27FC236}">
                <a16:creationId xmlns:a16="http://schemas.microsoft.com/office/drawing/2014/main" id="{3C9F76B0-5766-7F93-F802-34607957B04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10312" y="117363"/>
            <a:ext cx="11722608" cy="6623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2011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09" name="Rectangle 51208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11" name="Rectangle 51210">
            <a:extLst>
              <a:ext uri="{FF2B5EF4-FFF2-40B4-BE49-F238E27FC236}">
                <a16:creationId xmlns:a16="http://schemas.microsoft.com/office/drawing/2014/main" id="{88DE9B99-ADEF-4DA4-A716-52D0A8BE53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1213" name="Rectangle 51212">
            <a:extLst>
              <a:ext uri="{FF2B5EF4-FFF2-40B4-BE49-F238E27FC236}">
                <a16:creationId xmlns:a16="http://schemas.microsoft.com/office/drawing/2014/main" id="{6E20860D-8992-496E-BC22-8450E344B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1215" name="Rectangle 51214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51217" name="Rectangle 51216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1203" name="Rectangle 2">
            <a:extLst>
              <a:ext uri="{FF2B5EF4-FFF2-40B4-BE49-F238E27FC236}">
                <a16:creationId xmlns:a16="http://schemas.microsoft.com/office/drawing/2014/main" id="{F7F1AB9F-8499-4204-8510-C9F19C8897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75512" y="548640"/>
            <a:ext cx="9792208" cy="11460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b="1" spc="0" dirty="0">
                <a:latin typeface="Arial" panose="020B0604020202020204" pitchFamily="34" charset="0"/>
                <a:cs typeface="Arial" panose="020B0604020202020204" pitchFamily="34" charset="0"/>
              </a:rPr>
              <a:t>Brand Adaptation and Evolution </a:t>
            </a:r>
          </a:p>
        </p:txBody>
      </p:sp>
      <p:sp>
        <p:nvSpPr>
          <p:cNvPr id="51204" name="Rectangle 15">
            <a:extLst>
              <a:ext uri="{FF2B5EF4-FFF2-40B4-BE49-F238E27FC236}">
                <a16:creationId xmlns:a16="http://schemas.microsoft.com/office/drawing/2014/main" id="{181008B9-B425-4A49-9B4F-E6C271F89B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75512" y="1932432"/>
            <a:ext cx="9792208" cy="403327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None/>
            </a:pPr>
            <a:endParaRPr lang="en-GB" b="1" dirty="0"/>
          </a:p>
          <a:p>
            <a:r>
              <a:rPr lang="en-GB" dirty="0"/>
              <a:t>Successful brands evolve and develop over time to keep up with market trends, consumer preferences and technologies.</a:t>
            </a:r>
          </a:p>
          <a:p>
            <a:endParaRPr lang="en-GB" dirty="0"/>
          </a:p>
          <a:p>
            <a:r>
              <a:rPr lang="en-GB" dirty="0"/>
              <a:t>A successful brand can evolve while staying true to its core identity.</a:t>
            </a:r>
          </a:p>
        </p:txBody>
      </p:sp>
      <p:sp>
        <p:nvSpPr>
          <p:cNvPr id="51202" name="Slide Number Placeholder 6">
            <a:extLst>
              <a:ext uri="{FF2B5EF4-FFF2-40B4-BE49-F238E27FC236}">
                <a16:creationId xmlns:a16="http://schemas.microsoft.com/office/drawing/2014/main" id="{235EB7B9-2AA4-4457-A772-63DE34ED1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504680" y="6221173"/>
            <a:ext cx="1463040" cy="27432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defTabSz="457200">
              <a:spcBef>
                <a:spcPct val="0"/>
              </a:spcBef>
              <a:spcAft>
                <a:spcPts val="600"/>
              </a:spcAft>
              <a:buFontTx/>
              <a:buNone/>
            </a:pPr>
            <a:fld id="{3A84731A-55FF-412B-98D8-8F81783B8127}" type="slidenum">
              <a:rPr lang="en-US" altLang="en-US" sz="10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pPr defTabSz="457200"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18</a:t>
            </a:fld>
            <a:endParaRPr lang="en-US" altLang="en-US" sz="100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60230076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09" name="Rectangle 51208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11" name="Rectangle 51210">
            <a:extLst>
              <a:ext uri="{FF2B5EF4-FFF2-40B4-BE49-F238E27FC236}">
                <a16:creationId xmlns:a16="http://schemas.microsoft.com/office/drawing/2014/main" id="{88DE9B99-ADEF-4DA4-A716-52D0A8BE53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1213" name="Rectangle 51212">
            <a:extLst>
              <a:ext uri="{FF2B5EF4-FFF2-40B4-BE49-F238E27FC236}">
                <a16:creationId xmlns:a16="http://schemas.microsoft.com/office/drawing/2014/main" id="{6E20860D-8992-496E-BC22-8450E344B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1215" name="Rectangle 51214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51217" name="Rectangle 51216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1203" name="Rectangle 2">
            <a:extLst>
              <a:ext uri="{FF2B5EF4-FFF2-40B4-BE49-F238E27FC236}">
                <a16:creationId xmlns:a16="http://schemas.microsoft.com/office/drawing/2014/main" id="{F7F1AB9F-8499-4204-8510-C9F19C8897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75512" y="548640"/>
            <a:ext cx="9792208" cy="1146048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altLang="en-US" b="1" spc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204" name="Rectangle 15">
            <a:extLst>
              <a:ext uri="{FF2B5EF4-FFF2-40B4-BE49-F238E27FC236}">
                <a16:creationId xmlns:a16="http://schemas.microsoft.com/office/drawing/2014/main" id="{181008B9-B425-4A49-9B4F-E6C271F89B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75512" y="1932432"/>
            <a:ext cx="9792208" cy="403327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None/>
            </a:pPr>
            <a:endParaRPr lang="en-GB" b="1" dirty="0"/>
          </a:p>
        </p:txBody>
      </p:sp>
      <p:sp>
        <p:nvSpPr>
          <p:cNvPr id="51202" name="Slide Number Placeholder 6">
            <a:extLst>
              <a:ext uri="{FF2B5EF4-FFF2-40B4-BE49-F238E27FC236}">
                <a16:creationId xmlns:a16="http://schemas.microsoft.com/office/drawing/2014/main" id="{235EB7B9-2AA4-4457-A772-63DE34ED1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504680" y="6221173"/>
            <a:ext cx="1463040" cy="27432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defTabSz="457200">
              <a:spcBef>
                <a:spcPct val="0"/>
              </a:spcBef>
              <a:spcAft>
                <a:spcPts val="600"/>
              </a:spcAft>
              <a:buFontTx/>
              <a:buNone/>
            </a:pPr>
            <a:fld id="{3A84731A-55FF-412B-98D8-8F81783B8127}" type="slidenum">
              <a:rPr lang="en-US" altLang="en-US" sz="10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pPr defTabSz="457200"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19</a:t>
            </a:fld>
            <a:endParaRPr lang="en-US" altLang="en-US" sz="100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" name="Online Media 1" title="Innovation Lessons: 5 Brands that Failed to Adapt">
            <a:hlinkClick r:id="" action="ppaction://media"/>
            <a:extLst>
              <a:ext uri="{FF2B5EF4-FFF2-40B4-BE49-F238E27FC236}">
                <a16:creationId xmlns:a16="http://schemas.microsoft.com/office/drawing/2014/main" id="{4C3249D2-687B-E9EB-CAC1-45F2A36E0B50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12272" y="248823"/>
            <a:ext cx="11918688" cy="6493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84980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23EBFBD2-DA69-40F0-9B41-6AA12C08FC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6E085B8-E6D9-4530-9AE3-4C2B79CE41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01279" y="237744"/>
            <a:ext cx="7652977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EE3C-DDCD-7E9E-D5C1-9E3B37C85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6982" y="642593"/>
            <a:ext cx="6736084" cy="1744183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Brand Marketing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FBB442C-7085-579B-F54D-A73BAF75D7F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25" r="7756" b="-1"/>
          <a:stretch/>
        </p:blipFill>
        <p:spPr>
          <a:xfrm>
            <a:off x="911513" y="484635"/>
            <a:ext cx="2469677" cy="279002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3A4812F-CE0A-DDA5-B818-AB33B2515D6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178" r="27569" b="-1"/>
          <a:stretch/>
        </p:blipFill>
        <p:spPr>
          <a:xfrm>
            <a:off x="1096258" y="3435520"/>
            <a:ext cx="2025745" cy="279002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54373-1A0F-64EE-BFA0-361EE26D6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4965" y="2386584"/>
            <a:ext cx="6608101" cy="3648456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Apple's Award Winning Strategy for Marketing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By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ThoughtCatalyst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Watch this video and take notes:</a:t>
            </a: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are the key messages that you take away from this?</a:t>
            </a: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We will discuss this together after the video.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https://youtu.be/tFffkU_DwvI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4F2304C2-1AD0-4AFD-93A0-BB1D998E0F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41371" y="374904"/>
            <a:ext cx="737877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ECC10-77B6-D3CE-B6BD-8F23F410F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34965" y="6035040"/>
            <a:ext cx="5214291" cy="365760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b="0" i="0" u="none" strike="noStrike" kern="1200" cap="all" spc="0" normalizeH="0" baseline="0" noProof="0">
                <a:ln>
                  <a:noFill/>
                </a:ln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9:02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3D3442-880C-3F92-5B53-779107CAC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87000" y="6035040"/>
            <a:ext cx="838200" cy="365760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defTabSz="914400" rtl="0" eaLnBrk="1" fontAlgn="auto" latinLnBrk="0" hangingPunct="1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772723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18993E-67D4-B899-23D7-9C7A844E0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World’s Most Valuable Brands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C4AE3B-C2BE-5C25-BF17-CD1CACD110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Best Global Brands - The 100 Most Valuable Global Brands (interbrand.com)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61729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AnalogousFromDarkSeedRightStep">
      <a:dk1>
        <a:srgbClr val="000000"/>
      </a:dk1>
      <a:lt1>
        <a:srgbClr val="FFFFFF"/>
      </a:lt1>
      <a:dk2>
        <a:srgbClr val="413324"/>
      </a:dk2>
      <a:lt2>
        <a:srgbClr val="E3E8E2"/>
      </a:lt2>
      <a:accent1>
        <a:srgbClr val="B24DC3"/>
      </a:accent1>
      <a:accent2>
        <a:srgbClr val="B13B92"/>
      </a:accent2>
      <a:accent3>
        <a:srgbClr val="C34D72"/>
      </a:accent3>
      <a:accent4>
        <a:srgbClr val="B1473B"/>
      </a:accent4>
      <a:accent5>
        <a:srgbClr val="C38A4D"/>
      </a:accent5>
      <a:accent6>
        <a:srgbClr val="AEA63A"/>
      </a:accent6>
      <a:hlink>
        <a:srgbClr val="3C8AB4"/>
      </a:hlink>
      <a:folHlink>
        <a:srgbClr val="7F7F7F"/>
      </a:folHlink>
    </a:clrScheme>
    <a:fontScheme name="Savon">
      <a:maj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953</Words>
  <Application>Microsoft Office PowerPoint</Application>
  <PresentationFormat>Widescreen</PresentationFormat>
  <Paragraphs>132</Paragraphs>
  <Slides>21</Slides>
  <Notes>8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Söhne</vt:lpstr>
      <vt:lpstr>Arial</vt:lpstr>
      <vt:lpstr>Calibri</vt:lpstr>
      <vt:lpstr>Franklin Gothic Book</vt:lpstr>
      <vt:lpstr>Garamond</vt:lpstr>
      <vt:lpstr>SavonVTI</vt:lpstr>
      <vt:lpstr>BMBM4005 Marketing Fundamentals Week 8 </vt:lpstr>
      <vt:lpstr>Today</vt:lpstr>
      <vt:lpstr>What is Branding</vt:lpstr>
      <vt:lpstr>What is a brand?</vt:lpstr>
      <vt:lpstr>Branding</vt:lpstr>
      <vt:lpstr>Exercise</vt:lpstr>
      <vt:lpstr>PowerPoint Presentation</vt:lpstr>
      <vt:lpstr>PowerPoint Presentation</vt:lpstr>
      <vt:lpstr>Why Use Branding?</vt:lpstr>
      <vt:lpstr>Brand Positioning</vt:lpstr>
      <vt:lpstr>Brand Identity</vt:lpstr>
      <vt:lpstr>Brand Image</vt:lpstr>
      <vt:lpstr>Your Brand Experience</vt:lpstr>
      <vt:lpstr>PowerPoint Presentation</vt:lpstr>
      <vt:lpstr>Brand Tracking</vt:lpstr>
      <vt:lpstr>Advantages of a Strong Brand</vt:lpstr>
      <vt:lpstr>PowerPoint Presentation</vt:lpstr>
      <vt:lpstr>Brand Adaptation and Evolution </vt:lpstr>
      <vt:lpstr>PowerPoint Presentation</vt:lpstr>
      <vt:lpstr>Brand Marketing</vt:lpstr>
      <vt:lpstr>The World’s Most Valuable Brands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Fundamentals Tutorial 4</dc:title>
  <dc:creator>Rachel Cook</dc:creator>
  <cp:lastModifiedBy>Gwyneth Jones</cp:lastModifiedBy>
  <cp:revision>74</cp:revision>
  <dcterms:created xsi:type="dcterms:W3CDTF">2020-02-19T10:23:55Z</dcterms:created>
  <dcterms:modified xsi:type="dcterms:W3CDTF">2023-11-21T22:42:31Z</dcterms:modified>
</cp:coreProperties>
</file>