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8288000" cy="10287000"/>
  <p:notesSz cx="6858000" cy="9144000"/>
  <p:embeddedFontLst>
    <p:embeddedFont>
      <p:font typeface="Prata" panose="020B0604020202020204" charset="0"/>
      <p:regular r:id="rId18"/>
    </p:embeddedFont>
    <p:embeddedFont>
      <p:font typeface="Raleway" pitchFamily="2" charset="0"/>
      <p:regular r:id="rId19"/>
    </p:embeddedFont>
    <p:embeddedFont>
      <p:font typeface="Raleway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0" d="100"/>
          <a:sy n="60" d="100"/>
        </p:scale>
        <p:origin x="37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1.fntdata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3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84962" y="2259704"/>
            <a:ext cx="12734892" cy="3526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9100" dirty="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BOWLBY’S ATTACHMENT THEORY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184962" y="5672208"/>
            <a:ext cx="12734892" cy="262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5000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NAME: ANILA MANSOOR</a:t>
            </a:r>
          </a:p>
          <a:p>
            <a:pPr algn="l">
              <a:lnSpc>
                <a:spcPts val="7000"/>
              </a:lnSpc>
            </a:pPr>
            <a:r>
              <a:rPr lang="en-US" sz="5000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STUDENT NO: 2433628</a:t>
            </a:r>
          </a:p>
          <a:p>
            <a:pPr algn="l">
              <a:lnSpc>
                <a:spcPts val="7000"/>
              </a:lnSpc>
            </a:pPr>
            <a:r>
              <a:rPr lang="en-US" sz="5000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LECTURER NAME: ALICE CLAYTON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2000" y="8496300"/>
            <a:ext cx="6434336" cy="834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Module: Psychology in Health and Social Care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Module Code: LCHS4010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1570973" y="1908833"/>
            <a:ext cx="3234667" cy="3234667"/>
          </a:xfrm>
          <a:custGeom>
            <a:avLst/>
            <a:gdLst/>
            <a:ahLst/>
            <a:cxnLst/>
            <a:rect l="l" t="t" r="r" b="b"/>
            <a:pathLst>
              <a:path w="3234667" h="3234667">
                <a:moveTo>
                  <a:pt x="0" y="0"/>
                </a:moveTo>
                <a:lnTo>
                  <a:pt x="3234667" y="0"/>
                </a:lnTo>
                <a:lnTo>
                  <a:pt x="3234667" y="3234667"/>
                </a:lnTo>
                <a:lnTo>
                  <a:pt x="0" y="32346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70973" y="5583567"/>
            <a:ext cx="3234667" cy="3234667"/>
          </a:xfrm>
          <a:custGeom>
            <a:avLst/>
            <a:gdLst/>
            <a:ahLst/>
            <a:cxnLst/>
            <a:rect l="l" t="t" r="r" b="b"/>
            <a:pathLst>
              <a:path w="3234667" h="3234667">
                <a:moveTo>
                  <a:pt x="0" y="0"/>
                </a:moveTo>
                <a:lnTo>
                  <a:pt x="3234667" y="0"/>
                </a:lnTo>
                <a:lnTo>
                  <a:pt x="3234667" y="3234666"/>
                </a:lnTo>
                <a:lnTo>
                  <a:pt x="0" y="323466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952500"/>
            <a:ext cx="4319213" cy="662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60"/>
              </a:lnSpc>
            </a:pPr>
            <a:r>
              <a:rPr lang="en-US" sz="39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INTRODUCTION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40306" y="2392680"/>
            <a:ext cx="10895010" cy="4871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4" lvl="1" indent="-313052" algn="just">
              <a:lnSpc>
                <a:spcPts val="4349"/>
              </a:lnSpc>
              <a:buFont typeface="Arial"/>
              <a:buChar char="•"/>
            </a:pPr>
            <a:r>
              <a:rPr lang="en-US" sz="28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This presentation provides insight into the case of Jenny and her development with the Attachment Theory by Bowlby.</a:t>
            </a:r>
          </a:p>
          <a:p>
            <a:pPr marL="626104" lvl="1" indent="-313052" algn="just">
              <a:lnSpc>
                <a:spcPts val="4349"/>
              </a:lnSpc>
              <a:buFont typeface="Arial"/>
              <a:buChar char="•"/>
            </a:pPr>
            <a:r>
              <a:rPr lang="en-US" sz="28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It focuses on how the caring responsibilities affect her well-being.</a:t>
            </a:r>
          </a:p>
          <a:p>
            <a:pPr marL="626104" lvl="1" indent="-313052" algn="just">
              <a:lnSpc>
                <a:spcPts val="4349"/>
              </a:lnSpc>
              <a:buFont typeface="Arial"/>
              <a:buChar char="•"/>
            </a:pPr>
            <a:r>
              <a:rPr lang="en-US" sz="28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Strategies to support by means of practical support will be suggested.</a:t>
            </a:r>
          </a:p>
          <a:p>
            <a:pPr marL="626104" lvl="1" indent="-313052" algn="just">
              <a:lnSpc>
                <a:spcPts val="4349"/>
              </a:lnSpc>
              <a:buFont typeface="Arial"/>
              <a:buChar char="•"/>
            </a:pPr>
            <a:r>
              <a:rPr lang="en-US" sz="28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The applicability and weaknesses of the theory will be considered.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9215473" y="0"/>
            <a:ext cx="9072527" cy="9170933"/>
          </a:xfrm>
          <a:custGeom>
            <a:avLst/>
            <a:gdLst/>
            <a:ahLst/>
            <a:cxnLst/>
            <a:rect l="l" t="t" r="r" b="b"/>
            <a:pathLst>
              <a:path w="9072527" h="9170933">
                <a:moveTo>
                  <a:pt x="0" y="0"/>
                </a:moveTo>
                <a:lnTo>
                  <a:pt x="9072527" y="0"/>
                </a:lnTo>
                <a:lnTo>
                  <a:pt x="9072527" y="9170933"/>
                </a:lnTo>
                <a:lnTo>
                  <a:pt x="0" y="91709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42" r="-54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933450"/>
            <a:ext cx="6919931" cy="1668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JENNY’S CASE STUDY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0797" y="2902218"/>
            <a:ext cx="7735738" cy="5219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Jenny is a 16 years old young carer.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She is a caregiver of her mother and has been taking care of her mother in 5 years.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Her father is dead and used to take care of her.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Jenny deals with domestic and emotional duties.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The experiences can influence her emotional development.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45" y="2742234"/>
            <a:ext cx="18288000" cy="4378382"/>
            <a:chOff x="0" y="0"/>
            <a:chExt cx="24384000" cy="583784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24166" b="24166"/>
            <a:stretch>
              <a:fillRect/>
            </a:stretch>
          </p:blipFill>
          <p:spPr>
            <a:xfrm>
              <a:off x="0" y="0"/>
              <a:ext cx="8128000" cy="5837842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t="4032" b="4032"/>
            <a:stretch>
              <a:fillRect/>
            </a:stretch>
          </p:blipFill>
          <p:spPr>
            <a:xfrm>
              <a:off x="8128000" y="0"/>
              <a:ext cx="8128000" cy="5837842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t="14088" b="14088"/>
            <a:stretch>
              <a:fillRect/>
            </a:stretch>
          </p:blipFill>
          <p:spPr>
            <a:xfrm>
              <a:off x="16256000" y="0"/>
              <a:ext cx="8128000" cy="5837842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31845" y="7911191"/>
            <a:ext cx="3953953" cy="834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invented by John Bowlby (Robledo et al., 2022)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170168" y="7911191"/>
            <a:ext cx="3953953" cy="1253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Concentrates on emotional attachments of child and caregiver.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305347" y="7911191"/>
            <a:ext cx="3953953" cy="1253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Secure attachment supports emotional well-being and vice versa.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900830" y="584835"/>
            <a:ext cx="8492629" cy="738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  <a:spcBef>
                <a:spcPct val="0"/>
              </a:spcBef>
            </a:pPr>
            <a:r>
              <a:rPr lang="en-US" sz="4299">
                <a:solidFill>
                  <a:srgbClr val="000000"/>
                </a:solidFill>
                <a:latin typeface="Prata"/>
                <a:ea typeface="Prata"/>
                <a:cs typeface="Prata"/>
                <a:sym typeface="Prata"/>
              </a:rPr>
              <a:t> Overview of Attachment Theory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1439" y="942975"/>
            <a:ext cx="5100800" cy="3386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86"/>
              </a:lnSpc>
            </a:pPr>
            <a:r>
              <a:rPr lang="en-US" sz="4847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KEY CONCEPTS OF ATTACHMENT THEORY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5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8489" y="5055240"/>
            <a:ext cx="10739797" cy="0"/>
          </a:xfrm>
          <a:prstGeom prst="line">
            <a:avLst/>
          </a:prstGeom>
          <a:ln w="9525" cap="flat">
            <a:solidFill>
              <a:srgbClr val="804F3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1548387" y="1649440"/>
            <a:ext cx="0" cy="6826195"/>
          </a:xfrm>
          <a:prstGeom prst="line">
            <a:avLst/>
          </a:prstGeom>
          <a:ln w="9525" cap="flat">
            <a:solidFill>
              <a:srgbClr val="804F3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6719553" y="1888104"/>
            <a:ext cx="4343866" cy="834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344E41"/>
                </a:solidFill>
                <a:latin typeface="Raleway Bold"/>
                <a:ea typeface="Raleway Bold"/>
                <a:cs typeface="Raleway Bold"/>
                <a:sym typeface="Raleway Bold"/>
              </a:rPr>
              <a:t>secure vs. insecure attachment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66242" y="2773680"/>
            <a:ext cx="4343866" cy="2055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Secure attachment is formed when the caregiver is reliable, available and emotionally steady, whereas the insecure attachment is formed as the care is interfered with, with inconsistency and unreliability.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26380" y="2097654"/>
            <a:ext cx="4343866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344E41"/>
                </a:solidFill>
                <a:latin typeface="Raleway Bold"/>
                <a:ea typeface="Raleway Bold"/>
                <a:cs typeface="Raleway Bold"/>
                <a:sym typeface="Raleway Bold"/>
              </a:rPr>
              <a:t>Internal Working Model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126380" y="2773680"/>
            <a:ext cx="4343866" cy="1712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The internal working model is the belief that is based upon the early relationships and which will influence the way people perceive themselves, others and their relationships in the future.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66242" y="5924550"/>
            <a:ext cx="4343866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344E41"/>
                </a:solidFill>
                <a:latin typeface="Raleway Bold"/>
                <a:ea typeface="Raleway Bold"/>
                <a:cs typeface="Raleway Bold"/>
                <a:sym typeface="Raleway Bold"/>
              </a:rPr>
              <a:t>Emotional security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66242" y="6600576"/>
            <a:ext cx="4343866" cy="1369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Emotional security is the state of being safe and trustful that enables individuals to deal with stress and control their feelings.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126380" y="5924550"/>
            <a:ext cx="4343866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344E41"/>
                </a:solidFill>
                <a:latin typeface="Raleway Bold"/>
                <a:ea typeface="Raleway Bold"/>
                <a:cs typeface="Raleway Bold"/>
                <a:sym typeface="Raleway Bold"/>
              </a:rPr>
              <a:t>Effects of separation and loss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126380" y="6600576"/>
            <a:ext cx="4343866" cy="1712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Separation and loss are capable of interrupting attachment bonds causing emotional distress, anxiety, and emotional regulation problems.(Epstein 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0" y="2412665"/>
            <a:ext cx="3954448" cy="6845635"/>
          </a:xfrm>
          <a:custGeom>
            <a:avLst/>
            <a:gdLst/>
            <a:ahLst/>
            <a:cxnLst/>
            <a:rect l="l" t="t" r="r" b="b"/>
            <a:pathLst>
              <a:path w="3954448" h="6845635">
                <a:moveTo>
                  <a:pt x="0" y="0"/>
                </a:moveTo>
                <a:lnTo>
                  <a:pt x="3954448" y="0"/>
                </a:lnTo>
                <a:lnTo>
                  <a:pt x="3954448" y="6845635"/>
                </a:lnTo>
                <a:lnTo>
                  <a:pt x="0" y="68456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704" r="-770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28700" y="374724"/>
            <a:ext cx="9709568" cy="1668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APPLYING THE THEORY TO JENNY’S PAST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11243" y="3267844"/>
            <a:ext cx="8808189" cy="35166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5" lvl="1" indent="-291463" algn="just">
              <a:lnSpc>
                <a:spcPts val="4049"/>
              </a:lnSpc>
              <a:buFont typeface="Arial"/>
              <a:buChar char="•"/>
            </a:pPr>
            <a:r>
              <a:rPr lang="en-US" sz="26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The father lost could have impaired attachment.</a:t>
            </a:r>
          </a:p>
          <a:p>
            <a:pPr algn="just">
              <a:lnSpc>
                <a:spcPts val="4049"/>
              </a:lnSpc>
            </a:pPr>
            <a:endParaRPr lang="en-US" sz="2699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82925" lvl="1" indent="-291463" algn="just">
              <a:lnSpc>
                <a:spcPts val="4049"/>
              </a:lnSpc>
              <a:buFont typeface="Arial"/>
              <a:buChar char="•"/>
            </a:pPr>
            <a:r>
              <a:rPr lang="en-US" sz="26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Jenny took up a responsibility of an adult care.</a:t>
            </a:r>
          </a:p>
          <a:p>
            <a:pPr algn="just">
              <a:lnSpc>
                <a:spcPts val="4049"/>
              </a:lnSpc>
            </a:pPr>
            <a:endParaRPr lang="en-US" sz="2699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82925" lvl="1" indent="-291463" algn="just">
              <a:lnSpc>
                <a:spcPts val="4049"/>
              </a:lnSpc>
              <a:buFont typeface="Arial"/>
              <a:buChar char="•"/>
            </a:pPr>
            <a:r>
              <a:rPr lang="en-US" sz="26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Her emotional needs could have been not fulfilled.</a:t>
            </a:r>
          </a:p>
          <a:p>
            <a:pPr algn="just">
              <a:lnSpc>
                <a:spcPts val="4049"/>
              </a:lnSpc>
            </a:pPr>
            <a:endParaRPr lang="en-US" sz="2699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82925" lvl="1" indent="-291463" algn="just">
              <a:lnSpc>
                <a:spcPts val="4049"/>
              </a:lnSpc>
              <a:buFont typeface="Arial"/>
              <a:buChar char="•"/>
            </a:pPr>
            <a:r>
              <a:rPr lang="en-US" sz="2699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This could elevate anxiety and emotion stress.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6</a:t>
            </a:r>
          </a:p>
        </p:txBody>
      </p:sp>
      <p:sp>
        <p:nvSpPr>
          <p:cNvPr id="8" name="Freeform 8"/>
          <p:cNvSpPr/>
          <p:nvPr/>
        </p:nvSpPr>
        <p:spPr>
          <a:xfrm>
            <a:off x="14333552" y="2412665"/>
            <a:ext cx="3954448" cy="6845635"/>
          </a:xfrm>
          <a:custGeom>
            <a:avLst/>
            <a:gdLst/>
            <a:ahLst/>
            <a:cxnLst/>
            <a:rect l="l" t="t" r="r" b="b"/>
            <a:pathLst>
              <a:path w="3954448" h="6845635">
                <a:moveTo>
                  <a:pt x="0" y="0"/>
                </a:moveTo>
                <a:lnTo>
                  <a:pt x="3954448" y="0"/>
                </a:lnTo>
                <a:lnTo>
                  <a:pt x="3954448" y="6845635"/>
                </a:lnTo>
                <a:lnTo>
                  <a:pt x="0" y="684563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704" r="-7704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057942" y="2314575"/>
            <a:ext cx="3086100" cy="5657850"/>
            <a:chOff x="0" y="0"/>
            <a:chExt cx="812800" cy="149013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1490133"/>
            </a:xfrm>
            <a:custGeom>
              <a:avLst/>
              <a:gdLst/>
              <a:ahLst/>
              <a:cxnLst/>
              <a:rect l="l" t="t" r="r" b="b"/>
              <a:pathLst>
                <a:path w="812800" h="1490133">
                  <a:moveTo>
                    <a:pt x="0" y="0"/>
                  </a:moveTo>
                  <a:lnTo>
                    <a:pt x="812800" y="0"/>
                  </a:lnTo>
                  <a:lnTo>
                    <a:pt x="812800" y="1490133"/>
                  </a:lnTo>
                  <a:lnTo>
                    <a:pt x="0" y="1490133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812800" cy="154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Adolescence is a developmental period of great emotion.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918751" y="2314575"/>
            <a:ext cx="3086100" cy="5657850"/>
            <a:chOff x="0" y="0"/>
            <a:chExt cx="812800" cy="14901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1490133"/>
            </a:xfrm>
            <a:custGeom>
              <a:avLst/>
              <a:gdLst/>
              <a:ahLst/>
              <a:cxnLst/>
              <a:rect l="l" t="t" r="r" b="b"/>
              <a:pathLst>
                <a:path w="812800" h="1490133">
                  <a:moveTo>
                    <a:pt x="0" y="0"/>
                  </a:moveTo>
                  <a:lnTo>
                    <a:pt x="812800" y="0"/>
                  </a:lnTo>
                  <a:lnTo>
                    <a:pt x="812800" y="1490133"/>
                  </a:lnTo>
                  <a:lnTo>
                    <a:pt x="0" y="1490133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812800" cy="154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Attachment theory can be used to explain: Increased emotional strain ,problems in communicating individual needs, and increased vulnerability.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617134" y="2314575"/>
            <a:ext cx="3086100" cy="5657850"/>
            <a:chOff x="0" y="0"/>
            <a:chExt cx="812800" cy="149013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1490133"/>
            </a:xfrm>
            <a:custGeom>
              <a:avLst/>
              <a:gdLst/>
              <a:ahLst/>
              <a:cxnLst/>
              <a:rect l="l" t="t" r="r" b="b"/>
              <a:pathLst>
                <a:path w="812800" h="1490133">
                  <a:moveTo>
                    <a:pt x="0" y="0"/>
                  </a:moveTo>
                  <a:lnTo>
                    <a:pt x="812800" y="0"/>
                  </a:lnTo>
                  <a:lnTo>
                    <a:pt x="812800" y="1490133"/>
                  </a:lnTo>
                  <a:lnTo>
                    <a:pt x="0" y="1490133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812800" cy="1547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Peer relationships may be restricted by some caring responsibilities.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2649155" y="769619"/>
            <a:ext cx="12054079" cy="82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IMPACT ON JENNY AS A TEENAGER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0" y="0"/>
            <a:ext cx="9144000" cy="9258300"/>
          </a:xfrm>
          <a:custGeom>
            <a:avLst/>
            <a:gdLst/>
            <a:ahLst/>
            <a:cxnLst/>
            <a:rect l="l" t="t" r="r" b="b"/>
            <a:pathLst>
              <a:path w="9144000" h="9258300">
                <a:moveTo>
                  <a:pt x="0" y="0"/>
                </a:moveTo>
                <a:lnTo>
                  <a:pt x="9144000" y="0"/>
                </a:lnTo>
                <a:lnTo>
                  <a:pt x="9144000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824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9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39369" y="933450"/>
            <a:ext cx="6919931" cy="2516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PRACTICAL SUPPORT STRATEGIES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14911" y="3757489"/>
            <a:ext cx="6919931" cy="4657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6" lvl="1" indent="-269873" algn="just">
              <a:lnSpc>
                <a:spcPts val="3749"/>
              </a:lnSpc>
              <a:buFont typeface="Arial"/>
              <a:buChar char="•"/>
            </a:pPr>
            <a:r>
              <a:rPr lang="en-US" sz="24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Referral to support services of young </a:t>
            </a:r>
            <a:r>
              <a:rPr lang="en-US" sz="2499" dirty="0" err="1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carers</a:t>
            </a:r>
            <a:r>
              <a:rPr lang="en-US" sz="24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 (Janes et al.,2022).</a:t>
            </a:r>
          </a:p>
          <a:p>
            <a:pPr algn="just">
              <a:lnSpc>
                <a:spcPts val="3749"/>
              </a:lnSpc>
            </a:pPr>
            <a:endParaRPr lang="en-US" sz="24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39746" lvl="1" indent="-269873" algn="just">
              <a:lnSpc>
                <a:spcPts val="3749"/>
              </a:lnSpc>
              <a:buFont typeface="Arial"/>
              <a:buChar char="•"/>
            </a:pPr>
            <a:r>
              <a:rPr lang="en-US" sz="24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Availability on counselling or attachment-based therapy.</a:t>
            </a:r>
          </a:p>
          <a:p>
            <a:pPr algn="just">
              <a:lnSpc>
                <a:spcPts val="3749"/>
              </a:lnSpc>
            </a:pPr>
            <a:endParaRPr lang="en-US" sz="24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39746" lvl="1" indent="-269873" algn="just">
              <a:lnSpc>
                <a:spcPts val="3749"/>
              </a:lnSpc>
              <a:buFont typeface="Arial"/>
              <a:buChar char="•"/>
            </a:pPr>
            <a:r>
              <a:rPr lang="en-US" sz="24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Respite care in order to be less responsible.</a:t>
            </a:r>
          </a:p>
          <a:p>
            <a:pPr algn="just">
              <a:lnSpc>
                <a:spcPts val="3749"/>
              </a:lnSpc>
            </a:pPr>
            <a:endParaRPr lang="en-US" sz="24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539746" lvl="1" indent="-269873" algn="just">
              <a:lnSpc>
                <a:spcPts val="3749"/>
              </a:lnSpc>
              <a:buFont typeface="Arial"/>
              <a:buChar char="•"/>
            </a:pPr>
            <a:r>
              <a:rPr lang="en-US" sz="24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Moral backing to restore security.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>
            <a:off x="9753478" y="2525221"/>
            <a:ext cx="8008663" cy="4805198"/>
          </a:xfrm>
          <a:custGeom>
            <a:avLst/>
            <a:gdLst/>
            <a:ahLst/>
            <a:cxnLst/>
            <a:rect l="l" t="t" r="r" b="b"/>
            <a:pathLst>
              <a:path w="8008663" h="4805198">
                <a:moveTo>
                  <a:pt x="0" y="0"/>
                </a:moveTo>
                <a:lnTo>
                  <a:pt x="8008662" y="0"/>
                </a:lnTo>
                <a:lnTo>
                  <a:pt x="8008662" y="4805198"/>
                </a:lnTo>
                <a:lnTo>
                  <a:pt x="0" y="48051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8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75330" y="667918"/>
            <a:ext cx="10164492" cy="821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PROFESSIONALS &amp; AGENCIES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2277" y="2468071"/>
            <a:ext cx="8531723" cy="58820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Social workers ; determine family requirements (Gould, 2022).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Young </a:t>
            </a:r>
            <a:r>
              <a:rPr lang="en-US" sz="2999" dirty="0" err="1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carers</a:t>
            </a:r>
            <a:r>
              <a:rPr lang="en-US" sz="29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 groups ; hands on and emotive support.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Academic and emotional support of school pastoral teams (Best et al.,2022).</a:t>
            </a:r>
          </a:p>
          <a:p>
            <a:pPr algn="l">
              <a:lnSpc>
                <a:spcPts val="4199"/>
              </a:lnSpc>
            </a:pPr>
            <a:endParaRPr lang="en-US" sz="2999" dirty="0">
              <a:solidFill>
                <a:srgbClr val="344E4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Therapeutic intervention by mental health professionals.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2614365" y="4009987"/>
            <a:ext cx="4510478" cy="4770462"/>
            <a:chOff x="0" y="0"/>
            <a:chExt cx="920067" cy="9731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0067" cy="973100"/>
            </a:xfrm>
            <a:custGeom>
              <a:avLst/>
              <a:gdLst/>
              <a:ahLst/>
              <a:cxnLst/>
              <a:rect l="l" t="t" r="r" b="b"/>
              <a:pathLst>
                <a:path w="920067" h="973100">
                  <a:moveTo>
                    <a:pt x="460034" y="0"/>
                  </a:moveTo>
                  <a:cubicBezTo>
                    <a:pt x="205964" y="0"/>
                    <a:pt x="0" y="217836"/>
                    <a:pt x="0" y="486550"/>
                  </a:cubicBezTo>
                  <a:cubicBezTo>
                    <a:pt x="0" y="755264"/>
                    <a:pt x="205964" y="973100"/>
                    <a:pt x="460034" y="973100"/>
                  </a:cubicBezTo>
                  <a:cubicBezTo>
                    <a:pt x="714103" y="973100"/>
                    <a:pt x="920067" y="755264"/>
                    <a:pt x="920067" y="486550"/>
                  </a:cubicBezTo>
                  <a:cubicBezTo>
                    <a:pt x="920067" y="217836"/>
                    <a:pt x="714103" y="0"/>
                    <a:pt x="460034" y="0"/>
                  </a:cubicBezTo>
                  <a:close/>
                </a:path>
              </a:pathLst>
            </a:custGeom>
            <a:solidFill>
              <a:srgbClr val="C6B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86256" y="34078"/>
              <a:ext cx="747555" cy="847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Bereavement</a:t>
              </a:r>
            </a:p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Long-term caregiving</a:t>
              </a:r>
            </a:p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Limited emotional support</a:t>
              </a:r>
            </a:p>
            <a:p>
              <a:pPr algn="ctr">
                <a:lnSpc>
                  <a:spcPts val="3359"/>
                </a:lnSpc>
              </a:pPr>
              <a:endPara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493178" y="4009987"/>
            <a:ext cx="4828010" cy="4770462"/>
            <a:chOff x="0" y="0"/>
            <a:chExt cx="1271575" cy="125641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271575" cy="1256418"/>
            </a:xfrm>
            <a:custGeom>
              <a:avLst/>
              <a:gdLst/>
              <a:ahLst/>
              <a:cxnLst/>
              <a:rect l="l" t="t" r="r" b="b"/>
              <a:pathLst>
                <a:path w="1271575" h="1256418">
                  <a:moveTo>
                    <a:pt x="635787" y="0"/>
                  </a:moveTo>
                  <a:cubicBezTo>
                    <a:pt x="284652" y="0"/>
                    <a:pt x="0" y="281259"/>
                    <a:pt x="0" y="628209"/>
                  </a:cubicBezTo>
                  <a:cubicBezTo>
                    <a:pt x="0" y="975159"/>
                    <a:pt x="284652" y="1256418"/>
                    <a:pt x="635787" y="1256418"/>
                  </a:cubicBezTo>
                  <a:cubicBezTo>
                    <a:pt x="986923" y="1256418"/>
                    <a:pt x="1271575" y="975159"/>
                    <a:pt x="1271575" y="628209"/>
                  </a:cubicBezTo>
                  <a:cubicBezTo>
                    <a:pt x="1271575" y="281259"/>
                    <a:pt x="986923" y="0"/>
                    <a:pt x="635787" y="0"/>
                  </a:cubicBezTo>
                  <a:close/>
                </a:path>
              </a:pathLst>
            </a:custGeom>
            <a:solidFill>
              <a:srgbClr val="C6B4A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9210" y="60639"/>
              <a:ext cx="1033154" cy="10779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Adolescent brain development</a:t>
              </a:r>
            </a:p>
            <a:p>
              <a:pPr marL="518160" lvl="1" indent="-259080" algn="l">
                <a:lnSpc>
                  <a:spcPts val="3359"/>
                </a:lnSpc>
                <a:buFont typeface="Arial"/>
                <a:buChar char="•"/>
              </a:pPr>
              <a:r>
                <a:rPr lang="en-US" sz="2400">
                  <a:solidFill>
                    <a:srgbClr val="000000"/>
                  </a:solidFill>
                  <a:latin typeface="Raleway"/>
                  <a:ea typeface="Raleway"/>
                  <a:cs typeface="Raleway"/>
                  <a:sym typeface="Raleway"/>
                </a:rPr>
                <a:t>Stress response</a:t>
              </a:r>
            </a:p>
            <a:p>
              <a:pPr algn="ctr">
                <a:lnSpc>
                  <a:spcPts val="3359"/>
                </a:lnSpc>
              </a:pPr>
              <a:endParaRPr lang="en-US" sz="240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124843" y="3600450"/>
            <a:ext cx="3562207" cy="5657850"/>
            <a:chOff x="0" y="0"/>
            <a:chExt cx="938194" cy="149013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938194" cy="1490133"/>
            </a:xfrm>
            <a:custGeom>
              <a:avLst/>
              <a:gdLst/>
              <a:ahLst/>
              <a:cxnLst/>
              <a:rect l="l" t="t" r="r" b="b"/>
              <a:pathLst>
                <a:path w="938194" h="1490133">
                  <a:moveTo>
                    <a:pt x="645009" y="0"/>
                  </a:moveTo>
                  <a:lnTo>
                    <a:pt x="293186" y="0"/>
                  </a:lnTo>
                  <a:lnTo>
                    <a:pt x="293186" y="465667"/>
                  </a:lnTo>
                  <a:lnTo>
                    <a:pt x="0" y="465667"/>
                  </a:lnTo>
                  <a:lnTo>
                    <a:pt x="0" y="1024467"/>
                  </a:lnTo>
                  <a:lnTo>
                    <a:pt x="293186" y="1024467"/>
                  </a:lnTo>
                  <a:lnTo>
                    <a:pt x="293186" y="1490133"/>
                  </a:lnTo>
                  <a:lnTo>
                    <a:pt x="645009" y="1490133"/>
                  </a:lnTo>
                  <a:lnTo>
                    <a:pt x="645009" y="1024467"/>
                  </a:lnTo>
                  <a:lnTo>
                    <a:pt x="938194" y="1024467"/>
                  </a:lnTo>
                  <a:lnTo>
                    <a:pt x="938194" y="465667"/>
                  </a:lnTo>
                  <a:lnTo>
                    <a:pt x="645009" y="465667"/>
                  </a:lnTo>
                  <a:lnTo>
                    <a:pt x="645009" y="0"/>
                  </a:lnTo>
                  <a:close/>
                </a:path>
              </a:pathLst>
            </a:custGeom>
            <a:solidFill>
              <a:srgbClr val="977F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219889" y="292100"/>
              <a:ext cx="498416" cy="8487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Both influence </a:t>
              </a:r>
              <a:r>
                <a:rPr lang="en-US" sz="2000" b="1" dirty="0" err="1">
                  <a:solidFill>
                    <a:srgbClr val="000000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Jenny;s</a:t>
              </a:r>
              <a:r>
                <a:rPr lang="en-US" sz="2000" b="1" dirty="0">
                  <a:solidFill>
                    <a:srgbClr val="000000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 well-being and resilience.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3263257" y="2826652"/>
            <a:ext cx="4791645" cy="7054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40"/>
              </a:lnSpc>
            </a:pPr>
            <a:r>
              <a:rPr lang="en-US" sz="41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NATURE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091936" y="9510857"/>
            <a:ext cx="316736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400">
                <a:solidFill>
                  <a:srgbClr val="344E41"/>
                </a:solidFill>
                <a:latin typeface="Raleway"/>
                <a:ea typeface="Raleway"/>
                <a:cs typeface="Raleway"/>
                <a:sym typeface="Raleway"/>
              </a:rPr>
              <a:t>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83973" y="2826652"/>
            <a:ext cx="4791645" cy="688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600"/>
              </a:lnSpc>
            </a:pPr>
            <a:r>
              <a:rPr lang="en-US" sz="4000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NURTURE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387479" y="571817"/>
            <a:ext cx="7334845" cy="844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344E41"/>
                </a:solidFill>
                <a:latin typeface="Prata"/>
                <a:ea typeface="Prata"/>
                <a:cs typeface="Prata"/>
                <a:sym typeface="Prata"/>
              </a:rPr>
              <a:t>NATURE VS NURTURE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705424" y="563562"/>
            <a:ext cx="7496770" cy="844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000000"/>
                </a:solidFill>
                <a:latin typeface="Prata"/>
                <a:ea typeface="Prata"/>
                <a:cs typeface="Prata"/>
                <a:sym typeface="Prata"/>
              </a:rPr>
              <a:t>Evaluation of the Theory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95124" y="2376581"/>
            <a:ext cx="2057676" cy="4959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Strengths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80888" y="3206397"/>
            <a:ext cx="8853711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Elucidates emotional needs of loss and care giving.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Applicable in health and social care (Garrett, 2023).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95124" y="4638675"/>
            <a:ext cx="1916906" cy="504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Limitations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95124" y="5387228"/>
            <a:ext cx="7696476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Serves primarily in the early childhood.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reduced peer influence (</a:t>
            </a:r>
            <a:r>
              <a:rPr lang="en-US" sz="24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Nganyu</a:t>
            </a: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2023).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0889" y="6995704"/>
            <a:ext cx="2224311" cy="4959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Alternative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95124" y="7513264"/>
            <a:ext cx="9677676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The theory of Vygotsky points at social support systems (</a:t>
            </a:r>
            <a:r>
              <a:rPr lang="en-US" sz="2499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Trushkina</a:t>
            </a:r>
            <a:r>
              <a:rPr lang="en-US" sz="2499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2023)..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4200" y="2376581"/>
            <a:ext cx="6400800" cy="62442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9258300"/>
            <a:ext cx="18288000" cy="1028700"/>
            <a:chOff x="0" y="0"/>
            <a:chExt cx="12372622" cy="6959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72622" cy="695960"/>
            </a:xfrm>
            <a:custGeom>
              <a:avLst/>
              <a:gdLst/>
              <a:ahLst/>
              <a:cxnLst/>
              <a:rect l="l" t="t" r="r" b="b"/>
              <a:pathLst>
                <a:path w="12372622" h="695960">
                  <a:moveTo>
                    <a:pt x="0" y="0"/>
                  </a:moveTo>
                  <a:lnTo>
                    <a:pt x="12372622" y="0"/>
                  </a:lnTo>
                  <a:lnTo>
                    <a:pt x="12372622" y="695960"/>
                  </a:lnTo>
                  <a:lnTo>
                    <a:pt x="0" y="695960"/>
                  </a:lnTo>
                  <a:close/>
                </a:path>
              </a:pathLst>
            </a:custGeom>
            <a:solidFill>
              <a:srgbClr val="A3B18A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115322" y="563562"/>
            <a:ext cx="4857477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 dirty="0">
                <a:solidFill>
                  <a:srgbClr val="000000"/>
                </a:solidFill>
                <a:latin typeface="Prata"/>
                <a:ea typeface="Prata"/>
                <a:cs typeface="Prata"/>
                <a:sym typeface="Prata"/>
              </a:rPr>
              <a:t>CONCLUSION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14350" y="2194341"/>
            <a:ext cx="17259300" cy="39192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6" lvl="1" indent="-345438" algn="l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The attachment theory can be used to explain the emotional needs of Jenny.</a:t>
            </a:r>
          </a:p>
          <a:p>
            <a:pPr algn="l">
              <a:lnSpc>
                <a:spcPts val="4479"/>
              </a:lnSpc>
            </a:pPr>
            <a:endParaRPr lang="en-US" sz="3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90876" lvl="1" indent="-345438" algn="l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It educates efficient support schemes.</a:t>
            </a:r>
          </a:p>
          <a:p>
            <a:pPr algn="l">
              <a:lnSpc>
                <a:spcPts val="4479"/>
              </a:lnSpc>
            </a:pPr>
            <a:endParaRPr lang="en-US" sz="3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90876" lvl="1" indent="-345438" algn="l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Implementation psychologically is essential in health and social care planning.</a:t>
            </a:r>
          </a:p>
          <a:p>
            <a:pPr algn="l">
              <a:lnSpc>
                <a:spcPts val="4479"/>
              </a:lnSpc>
            </a:pPr>
            <a:endParaRPr lang="en-US" sz="3199">
              <a:solidFill>
                <a:srgbClr val="000000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marL="690876" lvl="1" indent="-345438" algn="l">
              <a:lnSpc>
                <a:spcPts val="4479"/>
              </a:lnSpc>
              <a:buFont typeface="Arial"/>
              <a:buChar char="•"/>
            </a:pPr>
            <a:r>
              <a:rPr lang="en-US" sz="3199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Emotional security is beneficial in the long-term.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7C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448773" y="659130"/>
            <a:ext cx="2914427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sz="3899" dirty="0">
                <a:solidFill>
                  <a:srgbClr val="000000"/>
                </a:solidFill>
                <a:latin typeface="Prata"/>
                <a:ea typeface="Prata"/>
                <a:cs typeface="Prata"/>
                <a:sym typeface="Prata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1809249"/>
            <a:ext cx="16230600" cy="6838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Robledo, J.P., Cross, I., Boada-</a:t>
            </a: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Bayona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L. and </a:t>
            </a: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Demogeot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N., 2022. Back to basics: A re-evaluation of the relevance of imprinting in the genesis of Bowlby’s attachment theory. Frontiers in Psychology, 13, p.1033746.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Epstein, O.B., 2023. John Bowlby, Attachment Theory, and Attachment-Based Psychoanalytic Psychotherapy. In Underlying assumptions in psychoanalytic schools (pp. 78-88). Routledge.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Janes, E., Forrester, D., Reed, H. and Melendez‐Torres, G.J., 2022. Young </a:t>
            </a: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carers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mental health and psychosocial wellbeing: A realist synthesis. Child: Care, Health and Development, 48(2), pp.190-202.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Gould, N., 2022. Mental health social work in context. Routledge.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Best, M., Washington, J., </a:t>
            </a: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Condello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M. and Kearney, M., 2022. ‘This ward has no ears’: Role of the pastoral care practitioner in the hospital ward. Journal of Health Care Chaplaincy, 28(2), pp.179-193.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Garrett, P.M., 2023. Bowlby, attachment and the potency of a ‘received idea’. The British Journal of Social Work, 53(1), pp.100-117.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Nganyu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G.N., 2023. The Role of Attachment Theory in Understanding and Treating Psychological Disorders. </a:t>
            </a: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ShahidiHub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 International Journal of Education, Humanities &amp; Social Science, 1(1), pp.38-55.</a:t>
            </a:r>
          </a:p>
          <a:p>
            <a:pPr algn="l">
              <a:lnSpc>
                <a:spcPts val="3628"/>
              </a:lnSpc>
              <a:spcBef>
                <a:spcPct val="0"/>
              </a:spcBef>
            </a:pPr>
            <a:r>
              <a:rPr lang="en-US" sz="2591" dirty="0" err="1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Trushkina</a:t>
            </a:r>
            <a:r>
              <a:rPr lang="en-US" sz="2591" dirty="0">
                <a:solidFill>
                  <a:srgbClr val="000000"/>
                </a:solidFill>
                <a:latin typeface="Raleway"/>
                <a:ea typeface="Raleway"/>
                <a:cs typeface="Raleway"/>
                <a:sym typeface="Raleway"/>
              </a:rPr>
              <a:t>, S.V., 2023. Comparative analysis of approaches to child development by LS Vygotsky and G. Bowlby. Cultural-Historical Psychology.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4" ma:contentTypeDescription="Create a new document." ma:contentTypeScope="" ma:versionID="b47c0242d50078e0ebb3595ee656ce41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0ca03bdbfc20c55fccbc81b3814a9f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83CD67-80D3-4FAB-9FFA-998B699DED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2C1710-FA6B-4467-802F-96122B48433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D5620F-0131-40F1-924E-F9F4EDA59A0C}">
  <ds:schemaRefs>
    <ds:schemaRef ds:uri="http://purl.org/dc/dcmitype/"/>
    <ds:schemaRef ds:uri="http://purl.org/dc/elements/1.1/"/>
    <ds:schemaRef ds:uri="f799553d-1ac0-48da-9ae3-fe400ced9c3b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902</Words>
  <Application>Microsoft Office PowerPoint</Application>
  <PresentationFormat>Custom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Prata</vt:lpstr>
      <vt:lpstr>Raleway</vt:lpstr>
      <vt:lpstr>Calibri</vt:lpstr>
      <vt:lpstr>Raleway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Anila's copy</dc:title>
  <cp:lastModifiedBy>Anila Mansoor (2433628)</cp:lastModifiedBy>
  <cp:revision>6</cp:revision>
  <dcterms:created xsi:type="dcterms:W3CDTF">2006-08-16T00:00:00Z</dcterms:created>
  <dcterms:modified xsi:type="dcterms:W3CDTF">2026-02-11T21:57:37Z</dcterms:modified>
  <dc:identifier>DAHAFd1--PY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