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handoutMasterIdLst>
    <p:handoutMasterId r:id="rId33"/>
  </p:handoutMasterIdLst>
  <p:sldIdLst>
    <p:sldId id="301" r:id="rId2"/>
    <p:sldId id="257" r:id="rId3"/>
    <p:sldId id="282" r:id="rId4"/>
    <p:sldId id="283" r:id="rId5"/>
    <p:sldId id="284" r:id="rId6"/>
    <p:sldId id="266" r:id="rId7"/>
    <p:sldId id="262" r:id="rId8"/>
    <p:sldId id="264" r:id="rId9"/>
    <p:sldId id="289" r:id="rId10"/>
    <p:sldId id="290" r:id="rId11"/>
    <p:sldId id="268" r:id="rId12"/>
    <p:sldId id="270" r:id="rId13"/>
    <p:sldId id="261" r:id="rId14"/>
    <p:sldId id="269" r:id="rId15"/>
    <p:sldId id="271" r:id="rId16"/>
    <p:sldId id="278" r:id="rId17"/>
    <p:sldId id="275" r:id="rId18"/>
    <p:sldId id="281" r:id="rId19"/>
    <p:sldId id="286" r:id="rId20"/>
    <p:sldId id="287" r:id="rId21"/>
    <p:sldId id="258" r:id="rId22"/>
    <p:sldId id="259" r:id="rId23"/>
    <p:sldId id="260" r:id="rId24"/>
    <p:sldId id="292" r:id="rId25"/>
    <p:sldId id="298" r:id="rId26"/>
    <p:sldId id="299" r:id="rId27"/>
    <p:sldId id="297" r:id="rId28"/>
    <p:sldId id="300" r:id="rId29"/>
    <p:sldId id="296" r:id="rId30"/>
    <p:sldId id="291" r:id="rId3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73" autoAdjust="0"/>
    <p:restoredTop sz="76988"/>
  </p:normalViewPr>
  <p:slideViewPr>
    <p:cSldViewPr snapToGrid="0">
      <p:cViewPr varScale="1">
        <p:scale>
          <a:sx n="79" d="100"/>
          <a:sy n="79" d="100"/>
        </p:scale>
        <p:origin x="240" y="32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0E6184-A449-CF4B-B13E-0617C57D1705}" type="doc">
      <dgm:prSet loTypeId="urn:microsoft.com/office/officeart/2005/8/layout/process1" loCatId="" qsTypeId="urn:microsoft.com/office/officeart/2005/8/quickstyle/simple1" qsCatId="simple" csTypeId="urn:microsoft.com/office/officeart/2005/8/colors/accent0_1" csCatId="mainScheme" phldr="1"/>
      <dgm:spPr/>
    </dgm:pt>
    <dgm:pt modelId="{67B4E94B-7470-1E45-BEA6-12C2FF201009}">
      <dgm:prSet phldrT="[Text]" custT="1"/>
      <dgm:spPr/>
      <dgm:t>
        <a:bodyPr/>
        <a:lstStyle/>
        <a:p>
          <a:r>
            <a:rPr lang="en-GB" sz="2000" b="1" dirty="0"/>
            <a:t>Quantitative Survey &amp; Results</a:t>
          </a:r>
        </a:p>
        <a:p>
          <a:r>
            <a:rPr lang="en-GB" sz="1400" b="1" dirty="0"/>
            <a:t>(UTAUT Framework &amp; Measurement Instrument)</a:t>
          </a:r>
        </a:p>
      </dgm:t>
    </dgm:pt>
    <dgm:pt modelId="{C000153F-C8AB-EB46-83C1-09CDDDF80C2E}" type="parTrans" cxnId="{FB116C40-9C05-0048-B6AF-121B5BFF98D0}">
      <dgm:prSet/>
      <dgm:spPr/>
      <dgm:t>
        <a:bodyPr/>
        <a:lstStyle/>
        <a:p>
          <a:endParaRPr lang="en-GB"/>
        </a:p>
      </dgm:t>
    </dgm:pt>
    <dgm:pt modelId="{C799374E-BAF8-F042-B795-AAA4F59FD488}" type="sibTrans" cxnId="{FB116C40-9C05-0048-B6AF-121B5BFF98D0}">
      <dgm:prSet/>
      <dgm:spPr/>
      <dgm:t>
        <a:bodyPr/>
        <a:lstStyle/>
        <a:p>
          <a:endParaRPr lang="en-GB"/>
        </a:p>
      </dgm:t>
    </dgm:pt>
    <dgm:pt modelId="{9E42413D-6B62-7241-AB4F-B361749B4C33}">
      <dgm:prSet phldrT="[Text]" custT="1"/>
      <dgm:spPr/>
      <dgm:t>
        <a:bodyPr/>
        <a:lstStyle/>
        <a:p>
          <a:r>
            <a:rPr lang="en-GB" sz="2000" b="1" dirty="0"/>
            <a:t>Qualitative Interviews &amp; Results</a:t>
          </a:r>
        </a:p>
        <a:p>
          <a:r>
            <a:rPr lang="en-GB" sz="1400" b="1" dirty="0"/>
            <a:t>(Thematic Analysis)</a:t>
          </a:r>
        </a:p>
      </dgm:t>
    </dgm:pt>
    <dgm:pt modelId="{D91AE19A-80DA-E94C-9DC4-279D2E41D7B5}" type="parTrans" cxnId="{6DB7F9CF-8BDE-934E-9055-A2D0D040F3AE}">
      <dgm:prSet/>
      <dgm:spPr/>
      <dgm:t>
        <a:bodyPr/>
        <a:lstStyle/>
        <a:p>
          <a:endParaRPr lang="en-GB"/>
        </a:p>
      </dgm:t>
    </dgm:pt>
    <dgm:pt modelId="{4EF9D87C-D668-554B-8D65-FA5B47A3A7AF}" type="sibTrans" cxnId="{6DB7F9CF-8BDE-934E-9055-A2D0D040F3AE}">
      <dgm:prSet/>
      <dgm:spPr/>
      <dgm:t>
        <a:bodyPr/>
        <a:lstStyle/>
        <a:p>
          <a:endParaRPr lang="en-GB"/>
        </a:p>
      </dgm:t>
    </dgm:pt>
    <dgm:pt modelId="{FB3B77EA-0863-E440-97B6-FB499D0DD293}">
      <dgm:prSet phldrT="[Text]" custT="1"/>
      <dgm:spPr/>
      <dgm:t>
        <a:bodyPr/>
        <a:lstStyle/>
        <a:p>
          <a:r>
            <a:rPr lang="en-GB" sz="2000" b="1" dirty="0"/>
            <a:t>Interpretation of results</a:t>
          </a:r>
        </a:p>
      </dgm:t>
    </dgm:pt>
    <dgm:pt modelId="{C9CC0046-F253-204B-87D5-11E0DEFEA888}" type="parTrans" cxnId="{CDDFC41B-4593-654F-A564-EAE6E079E426}">
      <dgm:prSet/>
      <dgm:spPr/>
      <dgm:t>
        <a:bodyPr/>
        <a:lstStyle/>
        <a:p>
          <a:endParaRPr lang="en-GB"/>
        </a:p>
      </dgm:t>
    </dgm:pt>
    <dgm:pt modelId="{E7CF9549-6C36-4749-A761-BF777C736C00}" type="sibTrans" cxnId="{CDDFC41B-4593-654F-A564-EAE6E079E426}">
      <dgm:prSet/>
      <dgm:spPr/>
      <dgm:t>
        <a:bodyPr/>
        <a:lstStyle/>
        <a:p>
          <a:endParaRPr lang="en-GB"/>
        </a:p>
      </dgm:t>
    </dgm:pt>
    <dgm:pt modelId="{078F136C-7006-F443-B112-AB9E676CD465}" type="pres">
      <dgm:prSet presAssocID="{620E6184-A449-CF4B-B13E-0617C57D1705}" presName="Name0" presStyleCnt="0">
        <dgm:presLayoutVars>
          <dgm:dir/>
          <dgm:resizeHandles val="exact"/>
        </dgm:presLayoutVars>
      </dgm:prSet>
      <dgm:spPr/>
    </dgm:pt>
    <dgm:pt modelId="{BEB78673-CDC5-E64D-9049-B6F5764C38F1}" type="pres">
      <dgm:prSet presAssocID="{67B4E94B-7470-1E45-BEA6-12C2FF201009}" presName="node" presStyleLbl="node1" presStyleIdx="0" presStyleCnt="3">
        <dgm:presLayoutVars>
          <dgm:bulletEnabled val="1"/>
        </dgm:presLayoutVars>
      </dgm:prSet>
      <dgm:spPr/>
    </dgm:pt>
    <dgm:pt modelId="{3AC04DFE-65E3-414E-AA2A-CC7427F414EC}" type="pres">
      <dgm:prSet presAssocID="{C799374E-BAF8-F042-B795-AAA4F59FD488}" presName="sibTrans" presStyleLbl="sibTrans2D1" presStyleIdx="0" presStyleCnt="2"/>
      <dgm:spPr/>
    </dgm:pt>
    <dgm:pt modelId="{AEEC45D6-4DB3-B042-AF4D-7E7D8D0DAAEE}" type="pres">
      <dgm:prSet presAssocID="{C799374E-BAF8-F042-B795-AAA4F59FD488}" presName="connectorText" presStyleLbl="sibTrans2D1" presStyleIdx="0" presStyleCnt="2"/>
      <dgm:spPr/>
    </dgm:pt>
    <dgm:pt modelId="{05C6BFE1-B0C2-8448-BBBB-F3104C466E6C}" type="pres">
      <dgm:prSet presAssocID="{9E42413D-6B62-7241-AB4F-B361749B4C33}" presName="node" presStyleLbl="node1" presStyleIdx="1" presStyleCnt="3">
        <dgm:presLayoutVars>
          <dgm:bulletEnabled val="1"/>
        </dgm:presLayoutVars>
      </dgm:prSet>
      <dgm:spPr/>
    </dgm:pt>
    <dgm:pt modelId="{5AD16EC2-814A-BC40-8661-CA900A29698E}" type="pres">
      <dgm:prSet presAssocID="{4EF9D87C-D668-554B-8D65-FA5B47A3A7AF}" presName="sibTrans" presStyleLbl="sibTrans2D1" presStyleIdx="1" presStyleCnt="2"/>
      <dgm:spPr/>
    </dgm:pt>
    <dgm:pt modelId="{CDAFBE8A-BDE3-A24F-9223-930E39EF9C1F}" type="pres">
      <dgm:prSet presAssocID="{4EF9D87C-D668-554B-8D65-FA5B47A3A7AF}" presName="connectorText" presStyleLbl="sibTrans2D1" presStyleIdx="1" presStyleCnt="2"/>
      <dgm:spPr/>
    </dgm:pt>
    <dgm:pt modelId="{0C257DC8-1125-C04E-BBD4-EF563B26841F}" type="pres">
      <dgm:prSet presAssocID="{FB3B77EA-0863-E440-97B6-FB499D0DD293}" presName="node" presStyleLbl="node1" presStyleIdx="2" presStyleCnt="3">
        <dgm:presLayoutVars>
          <dgm:bulletEnabled val="1"/>
        </dgm:presLayoutVars>
      </dgm:prSet>
      <dgm:spPr/>
    </dgm:pt>
  </dgm:ptLst>
  <dgm:cxnLst>
    <dgm:cxn modelId="{D1B6C919-7A6B-164C-8219-236C3DFC7490}" type="presOf" srcId="{FB3B77EA-0863-E440-97B6-FB499D0DD293}" destId="{0C257DC8-1125-C04E-BBD4-EF563B26841F}" srcOrd="0" destOrd="0" presId="urn:microsoft.com/office/officeart/2005/8/layout/process1"/>
    <dgm:cxn modelId="{CDDFC41B-4593-654F-A564-EAE6E079E426}" srcId="{620E6184-A449-CF4B-B13E-0617C57D1705}" destId="{FB3B77EA-0863-E440-97B6-FB499D0DD293}" srcOrd="2" destOrd="0" parTransId="{C9CC0046-F253-204B-87D5-11E0DEFEA888}" sibTransId="{E7CF9549-6C36-4749-A761-BF777C736C00}"/>
    <dgm:cxn modelId="{4E45E93F-3CE7-5242-9EC9-C7B9E215F551}" type="presOf" srcId="{9E42413D-6B62-7241-AB4F-B361749B4C33}" destId="{05C6BFE1-B0C2-8448-BBBB-F3104C466E6C}" srcOrd="0" destOrd="0" presId="urn:microsoft.com/office/officeart/2005/8/layout/process1"/>
    <dgm:cxn modelId="{FB116C40-9C05-0048-B6AF-121B5BFF98D0}" srcId="{620E6184-A449-CF4B-B13E-0617C57D1705}" destId="{67B4E94B-7470-1E45-BEA6-12C2FF201009}" srcOrd="0" destOrd="0" parTransId="{C000153F-C8AB-EB46-83C1-09CDDDF80C2E}" sibTransId="{C799374E-BAF8-F042-B795-AAA4F59FD488}"/>
    <dgm:cxn modelId="{9966675B-EB3B-F746-B155-C76743C9D61B}" type="presOf" srcId="{C799374E-BAF8-F042-B795-AAA4F59FD488}" destId="{3AC04DFE-65E3-414E-AA2A-CC7427F414EC}" srcOrd="0" destOrd="0" presId="urn:microsoft.com/office/officeart/2005/8/layout/process1"/>
    <dgm:cxn modelId="{E6849A6B-8A89-D249-A323-468FC506F697}" type="presOf" srcId="{620E6184-A449-CF4B-B13E-0617C57D1705}" destId="{078F136C-7006-F443-B112-AB9E676CD465}" srcOrd="0" destOrd="0" presId="urn:microsoft.com/office/officeart/2005/8/layout/process1"/>
    <dgm:cxn modelId="{EFA2E971-11F4-3543-BC6D-0037487B1A34}" type="presOf" srcId="{4EF9D87C-D668-554B-8D65-FA5B47A3A7AF}" destId="{CDAFBE8A-BDE3-A24F-9223-930E39EF9C1F}" srcOrd="1" destOrd="0" presId="urn:microsoft.com/office/officeart/2005/8/layout/process1"/>
    <dgm:cxn modelId="{4C6B2276-BA53-1446-A38E-5412D59C76BA}" type="presOf" srcId="{67B4E94B-7470-1E45-BEA6-12C2FF201009}" destId="{BEB78673-CDC5-E64D-9049-B6F5764C38F1}" srcOrd="0" destOrd="0" presId="urn:microsoft.com/office/officeart/2005/8/layout/process1"/>
    <dgm:cxn modelId="{0CEB038D-98C2-CC4B-A4BB-1A704DA1528E}" type="presOf" srcId="{C799374E-BAF8-F042-B795-AAA4F59FD488}" destId="{AEEC45D6-4DB3-B042-AF4D-7E7D8D0DAAEE}" srcOrd="1" destOrd="0" presId="urn:microsoft.com/office/officeart/2005/8/layout/process1"/>
    <dgm:cxn modelId="{2B69D1B3-55B1-064F-B4E0-78B5F408EA09}" type="presOf" srcId="{4EF9D87C-D668-554B-8D65-FA5B47A3A7AF}" destId="{5AD16EC2-814A-BC40-8661-CA900A29698E}" srcOrd="0" destOrd="0" presId="urn:microsoft.com/office/officeart/2005/8/layout/process1"/>
    <dgm:cxn modelId="{6DB7F9CF-8BDE-934E-9055-A2D0D040F3AE}" srcId="{620E6184-A449-CF4B-B13E-0617C57D1705}" destId="{9E42413D-6B62-7241-AB4F-B361749B4C33}" srcOrd="1" destOrd="0" parTransId="{D91AE19A-80DA-E94C-9DC4-279D2E41D7B5}" sibTransId="{4EF9D87C-D668-554B-8D65-FA5B47A3A7AF}"/>
    <dgm:cxn modelId="{E298A01E-443E-C54D-BACC-0E7B6942470E}" type="presParOf" srcId="{078F136C-7006-F443-B112-AB9E676CD465}" destId="{BEB78673-CDC5-E64D-9049-B6F5764C38F1}" srcOrd="0" destOrd="0" presId="urn:microsoft.com/office/officeart/2005/8/layout/process1"/>
    <dgm:cxn modelId="{3E14B228-F6F4-EA4A-8435-03FEE77F5948}" type="presParOf" srcId="{078F136C-7006-F443-B112-AB9E676CD465}" destId="{3AC04DFE-65E3-414E-AA2A-CC7427F414EC}" srcOrd="1" destOrd="0" presId="urn:microsoft.com/office/officeart/2005/8/layout/process1"/>
    <dgm:cxn modelId="{2F386749-C344-744C-875E-2879E53D941F}" type="presParOf" srcId="{3AC04DFE-65E3-414E-AA2A-CC7427F414EC}" destId="{AEEC45D6-4DB3-B042-AF4D-7E7D8D0DAAEE}" srcOrd="0" destOrd="0" presId="urn:microsoft.com/office/officeart/2005/8/layout/process1"/>
    <dgm:cxn modelId="{4AA14751-5A07-D546-B390-D233652B5655}" type="presParOf" srcId="{078F136C-7006-F443-B112-AB9E676CD465}" destId="{05C6BFE1-B0C2-8448-BBBB-F3104C466E6C}" srcOrd="2" destOrd="0" presId="urn:microsoft.com/office/officeart/2005/8/layout/process1"/>
    <dgm:cxn modelId="{BCB2A28F-CF33-EF4E-9D15-86C8A8A063F0}" type="presParOf" srcId="{078F136C-7006-F443-B112-AB9E676CD465}" destId="{5AD16EC2-814A-BC40-8661-CA900A29698E}" srcOrd="3" destOrd="0" presId="urn:microsoft.com/office/officeart/2005/8/layout/process1"/>
    <dgm:cxn modelId="{0CC518BC-B597-3E4D-A9E9-A8286937E75C}" type="presParOf" srcId="{5AD16EC2-814A-BC40-8661-CA900A29698E}" destId="{CDAFBE8A-BDE3-A24F-9223-930E39EF9C1F}" srcOrd="0" destOrd="0" presId="urn:microsoft.com/office/officeart/2005/8/layout/process1"/>
    <dgm:cxn modelId="{9395ABCD-762B-5746-BF81-D1E8B43422CE}" type="presParOf" srcId="{078F136C-7006-F443-B112-AB9E676CD465}" destId="{0C257DC8-1125-C04E-BBD4-EF563B26841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8713FD-9660-47F5-AD25-7206652B8A5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FCEA810-8901-4D5D-A53C-8ADBB6FD1040}">
      <dgm:prSet/>
      <dgm:spPr/>
      <dgm:t>
        <a:bodyPr/>
        <a:lstStyle/>
        <a:p>
          <a:r>
            <a:rPr lang="en-US" b="0" i="0" dirty="0"/>
            <a:t>Cultural Understanding of AI adoption</a:t>
          </a:r>
          <a:endParaRPr lang="en-US" dirty="0"/>
        </a:p>
      </dgm:t>
    </dgm:pt>
    <dgm:pt modelId="{EA5C64EC-FB5E-4335-BB97-D66AF94528CA}" type="parTrans" cxnId="{25673DD5-6B16-43CB-8D01-97569888A316}">
      <dgm:prSet/>
      <dgm:spPr/>
      <dgm:t>
        <a:bodyPr/>
        <a:lstStyle/>
        <a:p>
          <a:endParaRPr lang="en-US"/>
        </a:p>
      </dgm:t>
    </dgm:pt>
    <dgm:pt modelId="{7BFFDCF3-97C0-461C-BD71-5F34774C0089}" type="sibTrans" cxnId="{25673DD5-6B16-43CB-8D01-97569888A316}">
      <dgm:prSet/>
      <dgm:spPr/>
      <dgm:t>
        <a:bodyPr/>
        <a:lstStyle/>
        <a:p>
          <a:endParaRPr lang="en-US"/>
        </a:p>
      </dgm:t>
    </dgm:pt>
    <dgm:pt modelId="{48341ACF-4CA1-40AB-BC73-250D03AC00ED}">
      <dgm:prSet/>
      <dgm:spPr/>
      <dgm:t>
        <a:bodyPr/>
        <a:lstStyle/>
        <a:p>
          <a:r>
            <a:rPr lang="en-US" b="0" i="0" dirty="0"/>
            <a:t>Enhanced AI integration</a:t>
          </a:r>
          <a:endParaRPr lang="en-US" dirty="0"/>
        </a:p>
      </dgm:t>
    </dgm:pt>
    <dgm:pt modelId="{1D66743F-4703-4AFA-9A69-4CC15C439E26}" type="parTrans" cxnId="{5D142FEC-C587-414D-9DF9-4AC0C70CB982}">
      <dgm:prSet/>
      <dgm:spPr/>
      <dgm:t>
        <a:bodyPr/>
        <a:lstStyle/>
        <a:p>
          <a:endParaRPr lang="en-US"/>
        </a:p>
      </dgm:t>
    </dgm:pt>
    <dgm:pt modelId="{E280382E-D2A1-43E6-9717-F3B74BF542A3}" type="sibTrans" cxnId="{5D142FEC-C587-414D-9DF9-4AC0C70CB982}">
      <dgm:prSet/>
      <dgm:spPr/>
      <dgm:t>
        <a:bodyPr/>
        <a:lstStyle/>
        <a:p>
          <a:endParaRPr lang="en-US"/>
        </a:p>
      </dgm:t>
    </dgm:pt>
    <dgm:pt modelId="{A9D5FD14-71DE-4D59-8636-77A9FB7DA591}">
      <dgm:prSet/>
      <dgm:spPr/>
      <dgm:t>
        <a:bodyPr/>
        <a:lstStyle/>
        <a:p>
          <a:r>
            <a:rPr lang="en-US" b="0" i="0"/>
            <a:t>Policy Formulation</a:t>
          </a:r>
          <a:endParaRPr lang="en-US"/>
        </a:p>
      </dgm:t>
    </dgm:pt>
    <dgm:pt modelId="{4A14BD36-4211-45E2-B13A-4835AD4E0990}" type="parTrans" cxnId="{93DB9635-BC62-4BA5-A5F2-78D38778DA1E}">
      <dgm:prSet/>
      <dgm:spPr/>
      <dgm:t>
        <a:bodyPr/>
        <a:lstStyle/>
        <a:p>
          <a:endParaRPr lang="en-US"/>
        </a:p>
      </dgm:t>
    </dgm:pt>
    <dgm:pt modelId="{36C5A7B6-104B-4872-9A16-7B7DB9852ABA}" type="sibTrans" cxnId="{93DB9635-BC62-4BA5-A5F2-78D38778DA1E}">
      <dgm:prSet/>
      <dgm:spPr/>
      <dgm:t>
        <a:bodyPr/>
        <a:lstStyle/>
        <a:p>
          <a:endParaRPr lang="en-US"/>
        </a:p>
      </dgm:t>
    </dgm:pt>
    <dgm:pt modelId="{4595BC21-8EFE-424F-8C87-DC0F4A2960C8}">
      <dgm:prSet/>
      <dgm:spPr/>
      <dgm:t>
        <a:bodyPr/>
        <a:lstStyle/>
        <a:p>
          <a:r>
            <a:rPr lang="en-US" b="0" i="0"/>
            <a:t>Diversity and Inclusion</a:t>
          </a:r>
          <a:endParaRPr lang="en-US"/>
        </a:p>
      </dgm:t>
    </dgm:pt>
    <dgm:pt modelId="{B9351BF1-6DF5-4F68-B144-8D19847B3A06}" type="parTrans" cxnId="{D2E8B846-31DD-4E30-84F6-92C23AE45A1E}">
      <dgm:prSet/>
      <dgm:spPr/>
      <dgm:t>
        <a:bodyPr/>
        <a:lstStyle/>
        <a:p>
          <a:endParaRPr lang="en-US"/>
        </a:p>
      </dgm:t>
    </dgm:pt>
    <dgm:pt modelId="{2F7097D7-BCAF-4C47-BE5E-EB913A6E0BEE}" type="sibTrans" cxnId="{D2E8B846-31DD-4E30-84F6-92C23AE45A1E}">
      <dgm:prSet/>
      <dgm:spPr/>
      <dgm:t>
        <a:bodyPr/>
        <a:lstStyle/>
        <a:p>
          <a:endParaRPr lang="en-US"/>
        </a:p>
      </dgm:t>
    </dgm:pt>
    <dgm:pt modelId="{A5C34ED7-DDBE-4858-94DA-5453E7EE28B5}">
      <dgm:prSet/>
      <dgm:spPr/>
      <dgm:t>
        <a:bodyPr/>
        <a:lstStyle/>
        <a:p>
          <a:r>
            <a:rPr lang="en-US" b="0" i="0"/>
            <a:t>Cross-Cultural Pedagogical Insights</a:t>
          </a:r>
          <a:endParaRPr lang="en-US"/>
        </a:p>
      </dgm:t>
    </dgm:pt>
    <dgm:pt modelId="{9E7F4785-0541-494C-8931-D683685F5085}" type="parTrans" cxnId="{4B946361-F2AB-4A96-A588-E53A725642AE}">
      <dgm:prSet/>
      <dgm:spPr/>
      <dgm:t>
        <a:bodyPr/>
        <a:lstStyle/>
        <a:p>
          <a:endParaRPr lang="en-US"/>
        </a:p>
      </dgm:t>
    </dgm:pt>
    <dgm:pt modelId="{29D79D0C-B3FA-4606-B841-17330101DFD7}" type="sibTrans" cxnId="{4B946361-F2AB-4A96-A588-E53A725642AE}">
      <dgm:prSet/>
      <dgm:spPr/>
      <dgm:t>
        <a:bodyPr/>
        <a:lstStyle/>
        <a:p>
          <a:endParaRPr lang="en-US"/>
        </a:p>
      </dgm:t>
    </dgm:pt>
    <dgm:pt modelId="{F1F329F4-EE88-428A-9DCF-96E92CDE0E2A}">
      <dgm:prSet/>
      <dgm:spPr/>
      <dgm:t>
        <a:bodyPr/>
        <a:lstStyle/>
        <a:p>
          <a:r>
            <a:rPr lang="en-US" b="0" i="0"/>
            <a:t>Academic Curriculum Development</a:t>
          </a:r>
          <a:endParaRPr lang="en-US"/>
        </a:p>
      </dgm:t>
    </dgm:pt>
    <dgm:pt modelId="{3AF3C24E-C7D1-43EC-9D77-9B367A1C715D}" type="parTrans" cxnId="{67EEF07B-6598-4FA2-B0C4-9FA31F999D4D}">
      <dgm:prSet/>
      <dgm:spPr/>
      <dgm:t>
        <a:bodyPr/>
        <a:lstStyle/>
        <a:p>
          <a:endParaRPr lang="en-US"/>
        </a:p>
      </dgm:t>
    </dgm:pt>
    <dgm:pt modelId="{424FFCC4-71E0-4ABF-8CF7-593911D50EFE}" type="sibTrans" cxnId="{67EEF07B-6598-4FA2-B0C4-9FA31F999D4D}">
      <dgm:prSet/>
      <dgm:spPr/>
      <dgm:t>
        <a:bodyPr/>
        <a:lstStyle/>
        <a:p>
          <a:endParaRPr lang="en-US"/>
        </a:p>
      </dgm:t>
    </dgm:pt>
    <dgm:pt modelId="{1098D3C1-F8D7-419F-8D91-160F914F1F4B}">
      <dgm:prSet/>
      <dgm:spPr/>
      <dgm:t>
        <a:bodyPr/>
        <a:lstStyle/>
        <a:p>
          <a:r>
            <a:rPr lang="en-US" b="0" i="0"/>
            <a:t>International Collaboration</a:t>
          </a:r>
          <a:endParaRPr lang="en-US"/>
        </a:p>
      </dgm:t>
    </dgm:pt>
    <dgm:pt modelId="{DE100C02-9BE2-453A-9024-3A9CD9CB0C0F}" type="parTrans" cxnId="{9053EA11-233E-45EE-82B8-93A74FF32FFF}">
      <dgm:prSet/>
      <dgm:spPr/>
      <dgm:t>
        <a:bodyPr/>
        <a:lstStyle/>
        <a:p>
          <a:endParaRPr lang="en-US"/>
        </a:p>
      </dgm:t>
    </dgm:pt>
    <dgm:pt modelId="{D855699A-6912-43EF-A8D9-9A62D798A4E1}" type="sibTrans" cxnId="{9053EA11-233E-45EE-82B8-93A74FF32FFF}">
      <dgm:prSet/>
      <dgm:spPr/>
      <dgm:t>
        <a:bodyPr/>
        <a:lstStyle/>
        <a:p>
          <a:endParaRPr lang="en-US"/>
        </a:p>
      </dgm:t>
    </dgm:pt>
    <dgm:pt modelId="{57123320-4B94-4443-8B4E-A0CC22FAE59B}">
      <dgm:prSet/>
      <dgm:spPr/>
      <dgm:t>
        <a:bodyPr/>
        <a:lstStyle/>
        <a:p>
          <a:r>
            <a:rPr lang="en-US" b="0" i="0"/>
            <a:t>Theoretical Advancements</a:t>
          </a:r>
          <a:endParaRPr lang="en-US"/>
        </a:p>
      </dgm:t>
    </dgm:pt>
    <dgm:pt modelId="{E3B9E345-F5B3-4927-8390-3146562F7CC8}" type="parTrans" cxnId="{FEBA0B18-671A-4D8A-909F-ABA4931B96FB}">
      <dgm:prSet/>
      <dgm:spPr/>
      <dgm:t>
        <a:bodyPr/>
        <a:lstStyle/>
        <a:p>
          <a:endParaRPr lang="en-US"/>
        </a:p>
      </dgm:t>
    </dgm:pt>
    <dgm:pt modelId="{5F441899-A675-4BAA-A8A7-F8913A8D164C}" type="sibTrans" cxnId="{FEBA0B18-671A-4D8A-909F-ABA4931B96FB}">
      <dgm:prSet/>
      <dgm:spPr/>
      <dgm:t>
        <a:bodyPr/>
        <a:lstStyle/>
        <a:p>
          <a:endParaRPr lang="en-US"/>
        </a:p>
      </dgm:t>
    </dgm:pt>
    <dgm:pt modelId="{B08AE3C4-6737-42CA-8348-0B265144EDA9}">
      <dgm:prSet/>
      <dgm:spPr/>
      <dgm:t>
        <a:bodyPr/>
        <a:lstStyle/>
        <a:p>
          <a:r>
            <a:rPr lang="en-US" b="0" i="0"/>
            <a:t>Methodological Innovation</a:t>
          </a:r>
          <a:endParaRPr lang="en-US"/>
        </a:p>
      </dgm:t>
    </dgm:pt>
    <dgm:pt modelId="{7CB83025-9961-4FE5-87F4-AD2A2F5A8732}" type="parTrans" cxnId="{BDD364A6-AD08-4533-812B-F9A7DE37DE2A}">
      <dgm:prSet/>
      <dgm:spPr/>
      <dgm:t>
        <a:bodyPr/>
        <a:lstStyle/>
        <a:p>
          <a:endParaRPr lang="en-US"/>
        </a:p>
      </dgm:t>
    </dgm:pt>
    <dgm:pt modelId="{615B96BF-A035-40D0-A115-A9A0D930989B}" type="sibTrans" cxnId="{BDD364A6-AD08-4533-812B-F9A7DE37DE2A}">
      <dgm:prSet/>
      <dgm:spPr/>
      <dgm:t>
        <a:bodyPr/>
        <a:lstStyle/>
        <a:p>
          <a:endParaRPr lang="en-US"/>
        </a:p>
      </dgm:t>
    </dgm:pt>
    <dgm:pt modelId="{D431D578-FEB8-4D1B-8CD8-40983108CBFE}">
      <dgm:prSet/>
      <dgm:spPr/>
      <dgm:t>
        <a:bodyPr/>
        <a:lstStyle/>
        <a:p>
          <a:r>
            <a:rPr lang="en-US" b="0" i="0"/>
            <a:t>Awareness and Dialogue</a:t>
          </a:r>
          <a:endParaRPr lang="en-US"/>
        </a:p>
      </dgm:t>
    </dgm:pt>
    <dgm:pt modelId="{E27319CD-AF6B-44D5-9A81-0F50C808B4EC}" type="parTrans" cxnId="{81E308BA-8E5E-4C3C-8230-0CB580FA77AD}">
      <dgm:prSet/>
      <dgm:spPr/>
      <dgm:t>
        <a:bodyPr/>
        <a:lstStyle/>
        <a:p>
          <a:endParaRPr lang="en-US"/>
        </a:p>
      </dgm:t>
    </dgm:pt>
    <dgm:pt modelId="{D5BF9C58-B89F-4C45-820D-7B651F5973C5}" type="sibTrans" cxnId="{81E308BA-8E5E-4C3C-8230-0CB580FA77AD}">
      <dgm:prSet/>
      <dgm:spPr/>
      <dgm:t>
        <a:bodyPr/>
        <a:lstStyle/>
        <a:p>
          <a:endParaRPr lang="en-US"/>
        </a:p>
      </dgm:t>
    </dgm:pt>
    <dgm:pt modelId="{F7D637E8-05E4-B941-B0B8-BA21A853CA3A}" type="pres">
      <dgm:prSet presAssocID="{778713FD-9660-47F5-AD25-7206652B8A51}" presName="vert0" presStyleCnt="0">
        <dgm:presLayoutVars>
          <dgm:dir/>
          <dgm:animOne val="branch"/>
          <dgm:animLvl val="lvl"/>
        </dgm:presLayoutVars>
      </dgm:prSet>
      <dgm:spPr/>
    </dgm:pt>
    <dgm:pt modelId="{B49B667A-C916-644F-901C-DFC7184E0779}" type="pres">
      <dgm:prSet presAssocID="{FFCEA810-8901-4D5D-A53C-8ADBB6FD1040}" presName="thickLine" presStyleLbl="alignNode1" presStyleIdx="0" presStyleCnt="10"/>
      <dgm:spPr/>
    </dgm:pt>
    <dgm:pt modelId="{040082A2-4C8F-AD44-A1D2-CF453FEA061C}" type="pres">
      <dgm:prSet presAssocID="{FFCEA810-8901-4D5D-A53C-8ADBB6FD1040}" presName="horz1" presStyleCnt="0"/>
      <dgm:spPr/>
    </dgm:pt>
    <dgm:pt modelId="{3266051B-ED39-654C-B18C-0BD96D513AD6}" type="pres">
      <dgm:prSet presAssocID="{FFCEA810-8901-4D5D-A53C-8ADBB6FD1040}" presName="tx1" presStyleLbl="revTx" presStyleIdx="0" presStyleCnt="10"/>
      <dgm:spPr/>
    </dgm:pt>
    <dgm:pt modelId="{7F842E3C-0417-DE40-8EF9-907A0C924A01}" type="pres">
      <dgm:prSet presAssocID="{FFCEA810-8901-4D5D-A53C-8ADBB6FD1040}" presName="vert1" presStyleCnt="0"/>
      <dgm:spPr/>
    </dgm:pt>
    <dgm:pt modelId="{CAB8B848-B12B-CB4C-82C5-85FA34EF4AB4}" type="pres">
      <dgm:prSet presAssocID="{48341ACF-4CA1-40AB-BC73-250D03AC00ED}" presName="thickLine" presStyleLbl="alignNode1" presStyleIdx="1" presStyleCnt="10"/>
      <dgm:spPr/>
    </dgm:pt>
    <dgm:pt modelId="{11BB31F5-0884-834E-9396-48CCF924BF13}" type="pres">
      <dgm:prSet presAssocID="{48341ACF-4CA1-40AB-BC73-250D03AC00ED}" presName="horz1" presStyleCnt="0"/>
      <dgm:spPr/>
    </dgm:pt>
    <dgm:pt modelId="{77397805-3F10-274C-AD20-CFA1448992A2}" type="pres">
      <dgm:prSet presAssocID="{48341ACF-4CA1-40AB-BC73-250D03AC00ED}" presName="tx1" presStyleLbl="revTx" presStyleIdx="1" presStyleCnt="10"/>
      <dgm:spPr/>
    </dgm:pt>
    <dgm:pt modelId="{93F6A2BB-EB6C-5F45-AD61-3C659D287D0E}" type="pres">
      <dgm:prSet presAssocID="{48341ACF-4CA1-40AB-BC73-250D03AC00ED}" presName="vert1" presStyleCnt="0"/>
      <dgm:spPr/>
    </dgm:pt>
    <dgm:pt modelId="{A6533BD4-5877-194C-B9A8-4A095AC43D35}" type="pres">
      <dgm:prSet presAssocID="{A9D5FD14-71DE-4D59-8636-77A9FB7DA591}" presName="thickLine" presStyleLbl="alignNode1" presStyleIdx="2" presStyleCnt="10"/>
      <dgm:spPr/>
    </dgm:pt>
    <dgm:pt modelId="{694EE62B-00C3-0E49-886F-9016716B0A36}" type="pres">
      <dgm:prSet presAssocID="{A9D5FD14-71DE-4D59-8636-77A9FB7DA591}" presName="horz1" presStyleCnt="0"/>
      <dgm:spPr/>
    </dgm:pt>
    <dgm:pt modelId="{BFD3F6E0-BF68-EC46-8C44-36C70AFC30B2}" type="pres">
      <dgm:prSet presAssocID="{A9D5FD14-71DE-4D59-8636-77A9FB7DA591}" presName="tx1" presStyleLbl="revTx" presStyleIdx="2" presStyleCnt="10"/>
      <dgm:spPr/>
    </dgm:pt>
    <dgm:pt modelId="{DF11C36F-DA84-E445-8EB3-0F89A3A91613}" type="pres">
      <dgm:prSet presAssocID="{A9D5FD14-71DE-4D59-8636-77A9FB7DA591}" presName="vert1" presStyleCnt="0"/>
      <dgm:spPr/>
    </dgm:pt>
    <dgm:pt modelId="{9983D87F-DC6E-F344-9310-0F8D2713D7AD}" type="pres">
      <dgm:prSet presAssocID="{4595BC21-8EFE-424F-8C87-DC0F4A2960C8}" presName="thickLine" presStyleLbl="alignNode1" presStyleIdx="3" presStyleCnt="10"/>
      <dgm:spPr/>
    </dgm:pt>
    <dgm:pt modelId="{4F8868E8-29C7-8F43-B98D-8F22A5EAB2EE}" type="pres">
      <dgm:prSet presAssocID="{4595BC21-8EFE-424F-8C87-DC0F4A2960C8}" presName="horz1" presStyleCnt="0"/>
      <dgm:spPr/>
    </dgm:pt>
    <dgm:pt modelId="{D2A92223-A7A7-E043-819F-373C022A2EF0}" type="pres">
      <dgm:prSet presAssocID="{4595BC21-8EFE-424F-8C87-DC0F4A2960C8}" presName="tx1" presStyleLbl="revTx" presStyleIdx="3" presStyleCnt="10"/>
      <dgm:spPr/>
    </dgm:pt>
    <dgm:pt modelId="{B583EBE3-0ACD-7740-80DD-3899D16A6900}" type="pres">
      <dgm:prSet presAssocID="{4595BC21-8EFE-424F-8C87-DC0F4A2960C8}" presName="vert1" presStyleCnt="0"/>
      <dgm:spPr/>
    </dgm:pt>
    <dgm:pt modelId="{08C52018-4E7A-2345-A4D7-17563AEEAAB9}" type="pres">
      <dgm:prSet presAssocID="{A5C34ED7-DDBE-4858-94DA-5453E7EE28B5}" presName="thickLine" presStyleLbl="alignNode1" presStyleIdx="4" presStyleCnt="10"/>
      <dgm:spPr/>
    </dgm:pt>
    <dgm:pt modelId="{198A5BC6-A670-0C47-BDB9-5C205FE2FF96}" type="pres">
      <dgm:prSet presAssocID="{A5C34ED7-DDBE-4858-94DA-5453E7EE28B5}" presName="horz1" presStyleCnt="0"/>
      <dgm:spPr/>
    </dgm:pt>
    <dgm:pt modelId="{5ADB5C9B-5B82-1549-A73B-794745D6F165}" type="pres">
      <dgm:prSet presAssocID="{A5C34ED7-DDBE-4858-94DA-5453E7EE28B5}" presName="tx1" presStyleLbl="revTx" presStyleIdx="4" presStyleCnt="10"/>
      <dgm:spPr/>
    </dgm:pt>
    <dgm:pt modelId="{8C6A4138-DFEE-AD4D-A416-BF9926203C90}" type="pres">
      <dgm:prSet presAssocID="{A5C34ED7-DDBE-4858-94DA-5453E7EE28B5}" presName="vert1" presStyleCnt="0"/>
      <dgm:spPr/>
    </dgm:pt>
    <dgm:pt modelId="{0343DCCB-DBDB-2F46-A3B3-2E8753C7F968}" type="pres">
      <dgm:prSet presAssocID="{F1F329F4-EE88-428A-9DCF-96E92CDE0E2A}" presName="thickLine" presStyleLbl="alignNode1" presStyleIdx="5" presStyleCnt="10"/>
      <dgm:spPr/>
    </dgm:pt>
    <dgm:pt modelId="{F8E28181-9073-7143-AC10-3539B38D1C75}" type="pres">
      <dgm:prSet presAssocID="{F1F329F4-EE88-428A-9DCF-96E92CDE0E2A}" presName="horz1" presStyleCnt="0"/>
      <dgm:spPr/>
    </dgm:pt>
    <dgm:pt modelId="{6B0CFA95-ABC1-F540-BF65-4983BEBACE4E}" type="pres">
      <dgm:prSet presAssocID="{F1F329F4-EE88-428A-9DCF-96E92CDE0E2A}" presName="tx1" presStyleLbl="revTx" presStyleIdx="5" presStyleCnt="10"/>
      <dgm:spPr/>
    </dgm:pt>
    <dgm:pt modelId="{D603B791-2542-9A42-8D1F-E8BC329251F4}" type="pres">
      <dgm:prSet presAssocID="{F1F329F4-EE88-428A-9DCF-96E92CDE0E2A}" presName="vert1" presStyleCnt="0"/>
      <dgm:spPr/>
    </dgm:pt>
    <dgm:pt modelId="{70F52065-762F-B642-9D14-0BD955A0309B}" type="pres">
      <dgm:prSet presAssocID="{1098D3C1-F8D7-419F-8D91-160F914F1F4B}" presName="thickLine" presStyleLbl="alignNode1" presStyleIdx="6" presStyleCnt="10"/>
      <dgm:spPr/>
    </dgm:pt>
    <dgm:pt modelId="{CDF0ACB4-B832-4942-A269-449785A43C69}" type="pres">
      <dgm:prSet presAssocID="{1098D3C1-F8D7-419F-8D91-160F914F1F4B}" presName="horz1" presStyleCnt="0"/>
      <dgm:spPr/>
    </dgm:pt>
    <dgm:pt modelId="{5A9DB45C-DA82-464D-BDC4-FC985BC9D2C3}" type="pres">
      <dgm:prSet presAssocID="{1098D3C1-F8D7-419F-8D91-160F914F1F4B}" presName="tx1" presStyleLbl="revTx" presStyleIdx="6" presStyleCnt="10"/>
      <dgm:spPr/>
    </dgm:pt>
    <dgm:pt modelId="{AEED68F7-044E-0447-A7FF-D133469F106C}" type="pres">
      <dgm:prSet presAssocID="{1098D3C1-F8D7-419F-8D91-160F914F1F4B}" presName="vert1" presStyleCnt="0"/>
      <dgm:spPr/>
    </dgm:pt>
    <dgm:pt modelId="{FB15EB68-4329-B349-A633-152EEF742CED}" type="pres">
      <dgm:prSet presAssocID="{57123320-4B94-4443-8B4E-A0CC22FAE59B}" presName="thickLine" presStyleLbl="alignNode1" presStyleIdx="7" presStyleCnt="10"/>
      <dgm:spPr/>
    </dgm:pt>
    <dgm:pt modelId="{3F797197-DDC6-3746-B420-F8414476ED23}" type="pres">
      <dgm:prSet presAssocID="{57123320-4B94-4443-8B4E-A0CC22FAE59B}" presName="horz1" presStyleCnt="0"/>
      <dgm:spPr/>
    </dgm:pt>
    <dgm:pt modelId="{BEA95932-6F50-1047-B136-86ACF477F8B6}" type="pres">
      <dgm:prSet presAssocID="{57123320-4B94-4443-8B4E-A0CC22FAE59B}" presName="tx1" presStyleLbl="revTx" presStyleIdx="7" presStyleCnt="10"/>
      <dgm:spPr/>
    </dgm:pt>
    <dgm:pt modelId="{A3D859EE-F6EB-6A43-8628-12E4CF152043}" type="pres">
      <dgm:prSet presAssocID="{57123320-4B94-4443-8B4E-A0CC22FAE59B}" presName="vert1" presStyleCnt="0"/>
      <dgm:spPr/>
    </dgm:pt>
    <dgm:pt modelId="{AA58EFDC-64EB-E746-A194-BA2434CB492C}" type="pres">
      <dgm:prSet presAssocID="{B08AE3C4-6737-42CA-8348-0B265144EDA9}" presName="thickLine" presStyleLbl="alignNode1" presStyleIdx="8" presStyleCnt="10"/>
      <dgm:spPr/>
    </dgm:pt>
    <dgm:pt modelId="{CB2E15BD-1044-9943-BFD6-7C637E0A8E45}" type="pres">
      <dgm:prSet presAssocID="{B08AE3C4-6737-42CA-8348-0B265144EDA9}" presName="horz1" presStyleCnt="0"/>
      <dgm:spPr/>
    </dgm:pt>
    <dgm:pt modelId="{917930A7-0B6B-2A4C-B085-47ADA1F55336}" type="pres">
      <dgm:prSet presAssocID="{B08AE3C4-6737-42CA-8348-0B265144EDA9}" presName="tx1" presStyleLbl="revTx" presStyleIdx="8" presStyleCnt="10"/>
      <dgm:spPr/>
    </dgm:pt>
    <dgm:pt modelId="{AA762851-EF0E-B542-90AB-560073B9153B}" type="pres">
      <dgm:prSet presAssocID="{B08AE3C4-6737-42CA-8348-0B265144EDA9}" presName="vert1" presStyleCnt="0"/>
      <dgm:spPr/>
    </dgm:pt>
    <dgm:pt modelId="{7687BB9F-43CD-F941-B53D-9254C97CD751}" type="pres">
      <dgm:prSet presAssocID="{D431D578-FEB8-4D1B-8CD8-40983108CBFE}" presName="thickLine" presStyleLbl="alignNode1" presStyleIdx="9" presStyleCnt="10"/>
      <dgm:spPr/>
    </dgm:pt>
    <dgm:pt modelId="{7AF868E8-1F64-9B4E-A6FC-D43F1C986F6F}" type="pres">
      <dgm:prSet presAssocID="{D431D578-FEB8-4D1B-8CD8-40983108CBFE}" presName="horz1" presStyleCnt="0"/>
      <dgm:spPr/>
    </dgm:pt>
    <dgm:pt modelId="{C3EF4ABC-862E-F44B-978B-16C4C774C2A3}" type="pres">
      <dgm:prSet presAssocID="{D431D578-FEB8-4D1B-8CD8-40983108CBFE}" presName="tx1" presStyleLbl="revTx" presStyleIdx="9" presStyleCnt="10"/>
      <dgm:spPr/>
    </dgm:pt>
    <dgm:pt modelId="{0046F8A6-71F0-E04C-AA92-02F28C98CFD6}" type="pres">
      <dgm:prSet presAssocID="{D431D578-FEB8-4D1B-8CD8-40983108CBFE}" presName="vert1" presStyleCnt="0"/>
      <dgm:spPr/>
    </dgm:pt>
  </dgm:ptLst>
  <dgm:cxnLst>
    <dgm:cxn modelId="{9053EA11-233E-45EE-82B8-93A74FF32FFF}" srcId="{778713FD-9660-47F5-AD25-7206652B8A51}" destId="{1098D3C1-F8D7-419F-8D91-160F914F1F4B}" srcOrd="6" destOrd="0" parTransId="{DE100C02-9BE2-453A-9024-3A9CD9CB0C0F}" sibTransId="{D855699A-6912-43EF-A8D9-9A62D798A4E1}"/>
    <dgm:cxn modelId="{FEBA0B18-671A-4D8A-909F-ABA4931B96FB}" srcId="{778713FD-9660-47F5-AD25-7206652B8A51}" destId="{57123320-4B94-4443-8B4E-A0CC22FAE59B}" srcOrd="7" destOrd="0" parTransId="{E3B9E345-F5B3-4927-8390-3146562F7CC8}" sibTransId="{5F441899-A675-4BAA-A8A7-F8913A8D164C}"/>
    <dgm:cxn modelId="{93DB9635-BC62-4BA5-A5F2-78D38778DA1E}" srcId="{778713FD-9660-47F5-AD25-7206652B8A51}" destId="{A9D5FD14-71DE-4D59-8636-77A9FB7DA591}" srcOrd="2" destOrd="0" parTransId="{4A14BD36-4211-45E2-B13A-4835AD4E0990}" sibTransId="{36C5A7B6-104B-4872-9A16-7B7DB9852ABA}"/>
    <dgm:cxn modelId="{1A89B73D-E589-924B-A35D-C74F762F6440}" type="presOf" srcId="{A9D5FD14-71DE-4D59-8636-77A9FB7DA591}" destId="{BFD3F6E0-BF68-EC46-8C44-36C70AFC30B2}" srcOrd="0" destOrd="0" presId="urn:microsoft.com/office/officeart/2008/layout/LinedList"/>
    <dgm:cxn modelId="{89C9543F-B0FC-A84C-8A0F-87D0C2D69F35}" type="presOf" srcId="{F1F329F4-EE88-428A-9DCF-96E92CDE0E2A}" destId="{6B0CFA95-ABC1-F540-BF65-4983BEBACE4E}" srcOrd="0" destOrd="0" presId="urn:microsoft.com/office/officeart/2008/layout/LinedList"/>
    <dgm:cxn modelId="{D2E8B846-31DD-4E30-84F6-92C23AE45A1E}" srcId="{778713FD-9660-47F5-AD25-7206652B8A51}" destId="{4595BC21-8EFE-424F-8C87-DC0F4A2960C8}" srcOrd="3" destOrd="0" parTransId="{B9351BF1-6DF5-4F68-B144-8D19847B3A06}" sibTransId="{2F7097D7-BCAF-4C47-BE5E-EB913A6E0BEE}"/>
    <dgm:cxn modelId="{ABB76F5B-8C48-7A44-8843-7B7DA883FCEF}" type="presOf" srcId="{57123320-4B94-4443-8B4E-A0CC22FAE59B}" destId="{BEA95932-6F50-1047-B136-86ACF477F8B6}" srcOrd="0" destOrd="0" presId="urn:microsoft.com/office/officeart/2008/layout/LinedList"/>
    <dgm:cxn modelId="{4B946361-F2AB-4A96-A588-E53A725642AE}" srcId="{778713FD-9660-47F5-AD25-7206652B8A51}" destId="{A5C34ED7-DDBE-4858-94DA-5453E7EE28B5}" srcOrd="4" destOrd="0" parTransId="{9E7F4785-0541-494C-8931-D683685F5085}" sibTransId="{29D79D0C-B3FA-4606-B841-17330101DFD7}"/>
    <dgm:cxn modelId="{2317487B-6C83-CD4C-87DD-D28202E1E9A2}" type="presOf" srcId="{A5C34ED7-DDBE-4858-94DA-5453E7EE28B5}" destId="{5ADB5C9B-5B82-1549-A73B-794745D6F165}" srcOrd="0" destOrd="0" presId="urn:microsoft.com/office/officeart/2008/layout/LinedList"/>
    <dgm:cxn modelId="{67EEF07B-6598-4FA2-B0C4-9FA31F999D4D}" srcId="{778713FD-9660-47F5-AD25-7206652B8A51}" destId="{F1F329F4-EE88-428A-9DCF-96E92CDE0E2A}" srcOrd="5" destOrd="0" parTransId="{3AF3C24E-C7D1-43EC-9D77-9B367A1C715D}" sibTransId="{424FFCC4-71E0-4ABF-8CF7-593911D50EFE}"/>
    <dgm:cxn modelId="{09E50387-651F-284A-B9C9-E7C8200C7339}" type="presOf" srcId="{B08AE3C4-6737-42CA-8348-0B265144EDA9}" destId="{917930A7-0B6B-2A4C-B085-47ADA1F55336}" srcOrd="0" destOrd="0" presId="urn:microsoft.com/office/officeart/2008/layout/LinedList"/>
    <dgm:cxn modelId="{0C803897-19B6-7B40-BA4A-9584AC79638C}" type="presOf" srcId="{1098D3C1-F8D7-419F-8D91-160F914F1F4B}" destId="{5A9DB45C-DA82-464D-BDC4-FC985BC9D2C3}" srcOrd="0" destOrd="0" presId="urn:microsoft.com/office/officeart/2008/layout/LinedList"/>
    <dgm:cxn modelId="{BDD364A6-AD08-4533-812B-F9A7DE37DE2A}" srcId="{778713FD-9660-47F5-AD25-7206652B8A51}" destId="{B08AE3C4-6737-42CA-8348-0B265144EDA9}" srcOrd="8" destOrd="0" parTransId="{7CB83025-9961-4FE5-87F4-AD2A2F5A8732}" sibTransId="{615B96BF-A035-40D0-A115-A9A0D930989B}"/>
    <dgm:cxn modelId="{286B4AB5-6E15-974A-9727-490984F4352E}" type="presOf" srcId="{D431D578-FEB8-4D1B-8CD8-40983108CBFE}" destId="{C3EF4ABC-862E-F44B-978B-16C4C774C2A3}" srcOrd="0" destOrd="0" presId="urn:microsoft.com/office/officeart/2008/layout/LinedList"/>
    <dgm:cxn modelId="{81E308BA-8E5E-4C3C-8230-0CB580FA77AD}" srcId="{778713FD-9660-47F5-AD25-7206652B8A51}" destId="{D431D578-FEB8-4D1B-8CD8-40983108CBFE}" srcOrd="9" destOrd="0" parTransId="{E27319CD-AF6B-44D5-9A81-0F50C808B4EC}" sibTransId="{D5BF9C58-B89F-4C45-820D-7B651F5973C5}"/>
    <dgm:cxn modelId="{136A89C9-0301-1743-AF77-7DC1A87D0CA4}" type="presOf" srcId="{4595BC21-8EFE-424F-8C87-DC0F4A2960C8}" destId="{D2A92223-A7A7-E043-819F-373C022A2EF0}" srcOrd="0" destOrd="0" presId="urn:microsoft.com/office/officeart/2008/layout/LinedList"/>
    <dgm:cxn modelId="{25673DD5-6B16-43CB-8D01-97569888A316}" srcId="{778713FD-9660-47F5-AD25-7206652B8A51}" destId="{FFCEA810-8901-4D5D-A53C-8ADBB6FD1040}" srcOrd="0" destOrd="0" parTransId="{EA5C64EC-FB5E-4335-BB97-D66AF94528CA}" sibTransId="{7BFFDCF3-97C0-461C-BD71-5F34774C0089}"/>
    <dgm:cxn modelId="{5D142FEC-C587-414D-9DF9-4AC0C70CB982}" srcId="{778713FD-9660-47F5-AD25-7206652B8A51}" destId="{48341ACF-4CA1-40AB-BC73-250D03AC00ED}" srcOrd="1" destOrd="0" parTransId="{1D66743F-4703-4AFA-9A69-4CC15C439E26}" sibTransId="{E280382E-D2A1-43E6-9717-F3B74BF542A3}"/>
    <dgm:cxn modelId="{03F95AF3-4ABF-6F4E-AC3C-711BC6C5AD01}" type="presOf" srcId="{778713FD-9660-47F5-AD25-7206652B8A51}" destId="{F7D637E8-05E4-B941-B0B8-BA21A853CA3A}" srcOrd="0" destOrd="0" presId="urn:microsoft.com/office/officeart/2008/layout/LinedList"/>
    <dgm:cxn modelId="{381D8AFB-BE95-A14E-A499-7E43BB88E5BA}" type="presOf" srcId="{48341ACF-4CA1-40AB-BC73-250D03AC00ED}" destId="{77397805-3F10-274C-AD20-CFA1448992A2}" srcOrd="0" destOrd="0" presId="urn:microsoft.com/office/officeart/2008/layout/LinedList"/>
    <dgm:cxn modelId="{38C4B1FF-9981-8A47-9689-E0A74EC81F9D}" type="presOf" srcId="{FFCEA810-8901-4D5D-A53C-8ADBB6FD1040}" destId="{3266051B-ED39-654C-B18C-0BD96D513AD6}" srcOrd="0" destOrd="0" presId="urn:microsoft.com/office/officeart/2008/layout/LinedList"/>
    <dgm:cxn modelId="{E5F3B7BA-E9AE-1C48-B62A-50477EBEC88D}" type="presParOf" srcId="{F7D637E8-05E4-B941-B0B8-BA21A853CA3A}" destId="{B49B667A-C916-644F-901C-DFC7184E0779}" srcOrd="0" destOrd="0" presId="urn:microsoft.com/office/officeart/2008/layout/LinedList"/>
    <dgm:cxn modelId="{0E403091-FB3D-544F-BE52-7BB33C048B09}" type="presParOf" srcId="{F7D637E8-05E4-B941-B0B8-BA21A853CA3A}" destId="{040082A2-4C8F-AD44-A1D2-CF453FEA061C}" srcOrd="1" destOrd="0" presId="urn:microsoft.com/office/officeart/2008/layout/LinedList"/>
    <dgm:cxn modelId="{02DC04D1-6FE6-6941-9B5F-D0EE863E79FC}" type="presParOf" srcId="{040082A2-4C8F-AD44-A1D2-CF453FEA061C}" destId="{3266051B-ED39-654C-B18C-0BD96D513AD6}" srcOrd="0" destOrd="0" presId="urn:microsoft.com/office/officeart/2008/layout/LinedList"/>
    <dgm:cxn modelId="{00388F7D-2920-E543-BEFE-1DDFB06E5FC1}" type="presParOf" srcId="{040082A2-4C8F-AD44-A1D2-CF453FEA061C}" destId="{7F842E3C-0417-DE40-8EF9-907A0C924A01}" srcOrd="1" destOrd="0" presId="urn:microsoft.com/office/officeart/2008/layout/LinedList"/>
    <dgm:cxn modelId="{6CEAE656-0F53-EC48-BFF0-57486FD0D209}" type="presParOf" srcId="{F7D637E8-05E4-B941-B0B8-BA21A853CA3A}" destId="{CAB8B848-B12B-CB4C-82C5-85FA34EF4AB4}" srcOrd="2" destOrd="0" presId="urn:microsoft.com/office/officeart/2008/layout/LinedList"/>
    <dgm:cxn modelId="{9C736FB6-BA9F-BA49-A186-A67BA41A6962}" type="presParOf" srcId="{F7D637E8-05E4-B941-B0B8-BA21A853CA3A}" destId="{11BB31F5-0884-834E-9396-48CCF924BF13}" srcOrd="3" destOrd="0" presId="urn:microsoft.com/office/officeart/2008/layout/LinedList"/>
    <dgm:cxn modelId="{53E7989B-16C8-AB48-804E-7D317282E3B9}" type="presParOf" srcId="{11BB31F5-0884-834E-9396-48CCF924BF13}" destId="{77397805-3F10-274C-AD20-CFA1448992A2}" srcOrd="0" destOrd="0" presId="urn:microsoft.com/office/officeart/2008/layout/LinedList"/>
    <dgm:cxn modelId="{A6BCE569-2828-7346-BB39-E6368D565929}" type="presParOf" srcId="{11BB31F5-0884-834E-9396-48CCF924BF13}" destId="{93F6A2BB-EB6C-5F45-AD61-3C659D287D0E}" srcOrd="1" destOrd="0" presId="urn:microsoft.com/office/officeart/2008/layout/LinedList"/>
    <dgm:cxn modelId="{94DAB993-6CCA-D347-8E25-52A452D05478}" type="presParOf" srcId="{F7D637E8-05E4-B941-B0B8-BA21A853CA3A}" destId="{A6533BD4-5877-194C-B9A8-4A095AC43D35}" srcOrd="4" destOrd="0" presId="urn:microsoft.com/office/officeart/2008/layout/LinedList"/>
    <dgm:cxn modelId="{7A28541F-70B2-884A-B960-1A46EBAC67C6}" type="presParOf" srcId="{F7D637E8-05E4-B941-B0B8-BA21A853CA3A}" destId="{694EE62B-00C3-0E49-886F-9016716B0A36}" srcOrd="5" destOrd="0" presId="urn:microsoft.com/office/officeart/2008/layout/LinedList"/>
    <dgm:cxn modelId="{861DF924-F94B-504C-B421-774E52591224}" type="presParOf" srcId="{694EE62B-00C3-0E49-886F-9016716B0A36}" destId="{BFD3F6E0-BF68-EC46-8C44-36C70AFC30B2}" srcOrd="0" destOrd="0" presId="urn:microsoft.com/office/officeart/2008/layout/LinedList"/>
    <dgm:cxn modelId="{14B10BA9-2952-3C4A-AFC2-B7AB4B6BA5A9}" type="presParOf" srcId="{694EE62B-00C3-0E49-886F-9016716B0A36}" destId="{DF11C36F-DA84-E445-8EB3-0F89A3A91613}" srcOrd="1" destOrd="0" presId="urn:microsoft.com/office/officeart/2008/layout/LinedList"/>
    <dgm:cxn modelId="{3C6BD6CD-C92B-FE47-AC9D-A3DEF8DB1E5E}" type="presParOf" srcId="{F7D637E8-05E4-B941-B0B8-BA21A853CA3A}" destId="{9983D87F-DC6E-F344-9310-0F8D2713D7AD}" srcOrd="6" destOrd="0" presId="urn:microsoft.com/office/officeart/2008/layout/LinedList"/>
    <dgm:cxn modelId="{F47B4C36-79E1-2048-838B-AB5330B72E23}" type="presParOf" srcId="{F7D637E8-05E4-B941-B0B8-BA21A853CA3A}" destId="{4F8868E8-29C7-8F43-B98D-8F22A5EAB2EE}" srcOrd="7" destOrd="0" presId="urn:microsoft.com/office/officeart/2008/layout/LinedList"/>
    <dgm:cxn modelId="{4DB20E36-E54A-764A-8960-BFE1E4DA472B}" type="presParOf" srcId="{4F8868E8-29C7-8F43-B98D-8F22A5EAB2EE}" destId="{D2A92223-A7A7-E043-819F-373C022A2EF0}" srcOrd="0" destOrd="0" presId="urn:microsoft.com/office/officeart/2008/layout/LinedList"/>
    <dgm:cxn modelId="{41826BAA-337E-184F-A6C4-64D7C8F72A37}" type="presParOf" srcId="{4F8868E8-29C7-8F43-B98D-8F22A5EAB2EE}" destId="{B583EBE3-0ACD-7740-80DD-3899D16A6900}" srcOrd="1" destOrd="0" presId="urn:microsoft.com/office/officeart/2008/layout/LinedList"/>
    <dgm:cxn modelId="{C320530F-1DC7-2B43-A381-7753DA59AAEB}" type="presParOf" srcId="{F7D637E8-05E4-B941-B0B8-BA21A853CA3A}" destId="{08C52018-4E7A-2345-A4D7-17563AEEAAB9}" srcOrd="8" destOrd="0" presId="urn:microsoft.com/office/officeart/2008/layout/LinedList"/>
    <dgm:cxn modelId="{7DBF3D9E-0D22-864D-B073-DF16FB39FC7E}" type="presParOf" srcId="{F7D637E8-05E4-B941-B0B8-BA21A853CA3A}" destId="{198A5BC6-A670-0C47-BDB9-5C205FE2FF96}" srcOrd="9" destOrd="0" presId="urn:microsoft.com/office/officeart/2008/layout/LinedList"/>
    <dgm:cxn modelId="{DDB0A6F0-96AF-304E-8D85-4A88BB2A2870}" type="presParOf" srcId="{198A5BC6-A670-0C47-BDB9-5C205FE2FF96}" destId="{5ADB5C9B-5B82-1549-A73B-794745D6F165}" srcOrd="0" destOrd="0" presId="urn:microsoft.com/office/officeart/2008/layout/LinedList"/>
    <dgm:cxn modelId="{19DBAB21-EEA3-654B-9AC1-BA863620A151}" type="presParOf" srcId="{198A5BC6-A670-0C47-BDB9-5C205FE2FF96}" destId="{8C6A4138-DFEE-AD4D-A416-BF9926203C90}" srcOrd="1" destOrd="0" presId="urn:microsoft.com/office/officeart/2008/layout/LinedList"/>
    <dgm:cxn modelId="{3EB9F534-966A-0243-86F7-B847C5ED5DA7}" type="presParOf" srcId="{F7D637E8-05E4-B941-B0B8-BA21A853CA3A}" destId="{0343DCCB-DBDB-2F46-A3B3-2E8753C7F968}" srcOrd="10" destOrd="0" presId="urn:microsoft.com/office/officeart/2008/layout/LinedList"/>
    <dgm:cxn modelId="{AA2129B4-0F89-AD4A-933C-9DEEC1D08856}" type="presParOf" srcId="{F7D637E8-05E4-B941-B0B8-BA21A853CA3A}" destId="{F8E28181-9073-7143-AC10-3539B38D1C75}" srcOrd="11" destOrd="0" presId="urn:microsoft.com/office/officeart/2008/layout/LinedList"/>
    <dgm:cxn modelId="{CFCB309F-F990-1D4C-927A-0EFD1B7DE46B}" type="presParOf" srcId="{F8E28181-9073-7143-AC10-3539B38D1C75}" destId="{6B0CFA95-ABC1-F540-BF65-4983BEBACE4E}" srcOrd="0" destOrd="0" presId="urn:microsoft.com/office/officeart/2008/layout/LinedList"/>
    <dgm:cxn modelId="{DCE207D4-0C9A-1041-B42F-3CD1C0D3B408}" type="presParOf" srcId="{F8E28181-9073-7143-AC10-3539B38D1C75}" destId="{D603B791-2542-9A42-8D1F-E8BC329251F4}" srcOrd="1" destOrd="0" presId="urn:microsoft.com/office/officeart/2008/layout/LinedList"/>
    <dgm:cxn modelId="{6AB439CF-622D-2E4F-9F6F-CE6163111980}" type="presParOf" srcId="{F7D637E8-05E4-B941-B0B8-BA21A853CA3A}" destId="{70F52065-762F-B642-9D14-0BD955A0309B}" srcOrd="12" destOrd="0" presId="urn:microsoft.com/office/officeart/2008/layout/LinedList"/>
    <dgm:cxn modelId="{D3B44367-27CF-604B-BE23-7FC082694FF2}" type="presParOf" srcId="{F7D637E8-05E4-B941-B0B8-BA21A853CA3A}" destId="{CDF0ACB4-B832-4942-A269-449785A43C69}" srcOrd="13" destOrd="0" presId="urn:microsoft.com/office/officeart/2008/layout/LinedList"/>
    <dgm:cxn modelId="{4060F2E9-851F-F449-B366-D710808E28F7}" type="presParOf" srcId="{CDF0ACB4-B832-4942-A269-449785A43C69}" destId="{5A9DB45C-DA82-464D-BDC4-FC985BC9D2C3}" srcOrd="0" destOrd="0" presId="urn:microsoft.com/office/officeart/2008/layout/LinedList"/>
    <dgm:cxn modelId="{A5134688-3F04-F54D-A651-F52078EB7734}" type="presParOf" srcId="{CDF0ACB4-B832-4942-A269-449785A43C69}" destId="{AEED68F7-044E-0447-A7FF-D133469F106C}" srcOrd="1" destOrd="0" presId="urn:microsoft.com/office/officeart/2008/layout/LinedList"/>
    <dgm:cxn modelId="{8B491A5F-8B55-9045-970C-0ABC5D1D4125}" type="presParOf" srcId="{F7D637E8-05E4-B941-B0B8-BA21A853CA3A}" destId="{FB15EB68-4329-B349-A633-152EEF742CED}" srcOrd="14" destOrd="0" presId="urn:microsoft.com/office/officeart/2008/layout/LinedList"/>
    <dgm:cxn modelId="{9EE38EE7-71E3-1047-9840-0EA1D3F14142}" type="presParOf" srcId="{F7D637E8-05E4-B941-B0B8-BA21A853CA3A}" destId="{3F797197-DDC6-3746-B420-F8414476ED23}" srcOrd="15" destOrd="0" presId="urn:microsoft.com/office/officeart/2008/layout/LinedList"/>
    <dgm:cxn modelId="{B088869E-BC02-DE40-849D-C343E8933074}" type="presParOf" srcId="{3F797197-DDC6-3746-B420-F8414476ED23}" destId="{BEA95932-6F50-1047-B136-86ACF477F8B6}" srcOrd="0" destOrd="0" presId="urn:microsoft.com/office/officeart/2008/layout/LinedList"/>
    <dgm:cxn modelId="{D0F92942-2EEF-BE4C-9DCD-69DB0CD0D61D}" type="presParOf" srcId="{3F797197-DDC6-3746-B420-F8414476ED23}" destId="{A3D859EE-F6EB-6A43-8628-12E4CF152043}" srcOrd="1" destOrd="0" presId="urn:microsoft.com/office/officeart/2008/layout/LinedList"/>
    <dgm:cxn modelId="{BE820705-1B95-B741-962D-3B56C1E9C29D}" type="presParOf" srcId="{F7D637E8-05E4-B941-B0B8-BA21A853CA3A}" destId="{AA58EFDC-64EB-E746-A194-BA2434CB492C}" srcOrd="16" destOrd="0" presId="urn:microsoft.com/office/officeart/2008/layout/LinedList"/>
    <dgm:cxn modelId="{0032976E-19AF-7F4F-BCA4-C9D0B4FDE67D}" type="presParOf" srcId="{F7D637E8-05E4-B941-B0B8-BA21A853CA3A}" destId="{CB2E15BD-1044-9943-BFD6-7C637E0A8E45}" srcOrd="17" destOrd="0" presId="urn:microsoft.com/office/officeart/2008/layout/LinedList"/>
    <dgm:cxn modelId="{745203AD-2C93-154C-BC7C-A24CB559825A}" type="presParOf" srcId="{CB2E15BD-1044-9943-BFD6-7C637E0A8E45}" destId="{917930A7-0B6B-2A4C-B085-47ADA1F55336}" srcOrd="0" destOrd="0" presId="urn:microsoft.com/office/officeart/2008/layout/LinedList"/>
    <dgm:cxn modelId="{82EAA7CC-E8E6-7C48-B092-8391520FDC88}" type="presParOf" srcId="{CB2E15BD-1044-9943-BFD6-7C637E0A8E45}" destId="{AA762851-EF0E-B542-90AB-560073B9153B}" srcOrd="1" destOrd="0" presId="urn:microsoft.com/office/officeart/2008/layout/LinedList"/>
    <dgm:cxn modelId="{9399C06D-DEF2-AB45-B019-86F5175A84AC}" type="presParOf" srcId="{F7D637E8-05E4-B941-B0B8-BA21A853CA3A}" destId="{7687BB9F-43CD-F941-B53D-9254C97CD751}" srcOrd="18" destOrd="0" presId="urn:microsoft.com/office/officeart/2008/layout/LinedList"/>
    <dgm:cxn modelId="{9DC4E8BB-06CA-2040-99C0-DAA1CA332AC7}" type="presParOf" srcId="{F7D637E8-05E4-B941-B0B8-BA21A853CA3A}" destId="{7AF868E8-1F64-9B4E-A6FC-D43F1C986F6F}" srcOrd="19" destOrd="0" presId="urn:microsoft.com/office/officeart/2008/layout/LinedList"/>
    <dgm:cxn modelId="{D9EE7DB7-32C6-784E-B5AB-5FE43783EE3E}" type="presParOf" srcId="{7AF868E8-1F64-9B4E-A6FC-D43F1C986F6F}" destId="{C3EF4ABC-862E-F44B-978B-16C4C774C2A3}" srcOrd="0" destOrd="0" presId="urn:microsoft.com/office/officeart/2008/layout/LinedList"/>
    <dgm:cxn modelId="{724E7E23-426C-C148-B1D5-998CEE49AF34}" type="presParOf" srcId="{7AF868E8-1F64-9B4E-A6FC-D43F1C986F6F}" destId="{0046F8A6-71F0-E04C-AA92-02F28C98CFD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78673-CDC5-E64D-9049-B6F5764C38F1}">
      <dsp:nvSpPr>
        <dsp:cNvPr id="0" name=""/>
        <dsp:cNvSpPr/>
      </dsp:nvSpPr>
      <dsp:spPr>
        <a:xfrm>
          <a:off x="9530" y="75884"/>
          <a:ext cx="2848591" cy="1709154"/>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Quantitative Survey &amp; Results</a:t>
          </a:r>
        </a:p>
        <a:p>
          <a:pPr marL="0" lvl="0" indent="0" algn="ctr" defTabSz="889000">
            <a:lnSpc>
              <a:spcPct val="90000"/>
            </a:lnSpc>
            <a:spcBef>
              <a:spcPct val="0"/>
            </a:spcBef>
            <a:spcAft>
              <a:spcPct val="35000"/>
            </a:spcAft>
            <a:buNone/>
          </a:pPr>
          <a:r>
            <a:rPr lang="en-GB" sz="1400" b="1" kern="1200" dirty="0"/>
            <a:t>(UTAUT Framework &amp; Measurement Instrument)</a:t>
          </a:r>
        </a:p>
      </dsp:txBody>
      <dsp:txXfrm>
        <a:off x="59589" y="125943"/>
        <a:ext cx="2748473" cy="1609036"/>
      </dsp:txXfrm>
    </dsp:sp>
    <dsp:sp modelId="{3AC04DFE-65E3-414E-AA2A-CC7427F414EC}">
      <dsp:nvSpPr>
        <dsp:cNvPr id="0" name=""/>
        <dsp:cNvSpPr/>
      </dsp:nvSpPr>
      <dsp:spPr>
        <a:xfrm>
          <a:off x="3142980" y="577236"/>
          <a:ext cx="603901" cy="706450"/>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42980" y="718526"/>
        <a:ext cx="422731" cy="423870"/>
      </dsp:txXfrm>
    </dsp:sp>
    <dsp:sp modelId="{05C6BFE1-B0C2-8448-BBBB-F3104C466E6C}">
      <dsp:nvSpPr>
        <dsp:cNvPr id="0" name=""/>
        <dsp:cNvSpPr/>
      </dsp:nvSpPr>
      <dsp:spPr>
        <a:xfrm>
          <a:off x="3997558" y="75884"/>
          <a:ext cx="2848591" cy="1709154"/>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Qualitative Interviews &amp; Results</a:t>
          </a:r>
        </a:p>
        <a:p>
          <a:pPr marL="0" lvl="0" indent="0" algn="ctr" defTabSz="889000">
            <a:lnSpc>
              <a:spcPct val="90000"/>
            </a:lnSpc>
            <a:spcBef>
              <a:spcPct val="0"/>
            </a:spcBef>
            <a:spcAft>
              <a:spcPct val="35000"/>
            </a:spcAft>
            <a:buNone/>
          </a:pPr>
          <a:r>
            <a:rPr lang="en-GB" sz="1400" b="1" kern="1200" dirty="0"/>
            <a:t>(Thematic Analysis)</a:t>
          </a:r>
        </a:p>
      </dsp:txBody>
      <dsp:txXfrm>
        <a:off x="4047617" y="125943"/>
        <a:ext cx="2748473" cy="1609036"/>
      </dsp:txXfrm>
    </dsp:sp>
    <dsp:sp modelId="{5AD16EC2-814A-BC40-8661-CA900A29698E}">
      <dsp:nvSpPr>
        <dsp:cNvPr id="0" name=""/>
        <dsp:cNvSpPr/>
      </dsp:nvSpPr>
      <dsp:spPr>
        <a:xfrm>
          <a:off x="7131008" y="577236"/>
          <a:ext cx="603901" cy="706450"/>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31008" y="718526"/>
        <a:ext cx="422731" cy="423870"/>
      </dsp:txXfrm>
    </dsp:sp>
    <dsp:sp modelId="{0C257DC8-1125-C04E-BBD4-EF563B26841F}">
      <dsp:nvSpPr>
        <dsp:cNvPr id="0" name=""/>
        <dsp:cNvSpPr/>
      </dsp:nvSpPr>
      <dsp:spPr>
        <a:xfrm>
          <a:off x="7985586" y="75884"/>
          <a:ext cx="2848591" cy="1709154"/>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Interpretation of results</a:t>
          </a:r>
        </a:p>
      </dsp:txBody>
      <dsp:txXfrm>
        <a:off x="8035645" y="125943"/>
        <a:ext cx="2748473" cy="1609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B667A-C916-644F-901C-DFC7184E0779}">
      <dsp:nvSpPr>
        <dsp:cNvPr id="0" name=""/>
        <dsp:cNvSpPr/>
      </dsp:nvSpPr>
      <dsp:spPr>
        <a:xfrm>
          <a:off x="0" y="640"/>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66051B-ED39-654C-B18C-0BD96D513AD6}">
      <dsp:nvSpPr>
        <dsp:cNvPr id="0" name=""/>
        <dsp:cNvSpPr/>
      </dsp:nvSpPr>
      <dsp:spPr>
        <a:xfrm>
          <a:off x="0" y="640"/>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dirty="0"/>
            <a:t>Cultural Understanding of AI adoption</a:t>
          </a:r>
          <a:endParaRPr lang="en-US" sz="2400" kern="1200" dirty="0"/>
        </a:p>
      </dsp:txBody>
      <dsp:txXfrm>
        <a:off x="0" y="640"/>
        <a:ext cx="6391275" cy="524540"/>
      </dsp:txXfrm>
    </dsp:sp>
    <dsp:sp modelId="{CAB8B848-B12B-CB4C-82C5-85FA34EF4AB4}">
      <dsp:nvSpPr>
        <dsp:cNvPr id="0" name=""/>
        <dsp:cNvSpPr/>
      </dsp:nvSpPr>
      <dsp:spPr>
        <a:xfrm>
          <a:off x="0" y="525181"/>
          <a:ext cx="6391275" cy="0"/>
        </a:xfrm>
        <a:prstGeom prst="line">
          <a:avLst/>
        </a:prstGeom>
        <a:solidFill>
          <a:schemeClr val="accent2">
            <a:hueOff val="-2196191"/>
            <a:satOff val="100"/>
            <a:lumOff val="0"/>
            <a:alphaOff val="0"/>
          </a:schemeClr>
        </a:solidFill>
        <a:ln w="19050" cap="rnd" cmpd="sng" algn="ctr">
          <a:solidFill>
            <a:schemeClr val="accent2">
              <a:hueOff val="-2196191"/>
              <a:satOff val="10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397805-3F10-274C-AD20-CFA1448992A2}">
      <dsp:nvSpPr>
        <dsp:cNvPr id="0" name=""/>
        <dsp:cNvSpPr/>
      </dsp:nvSpPr>
      <dsp:spPr>
        <a:xfrm>
          <a:off x="0" y="525181"/>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dirty="0"/>
            <a:t>Enhanced AI integration</a:t>
          </a:r>
          <a:endParaRPr lang="en-US" sz="2400" kern="1200" dirty="0"/>
        </a:p>
      </dsp:txBody>
      <dsp:txXfrm>
        <a:off x="0" y="525181"/>
        <a:ext cx="6391275" cy="524540"/>
      </dsp:txXfrm>
    </dsp:sp>
    <dsp:sp modelId="{A6533BD4-5877-194C-B9A8-4A095AC43D35}">
      <dsp:nvSpPr>
        <dsp:cNvPr id="0" name=""/>
        <dsp:cNvSpPr/>
      </dsp:nvSpPr>
      <dsp:spPr>
        <a:xfrm>
          <a:off x="0" y="1049721"/>
          <a:ext cx="6391275" cy="0"/>
        </a:xfrm>
        <a:prstGeom prst="line">
          <a:avLst/>
        </a:prstGeom>
        <a:solidFill>
          <a:schemeClr val="accent2">
            <a:hueOff val="-4392383"/>
            <a:satOff val="200"/>
            <a:lumOff val="0"/>
            <a:alphaOff val="0"/>
          </a:schemeClr>
        </a:solidFill>
        <a:ln w="19050" cap="rnd" cmpd="sng" algn="ctr">
          <a:solidFill>
            <a:schemeClr val="accent2">
              <a:hueOff val="-4392383"/>
              <a:satOff val="20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D3F6E0-BF68-EC46-8C44-36C70AFC30B2}">
      <dsp:nvSpPr>
        <dsp:cNvPr id="0" name=""/>
        <dsp:cNvSpPr/>
      </dsp:nvSpPr>
      <dsp:spPr>
        <a:xfrm>
          <a:off x="0" y="1049721"/>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Policy Formulation</a:t>
          </a:r>
          <a:endParaRPr lang="en-US" sz="2400" kern="1200"/>
        </a:p>
      </dsp:txBody>
      <dsp:txXfrm>
        <a:off x="0" y="1049721"/>
        <a:ext cx="6391275" cy="524540"/>
      </dsp:txXfrm>
    </dsp:sp>
    <dsp:sp modelId="{9983D87F-DC6E-F344-9310-0F8D2713D7AD}">
      <dsp:nvSpPr>
        <dsp:cNvPr id="0" name=""/>
        <dsp:cNvSpPr/>
      </dsp:nvSpPr>
      <dsp:spPr>
        <a:xfrm>
          <a:off x="0" y="1574262"/>
          <a:ext cx="6391275" cy="0"/>
        </a:xfrm>
        <a:prstGeom prst="line">
          <a:avLst/>
        </a:prstGeom>
        <a:solidFill>
          <a:schemeClr val="accent2">
            <a:hueOff val="-6588574"/>
            <a:satOff val="300"/>
            <a:lumOff val="0"/>
            <a:alphaOff val="0"/>
          </a:schemeClr>
        </a:solidFill>
        <a:ln w="19050" cap="rnd" cmpd="sng" algn="ctr">
          <a:solidFill>
            <a:schemeClr val="accent2">
              <a:hueOff val="-6588574"/>
              <a:satOff val="30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A92223-A7A7-E043-819F-373C022A2EF0}">
      <dsp:nvSpPr>
        <dsp:cNvPr id="0" name=""/>
        <dsp:cNvSpPr/>
      </dsp:nvSpPr>
      <dsp:spPr>
        <a:xfrm>
          <a:off x="0" y="1574262"/>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Diversity and Inclusion</a:t>
          </a:r>
          <a:endParaRPr lang="en-US" sz="2400" kern="1200"/>
        </a:p>
      </dsp:txBody>
      <dsp:txXfrm>
        <a:off x="0" y="1574262"/>
        <a:ext cx="6391275" cy="524540"/>
      </dsp:txXfrm>
    </dsp:sp>
    <dsp:sp modelId="{08C52018-4E7A-2345-A4D7-17563AEEAAB9}">
      <dsp:nvSpPr>
        <dsp:cNvPr id="0" name=""/>
        <dsp:cNvSpPr/>
      </dsp:nvSpPr>
      <dsp:spPr>
        <a:xfrm>
          <a:off x="0" y="2098802"/>
          <a:ext cx="6391275" cy="0"/>
        </a:xfrm>
        <a:prstGeom prst="line">
          <a:avLst/>
        </a:prstGeom>
        <a:solidFill>
          <a:schemeClr val="accent2">
            <a:hueOff val="-8784765"/>
            <a:satOff val="400"/>
            <a:lumOff val="0"/>
            <a:alphaOff val="0"/>
          </a:schemeClr>
        </a:solidFill>
        <a:ln w="19050" cap="rnd" cmpd="sng" algn="ctr">
          <a:solidFill>
            <a:schemeClr val="accent2">
              <a:hueOff val="-8784765"/>
              <a:satOff val="40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DB5C9B-5B82-1549-A73B-794745D6F165}">
      <dsp:nvSpPr>
        <dsp:cNvPr id="0" name=""/>
        <dsp:cNvSpPr/>
      </dsp:nvSpPr>
      <dsp:spPr>
        <a:xfrm>
          <a:off x="0" y="2098802"/>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Cross-Cultural Pedagogical Insights</a:t>
          </a:r>
          <a:endParaRPr lang="en-US" sz="2400" kern="1200"/>
        </a:p>
      </dsp:txBody>
      <dsp:txXfrm>
        <a:off x="0" y="2098802"/>
        <a:ext cx="6391275" cy="524540"/>
      </dsp:txXfrm>
    </dsp:sp>
    <dsp:sp modelId="{0343DCCB-DBDB-2F46-A3B3-2E8753C7F968}">
      <dsp:nvSpPr>
        <dsp:cNvPr id="0" name=""/>
        <dsp:cNvSpPr/>
      </dsp:nvSpPr>
      <dsp:spPr>
        <a:xfrm>
          <a:off x="0" y="2623343"/>
          <a:ext cx="6391275" cy="0"/>
        </a:xfrm>
        <a:prstGeom prst="line">
          <a:avLst/>
        </a:prstGeom>
        <a:solidFill>
          <a:schemeClr val="accent2">
            <a:hueOff val="-10980957"/>
            <a:satOff val="501"/>
            <a:lumOff val="0"/>
            <a:alphaOff val="0"/>
          </a:schemeClr>
        </a:solidFill>
        <a:ln w="19050" cap="rnd" cmpd="sng" algn="ctr">
          <a:solidFill>
            <a:schemeClr val="accent2">
              <a:hueOff val="-10980957"/>
              <a:satOff val="5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0CFA95-ABC1-F540-BF65-4983BEBACE4E}">
      <dsp:nvSpPr>
        <dsp:cNvPr id="0" name=""/>
        <dsp:cNvSpPr/>
      </dsp:nvSpPr>
      <dsp:spPr>
        <a:xfrm>
          <a:off x="0" y="2623343"/>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Academic Curriculum Development</a:t>
          </a:r>
          <a:endParaRPr lang="en-US" sz="2400" kern="1200"/>
        </a:p>
      </dsp:txBody>
      <dsp:txXfrm>
        <a:off x="0" y="2623343"/>
        <a:ext cx="6391275" cy="524540"/>
      </dsp:txXfrm>
    </dsp:sp>
    <dsp:sp modelId="{70F52065-762F-B642-9D14-0BD955A0309B}">
      <dsp:nvSpPr>
        <dsp:cNvPr id="0" name=""/>
        <dsp:cNvSpPr/>
      </dsp:nvSpPr>
      <dsp:spPr>
        <a:xfrm>
          <a:off x="0" y="3147884"/>
          <a:ext cx="6391275" cy="0"/>
        </a:xfrm>
        <a:prstGeom prst="line">
          <a:avLst/>
        </a:prstGeom>
        <a:solidFill>
          <a:schemeClr val="accent2">
            <a:hueOff val="-13177148"/>
            <a:satOff val="601"/>
            <a:lumOff val="0"/>
            <a:alphaOff val="0"/>
          </a:schemeClr>
        </a:solidFill>
        <a:ln w="19050" cap="rnd" cmpd="sng" algn="ctr">
          <a:solidFill>
            <a:schemeClr val="accent2">
              <a:hueOff val="-13177148"/>
              <a:satOff val="6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9DB45C-DA82-464D-BDC4-FC985BC9D2C3}">
      <dsp:nvSpPr>
        <dsp:cNvPr id="0" name=""/>
        <dsp:cNvSpPr/>
      </dsp:nvSpPr>
      <dsp:spPr>
        <a:xfrm>
          <a:off x="0" y="3147884"/>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International Collaboration</a:t>
          </a:r>
          <a:endParaRPr lang="en-US" sz="2400" kern="1200"/>
        </a:p>
      </dsp:txBody>
      <dsp:txXfrm>
        <a:off x="0" y="3147884"/>
        <a:ext cx="6391275" cy="524540"/>
      </dsp:txXfrm>
    </dsp:sp>
    <dsp:sp modelId="{FB15EB68-4329-B349-A633-152EEF742CED}">
      <dsp:nvSpPr>
        <dsp:cNvPr id="0" name=""/>
        <dsp:cNvSpPr/>
      </dsp:nvSpPr>
      <dsp:spPr>
        <a:xfrm>
          <a:off x="0" y="3672424"/>
          <a:ext cx="6391275" cy="0"/>
        </a:xfrm>
        <a:prstGeom prst="line">
          <a:avLst/>
        </a:prstGeom>
        <a:solidFill>
          <a:schemeClr val="accent2">
            <a:hueOff val="-15373339"/>
            <a:satOff val="701"/>
            <a:lumOff val="0"/>
            <a:alphaOff val="0"/>
          </a:schemeClr>
        </a:solidFill>
        <a:ln w="19050" cap="rnd" cmpd="sng" algn="ctr">
          <a:solidFill>
            <a:schemeClr val="accent2">
              <a:hueOff val="-15373339"/>
              <a:satOff val="7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A95932-6F50-1047-B136-86ACF477F8B6}">
      <dsp:nvSpPr>
        <dsp:cNvPr id="0" name=""/>
        <dsp:cNvSpPr/>
      </dsp:nvSpPr>
      <dsp:spPr>
        <a:xfrm>
          <a:off x="0" y="3672424"/>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Theoretical Advancements</a:t>
          </a:r>
          <a:endParaRPr lang="en-US" sz="2400" kern="1200"/>
        </a:p>
      </dsp:txBody>
      <dsp:txXfrm>
        <a:off x="0" y="3672424"/>
        <a:ext cx="6391275" cy="524540"/>
      </dsp:txXfrm>
    </dsp:sp>
    <dsp:sp modelId="{AA58EFDC-64EB-E746-A194-BA2434CB492C}">
      <dsp:nvSpPr>
        <dsp:cNvPr id="0" name=""/>
        <dsp:cNvSpPr/>
      </dsp:nvSpPr>
      <dsp:spPr>
        <a:xfrm>
          <a:off x="0" y="4196965"/>
          <a:ext cx="6391275" cy="0"/>
        </a:xfrm>
        <a:prstGeom prst="line">
          <a:avLst/>
        </a:prstGeom>
        <a:solidFill>
          <a:schemeClr val="accent2">
            <a:hueOff val="-17569530"/>
            <a:satOff val="801"/>
            <a:lumOff val="0"/>
            <a:alphaOff val="0"/>
          </a:schemeClr>
        </a:solidFill>
        <a:ln w="19050" cap="rnd" cmpd="sng" algn="ctr">
          <a:solidFill>
            <a:schemeClr val="accent2">
              <a:hueOff val="-17569530"/>
              <a:satOff val="8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7930A7-0B6B-2A4C-B085-47ADA1F55336}">
      <dsp:nvSpPr>
        <dsp:cNvPr id="0" name=""/>
        <dsp:cNvSpPr/>
      </dsp:nvSpPr>
      <dsp:spPr>
        <a:xfrm>
          <a:off x="0" y="4196965"/>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Methodological Innovation</a:t>
          </a:r>
          <a:endParaRPr lang="en-US" sz="2400" kern="1200"/>
        </a:p>
      </dsp:txBody>
      <dsp:txXfrm>
        <a:off x="0" y="4196965"/>
        <a:ext cx="6391275" cy="524540"/>
      </dsp:txXfrm>
    </dsp:sp>
    <dsp:sp modelId="{7687BB9F-43CD-F941-B53D-9254C97CD751}">
      <dsp:nvSpPr>
        <dsp:cNvPr id="0" name=""/>
        <dsp:cNvSpPr/>
      </dsp:nvSpPr>
      <dsp:spPr>
        <a:xfrm>
          <a:off x="0" y="4721505"/>
          <a:ext cx="6391275" cy="0"/>
        </a:xfrm>
        <a:prstGeom prst="line">
          <a:avLst/>
        </a:prstGeom>
        <a:solidFill>
          <a:schemeClr val="accent2">
            <a:hueOff val="-19765721"/>
            <a:satOff val="901"/>
            <a:lumOff val="0"/>
            <a:alphaOff val="0"/>
          </a:schemeClr>
        </a:solidFill>
        <a:ln w="19050" cap="rnd" cmpd="sng" algn="ctr">
          <a:solidFill>
            <a:schemeClr val="accent2">
              <a:hueOff val="-19765721"/>
              <a:satOff val="90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EF4ABC-862E-F44B-978B-16C4C774C2A3}">
      <dsp:nvSpPr>
        <dsp:cNvPr id="0" name=""/>
        <dsp:cNvSpPr/>
      </dsp:nvSpPr>
      <dsp:spPr>
        <a:xfrm>
          <a:off x="0" y="4721505"/>
          <a:ext cx="6391275" cy="524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i="0" kern="1200"/>
            <a:t>Awareness and Dialogue</a:t>
          </a:r>
          <a:endParaRPr lang="en-US" sz="2400" kern="1200"/>
        </a:p>
      </dsp:txBody>
      <dsp:txXfrm>
        <a:off x="0" y="4721505"/>
        <a:ext cx="6391275" cy="52454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12/08/2023</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12/08/2023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a:t>
            </a:fld>
            <a:endParaRPr lang="en-GB" noProof="0"/>
          </a:p>
        </p:txBody>
      </p:sp>
    </p:spTree>
    <p:extLst>
      <p:ext uri="{BB962C8B-B14F-4D97-AF65-F5344CB8AC3E}">
        <p14:creationId xmlns:p14="http://schemas.microsoft.com/office/powerpoint/2010/main" val="3477858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a:t>
            </a:fld>
            <a:endParaRPr lang="en-GB" noProof="0"/>
          </a:p>
        </p:txBody>
      </p:sp>
    </p:spTree>
    <p:extLst>
      <p:ext uri="{BB962C8B-B14F-4D97-AF65-F5344CB8AC3E}">
        <p14:creationId xmlns:p14="http://schemas.microsoft.com/office/powerpoint/2010/main" val="136995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3</a:t>
            </a:fld>
            <a:endParaRPr lang="en-GB" noProof="0"/>
          </a:p>
        </p:txBody>
      </p:sp>
    </p:spTree>
    <p:extLst>
      <p:ext uri="{BB962C8B-B14F-4D97-AF65-F5344CB8AC3E}">
        <p14:creationId xmlns:p14="http://schemas.microsoft.com/office/powerpoint/2010/main" val="2451263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HK"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4</a:t>
            </a:fld>
            <a:endParaRPr lang="en-GB" noProof="0"/>
          </a:p>
        </p:txBody>
      </p:sp>
    </p:spTree>
    <p:extLst>
      <p:ext uri="{BB962C8B-B14F-4D97-AF65-F5344CB8AC3E}">
        <p14:creationId xmlns:p14="http://schemas.microsoft.com/office/powerpoint/2010/main" val="2919222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5</a:t>
            </a:fld>
            <a:endParaRPr lang="en-GB" noProof="0"/>
          </a:p>
        </p:txBody>
      </p:sp>
    </p:spTree>
    <p:extLst>
      <p:ext uri="{BB962C8B-B14F-4D97-AF65-F5344CB8AC3E}">
        <p14:creationId xmlns:p14="http://schemas.microsoft.com/office/powerpoint/2010/main" val="3798539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6</a:t>
            </a:fld>
            <a:endParaRPr lang="en-GB" noProof="0"/>
          </a:p>
        </p:txBody>
      </p:sp>
    </p:spTree>
    <p:extLst>
      <p:ext uri="{BB962C8B-B14F-4D97-AF65-F5344CB8AC3E}">
        <p14:creationId xmlns:p14="http://schemas.microsoft.com/office/powerpoint/2010/main" val="2676916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Davis, F. D. (1989). Perceived usefulness, perceived ease of use, and user acceptance of information technology.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MIS Quarterly: Management Information Systems</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13</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(3), 319–339. https://</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/10.2307/249008</a:t>
            </a:r>
            <a:endParaRPr lang="en-HK"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Venkatesh, V., &amp; Davis, F. D. (2000). Theoretical extension of the Technology Acceptance Model: Four longitudinal field studies.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Management Science</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46</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(2), 186–204. https://</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/10.1287/mnsc.46.2.186.11926</a:t>
            </a:r>
            <a:endParaRPr lang="en-HK"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HK" sz="1200" kern="100" dirty="0">
                <a:effectLst/>
                <a:latin typeface="Calibri" panose="020F0502020204030204" pitchFamily="34" charset="0"/>
                <a:ea typeface="Times New Roman" panose="02020603050405020304" pitchFamily="18" charset="0"/>
                <a:cs typeface="Times New Roman" panose="02020603050405020304" pitchFamily="18" charset="0"/>
              </a:rPr>
              <a:t>King, W. R., &amp; He, J. (2006). A meta-analysis of the technology acceptance model. </a:t>
            </a:r>
            <a:r>
              <a:rPr lang="en-HK" sz="1200" i="1" kern="100" dirty="0">
                <a:effectLst/>
                <a:latin typeface="Calibri" panose="020F0502020204030204" pitchFamily="34" charset="0"/>
                <a:ea typeface="Times New Roman" panose="02020603050405020304" pitchFamily="18" charset="0"/>
                <a:cs typeface="Times New Roman" panose="02020603050405020304" pitchFamily="18" charset="0"/>
              </a:rPr>
              <a:t>Information and Management</a:t>
            </a:r>
            <a:r>
              <a:rPr lang="en-HK" sz="12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HK" sz="1200" i="1" kern="100" dirty="0">
                <a:effectLst/>
                <a:latin typeface="Calibri" panose="020F0502020204030204" pitchFamily="34" charset="0"/>
                <a:ea typeface="Times New Roman" panose="02020603050405020304" pitchFamily="18" charset="0"/>
                <a:cs typeface="Times New Roman" panose="02020603050405020304" pitchFamily="18" charset="0"/>
              </a:rPr>
              <a:t>43</a:t>
            </a:r>
            <a:r>
              <a:rPr lang="en-HK" sz="1200" kern="100" dirty="0">
                <a:effectLst/>
                <a:latin typeface="Calibri" panose="020F0502020204030204" pitchFamily="34" charset="0"/>
                <a:ea typeface="Times New Roman" panose="02020603050405020304" pitchFamily="18" charset="0"/>
                <a:cs typeface="Times New Roman" panose="02020603050405020304" pitchFamily="18" charset="0"/>
              </a:rPr>
              <a:t>(6), 740–755. https://</a:t>
            </a:r>
            <a:r>
              <a:rPr lang="en-HK" sz="1200" kern="100" dirty="0" err="1">
                <a:effectLst/>
                <a:latin typeface="Calibri" panose="020F0502020204030204" pitchFamily="34" charset="0"/>
                <a:ea typeface="Times New Roman" panose="02020603050405020304" pitchFamily="18" charset="0"/>
                <a:cs typeface="Times New Roman" panose="02020603050405020304" pitchFamily="18" charset="0"/>
              </a:rPr>
              <a:t>doi.org</a:t>
            </a:r>
            <a:r>
              <a:rPr lang="en-HK" sz="1200" kern="100" dirty="0">
                <a:effectLst/>
                <a:latin typeface="Calibri" panose="020F0502020204030204" pitchFamily="34" charset="0"/>
                <a:ea typeface="Times New Roman" panose="02020603050405020304" pitchFamily="18" charset="0"/>
                <a:cs typeface="Times New Roman" panose="02020603050405020304" pitchFamily="18" charset="0"/>
              </a:rPr>
              <a:t>/10.1016/j.im.2006.05.003</a:t>
            </a:r>
            <a:endParaRPr lang="en-HK"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7</a:t>
            </a:fld>
            <a:endParaRPr lang="en-GB" noProof="0"/>
          </a:p>
        </p:txBody>
      </p:sp>
    </p:spTree>
    <p:extLst>
      <p:ext uri="{BB962C8B-B14F-4D97-AF65-F5344CB8AC3E}">
        <p14:creationId xmlns:p14="http://schemas.microsoft.com/office/powerpoint/2010/main" val="112852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8</a:t>
            </a:fld>
            <a:endParaRPr lang="en-GB" noProof="0"/>
          </a:p>
        </p:txBody>
      </p:sp>
    </p:spTree>
    <p:extLst>
      <p:ext uri="{BB962C8B-B14F-4D97-AF65-F5344CB8AC3E}">
        <p14:creationId xmlns:p14="http://schemas.microsoft.com/office/powerpoint/2010/main" val="3790949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9</a:t>
            </a:fld>
            <a:endParaRPr lang="en-GB" noProof="0"/>
          </a:p>
        </p:txBody>
      </p:sp>
    </p:spTree>
    <p:extLst>
      <p:ext uri="{BB962C8B-B14F-4D97-AF65-F5344CB8AC3E}">
        <p14:creationId xmlns:p14="http://schemas.microsoft.com/office/powerpoint/2010/main" val="20566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10</a:t>
            </a:fld>
            <a:endParaRPr lang="en-GB" noProof="0"/>
          </a:p>
        </p:txBody>
      </p:sp>
    </p:spTree>
    <p:extLst>
      <p:ext uri="{BB962C8B-B14F-4D97-AF65-F5344CB8AC3E}">
        <p14:creationId xmlns:p14="http://schemas.microsoft.com/office/powerpoint/2010/main" val="2770870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11</a:t>
            </a:fld>
            <a:endParaRPr lang="en-GB" noProof="0"/>
          </a:p>
        </p:txBody>
      </p:sp>
    </p:spTree>
    <p:extLst>
      <p:ext uri="{BB962C8B-B14F-4D97-AF65-F5344CB8AC3E}">
        <p14:creationId xmlns:p14="http://schemas.microsoft.com/office/powerpoint/2010/main" val="1051626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13</a:t>
            </a:fld>
            <a:endParaRPr lang="en-GB" noProof="0"/>
          </a:p>
        </p:txBody>
      </p:sp>
    </p:spTree>
    <p:extLst>
      <p:ext uri="{BB962C8B-B14F-4D97-AF65-F5344CB8AC3E}">
        <p14:creationId xmlns:p14="http://schemas.microsoft.com/office/powerpoint/2010/main" val="1489745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14</a:t>
            </a:fld>
            <a:endParaRPr lang="en-GB" noProof="0"/>
          </a:p>
        </p:txBody>
      </p:sp>
    </p:spTree>
    <p:extLst>
      <p:ext uri="{BB962C8B-B14F-4D97-AF65-F5344CB8AC3E}">
        <p14:creationId xmlns:p14="http://schemas.microsoft.com/office/powerpoint/2010/main" val="2883329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16</a:t>
            </a:fld>
            <a:endParaRPr lang="en-GB" noProof="0"/>
          </a:p>
        </p:txBody>
      </p:sp>
    </p:spTree>
    <p:extLst>
      <p:ext uri="{BB962C8B-B14F-4D97-AF65-F5344CB8AC3E}">
        <p14:creationId xmlns:p14="http://schemas.microsoft.com/office/powerpoint/2010/main" val="635016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17</a:t>
            </a:fld>
            <a:endParaRPr lang="en-GB" noProof="0"/>
          </a:p>
        </p:txBody>
      </p:sp>
    </p:spTree>
    <p:extLst>
      <p:ext uri="{BB962C8B-B14F-4D97-AF65-F5344CB8AC3E}">
        <p14:creationId xmlns:p14="http://schemas.microsoft.com/office/powerpoint/2010/main" val="790524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HK" b="1" i="0" dirty="0">
                <a:solidFill>
                  <a:srgbClr val="374151"/>
                </a:solidFill>
                <a:effectLst/>
                <a:latin typeface="Söhne"/>
              </a:rPr>
              <a:t>Cultural Understanding of AI Adoption:</a:t>
            </a:r>
            <a:r>
              <a:rPr lang="en-HK" b="0" i="0" dirty="0">
                <a:solidFill>
                  <a:srgbClr val="374151"/>
                </a:solidFill>
                <a:effectLst/>
                <a:latin typeface="Söhne"/>
              </a:rPr>
              <a:t> Your research could offer a deep insight into how different cultures and societies perceive and adopt AI technologies in educational contexts. This understanding is crucial as it can help developers, policymakers, and educators tailor AI implementations to match cultural preferences and expectations.</a:t>
            </a:r>
          </a:p>
          <a:p>
            <a:pPr algn="l">
              <a:buFont typeface="+mj-lt"/>
              <a:buAutoNum type="arabicPeriod"/>
            </a:pPr>
            <a:r>
              <a:rPr lang="en-HK" b="1" i="0" dirty="0">
                <a:solidFill>
                  <a:srgbClr val="374151"/>
                </a:solidFill>
                <a:effectLst/>
                <a:latin typeface="Söhne"/>
              </a:rPr>
              <a:t>Enhanced AI Integration:</a:t>
            </a:r>
            <a:r>
              <a:rPr lang="en-HK" b="0" i="0" dirty="0">
                <a:solidFill>
                  <a:srgbClr val="374151"/>
                </a:solidFill>
                <a:effectLst/>
                <a:latin typeface="Söhne"/>
              </a:rPr>
              <a:t> By identifying cultural factors that either facilitate or hinder AI adoption, your study can provide guidance on how to design and implement AI tools that are more likely to be accepted and integrated effectively into educational systems across various cultures.</a:t>
            </a:r>
          </a:p>
          <a:p>
            <a:pPr algn="l">
              <a:buFont typeface="+mj-lt"/>
              <a:buAutoNum type="arabicPeriod"/>
            </a:pPr>
            <a:r>
              <a:rPr lang="en-HK" b="1" i="0" dirty="0">
                <a:solidFill>
                  <a:srgbClr val="374151"/>
                </a:solidFill>
                <a:effectLst/>
                <a:latin typeface="Söhne"/>
              </a:rPr>
              <a:t>Policy Formulation:</a:t>
            </a:r>
            <a:r>
              <a:rPr lang="en-HK" b="0" i="0" dirty="0">
                <a:solidFill>
                  <a:srgbClr val="374151"/>
                </a:solidFill>
                <a:effectLst/>
                <a:latin typeface="Söhne"/>
              </a:rPr>
              <a:t> Policymakers often shape regulations and guidelines for educational technology. Your research findings can inform policymakers about the cultural nuances that should be considered when crafting policies related to AI adoption in academia, leading to more culturally sensitive and effective policies.</a:t>
            </a:r>
          </a:p>
          <a:p>
            <a:pPr algn="l">
              <a:buFont typeface="+mj-lt"/>
              <a:buAutoNum type="arabicPeriod"/>
            </a:pPr>
            <a:r>
              <a:rPr lang="en-HK" b="1" i="0" dirty="0">
                <a:solidFill>
                  <a:srgbClr val="374151"/>
                </a:solidFill>
                <a:effectLst/>
                <a:latin typeface="Söhne"/>
              </a:rPr>
              <a:t>Diversity and Inclusion:</a:t>
            </a:r>
            <a:r>
              <a:rPr lang="en-HK" b="0" i="0" dirty="0">
                <a:solidFill>
                  <a:srgbClr val="374151"/>
                </a:solidFill>
                <a:effectLst/>
                <a:latin typeface="Söhne"/>
              </a:rPr>
              <a:t> Understanding cultural attitudes toward AI in education can help ensure that AI tools are inclusive and don't unintentionally perpetuate biases or exclude certain cultural groups. This can contribute to a more equitable and diverse educational environment.</a:t>
            </a:r>
          </a:p>
          <a:p>
            <a:pPr algn="l">
              <a:buFont typeface="+mj-lt"/>
              <a:buAutoNum type="arabicPeriod"/>
            </a:pPr>
            <a:r>
              <a:rPr lang="en-HK" b="1" i="0" dirty="0">
                <a:solidFill>
                  <a:srgbClr val="374151"/>
                </a:solidFill>
                <a:effectLst/>
                <a:latin typeface="Söhne"/>
              </a:rPr>
              <a:t>Cross-Cultural Pedagogical Insights:</a:t>
            </a:r>
            <a:r>
              <a:rPr lang="en-HK" b="0" i="0" dirty="0">
                <a:solidFill>
                  <a:srgbClr val="374151"/>
                </a:solidFill>
                <a:effectLst/>
                <a:latin typeface="Söhne"/>
              </a:rPr>
              <a:t> Your research might uncover cultural preferences and practices in education that can be integrated into AI tools. This could lead to the development of AI technologies that align better with diverse pedagogical approaches.</a:t>
            </a:r>
          </a:p>
          <a:p>
            <a:pPr algn="l">
              <a:buFont typeface="+mj-lt"/>
              <a:buAutoNum type="arabicPeriod"/>
            </a:pPr>
            <a:r>
              <a:rPr lang="en-HK" b="1" i="0" dirty="0">
                <a:solidFill>
                  <a:srgbClr val="374151"/>
                </a:solidFill>
                <a:effectLst/>
                <a:latin typeface="Söhne"/>
              </a:rPr>
              <a:t>Academic Curriculum Development:</a:t>
            </a:r>
            <a:r>
              <a:rPr lang="en-HK" b="0" i="0" dirty="0">
                <a:solidFill>
                  <a:srgbClr val="374151"/>
                </a:solidFill>
                <a:effectLst/>
                <a:latin typeface="Söhne"/>
              </a:rPr>
              <a:t> As AI becomes more integrated into education, your research could inform curriculum development by highlighting the areas where AI might have a more pronounced impact or where cultural adaptations are necessary.</a:t>
            </a:r>
          </a:p>
          <a:p>
            <a:pPr algn="l">
              <a:buFont typeface="+mj-lt"/>
              <a:buAutoNum type="arabicPeriod"/>
            </a:pPr>
            <a:r>
              <a:rPr lang="en-HK" b="1" i="0" dirty="0">
                <a:solidFill>
                  <a:srgbClr val="374151"/>
                </a:solidFill>
                <a:effectLst/>
                <a:latin typeface="Söhne"/>
              </a:rPr>
              <a:t>International Collaboration:</a:t>
            </a:r>
            <a:r>
              <a:rPr lang="en-HK" b="0" i="0" dirty="0">
                <a:solidFill>
                  <a:srgbClr val="374151"/>
                </a:solidFill>
                <a:effectLst/>
                <a:latin typeface="Söhne"/>
              </a:rPr>
              <a:t> The insights gained from your research could encourage collaboration between educational institutions across cultures, as they seek to learn from each other's experiences with AI adoption.</a:t>
            </a:r>
          </a:p>
          <a:p>
            <a:pPr algn="l">
              <a:buFont typeface="+mj-lt"/>
              <a:buAutoNum type="arabicPeriod"/>
            </a:pPr>
            <a:r>
              <a:rPr lang="en-HK" b="1" i="0" dirty="0">
                <a:solidFill>
                  <a:srgbClr val="374151"/>
                </a:solidFill>
                <a:effectLst/>
                <a:latin typeface="Söhne"/>
              </a:rPr>
              <a:t>Theoretical Advancements:</a:t>
            </a:r>
            <a:r>
              <a:rPr lang="en-HK" b="0" i="0" dirty="0">
                <a:solidFill>
                  <a:srgbClr val="374151"/>
                </a:solidFill>
                <a:effectLst/>
                <a:latin typeface="Söhne"/>
              </a:rPr>
              <a:t> Your research's use of the Technology Acceptance Model (TAM) in a cross-cultural context could contribute to the theoretical understanding of how cultural dimensions intersect with technology acceptance theories. This could lead to enhancements in TAM or the development of new models.</a:t>
            </a:r>
          </a:p>
          <a:p>
            <a:pPr algn="l">
              <a:buFont typeface="+mj-lt"/>
              <a:buAutoNum type="arabicPeriod"/>
            </a:pPr>
            <a:r>
              <a:rPr lang="en-HK" b="1" i="0" dirty="0">
                <a:solidFill>
                  <a:srgbClr val="374151"/>
                </a:solidFill>
                <a:effectLst/>
                <a:latin typeface="Söhne"/>
              </a:rPr>
              <a:t>Methodological Innovation:</a:t>
            </a:r>
            <a:r>
              <a:rPr lang="en-HK" b="0" i="0" dirty="0">
                <a:solidFill>
                  <a:srgbClr val="374151"/>
                </a:solidFill>
                <a:effectLst/>
                <a:latin typeface="Söhne"/>
              </a:rPr>
              <a:t> Employing a mixed-methods approach for cross-cultural research on AI adoption contributes to methodological innovation. Your approach could inspire other researchers to adopt similar strategies for investigating technology adoption in different contexts.</a:t>
            </a:r>
          </a:p>
          <a:p>
            <a:pPr algn="l">
              <a:buFont typeface="+mj-lt"/>
              <a:buAutoNum type="arabicPeriod"/>
            </a:pPr>
            <a:r>
              <a:rPr lang="en-HK" b="1" i="0" dirty="0">
                <a:solidFill>
                  <a:srgbClr val="374151"/>
                </a:solidFill>
                <a:effectLst/>
                <a:latin typeface="Söhne"/>
              </a:rPr>
              <a:t>Awareness and Dialogue:</a:t>
            </a:r>
            <a:r>
              <a:rPr lang="en-HK" b="0" i="0" dirty="0">
                <a:solidFill>
                  <a:srgbClr val="374151"/>
                </a:solidFill>
                <a:effectLst/>
                <a:latin typeface="Söhne"/>
              </a:rPr>
              <a:t> Your research could raise awareness about the cultural impact of AI in education among educators, students, researchers, and the general public. This awareness could spark important conversations about the role of technology and culture in shaping the future of education.</a:t>
            </a:r>
          </a:p>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18</a:t>
            </a:fld>
            <a:endParaRPr lang="en-GB" noProof="0"/>
          </a:p>
        </p:txBody>
      </p:sp>
    </p:spTree>
    <p:extLst>
      <p:ext uri="{BB962C8B-B14F-4D97-AF65-F5344CB8AC3E}">
        <p14:creationId xmlns:p14="http://schemas.microsoft.com/office/powerpoint/2010/main" val="2836214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19</a:t>
            </a:fld>
            <a:endParaRPr lang="en-GB" noProof="0"/>
          </a:p>
        </p:txBody>
      </p:sp>
    </p:spTree>
    <p:extLst>
      <p:ext uri="{BB962C8B-B14F-4D97-AF65-F5344CB8AC3E}">
        <p14:creationId xmlns:p14="http://schemas.microsoft.com/office/powerpoint/2010/main" val="2556532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20</a:t>
            </a:fld>
            <a:endParaRPr lang="en-GB" noProof="0"/>
          </a:p>
        </p:txBody>
      </p:sp>
    </p:spTree>
    <p:extLst>
      <p:ext uri="{BB962C8B-B14F-4D97-AF65-F5344CB8AC3E}">
        <p14:creationId xmlns:p14="http://schemas.microsoft.com/office/powerpoint/2010/main" val="21154200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21</a:t>
            </a:fld>
            <a:endParaRPr lang="en-GB" noProof="0"/>
          </a:p>
        </p:txBody>
      </p:sp>
    </p:spTree>
    <p:extLst>
      <p:ext uri="{BB962C8B-B14F-4D97-AF65-F5344CB8AC3E}">
        <p14:creationId xmlns:p14="http://schemas.microsoft.com/office/powerpoint/2010/main" val="41496748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26</a:t>
            </a:fld>
            <a:endParaRPr lang="en-GB" noProof="0"/>
          </a:p>
        </p:txBody>
      </p:sp>
    </p:spTree>
    <p:extLst>
      <p:ext uri="{BB962C8B-B14F-4D97-AF65-F5344CB8AC3E}">
        <p14:creationId xmlns:p14="http://schemas.microsoft.com/office/powerpoint/2010/main" val="20259079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28</a:t>
            </a:fld>
            <a:endParaRPr lang="en-GB" noProof="0"/>
          </a:p>
        </p:txBody>
      </p:sp>
    </p:spTree>
    <p:extLst>
      <p:ext uri="{BB962C8B-B14F-4D97-AF65-F5344CB8AC3E}">
        <p14:creationId xmlns:p14="http://schemas.microsoft.com/office/powerpoint/2010/main" val="39414069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30</a:t>
            </a:fld>
            <a:endParaRPr lang="en-GB" noProof="0"/>
          </a:p>
        </p:txBody>
      </p:sp>
    </p:spTree>
    <p:extLst>
      <p:ext uri="{BB962C8B-B14F-4D97-AF65-F5344CB8AC3E}">
        <p14:creationId xmlns:p14="http://schemas.microsoft.com/office/powerpoint/2010/main" val="12644700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12/08/2023</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12/08/2023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12/08/2023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12/08/2023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12/08/2023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12/08/2023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12/08/2023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12/08/2023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12/08/2023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12/08/2023</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12/08/2023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12/08/2023</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9.xml.rels><?xml version="1.0" encoding="UTF-8" standalone="yes"?>
<Relationships xmlns="http://schemas.openxmlformats.org/package/2006/relationships"><Relationship Id="rId3" Type="http://schemas.openxmlformats.org/officeDocument/2006/relationships/hyperlink" Target="https://scholar.google.ca/citations?hl=en&amp;user=NLCN-EQAAAAJ"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hyperlink" Target="https://scholar.google.ca/citations?user=C-7sFjEAAAAJ&amp;hl=en&amp;oi=sra" TargetMode="External"/><Relationship Id="rId4" Type="http://schemas.openxmlformats.org/officeDocument/2006/relationships/hyperlink" Target="https://scholar.google.ca/citations?hl=en&amp;user=H0wG-t4AAAAJ"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scholar.google.ca/citations?hl=en&amp;user=rKH2D8MAAAAJ"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searchgate.net/publication/24188384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fount.aucegypt.edu/etd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chuma.cas.usf.edu/~spector"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5317425-4E26-50A7-3739-93AA46873865}"/>
              </a:ext>
            </a:extLst>
          </p:cNvPr>
          <p:cNvPicPr>
            <a:picLocks noChangeAspect="1"/>
          </p:cNvPicPr>
          <p:nvPr/>
        </p:nvPicPr>
        <p:blipFill>
          <a:blip r:embed="rId3"/>
          <a:stretch>
            <a:fillRect/>
          </a:stretch>
        </p:blipFill>
        <p:spPr>
          <a:xfrm>
            <a:off x="702128" y="-1"/>
            <a:ext cx="8980715" cy="6520245"/>
          </a:xfrm>
          <a:prstGeom prst="rect">
            <a:avLst/>
          </a:prstGeom>
        </p:spPr>
      </p:pic>
    </p:spTree>
    <p:extLst>
      <p:ext uri="{BB962C8B-B14F-4D97-AF65-F5344CB8AC3E}">
        <p14:creationId xmlns:p14="http://schemas.microsoft.com/office/powerpoint/2010/main" val="36345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A2DB0-EEA7-4751-1117-300161617E22}"/>
              </a:ext>
            </a:extLst>
          </p:cNvPr>
          <p:cNvSpPr>
            <a:spLocks noGrp="1"/>
          </p:cNvSpPr>
          <p:nvPr>
            <p:ph type="ctrTitle"/>
          </p:nvPr>
        </p:nvSpPr>
        <p:spPr>
          <a:xfrm>
            <a:off x="1020043" y="741796"/>
            <a:ext cx="8825658" cy="2677648"/>
          </a:xfrm>
        </p:spPr>
        <p:txBody>
          <a:bodyPr/>
          <a:lstStyle/>
          <a:p>
            <a:r>
              <a:rPr lang="en-GB" sz="3200" dirty="0">
                <a:effectLst/>
                <a:latin typeface="Calibri" panose="020F0502020204030204" pitchFamily="34" charset="0"/>
              </a:rPr>
              <a:t>Cultural Impact of AI in Academics: Study how AI adoption in education varies across cultures and societies</a:t>
            </a:r>
            <a:endParaRPr lang="en-US" sz="8000" dirty="0"/>
          </a:p>
        </p:txBody>
      </p:sp>
      <p:sp>
        <p:nvSpPr>
          <p:cNvPr id="3" name="Subtitle 2">
            <a:extLst>
              <a:ext uri="{FF2B5EF4-FFF2-40B4-BE49-F238E27FC236}">
                <a16:creationId xmlns:a16="http://schemas.microsoft.com/office/drawing/2014/main" id="{AA912FE0-A465-38FE-0AE3-195F3E3047D7}"/>
              </a:ext>
            </a:extLst>
          </p:cNvPr>
          <p:cNvSpPr>
            <a:spLocks noGrp="1"/>
          </p:cNvSpPr>
          <p:nvPr>
            <p:ph type="subTitle" idx="1"/>
          </p:nvPr>
        </p:nvSpPr>
        <p:spPr>
          <a:xfrm>
            <a:off x="1154955" y="4362138"/>
            <a:ext cx="8825658" cy="1276662"/>
          </a:xfrm>
        </p:spPr>
        <p:txBody>
          <a:bodyPr>
            <a:normAutofit/>
          </a:bodyPr>
          <a:lstStyle/>
          <a:p>
            <a:pPr algn="just">
              <a:spcBef>
                <a:spcPts val="600"/>
              </a:spcBef>
              <a:spcAft>
                <a:spcPts val="600"/>
              </a:spcAft>
            </a:pPr>
            <a:r>
              <a:rPr lang="en-GB" sz="1800" dirty="0">
                <a:effectLst/>
                <a:latin typeface="Arial" panose="020B0604020202020204" pitchFamily="34" charset="0"/>
                <a:ea typeface="PMingLiU" panose="02020500000000000000" pitchFamily="18" charset="-120"/>
              </a:rPr>
              <a:t>HKBM7000</a:t>
            </a:r>
            <a:r>
              <a:rPr lang="en-HK" dirty="0">
                <a:effectLst/>
              </a:rPr>
              <a:t> -</a:t>
            </a:r>
            <a:r>
              <a:rPr lang="en-GB" dirty="0">
                <a:latin typeface="Arial" panose="020B0604020202020204" pitchFamily="34" charset="0"/>
                <a:ea typeface="PMingLiU" panose="02020500000000000000" pitchFamily="18" charset="-120"/>
              </a:rPr>
              <a:t>Assignment 2 – In-class Presentation</a:t>
            </a:r>
          </a:p>
          <a:p>
            <a:pPr algn="just">
              <a:spcBef>
                <a:spcPts val="600"/>
              </a:spcBef>
              <a:spcAft>
                <a:spcPts val="600"/>
              </a:spcAft>
            </a:pPr>
            <a:r>
              <a:rPr lang="en-HK" dirty="0">
                <a:latin typeface="Arial" panose="020B0604020202020204" pitchFamily="34" charset="0"/>
                <a:ea typeface="PMingLiU" panose="02020500000000000000" pitchFamily="18" charset="-120"/>
              </a:rPr>
              <a:t>Student ID: </a:t>
            </a:r>
            <a:r>
              <a:rPr lang="en-US" dirty="0">
                <a:latin typeface="Arial" panose="020B0604020202020204" pitchFamily="34" charset="0"/>
                <a:ea typeface="PMingLiU" panose="02020500000000000000" pitchFamily="18" charset="-120"/>
              </a:rPr>
              <a:t>2235238</a:t>
            </a:r>
            <a:endParaRPr lang="en-HK" dirty="0">
              <a:latin typeface="Arial" panose="020B0604020202020204" pitchFamily="34" charset="0"/>
              <a:ea typeface="PMingLiU" panose="02020500000000000000" pitchFamily="18" charset="-120"/>
            </a:endParaRPr>
          </a:p>
          <a:p>
            <a:pPr algn="just">
              <a:spcBef>
                <a:spcPts val="600"/>
              </a:spcBef>
              <a:spcAft>
                <a:spcPts val="600"/>
              </a:spcAft>
            </a:pPr>
            <a:r>
              <a:rPr lang="en-HK" dirty="0">
                <a:latin typeface="Arial" panose="020B0604020202020204" pitchFamily="34" charset="0"/>
                <a:ea typeface="PMingLiU" panose="02020500000000000000" pitchFamily="18" charset="-120"/>
              </a:rPr>
              <a:t>Date: 12</a:t>
            </a:r>
            <a:r>
              <a:rPr lang="en-HK" baseline="30000" dirty="0">
                <a:latin typeface="Arial" panose="020B0604020202020204" pitchFamily="34" charset="0"/>
                <a:ea typeface="PMingLiU" panose="02020500000000000000" pitchFamily="18" charset="-120"/>
              </a:rPr>
              <a:t>th</a:t>
            </a:r>
            <a:r>
              <a:rPr lang="en-HK" dirty="0">
                <a:latin typeface="Arial" panose="020B0604020202020204" pitchFamily="34" charset="0"/>
                <a:ea typeface="PMingLiU" panose="02020500000000000000" pitchFamily="18" charset="-120"/>
              </a:rPr>
              <a:t> August 2023</a:t>
            </a:r>
            <a:endParaRPr lang="en-US" dirty="0">
              <a:latin typeface="Arial" panose="020B0604020202020204" pitchFamily="34" charset="0"/>
              <a:ea typeface="PMingLiU" panose="02020500000000000000" pitchFamily="18" charset="-120"/>
            </a:endParaRPr>
          </a:p>
        </p:txBody>
      </p:sp>
    </p:spTree>
    <p:extLst>
      <p:ext uri="{BB962C8B-B14F-4D97-AF65-F5344CB8AC3E}">
        <p14:creationId xmlns:p14="http://schemas.microsoft.com/office/powerpoint/2010/main" val="2240955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4334-C2D8-632C-7742-CCE10C9EBD6F}"/>
              </a:ext>
            </a:extLst>
          </p:cNvPr>
          <p:cNvSpPr>
            <a:spLocks noGrp="1"/>
          </p:cNvSpPr>
          <p:nvPr>
            <p:ph type="title"/>
          </p:nvPr>
        </p:nvSpPr>
        <p:spPr/>
        <p:txBody>
          <a:bodyPr/>
          <a:lstStyle/>
          <a:p>
            <a:r>
              <a:rPr lang="en-US" dirty="0"/>
              <a:t>Importance of this research topic</a:t>
            </a:r>
          </a:p>
        </p:txBody>
      </p:sp>
      <p:sp>
        <p:nvSpPr>
          <p:cNvPr id="3" name="Content Placeholder 2">
            <a:extLst>
              <a:ext uri="{FF2B5EF4-FFF2-40B4-BE49-F238E27FC236}">
                <a16:creationId xmlns:a16="http://schemas.microsoft.com/office/drawing/2014/main" id="{887FCB6C-1A75-843B-2865-03D4ADA30A44}"/>
              </a:ext>
            </a:extLst>
          </p:cNvPr>
          <p:cNvSpPr>
            <a:spLocks noGrp="1"/>
          </p:cNvSpPr>
          <p:nvPr>
            <p:ph idx="1"/>
          </p:nvPr>
        </p:nvSpPr>
        <p:spPr/>
        <p:txBody>
          <a:bodyPr>
            <a:normAutofit/>
          </a:bodyPr>
          <a:lstStyle/>
          <a:p>
            <a:r>
              <a:rPr lang="en-HK" sz="1800" b="0" i="0" dirty="0">
                <a:solidFill>
                  <a:schemeClr val="tx1"/>
                </a:solidFill>
                <a:effectLst/>
                <a:latin typeface="Söhne"/>
              </a:rPr>
              <a:t>The </a:t>
            </a:r>
            <a:r>
              <a:rPr lang="en-HK" sz="1800" dirty="0">
                <a:solidFill>
                  <a:schemeClr val="tx1"/>
                </a:solidFill>
                <a:latin typeface="Söhne"/>
              </a:rPr>
              <a:t>research has the potential to:</a:t>
            </a:r>
            <a:endParaRPr lang="en-HK" dirty="0">
              <a:solidFill>
                <a:schemeClr val="tx1"/>
              </a:solidFill>
              <a:latin typeface="Söhne"/>
            </a:endParaRPr>
          </a:p>
          <a:p>
            <a:pPr lvl="1"/>
            <a:r>
              <a:rPr lang="en-HK" dirty="0">
                <a:solidFill>
                  <a:schemeClr val="tx1"/>
                </a:solidFill>
                <a:latin typeface="Söhne"/>
              </a:rPr>
              <a:t>provide actionable insights, inform policy decisions, </a:t>
            </a:r>
            <a:r>
              <a:rPr lang="en-HK" dirty="0">
                <a:solidFill>
                  <a:srgbClr val="374151"/>
                </a:solidFill>
                <a:latin typeface="Söhne"/>
              </a:rPr>
              <a:t>Ed-tech companies and funding organisations</a:t>
            </a:r>
            <a:endParaRPr lang="en-HK" dirty="0">
              <a:solidFill>
                <a:schemeClr val="tx1"/>
              </a:solidFill>
              <a:latin typeface="Söhne"/>
            </a:endParaRPr>
          </a:p>
          <a:p>
            <a:pPr lvl="1"/>
            <a:r>
              <a:rPr lang="en-HK" dirty="0">
                <a:solidFill>
                  <a:schemeClr val="tx1"/>
                </a:solidFill>
                <a:latin typeface="Söhne"/>
              </a:rPr>
              <a:t>enhance technology implementation</a:t>
            </a:r>
          </a:p>
          <a:p>
            <a:pPr lvl="1"/>
            <a:r>
              <a:rPr lang="en-HK" dirty="0">
                <a:solidFill>
                  <a:schemeClr val="tx1"/>
                </a:solidFill>
                <a:latin typeface="Söhne"/>
              </a:rPr>
              <a:t>contribute to academic discourse in the rapidly evolving field of AI in education</a:t>
            </a:r>
          </a:p>
          <a:p>
            <a:pPr lvl="1"/>
            <a:r>
              <a:rPr lang="en-HK" dirty="0">
                <a:solidFill>
                  <a:schemeClr val="tx1"/>
                </a:solidFill>
                <a:latin typeface="Söhne"/>
              </a:rPr>
              <a:t>ability to bridge the gap between technological innovation and cultural diversity</a:t>
            </a:r>
          </a:p>
          <a:p>
            <a:pPr lvl="1"/>
            <a:r>
              <a:rPr lang="en-HK" b="0" i="0" dirty="0">
                <a:solidFill>
                  <a:srgbClr val="374151"/>
                </a:solidFill>
                <a:effectLst/>
                <a:latin typeface="Söhne"/>
              </a:rPr>
              <a:t>findings can guide technology developers in the development of more effective and relevant tools.</a:t>
            </a:r>
          </a:p>
          <a:p>
            <a:pPr marL="457200" lvl="1" indent="0">
              <a:buNone/>
            </a:pPr>
            <a:r>
              <a:rPr lang="en-HK" dirty="0">
                <a:solidFill>
                  <a:schemeClr val="tx1"/>
                </a:solidFill>
                <a:latin typeface="Söhne"/>
              </a:rPr>
              <a:t>ultimately leading to more effective and culturally sensitive AI integration in educational settings.</a:t>
            </a:r>
            <a:endParaRPr lang="en-US" dirty="0">
              <a:solidFill>
                <a:schemeClr val="tx1"/>
              </a:solidFill>
            </a:endParaRPr>
          </a:p>
        </p:txBody>
      </p:sp>
    </p:spTree>
    <p:extLst>
      <p:ext uri="{BB962C8B-B14F-4D97-AF65-F5344CB8AC3E}">
        <p14:creationId xmlns:p14="http://schemas.microsoft.com/office/powerpoint/2010/main" val="3425789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B06C-B119-CEF5-70E6-C5D950A00892}"/>
              </a:ext>
            </a:extLst>
          </p:cNvPr>
          <p:cNvSpPr>
            <a:spLocks noGrp="1"/>
          </p:cNvSpPr>
          <p:nvPr>
            <p:ph type="title"/>
          </p:nvPr>
        </p:nvSpPr>
        <p:spPr/>
        <p:txBody>
          <a:bodyPr/>
          <a:lstStyle/>
          <a:p>
            <a:r>
              <a:rPr lang="en-US" dirty="0"/>
              <a:t>Literature Review</a:t>
            </a:r>
          </a:p>
        </p:txBody>
      </p:sp>
      <p:sp>
        <p:nvSpPr>
          <p:cNvPr id="3" name="Content Placeholder 2">
            <a:extLst>
              <a:ext uri="{FF2B5EF4-FFF2-40B4-BE49-F238E27FC236}">
                <a16:creationId xmlns:a16="http://schemas.microsoft.com/office/drawing/2014/main" id="{53518BB0-0ACD-AB2F-25BE-A198AE1E2B9F}"/>
              </a:ext>
            </a:extLst>
          </p:cNvPr>
          <p:cNvSpPr>
            <a:spLocks noGrp="1"/>
          </p:cNvSpPr>
          <p:nvPr>
            <p:ph idx="1"/>
          </p:nvPr>
        </p:nvSpPr>
        <p:spPr/>
        <p:txBody>
          <a:bodyPr/>
          <a:lstStyle/>
          <a:p>
            <a:r>
              <a:rPr lang="en-HK" b="0" i="0" dirty="0">
                <a:solidFill>
                  <a:srgbClr val="374151"/>
                </a:solidFill>
                <a:effectLst/>
                <a:latin typeface="Söhne"/>
              </a:rPr>
              <a:t>The </a:t>
            </a:r>
            <a:r>
              <a:rPr lang="en-HK" b="0" i="0" dirty="0">
                <a:solidFill>
                  <a:schemeClr val="accent6">
                    <a:lumMod val="75000"/>
                  </a:schemeClr>
                </a:solidFill>
                <a:effectLst/>
                <a:latin typeface="Söhne"/>
              </a:rPr>
              <a:t>advancement</a:t>
            </a:r>
            <a:r>
              <a:rPr lang="en-HK" b="0" i="0" dirty="0">
                <a:solidFill>
                  <a:srgbClr val="374151"/>
                </a:solidFill>
                <a:effectLst/>
                <a:latin typeface="Söhne"/>
              </a:rPr>
              <a:t> of technologies has significantly </a:t>
            </a:r>
            <a:r>
              <a:rPr lang="en-HK" b="0" i="0" dirty="0">
                <a:solidFill>
                  <a:schemeClr val="accent6">
                    <a:lumMod val="75000"/>
                  </a:schemeClr>
                </a:solidFill>
                <a:effectLst/>
                <a:latin typeface="Söhne"/>
              </a:rPr>
              <a:t>impacted the fields of educational management,</a:t>
            </a:r>
            <a:r>
              <a:rPr lang="en-HK" b="0" i="0" dirty="0">
                <a:solidFill>
                  <a:srgbClr val="374151"/>
                </a:solidFill>
                <a:effectLst/>
                <a:latin typeface="Söhne"/>
              </a:rPr>
              <a:t> innovative teaching methods, and the study of learning patterns (Nelson et al., 2019).</a:t>
            </a:r>
          </a:p>
          <a:p>
            <a:r>
              <a:rPr lang="en-HK" b="0" i="0" dirty="0">
                <a:solidFill>
                  <a:srgbClr val="374151"/>
                </a:solidFill>
                <a:effectLst/>
                <a:latin typeface="Söhne"/>
              </a:rPr>
              <a:t>AI is defined as the utilization of computers to imitate human mental processes, enabling them to execute cognitive tasks like thinking, learning, and problem-solving (Hwang, 2003; Nilsson, 2014). </a:t>
            </a:r>
            <a:endParaRPr lang="en-HK" dirty="0">
              <a:solidFill>
                <a:srgbClr val="374151"/>
              </a:solidFill>
              <a:latin typeface="Söhne"/>
            </a:endParaRPr>
          </a:p>
          <a:p>
            <a:r>
              <a:rPr lang="en-HK" b="0" i="0" dirty="0">
                <a:solidFill>
                  <a:srgbClr val="374151"/>
                </a:solidFill>
                <a:effectLst/>
                <a:latin typeface="Söhne"/>
              </a:rPr>
              <a:t>These AI tools have the capability to </a:t>
            </a:r>
            <a:r>
              <a:rPr lang="en-HK" b="0" i="0" dirty="0">
                <a:solidFill>
                  <a:schemeClr val="accent6">
                    <a:lumMod val="75000"/>
                  </a:schemeClr>
                </a:solidFill>
                <a:effectLst/>
                <a:latin typeface="Söhne"/>
              </a:rPr>
              <a:t>assess students' learning journeys, provide tailored learning materials, and offer evaluations and recommendations based on individual performance</a:t>
            </a:r>
            <a:r>
              <a:rPr lang="en-HK" b="0" i="0" dirty="0">
                <a:solidFill>
                  <a:srgbClr val="374151"/>
                </a:solidFill>
                <a:effectLst/>
                <a:latin typeface="Söhne"/>
              </a:rPr>
              <a:t>, effectively functioning as a diagnostic tool for learning (Colchester et al., 2017; Hwang et al., 2011; Timms, 2016).</a:t>
            </a:r>
            <a:endParaRPr lang="en-US" dirty="0"/>
          </a:p>
        </p:txBody>
      </p:sp>
    </p:spTree>
    <p:extLst>
      <p:ext uri="{BB962C8B-B14F-4D97-AF65-F5344CB8AC3E}">
        <p14:creationId xmlns:p14="http://schemas.microsoft.com/office/powerpoint/2010/main" val="4055915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AB448-E836-67C8-A075-3CBE41F908A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2170F0A-9571-58E3-2208-44D75442B7B5}"/>
              </a:ext>
            </a:extLst>
          </p:cNvPr>
          <p:cNvSpPr>
            <a:spLocks noGrp="1"/>
          </p:cNvSpPr>
          <p:nvPr>
            <p:ph idx="1"/>
          </p:nvPr>
        </p:nvSpPr>
        <p:spPr/>
        <p:txBody>
          <a:bodyPr>
            <a:normAutofit fontScale="92500" lnSpcReduction="10000"/>
          </a:bodyPr>
          <a:lstStyle/>
          <a:p>
            <a:pPr algn="l"/>
            <a:r>
              <a:rPr lang="en-HK" b="0" i="0" dirty="0">
                <a:solidFill>
                  <a:srgbClr val="000000"/>
                </a:solidFill>
                <a:effectLst/>
                <a:latin typeface="Söhne"/>
              </a:rPr>
              <a:t>AI technologies have been progressively altering the responsibilities of academicians within academic tasks. In this regard, teachers now have the ability to choose suitable AI educational tools to oversee the learning journeys of students and provide them with </a:t>
            </a:r>
            <a:r>
              <a:rPr lang="en-HK" b="0" i="0" dirty="0">
                <a:solidFill>
                  <a:schemeClr val="accent6">
                    <a:lumMod val="75000"/>
                  </a:schemeClr>
                </a:solidFill>
                <a:effectLst/>
                <a:latin typeface="Söhne"/>
              </a:rPr>
              <a:t>individualized and well-timed support </a:t>
            </a:r>
            <a:r>
              <a:rPr lang="en-HK" b="0" i="0" dirty="0">
                <a:solidFill>
                  <a:srgbClr val="000000"/>
                </a:solidFill>
                <a:effectLst/>
                <a:latin typeface="Söhne"/>
              </a:rPr>
              <a:t>(Edwards et al., 2018).</a:t>
            </a:r>
          </a:p>
          <a:p>
            <a:r>
              <a:rPr lang="en-HK" dirty="0">
                <a:solidFill>
                  <a:srgbClr val="000000"/>
                </a:solidFill>
                <a:latin typeface="Söhne"/>
              </a:rPr>
              <a:t>Educators who possess comprehension regarding the operations and characteristics of AI technologies can </a:t>
            </a:r>
            <a:r>
              <a:rPr lang="en-HK" dirty="0">
                <a:solidFill>
                  <a:schemeClr val="accent6">
                    <a:lumMod val="75000"/>
                  </a:schemeClr>
                </a:solidFill>
                <a:latin typeface="Söhne"/>
              </a:rPr>
              <a:t>integrate fitting AI applications </a:t>
            </a:r>
            <a:r>
              <a:rPr lang="en-HK" dirty="0">
                <a:solidFill>
                  <a:srgbClr val="000000"/>
                </a:solidFill>
                <a:latin typeface="Söhne"/>
              </a:rPr>
              <a:t>into their educational settings with the purpose of enhancing students' drive, involvement, and academic accomplishments (Chen et al., 2020; Hwang et al., 2020; Hwang et al., 2021). In this context, gaining insight into teachers' perspectives on the utilization of AI in instruction, </a:t>
            </a:r>
            <a:r>
              <a:rPr lang="en-HK" dirty="0">
                <a:solidFill>
                  <a:schemeClr val="accent6">
                    <a:lumMod val="75000"/>
                  </a:schemeClr>
                </a:solidFill>
                <a:latin typeface="Söhne"/>
              </a:rPr>
              <a:t>encompassing their attitude towards AI and their intent to incorporate it, becomes crucial</a:t>
            </a:r>
            <a:r>
              <a:rPr lang="en-HK" dirty="0">
                <a:solidFill>
                  <a:srgbClr val="000000"/>
                </a:solidFill>
                <a:latin typeface="Söhne"/>
              </a:rPr>
              <a:t>. This is because the acceptance or refusal of teachers will </a:t>
            </a:r>
            <a:r>
              <a:rPr lang="en-HK" dirty="0">
                <a:solidFill>
                  <a:schemeClr val="accent6">
                    <a:lumMod val="75000"/>
                  </a:schemeClr>
                </a:solidFill>
                <a:latin typeface="Söhne"/>
              </a:rPr>
              <a:t>directly impact the integration of AI </a:t>
            </a:r>
            <a:r>
              <a:rPr lang="en-HK" dirty="0">
                <a:solidFill>
                  <a:srgbClr val="000000"/>
                </a:solidFill>
                <a:latin typeface="Söhne"/>
              </a:rPr>
              <a:t>into the teaching process (</a:t>
            </a:r>
            <a:r>
              <a:rPr lang="en-HK" dirty="0" err="1">
                <a:solidFill>
                  <a:srgbClr val="000000"/>
                </a:solidFill>
                <a:latin typeface="Söhne"/>
              </a:rPr>
              <a:t>Popenici</a:t>
            </a:r>
            <a:r>
              <a:rPr lang="en-HK" dirty="0">
                <a:solidFill>
                  <a:srgbClr val="000000"/>
                </a:solidFill>
                <a:latin typeface="Söhne"/>
              </a:rPr>
              <a:t> &amp; Kerr, 2017).</a:t>
            </a:r>
            <a:br>
              <a:rPr lang="en-HK" b="0" i="0" dirty="0">
                <a:solidFill>
                  <a:srgbClr val="000000"/>
                </a:solidFill>
                <a:effectLst/>
                <a:latin typeface="Söhne"/>
              </a:rPr>
            </a:br>
            <a:endParaRPr lang="en-HK" b="0" i="0" dirty="0">
              <a:solidFill>
                <a:srgbClr val="000000"/>
              </a:solidFill>
              <a:effectLst/>
              <a:latin typeface="Söhne"/>
            </a:endParaRPr>
          </a:p>
          <a:p>
            <a:endParaRPr lang="en-US" dirty="0"/>
          </a:p>
        </p:txBody>
      </p:sp>
    </p:spTree>
    <p:extLst>
      <p:ext uri="{BB962C8B-B14F-4D97-AF65-F5344CB8AC3E}">
        <p14:creationId xmlns:p14="http://schemas.microsoft.com/office/powerpoint/2010/main" val="2303192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B6DD-531D-E2B3-E264-A0729D3B269F}"/>
              </a:ext>
            </a:extLst>
          </p:cNvPr>
          <p:cNvSpPr>
            <a:spLocks noGrp="1"/>
          </p:cNvSpPr>
          <p:nvPr>
            <p:ph type="title"/>
          </p:nvPr>
        </p:nvSpPr>
        <p:spPr/>
        <p:txBody>
          <a:bodyPr/>
          <a:lstStyle/>
          <a:p>
            <a:r>
              <a:rPr lang="en-US" dirty="0"/>
              <a:t>Standing Ground/Foundation of Study</a:t>
            </a:r>
          </a:p>
        </p:txBody>
      </p:sp>
      <p:sp>
        <p:nvSpPr>
          <p:cNvPr id="3" name="Content Placeholder 2">
            <a:extLst>
              <a:ext uri="{FF2B5EF4-FFF2-40B4-BE49-F238E27FC236}">
                <a16:creationId xmlns:a16="http://schemas.microsoft.com/office/drawing/2014/main" id="{5A4D1E2C-79B4-7825-144C-7B58C7DBEDD3}"/>
              </a:ext>
            </a:extLst>
          </p:cNvPr>
          <p:cNvSpPr>
            <a:spLocks noGrp="1"/>
          </p:cNvSpPr>
          <p:nvPr>
            <p:ph idx="1"/>
          </p:nvPr>
        </p:nvSpPr>
        <p:spPr/>
        <p:txBody>
          <a:bodyPr>
            <a:normAutofit/>
          </a:bodyPr>
          <a:lstStyle/>
          <a:p>
            <a:r>
              <a:rPr lang="en-HK" b="0" i="0" dirty="0">
                <a:solidFill>
                  <a:schemeClr val="accent6">
                    <a:lumMod val="75000"/>
                  </a:schemeClr>
                </a:solidFill>
                <a:effectLst/>
                <a:latin typeface="Söhne"/>
              </a:rPr>
              <a:t>Models analysing cultural variations </a:t>
            </a:r>
            <a:r>
              <a:rPr lang="en-HK" b="0" i="0" dirty="0">
                <a:solidFill>
                  <a:srgbClr val="374151"/>
                </a:solidFill>
                <a:effectLst/>
                <a:latin typeface="Söhne"/>
              </a:rPr>
              <a:t>might </a:t>
            </a:r>
            <a:r>
              <a:rPr lang="en-HK" b="0" i="0" dirty="0">
                <a:solidFill>
                  <a:schemeClr val="accent6">
                    <a:lumMod val="75000"/>
                  </a:schemeClr>
                </a:solidFill>
                <a:effectLst/>
                <a:latin typeface="Söhne"/>
              </a:rPr>
              <a:t>lack relevance or authenticity </a:t>
            </a:r>
            <a:r>
              <a:rPr lang="en-HK" b="0" i="0" dirty="0">
                <a:solidFill>
                  <a:srgbClr val="374151"/>
                </a:solidFill>
                <a:effectLst/>
                <a:latin typeface="Söhne"/>
              </a:rPr>
              <a:t>when employed in practical situations to study technology adoption (</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Kruger &amp; Roodt, 2003.; </a:t>
            </a:r>
            <a:r>
              <a:rPr lang="en-HK" sz="1800" dirty="0" err="1">
                <a:effectLst/>
                <a:latin typeface="Calibri" panose="020F0502020204030204" pitchFamily="34" charset="0"/>
                <a:ea typeface="Times New Roman" panose="02020603050405020304" pitchFamily="18" charset="0"/>
                <a:cs typeface="Times New Roman" panose="02020603050405020304" pitchFamily="18" charset="0"/>
              </a:rPr>
              <a:t>Oshlyansky</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 &amp; </a:t>
            </a:r>
            <a:r>
              <a:rPr lang="en-HK" sz="1800" dirty="0" err="1">
                <a:effectLst/>
                <a:latin typeface="Calibri" panose="020F0502020204030204" pitchFamily="34" charset="0"/>
                <a:ea typeface="Times New Roman" panose="02020603050405020304" pitchFamily="18" charset="0"/>
                <a:cs typeface="Times New Roman" panose="02020603050405020304" pitchFamily="18" charset="0"/>
              </a:rPr>
              <a:t>Thimbleby</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 2006; Spector et al., </a:t>
            </a:r>
            <a:r>
              <a:rPr lang="en-HK" dirty="0">
                <a:solidFill>
                  <a:srgbClr val="374151"/>
                </a:solidFill>
                <a:latin typeface="Söhne"/>
              </a:rPr>
              <a:t>2001) as it’s attitude of people to take up and use a certain technology.</a:t>
            </a:r>
          </a:p>
          <a:p>
            <a:r>
              <a:rPr lang="en-HK" b="0" i="0" dirty="0">
                <a:solidFill>
                  <a:srgbClr val="374151"/>
                </a:solidFill>
                <a:effectLst/>
                <a:latin typeface="Söhne"/>
              </a:rPr>
              <a:t>Prior studies have engaged in efforts to validate and culturally broaden models for accepting technology across different cultures, exemplified by the </a:t>
            </a:r>
            <a:r>
              <a:rPr lang="en-HK" b="0" i="0" dirty="0">
                <a:solidFill>
                  <a:schemeClr val="accent6">
                    <a:lumMod val="75000"/>
                  </a:schemeClr>
                </a:solidFill>
                <a:effectLst/>
                <a:latin typeface="Söhne"/>
              </a:rPr>
              <a:t>Technology Acceptance Model (TAM)</a:t>
            </a:r>
            <a:r>
              <a:rPr lang="en-US" sz="1800" dirty="0">
                <a:solidFill>
                  <a:schemeClr val="accent6">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(Day, 1996; Howard et al., 1997.; Straub ’ et al., 1997)</a:t>
            </a:r>
            <a:r>
              <a:rPr lang="en-HK" b="0" i="0" dirty="0">
                <a:solidFill>
                  <a:srgbClr val="374151"/>
                </a:solidFill>
                <a:effectLst/>
                <a:latin typeface="Söhne"/>
              </a:rPr>
              <a:t>.</a:t>
            </a:r>
            <a:endParaRPr lang="en-HK" dirty="0">
              <a:solidFill>
                <a:srgbClr val="374151"/>
              </a:solidFill>
              <a:latin typeface="Söhne"/>
            </a:endParaRPr>
          </a:p>
          <a:p>
            <a:pPr marL="0" indent="0">
              <a:buNone/>
            </a:pPr>
            <a:endParaRPr lang="en-US" dirty="0"/>
          </a:p>
        </p:txBody>
      </p:sp>
    </p:spTree>
    <p:extLst>
      <p:ext uri="{BB962C8B-B14F-4D97-AF65-F5344CB8AC3E}">
        <p14:creationId xmlns:p14="http://schemas.microsoft.com/office/powerpoint/2010/main" val="2950815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B0D4-D09D-BA89-24E4-51962FD7D236}"/>
              </a:ext>
            </a:extLst>
          </p:cNvPr>
          <p:cNvSpPr>
            <a:spLocks noGrp="1"/>
          </p:cNvSpPr>
          <p:nvPr>
            <p:ph type="title"/>
          </p:nvPr>
        </p:nvSpPr>
        <p:spPr/>
        <p:txBody>
          <a:bodyPr/>
          <a:lstStyle/>
          <a:p>
            <a:r>
              <a:rPr lang="en-US" dirty="0"/>
              <a:t>Technology Acceptance Model </a:t>
            </a:r>
            <a:r>
              <a:rPr lang="en-HK"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(Davis, 1989)</a:t>
            </a:r>
            <a:r>
              <a:rPr lang="en-HK" dirty="0">
                <a:solidFill>
                  <a:schemeClr val="bg1"/>
                </a:solidFill>
                <a:effectLst/>
              </a:rPr>
              <a:t> </a:t>
            </a:r>
            <a:endParaRPr lang="en-US" dirty="0">
              <a:solidFill>
                <a:schemeClr val="bg1"/>
              </a:solidFill>
            </a:endParaRPr>
          </a:p>
        </p:txBody>
      </p:sp>
      <p:pic>
        <p:nvPicPr>
          <p:cNvPr id="4" name="Content Placeholder 3">
            <a:extLst>
              <a:ext uri="{FF2B5EF4-FFF2-40B4-BE49-F238E27FC236}">
                <a16:creationId xmlns:a16="http://schemas.microsoft.com/office/drawing/2014/main" id="{D0608F33-5A8F-4D13-126E-B32AB04C7B84}"/>
              </a:ext>
            </a:extLst>
          </p:cNvPr>
          <p:cNvPicPr>
            <a:picLocks noGrp="1" noChangeAspect="1"/>
          </p:cNvPicPr>
          <p:nvPr>
            <p:ph idx="1"/>
          </p:nvPr>
        </p:nvPicPr>
        <p:blipFill>
          <a:blip r:embed="rId3"/>
          <a:stretch>
            <a:fillRect/>
          </a:stretch>
        </p:blipFill>
        <p:spPr>
          <a:xfrm>
            <a:off x="2219254" y="2399145"/>
            <a:ext cx="8270391" cy="4061616"/>
          </a:xfrm>
          <a:prstGeom prst="rect">
            <a:avLst/>
          </a:prstGeom>
        </p:spPr>
      </p:pic>
    </p:spTree>
    <p:extLst>
      <p:ext uri="{BB962C8B-B14F-4D97-AF65-F5344CB8AC3E}">
        <p14:creationId xmlns:p14="http://schemas.microsoft.com/office/powerpoint/2010/main" val="2181269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9C26F-6BBD-F86D-4CDC-15569AF3F7BE}"/>
              </a:ext>
            </a:extLst>
          </p:cNvPr>
          <p:cNvSpPr>
            <a:spLocks noGrp="1"/>
          </p:cNvSpPr>
          <p:nvPr>
            <p:ph type="title"/>
          </p:nvPr>
        </p:nvSpPr>
        <p:spPr/>
        <p:txBody>
          <a:bodyPr/>
          <a:lstStyle/>
          <a:p>
            <a:r>
              <a:rPr lang="en-US" dirty="0"/>
              <a:t>Modified TAM </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(King &amp; He, 2006</a:t>
            </a:r>
            <a:r>
              <a:rPr lang="en-HK" sz="1800" dirty="0">
                <a:latin typeface="Calibri" panose="020F0502020204030204" pitchFamily="34" charset="0"/>
                <a:ea typeface="Times New Roman" panose="02020603050405020304" pitchFamily="18" charset="0"/>
                <a:cs typeface="Times New Roman" panose="02020603050405020304" pitchFamily="18" charset="0"/>
              </a:rPr>
              <a:t>)</a:t>
            </a:r>
            <a:endParaRPr lang="en-US" dirty="0"/>
          </a:p>
        </p:txBody>
      </p:sp>
      <p:pic>
        <p:nvPicPr>
          <p:cNvPr id="4" name="Content Placeholder 3">
            <a:extLst>
              <a:ext uri="{FF2B5EF4-FFF2-40B4-BE49-F238E27FC236}">
                <a16:creationId xmlns:a16="http://schemas.microsoft.com/office/drawing/2014/main" id="{B3A66497-55E2-E2A6-D053-F7B897FA8BBA}"/>
              </a:ext>
            </a:extLst>
          </p:cNvPr>
          <p:cNvPicPr>
            <a:picLocks noGrp="1" noChangeAspect="1"/>
          </p:cNvPicPr>
          <p:nvPr>
            <p:ph idx="1"/>
          </p:nvPr>
        </p:nvPicPr>
        <p:blipFill>
          <a:blip r:embed="rId3"/>
          <a:stretch>
            <a:fillRect/>
          </a:stretch>
        </p:blipFill>
        <p:spPr>
          <a:xfrm>
            <a:off x="2504068" y="2220004"/>
            <a:ext cx="6325139" cy="4406513"/>
          </a:xfrm>
          <a:prstGeom prst="rect">
            <a:avLst/>
          </a:prstGeom>
        </p:spPr>
      </p:pic>
    </p:spTree>
    <p:extLst>
      <p:ext uri="{BB962C8B-B14F-4D97-AF65-F5344CB8AC3E}">
        <p14:creationId xmlns:p14="http://schemas.microsoft.com/office/powerpoint/2010/main" val="3774611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C7F4-616C-7217-AFF3-DAB1E6F4141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164C77B-BFC0-9B35-D2AF-5816B313358A}"/>
              </a:ext>
            </a:extLst>
          </p:cNvPr>
          <p:cNvSpPr>
            <a:spLocks noGrp="1"/>
          </p:cNvSpPr>
          <p:nvPr>
            <p:ph idx="1"/>
          </p:nvPr>
        </p:nvSpPr>
        <p:spPr/>
        <p:txBody>
          <a:bodyPr/>
          <a:lstStyle/>
          <a:p>
            <a:r>
              <a:rPr lang="en-HK" b="0" i="0" dirty="0">
                <a:solidFill>
                  <a:srgbClr val="374151"/>
                </a:solidFill>
                <a:effectLst/>
                <a:latin typeface="Söhne"/>
              </a:rPr>
              <a:t>Earlier studies utilizing the TAM have explored the impacts of diverse contexts and individual variances such as cultural distinctions (</a:t>
            </a:r>
            <a:r>
              <a:rPr lang="en-HK"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Chau, 1996; Hu et al., 2012; Straub ’ et al., 1997)</a:t>
            </a:r>
            <a:r>
              <a:rPr lang="en-HK" dirty="0">
                <a:effectLst/>
              </a:rPr>
              <a:t> </a:t>
            </a:r>
            <a:r>
              <a:rPr lang="en-HK" b="0" i="0" dirty="0">
                <a:solidFill>
                  <a:srgbClr val="374151"/>
                </a:solidFill>
                <a:effectLst/>
                <a:latin typeface="Söhne"/>
              </a:rPr>
              <a:t>, along with gender differences (</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Gefen &amp; Straub, 1997)</a:t>
            </a:r>
            <a:r>
              <a:rPr lang="en-HK" b="0" i="0" dirty="0">
                <a:solidFill>
                  <a:srgbClr val="374151"/>
                </a:solidFill>
                <a:effectLst/>
                <a:latin typeface="Söhne"/>
              </a:rPr>
              <a:t>. </a:t>
            </a:r>
          </a:p>
          <a:p>
            <a:r>
              <a:rPr lang="en-HK" b="0" i="0" dirty="0">
                <a:solidFill>
                  <a:srgbClr val="374151"/>
                </a:solidFill>
                <a:effectLst/>
                <a:latin typeface="Söhne"/>
              </a:rPr>
              <a:t>The </a:t>
            </a:r>
            <a:r>
              <a:rPr lang="en-HK" b="0" i="0" dirty="0">
                <a:solidFill>
                  <a:schemeClr val="accent6">
                    <a:lumMod val="75000"/>
                  </a:schemeClr>
                </a:solidFill>
                <a:effectLst/>
                <a:latin typeface="Söhne"/>
              </a:rPr>
              <a:t>outcomes demonstrate that the TAM might not universally forecast technology adoption </a:t>
            </a:r>
            <a:r>
              <a:rPr lang="en-HK" b="0" i="0" dirty="0">
                <a:solidFill>
                  <a:srgbClr val="374151"/>
                </a:solidFill>
                <a:effectLst/>
                <a:latin typeface="Söhne"/>
              </a:rPr>
              <a:t>within all cultural settings and that disparities exist between females and males in their outlooks, though not in actual technology utilization. (</a:t>
            </a:r>
            <a:r>
              <a:rPr lang="en-HK"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Straub ’ et al., 1997)</a:t>
            </a:r>
            <a:r>
              <a:rPr lang="en-HK" dirty="0">
                <a:effectLst/>
              </a:rPr>
              <a:t> </a:t>
            </a:r>
            <a:endParaRPr lang="en-HK" b="0" i="0" dirty="0">
              <a:solidFill>
                <a:srgbClr val="374151"/>
              </a:solidFill>
              <a:effectLst/>
              <a:latin typeface="Söhne"/>
            </a:endParaRPr>
          </a:p>
          <a:p>
            <a:r>
              <a:rPr lang="en-HK" b="0" i="0" dirty="0">
                <a:solidFill>
                  <a:srgbClr val="374151"/>
                </a:solidFill>
                <a:effectLst/>
                <a:latin typeface="Söhne"/>
              </a:rPr>
              <a:t>These discoveries imply that researchers should encompass both cultural distinctions and gender considerations in models addressing the acceptance of technology.</a:t>
            </a:r>
            <a:endParaRPr lang="en-US" dirty="0"/>
          </a:p>
        </p:txBody>
      </p:sp>
    </p:spTree>
    <p:extLst>
      <p:ext uri="{BB962C8B-B14F-4D97-AF65-F5344CB8AC3E}">
        <p14:creationId xmlns:p14="http://schemas.microsoft.com/office/powerpoint/2010/main" val="1408946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B6DD-531D-E2B3-E264-A0729D3B269F}"/>
              </a:ext>
            </a:extLst>
          </p:cNvPr>
          <p:cNvSpPr>
            <a:spLocks noGrp="1"/>
          </p:cNvSpPr>
          <p:nvPr>
            <p:ph type="title"/>
          </p:nvPr>
        </p:nvSpPr>
        <p:spPr/>
        <p:txBody>
          <a:bodyPr/>
          <a:lstStyle/>
          <a:p>
            <a:r>
              <a:rPr lang="en-US" dirty="0"/>
              <a:t>Standing Ground/Foundation of Study</a:t>
            </a:r>
          </a:p>
        </p:txBody>
      </p:sp>
      <p:sp>
        <p:nvSpPr>
          <p:cNvPr id="3" name="Content Placeholder 2">
            <a:extLst>
              <a:ext uri="{FF2B5EF4-FFF2-40B4-BE49-F238E27FC236}">
                <a16:creationId xmlns:a16="http://schemas.microsoft.com/office/drawing/2014/main" id="{5A4D1E2C-79B4-7825-144C-7B58C7DBEDD3}"/>
              </a:ext>
            </a:extLst>
          </p:cNvPr>
          <p:cNvSpPr>
            <a:spLocks noGrp="1"/>
          </p:cNvSpPr>
          <p:nvPr>
            <p:ph idx="1"/>
          </p:nvPr>
        </p:nvSpPr>
        <p:spPr/>
        <p:txBody>
          <a:bodyPr>
            <a:normAutofit/>
          </a:bodyPr>
          <a:lstStyle/>
          <a:p>
            <a:r>
              <a:rPr lang="en-HK" b="1" i="0" dirty="0">
                <a:solidFill>
                  <a:srgbClr val="374151"/>
                </a:solidFill>
                <a:effectLst/>
                <a:latin typeface="Söhne"/>
              </a:rPr>
              <a:t>Unified Theory of Acceptance and Use of Technology (UTAUT)</a:t>
            </a:r>
          </a:p>
          <a:p>
            <a:r>
              <a:rPr lang="en-HK" b="0" i="0" dirty="0">
                <a:solidFill>
                  <a:srgbClr val="374151"/>
                </a:solidFill>
                <a:effectLst/>
                <a:latin typeface="Söhne"/>
              </a:rPr>
              <a:t>UTAUT is designed to be </a:t>
            </a:r>
            <a:r>
              <a:rPr lang="en-HK" b="0" i="0" dirty="0">
                <a:solidFill>
                  <a:schemeClr val="accent6">
                    <a:lumMod val="75000"/>
                  </a:schemeClr>
                </a:solidFill>
                <a:effectLst/>
                <a:latin typeface="Söhne"/>
              </a:rPr>
              <a:t>adapted to suit the specific technology under investigation</a:t>
            </a:r>
            <a:r>
              <a:rPr lang="en-HK" b="0" i="0" dirty="0">
                <a:solidFill>
                  <a:srgbClr val="374151"/>
                </a:solidFill>
                <a:effectLst/>
                <a:latin typeface="Söhne"/>
              </a:rPr>
              <a:t>.</a:t>
            </a:r>
            <a:r>
              <a:rPr lang="en-HK"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(Venkatesh et al., 2003) Hence a certain amount or rewording is expected.</a:t>
            </a:r>
          </a:p>
          <a:p>
            <a:r>
              <a:rPr lang="en-HK" b="0" i="0" dirty="0">
                <a:solidFill>
                  <a:srgbClr val="374151"/>
                </a:solidFill>
                <a:effectLst/>
                <a:latin typeface="Söhne"/>
              </a:rPr>
              <a:t>UTAUT's </a:t>
            </a:r>
            <a:r>
              <a:rPr lang="en-HK" b="0" i="0" dirty="0">
                <a:solidFill>
                  <a:schemeClr val="accent6">
                    <a:lumMod val="75000"/>
                  </a:schemeClr>
                </a:solidFill>
                <a:effectLst/>
                <a:latin typeface="Söhne"/>
              </a:rPr>
              <a:t>validation and application </a:t>
            </a:r>
            <a:r>
              <a:rPr lang="en-HK" b="0" i="0" dirty="0">
                <a:solidFill>
                  <a:srgbClr val="374151"/>
                </a:solidFill>
                <a:effectLst/>
                <a:latin typeface="Söhne"/>
              </a:rPr>
              <a:t>have already taken place in English-speaking nations (</a:t>
            </a:r>
            <a:r>
              <a:rPr lang="en-HK"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Anderson &amp; </a:t>
            </a:r>
            <a:r>
              <a:rPr lang="en-HK" sz="18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Schwager</a:t>
            </a:r>
            <a:r>
              <a:rPr lang="en-HK"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n.d.; Venkatesh et al., 2003)</a:t>
            </a:r>
            <a:r>
              <a:rPr lang="en-HK" dirty="0">
                <a:effectLst/>
              </a:rPr>
              <a:t> </a:t>
            </a:r>
            <a:r>
              <a:rPr lang="en-HK" b="0" i="0" dirty="0">
                <a:solidFill>
                  <a:srgbClr val="374151"/>
                </a:solidFill>
                <a:effectLst/>
                <a:latin typeface="Söhne"/>
              </a:rPr>
              <a:t>. Research conducted by </a:t>
            </a:r>
            <a:r>
              <a:rPr lang="en-HK" dirty="0">
                <a:solidFill>
                  <a:srgbClr val="374151"/>
                </a:solidFill>
                <a:latin typeface="Söhne"/>
              </a:rPr>
              <a:t>(</a:t>
            </a:r>
            <a:r>
              <a:rPr lang="en-HK" sz="1800" dirty="0" err="1">
                <a:effectLst/>
                <a:latin typeface="Calibri" panose="020F0502020204030204" pitchFamily="34" charset="0"/>
                <a:ea typeface="Times New Roman" panose="02020603050405020304" pitchFamily="18" charset="0"/>
                <a:cs typeface="Times New Roman" panose="02020603050405020304" pitchFamily="18" charset="0"/>
              </a:rPr>
              <a:t>Oshlyansky</a:t>
            </a:r>
            <a:r>
              <a:rPr lang="en-HK" sz="1800" dirty="0">
                <a:effectLst/>
                <a:latin typeface="Calibri" panose="020F0502020204030204" pitchFamily="34" charset="0"/>
                <a:ea typeface="Times New Roman" panose="02020603050405020304" pitchFamily="18" charset="0"/>
                <a:cs typeface="Times New Roman" panose="02020603050405020304" pitchFamily="18" charset="0"/>
              </a:rPr>
              <a:t> et al., 2007</a:t>
            </a:r>
            <a:r>
              <a:rPr lang="en-HK" sz="1800" dirty="0">
                <a:latin typeface="Calibri" panose="020F0502020204030204" pitchFamily="34" charset="0"/>
                <a:ea typeface="Times New Roman" panose="02020603050405020304" pitchFamily="18" charset="0"/>
                <a:cs typeface="Times New Roman" panose="02020603050405020304" pitchFamily="18" charset="0"/>
              </a:rPr>
              <a:t>)</a:t>
            </a:r>
            <a:r>
              <a:rPr lang="en-HK" b="0" i="0" dirty="0">
                <a:solidFill>
                  <a:srgbClr val="374151"/>
                </a:solidFill>
                <a:effectLst/>
                <a:latin typeface="Söhne"/>
              </a:rPr>
              <a:t> offers a cross-cultural validation of this framework approach.</a:t>
            </a:r>
          </a:p>
          <a:p>
            <a:r>
              <a:rPr lang="en-HK" b="0" i="0" dirty="0">
                <a:solidFill>
                  <a:srgbClr val="374151"/>
                </a:solidFill>
                <a:effectLst/>
                <a:latin typeface="Söhne"/>
              </a:rPr>
              <a:t>The findings presented in this </a:t>
            </a:r>
            <a:r>
              <a:rPr lang="en-HK" b="0" i="0" dirty="0">
                <a:solidFill>
                  <a:schemeClr val="accent6">
                    <a:lumMod val="75000"/>
                  </a:schemeClr>
                </a:solidFill>
                <a:effectLst/>
                <a:latin typeface="Söhne"/>
              </a:rPr>
              <a:t>study convincingly demonstrate the resilience of the UTAUT framework in withstanding translation and application across different cultures</a:t>
            </a:r>
            <a:r>
              <a:rPr lang="en-HK" b="0" i="0" dirty="0">
                <a:solidFill>
                  <a:srgbClr val="374151"/>
                </a:solidFill>
                <a:effectLst/>
                <a:latin typeface="Söhne"/>
              </a:rPr>
              <a:t>, even beyond its original country and language of origin (</a:t>
            </a:r>
            <a:r>
              <a:rPr lang="en-HK"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Oshlyansky</a:t>
            </a:r>
            <a:r>
              <a:rPr lang="en-HK"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2007)</a:t>
            </a:r>
            <a:endParaRPr lang="en-H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2339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344D5-3F20-0D4C-5D9C-D85C15075E5E}"/>
              </a:ext>
            </a:extLst>
          </p:cNvPr>
          <p:cNvSpPr>
            <a:spLocks noGrp="1"/>
          </p:cNvSpPr>
          <p:nvPr>
            <p:ph type="title"/>
          </p:nvPr>
        </p:nvSpPr>
        <p:spPr/>
        <p:txBody>
          <a:bodyPr/>
          <a:lstStyle/>
          <a:p>
            <a:r>
              <a:rPr lang="en-US" dirty="0"/>
              <a:t>Research Gaps</a:t>
            </a:r>
          </a:p>
        </p:txBody>
      </p:sp>
      <p:sp>
        <p:nvSpPr>
          <p:cNvPr id="3" name="Content Placeholder 2">
            <a:extLst>
              <a:ext uri="{FF2B5EF4-FFF2-40B4-BE49-F238E27FC236}">
                <a16:creationId xmlns:a16="http://schemas.microsoft.com/office/drawing/2014/main" id="{B51F4680-E8EA-9C7D-A751-388E84562861}"/>
              </a:ext>
            </a:extLst>
          </p:cNvPr>
          <p:cNvSpPr>
            <a:spLocks noGrp="1"/>
          </p:cNvSpPr>
          <p:nvPr>
            <p:ph idx="1"/>
          </p:nvPr>
        </p:nvSpPr>
        <p:spPr/>
        <p:txBody>
          <a:bodyPr>
            <a:normAutofit fontScale="92500" lnSpcReduction="20000"/>
          </a:bodyPr>
          <a:lstStyle/>
          <a:p>
            <a:r>
              <a:rPr lang="en-US" dirty="0">
                <a:solidFill>
                  <a:schemeClr val="accent6">
                    <a:lumMod val="75000"/>
                  </a:schemeClr>
                </a:solidFill>
                <a:latin typeface="Söhne"/>
              </a:rPr>
              <a:t>Lack of diverse Academic Background</a:t>
            </a:r>
            <a:r>
              <a:rPr lang="en-US" dirty="0">
                <a:solidFill>
                  <a:srgbClr val="374151"/>
                </a:solidFill>
                <a:latin typeface="Söhne"/>
              </a:rPr>
              <a:t>: Existing studies are mostly based on a certain university amongst a country which potentially restricts the generalizability of the research findings.</a:t>
            </a:r>
          </a:p>
          <a:p>
            <a:r>
              <a:rPr lang="en-HK" dirty="0">
                <a:solidFill>
                  <a:srgbClr val="374151"/>
                </a:solidFill>
                <a:latin typeface="Söhne"/>
              </a:rPr>
              <a:t>Very limited research around </a:t>
            </a:r>
            <a:r>
              <a:rPr lang="en-HK" dirty="0">
                <a:solidFill>
                  <a:schemeClr val="accent6">
                    <a:lumMod val="75000"/>
                  </a:schemeClr>
                </a:solidFill>
                <a:latin typeface="Söhne"/>
              </a:rPr>
              <a:t>Cultural and institutional </a:t>
            </a:r>
            <a:r>
              <a:rPr lang="en-HK" b="0" i="0" dirty="0">
                <a:solidFill>
                  <a:schemeClr val="accent6">
                    <a:lumMod val="75000"/>
                  </a:schemeClr>
                </a:solidFill>
                <a:effectLst/>
                <a:latin typeface="Söhne"/>
              </a:rPr>
              <a:t>factors can significantly impact AI adoption.</a:t>
            </a:r>
            <a:r>
              <a:rPr lang="en-HK" b="0" i="0" dirty="0">
                <a:solidFill>
                  <a:srgbClr val="374151"/>
                </a:solidFill>
                <a:effectLst/>
                <a:latin typeface="Söhne"/>
              </a:rPr>
              <a:t> More research is needed to understand how organizational cultures and policies affect faculty members' willingness to adopt AI technologies.</a:t>
            </a:r>
          </a:p>
          <a:p>
            <a:r>
              <a:rPr lang="en-HK" dirty="0">
                <a:solidFill>
                  <a:srgbClr val="374151"/>
                </a:solidFill>
                <a:latin typeface="Söhne"/>
              </a:rPr>
              <a:t>Most of the research focuses on teacher’s perspective to technology/AI adoption but lacks insights around other academic profiles (students, Administrative members, policy makers, etc) </a:t>
            </a:r>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Fathema</a:t>
            </a:r>
            <a:r>
              <a:rPr lang="en-GB" sz="1800" dirty="0">
                <a:effectLst/>
                <a:latin typeface="Times New Roman" panose="02020603050405020304" pitchFamily="18" charset="0"/>
                <a:ea typeface="Times New Roman" panose="02020603050405020304" pitchFamily="18" charset="0"/>
              </a:rPr>
              <a:t> et al., 2015; Gibson et al., 2008; </a:t>
            </a:r>
            <a:r>
              <a:rPr lang="en-GB" sz="1800" dirty="0" err="1">
                <a:effectLst/>
                <a:latin typeface="Times New Roman" panose="02020603050405020304" pitchFamily="18" charset="0"/>
                <a:ea typeface="Times New Roman" panose="02020603050405020304" pitchFamily="18" charset="0"/>
              </a:rPr>
              <a:t>Sharawy</a:t>
            </a:r>
            <a:r>
              <a:rPr lang="en-GB" sz="1800" dirty="0">
                <a:effectLst/>
                <a:latin typeface="Times New Roman" panose="02020603050405020304" pitchFamily="18" charset="0"/>
                <a:ea typeface="Times New Roman" panose="02020603050405020304" pitchFamily="18" charset="0"/>
              </a:rPr>
              <a:t> &amp; </a:t>
            </a:r>
            <a:r>
              <a:rPr lang="en-GB" sz="1800" dirty="0" err="1">
                <a:effectLst/>
                <a:latin typeface="Times New Roman" panose="02020603050405020304" pitchFamily="18" charset="0"/>
                <a:ea typeface="Times New Roman" panose="02020603050405020304" pitchFamily="18" charset="0"/>
              </a:rPr>
              <a:t>Sherif</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Sharawy</a:t>
            </a:r>
            <a:r>
              <a:rPr lang="en-GB" sz="1800" dirty="0">
                <a:effectLst/>
                <a:latin typeface="Times New Roman" panose="02020603050405020304" pitchFamily="18" charset="0"/>
                <a:ea typeface="Times New Roman" panose="02020603050405020304" pitchFamily="18" charset="0"/>
              </a:rPr>
              <a:t>, 2023; Wingo et al., 2017</a:t>
            </a:r>
            <a:r>
              <a:rPr lang="en-HK" dirty="0">
                <a:effectLst/>
              </a:rPr>
              <a:t>)</a:t>
            </a:r>
            <a:endParaRPr lang="en-HK" dirty="0">
              <a:solidFill>
                <a:srgbClr val="374151"/>
              </a:solidFill>
              <a:latin typeface="Söhne"/>
            </a:endParaRPr>
          </a:p>
          <a:p>
            <a:r>
              <a:rPr lang="en-HK" b="0" i="0" dirty="0">
                <a:solidFill>
                  <a:srgbClr val="374151"/>
                </a:solidFill>
                <a:effectLst/>
                <a:latin typeface="Söhne"/>
              </a:rPr>
              <a:t>Contextual Variability : Research often focuses on </a:t>
            </a:r>
            <a:r>
              <a:rPr lang="en-HK" b="0" i="0" dirty="0">
                <a:solidFill>
                  <a:schemeClr val="accent6">
                    <a:lumMod val="75000"/>
                  </a:schemeClr>
                </a:solidFill>
                <a:effectLst/>
                <a:latin typeface="Söhne"/>
              </a:rPr>
              <a:t>general factors influencing adoption</a:t>
            </a:r>
            <a:r>
              <a:rPr lang="en-HK" b="0" i="0" dirty="0">
                <a:solidFill>
                  <a:srgbClr val="374151"/>
                </a:solidFill>
                <a:effectLst/>
                <a:latin typeface="Söhne"/>
              </a:rPr>
              <a:t>, but there's a lack of nuanced understanding of how contextual differences, such as </a:t>
            </a:r>
            <a:r>
              <a:rPr lang="en-HK" b="0" i="0" dirty="0">
                <a:solidFill>
                  <a:schemeClr val="accent6">
                    <a:lumMod val="75000"/>
                  </a:schemeClr>
                </a:solidFill>
                <a:effectLst/>
                <a:latin typeface="Söhne"/>
              </a:rPr>
              <a:t>discipline, institution type, and geographical location, impact faculty members' willingness to adopt AI technologies.</a:t>
            </a:r>
            <a:endParaRPr lang="en-US" dirty="0">
              <a:solidFill>
                <a:schemeClr val="accent6">
                  <a:lumMod val="75000"/>
                </a:schemeClr>
              </a:solidFill>
            </a:endParaRPr>
          </a:p>
        </p:txBody>
      </p:sp>
    </p:spTree>
    <p:extLst>
      <p:ext uri="{BB962C8B-B14F-4D97-AF65-F5344CB8AC3E}">
        <p14:creationId xmlns:p14="http://schemas.microsoft.com/office/powerpoint/2010/main" val="2297157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B63ED-0463-B344-BB27-231810BC9436}"/>
              </a:ext>
            </a:extLst>
          </p:cNvPr>
          <p:cNvSpPr>
            <a:spLocks noGrp="1"/>
          </p:cNvSpPr>
          <p:nvPr>
            <p:ph type="title"/>
          </p:nvPr>
        </p:nvSpPr>
        <p:spPr/>
        <p:txBody>
          <a:bodyPr/>
          <a:lstStyle/>
          <a:p>
            <a:r>
              <a:rPr lang="en-US" dirty="0"/>
              <a:t>Research Objective</a:t>
            </a:r>
          </a:p>
        </p:txBody>
      </p:sp>
      <p:sp>
        <p:nvSpPr>
          <p:cNvPr id="3" name="Content Placeholder 2">
            <a:extLst>
              <a:ext uri="{FF2B5EF4-FFF2-40B4-BE49-F238E27FC236}">
                <a16:creationId xmlns:a16="http://schemas.microsoft.com/office/drawing/2014/main" id="{7BB7717D-54DB-6BC2-1CA8-149A9580B239}"/>
              </a:ext>
            </a:extLst>
          </p:cNvPr>
          <p:cNvSpPr>
            <a:spLocks noGrp="1"/>
          </p:cNvSpPr>
          <p:nvPr>
            <p:ph idx="1"/>
          </p:nvPr>
        </p:nvSpPr>
        <p:spPr/>
        <p:txBody>
          <a:bodyPr>
            <a:normAutofit lnSpcReduction="10000"/>
          </a:bodyPr>
          <a:lstStyle/>
          <a:p>
            <a:pPr algn="just">
              <a:buFont typeface="+mj-lt"/>
              <a:buAutoNum type="arabicPeriod"/>
            </a:pPr>
            <a:r>
              <a:rPr lang="en-HK" b="0" i="0" dirty="0">
                <a:solidFill>
                  <a:srgbClr val="374151"/>
                </a:solidFill>
                <a:effectLst/>
                <a:latin typeface="Söhne"/>
              </a:rPr>
              <a:t>Investigate the overarching </a:t>
            </a:r>
            <a:r>
              <a:rPr lang="en-HK" b="0" i="0" dirty="0">
                <a:solidFill>
                  <a:schemeClr val="accent6">
                    <a:lumMod val="75000"/>
                  </a:schemeClr>
                </a:solidFill>
                <a:effectLst/>
                <a:latin typeface="Söhne"/>
              </a:rPr>
              <a:t>challenges associated with the adoption of AI</a:t>
            </a:r>
            <a:r>
              <a:rPr lang="en-HK" b="0" i="0" dirty="0">
                <a:solidFill>
                  <a:srgbClr val="374151"/>
                </a:solidFill>
                <a:effectLst/>
                <a:latin typeface="Söhne"/>
              </a:rPr>
              <a:t>, elucidating how these challenges could impede the effective acceptance and utilization of AI tools within diverse cultural and societal contexts specific to the field of education.</a:t>
            </a:r>
          </a:p>
          <a:p>
            <a:pPr algn="just">
              <a:buFont typeface="+mj-lt"/>
              <a:buAutoNum type="arabicPeriod"/>
            </a:pPr>
            <a:r>
              <a:rPr lang="en-HK" b="0" i="0" dirty="0">
                <a:solidFill>
                  <a:srgbClr val="374151"/>
                </a:solidFill>
                <a:effectLst/>
                <a:latin typeface="Söhne"/>
              </a:rPr>
              <a:t>Develop a comprehensive research agenda by utilizing the UTAUT framework as the foundation, aiming to explore the intricate dynamics of AI tool adoption and utilization within the academic domain. </a:t>
            </a:r>
            <a:r>
              <a:rPr lang="en-HK" b="0" i="0" dirty="0">
                <a:solidFill>
                  <a:schemeClr val="accent6">
                    <a:lumMod val="75000"/>
                  </a:schemeClr>
                </a:solidFill>
                <a:effectLst/>
                <a:latin typeface="Söhne"/>
              </a:rPr>
              <a:t>Focus on understanding the influence of cultural nuances on this adoption process.</a:t>
            </a:r>
          </a:p>
          <a:p>
            <a:pPr algn="just">
              <a:buFont typeface="+mj-lt"/>
              <a:buAutoNum type="arabicPeriod"/>
            </a:pPr>
            <a:r>
              <a:rPr lang="en-HK" b="0" i="0" dirty="0">
                <a:solidFill>
                  <a:schemeClr val="accent6">
                    <a:lumMod val="75000"/>
                  </a:schemeClr>
                </a:solidFill>
                <a:effectLst/>
                <a:latin typeface="Söhne"/>
              </a:rPr>
              <a:t>Analyse the insights derived from the formulated research </a:t>
            </a:r>
            <a:r>
              <a:rPr lang="en-HK" b="0" i="0" dirty="0">
                <a:solidFill>
                  <a:srgbClr val="374151"/>
                </a:solidFill>
                <a:effectLst/>
                <a:latin typeface="Söhne"/>
              </a:rPr>
              <a:t>agenda to identify practical strategies and recommendations that can facilitate the seamless integration and utilization of AI tools by individuals across varying cultural backgrounds within educational organizations. Consider both the local and broader contexts in enhancing AI tool adoption.</a:t>
            </a:r>
          </a:p>
          <a:p>
            <a:pPr marL="0" indent="0">
              <a:buNone/>
            </a:pPr>
            <a:endParaRPr lang="en-US" dirty="0"/>
          </a:p>
        </p:txBody>
      </p:sp>
    </p:spTree>
    <p:extLst>
      <p:ext uri="{BB962C8B-B14F-4D97-AF65-F5344CB8AC3E}">
        <p14:creationId xmlns:p14="http://schemas.microsoft.com/office/powerpoint/2010/main" val="3868238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602A-58A3-D0A7-8798-DA9B3116A7E7}"/>
              </a:ext>
            </a:extLst>
          </p:cNvPr>
          <p:cNvSpPr>
            <a:spLocks noGrp="1"/>
          </p:cNvSpPr>
          <p:nvPr>
            <p:ph type="title"/>
          </p:nvPr>
        </p:nvSpPr>
        <p:spPr/>
        <p:txBody>
          <a:bodyPr/>
          <a:lstStyle/>
          <a:p>
            <a:r>
              <a:rPr lang="en-US" dirty="0"/>
              <a:t>Conceptual Model</a:t>
            </a:r>
            <a:r>
              <a:rPr lang="en-HK"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HK"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(Venkatesh et al., 2003)</a:t>
            </a:r>
            <a:r>
              <a:rPr lang="en-HK" sz="2000" dirty="0">
                <a:solidFill>
                  <a:schemeClr val="bg1"/>
                </a:solidFill>
                <a:effectLst/>
              </a:rPr>
              <a:t> </a:t>
            </a:r>
            <a:endParaRPr lang="en-US" dirty="0"/>
          </a:p>
        </p:txBody>
      </p:sp>
      <p:pic>
        <p:nvPicPr>
          <p:cNvPr id="4" name="Content Placeholder 3">
            <a:extLst>
              <a:ext uri="{FF2B5EF4-FFF2-40B4-BE49-F238E27FC236}">
                <a16:creationId xmlns:a16="http://schemas.microsoft.com/office/drawing/2014/main" id="{F381CA0A-D380-C1CC-71C5-127E3368CBA9}"/>
              </a:ext>
            </a:extLst>
          </p:cNvPr>
          <p:cNvPicPr>
            <a:picLocks noGrp="1" noChangeAspect="1"/>
          </p:cNvPicPr>
          <p:nvPr>
            <p:ph sz="half" idx="1"/>
          </p:nvPr>
        </p:nvPicPr>
        <p:blipFill>
          <a:blip r:embed="rId3"/>
          <a:stretch>
            <a:fillRect/>
          </a:stretch>
        </p:blipFill>
        <p:spPr>
          <a:xfrm>
            <a:off x="236669" y="2246157"/>
            <a:ext cx="5030958" cy="4584952"/>
          </a:xfrm>
          <a:prstGeom prst="rect">
            <a:avLst/>
          </a:prstGeom>
        </p:spPr>
      </p:pic>
      <p:sp>
        <p:nvSpPr>
          <p:cNvPr id="5" name="Content Placeholder 4">
            <a:extLst>
              <a:ext uri="{FF2B5EF4-FFF2-40B4-BE49-F238E27FC236}">
                <a16:creationId xmlns:a16="http://schemas.microsoft.com/office/drawing/2014/main" id="{D363A235-D1AA-85DE-0A86-CDEBF1B930B6}"/>
              </a:ext>
            </a:extLst>
          </p:cNvPr>
          <p:cNvSpPr>
            <a:spLocks noGrp="1"/>
          </p:cNvSpPr>
          <p:nvPr>
            <p:ph sz="half" idx="2"/>
          </p:nvPr>
        </p:nvSpPr>
        <p:spPr>
          <a:xfrm>
            <a:off x="5756891" y="2334559"/>
            <a:ext cx="6022733" cy="3416300"/>
          </a:xfrm>
        </p:spPr>
        <p:txBody>
          <a:bodyPr>
            <a:normAutofit fontScale="92500"/>
          </a:bodyPr>
          <a:lstStyle/>
          <a:p>
            <a:pPr lvl="1"/>
            <a:r>
              <a:rPr lang="en-HK" i="0" dirty="0">
                <a:solidFill>
                  <a:srgbClr val="343541"/>
                </a:solidFill>
                <a:effectLst/>
                <a:latin typeface="Söhne"/>
              </a:rPr>
              <a:t>H1: </a:t>
            </a:r>
            <a:r>
              <a:rPr lang="en-HK" i="0" dirty="0">
                <a:solidFill>
                  <a:srgbClr val="374151"/>
                </a:solidFill>
                <a:effectLst/>
                <a:latin typeface="Söhne"/>
              </a:rPr>
              <a:t>Positive perceptions of  AI’s performance expectancy</a:t>
            </a:r>
            <a:r>
              <a:rPr lang="en-HK" b="1" i="0" dirty="0">
                <a:solidFill>
                  <a:srgbClr val="374151"/>
                </a:solidFill>
                <a:effectLst/>
                <a:latin typeface="Söhne"/>
              </a:rPr>
              <a:t>(PE)</a:t>
            </a:r>
            <a:r>
              <a:rPr lang="en-HK" i="0" dirty="0">
                <a:solidFill>
                  <a:srgbClr val="374151"/>
                </a:solidFill>
                <a:effectLst/>
                <a:latin typeface="Söhne"/>
              </a:rPr>
              <a:t> are associated with an increased behavioural intention</a:t>
            </a:r>
            <a:r>
              <a:rPr lang="en-HK" b="1" i="0" dirty="0">
                <a:solidFill>
                  <a:srgbClr val="374151"/>
                </a:solidFill>
                <a:effectLst/>
                <a:latin typeface="Söhne"/>
              </a:rPr>
              <a:t>(BI)</a:t>
            </a:r>
            <a:r>
              <a:rPr lang="en-HK" i="0" dirty="0">
                <a:solidFill>
                  <a:srgbClr val="374151"/>
                </a:solidFill>
                <a:effectLst/>
                <a:latin typeface="Söhne"/>
              </a:rPr>
              <a:t> among users to adopt using it.</a:t>
            </a:r>
            <a:endParaRPr lang="en-HK" i="0" dirty="0">
              <a:solidFill>
                <a:srgbClr val="343541"/>
              </a:solidFill>
              <a:effectLst/>
              <a:latin typeface="Söhne"/>
            </a:endParaRPr>
          </a:p>
          <a:p>
            <a:pPr lvl="1"/>
            <a:r>
              <a:rPr lang="en-HK" b="0" i="0" dirty="0">
                <a:solidFill>
                  <a:srgbClr val="343541"/>
                </a:solidFill>
                <a:effectLst/>
                <a:latin typeface="Söhne"/>
              </a:rPr>
              <a:t>H2: </a:t>
            </a:r>
            <a:r>
              <a:rPr lang="en-HK" b="0" i="0" dirty="0">
                <a:solidFill>
                  <a:srgbClr val="374151"/>
                </a:solidFill>
                <a:effectLst/>
                <a:latin typeface="Söhne"/>
              </a:rPr>
              <a:t>Positive perceptions of the social influence</a:t>
            </a:r>
            <a:r>
              <a:rPr lang="en-HK" b="1" i="0" dirty="0">
                <a:solidFill>
                  <a:srgbClr val="374151"/>
                </a:solidFill>
                <a:effectLst/>
                <a:latin typeface="Söhne"/>
              </a:rPr>
              <a:t>(SI) </a:t>
            </a:r>
            <a:r>
              <a:rPr lang="en-HK" b="0" i="0" dirty="0">
                <a:solidFill>
                  <a:srgbClr val="374151"/>
                </a:solidFill>
                <a:effectLst/>
                <a:latin typeface="Söhne"/>
              </a:rPr>
              <a:t>surrounding AI contribute to an elevated intention</a:t>
            </a:r>
            <a:r>
              <a:rPr lang="en-HK" b="1" i="0" dirty="0">
                <a:solidFill>
                  <a:srgbClr val="374151"/>
                </a:solidFill>
                <a:effectLst/>
                <a:latin typeface="Söhne"/>
              </a:rPr>
              <a:t>(BI)</a:t>
            </a:r>
            <a:r>
              <a:rPr lang="en-HK" b="0" i="0" dirty="0">
                <a:solidFill>
                  <a:srgbClr val="374151"/>
                </a:solidFill>
                <a:effectLst/>
                <a:latin typeface="Söhne"/>
              </a:rPr>
              <a:t> among users to adopt AI</a:t>
            </a:r>
            <a:r>
              <a:rPr lang="en-HK" b="0" i="0" dirty="0">
                <a:solidFill>
                  <a:srgbClr val="343541"/>
                </a:solidFill>
                <a:effectLst/>
                <a:latin typeface="Söhne"/>
              </a:rPr>
              <a:t>.</a:t>
            </a:r>
          </a:p>
          <a:p>
            <a:pPr lvl="1"/>
            <a:r>
              <a:rPr lang="en-HK" b="0" i="0" dirty="0">
                <a:solidFill>
                  <a:srgbClr val="343541"/>
                </a:solidFill>
                <a:effectLst/>
                <a:latin typeface="Söhne"/>
              </a:rPr>
              <a:t>H3: Favourable facilitating conditions</a:t>
            </a:r>
            <a:r>
              <a:rPr lang="en-HK" b="1" i="0" dirty="0">
                <a:solidFill>
                  <a:srgbClr val="343541"/>
                </a:solidFill>
                <a:effectLst/>
                <a:latin typeface="Söhne"/>
              </a:rPr>
              <a:t>(FC)</a:t>
            </a:r>
            <a:r>
              <a:rPr lang="en-HK" b="0" i="0" dirty="0">
                <a:solidFill>
                  <a:srgbClr val="343541"/>
                </a:solidFill>
                <a:effectLst/>
                <a:latin typeface="Söhne"/>
              </a:rPr>
              <a:t> related to AI significantly influence users' actual technology utilization</a:t>
            </a:r>
            <a:r>
              <a:rPr lang="en-HK" b="1" i="0" dirty="0">
                <a:solidFill>
                  <a:srgbClr val="343541"/>
                </a:solidFill>
                <a:effectLst/>
                <a:latin typeface="Söhne"/>
              </a:rPr>
              <a:t>(TU)</a:t>
            </a:r>
            <a:r>
              <a:rPr lang="en-HK" dirty="0">
                <a:solidFill>
                  <a:srgbClr val="343541"/>
                </a:solidFill>
                <a:latin typeface="Söhne"/>
              </a:rPr>
              <a:t>.</a:t>
            </a:r>
            <a:endParaRPr lang="en-HK" b="0" i="0" dirty="0">
              <a:solidFill>
                <a:srgbClr val="343541"/>
              </a:solidFill>
              <a:effectLst/>
              <a:latin typeface="Söhne"/>
            </a:endParaRPr>
          </a:p>
          <a:p>
            <a:pPr lvl="1"/>
            <a:r>
              <a:rPr lang="en-HK" b="0" i="0" dirty="0">
                <a:solidFill>
                  <a:srgbClr val="343541"/>
                </a:solidFill>
                <a:effectLst/>
                <a:latin typeface="Söhne"/>
              </a:rPr>
              <a:t>H4: </a:t>
            </a:r>
            <a:r>
              <a:rPr lang="en-HK" b="0" i="0" dirty="0">
                <a:solidFill>
                  <a:srgbClr val="374151"/>
                </a:solidFill>
                <a:effectLst/>
                <a:latin typeface="Söhne"/>
              </a:rPr>
              <a:t>Positive perceptions of AI’s effort expectancy</a:t>
            </a:r>
            <a:r>
              <a:rPr lang="en-HK" b="1" i="0" dirty="0">
                <a:solidFill>
                  <a:srgbClr val="374151"/>
                </a:solidFill>
                <a:effectLst/>
                <a:latin typeface="Söhne"/>
              </a:rPr>
              <a:t>(EE)</a:t>
            </a:r>
            <a:r>
              <a:rPr lang="en-HK" b="0" i="0" dirty="0">
                <a:solidFill>
                  <a:srgbClr val="374151"/>
                </a:solidFill>
                <a:effectLst/>
                <a:latin typeface="Söhne"/>
              </a:rPr>
              <a:t> are linked to an enhanced intention</a:t>
            </a:r>
            <a:r>
              <a:rPr lang="en-HK" b="1" i="0" dirty="0">
                <a:solidFill>
                  <a:srgbClr val="374151"/>
                </a:solidFill>
                <a:effectLst/>
                <a:latin typeface="Söhne"/>
              </a:rPr>
              <a:t>(BI)</a:t>
            </a:r>
            <a:r>
              <a:rPr lang="en-HK" b="0" i="0" dirty="0">
                <a:solidFill>
                  <a:srgbClr val="374151"/>
                </a:solidFill>
                <a:effectLst/>
                <a:latin typeface="Söhne"/>
              </a:rPr>
              <a:t> among users to adopt using AI.</a:t>
            </a:r>
            <a:endParaRPr lang="en-HK" b="0" i="0" dirty="0">
              <a:solidFill>
                <a:srgbClr val="343541"/>
              </a:solidFill>
              <a:effectLst/>
              <a:latin typeface="Söhne"/>
            </a:endParaRPr>
          </a:p>
          <a:p>
            <a:pPr lvl="1"/>
            <a:r>
              <a:rPr lang="en-HK" dirty="0">
                <a:solidFill>
                  <a:srgbClr val="343541"/>
                </a:solidFill>
                <a:latin typeface="Söhne"/>
              </a:rPr>
              <a:t>H5: </a:t>
            </a:r>
            <a:r>
              <a:rPr lang="en-HK" b="0" i="0" dirty="0">
                <a:solidFill>
                  <a:srgbClr val="374151"/>
                </a:solidFill>
                <a:effectLst/>
                <a:latin typeface="Söhne"/>
              </a:rPr>
              <a:t>The intention</a:t>
            </a:r>
            <a:r>
              <a:rPr lang="en-HK" b="1" i="0" dirty="0">
                <a:solidFill>
                  <a:srgbClr val="374151"/>
                </a:solidFill>
                <a:effectLst/>
                <a:latin typeface="Söhne"/>
              </a:rPr>
              <a:t>(BI)</a:t>
            </a:r>
            <a:r>
              <a:rPr lang="en-HK" b="0" i="0" dirty="0">
                <a:solidFill>
                  <a:srgbClr val="374151"/>
                </a:solidFill>
                <a:effectLst/>
                <a:latin typeface="Söhne"/>
              </a:rPr>
              <a:t> of users to adopt AI significantly influences their subsequent actual technology use</a:t>
            </a:r>
            <a:r>
              <a:rPr lang="en-HK" b="1" i="0" dirty="0">
                <a:solidFill>
                  <a:srgbClr val="374151"/>
                </a:solidFill>
                <a:effectLst/>
                <a:latin typeface="Söhne"/>
              </a:rPr>
              <a:t>(TU)</a:t>
            </a:r>
            <a:r>
              <a:rPr lang="en-HK" b="0" i="0" dirty="0">
                <a:solidFill>
                  <a:srgbClr val="374151"/>
                </a:solidFill>
                <a:effectLst/>
                <a:latin typeface="Söhne"/>
              </a:rPr>
              <a:t>.</a:t>
            </a:r>
            <a:endParaRPr lang="en-US" dirty="0"/>
          </a:p>
          <a:p>
            <a:endParaRPr lang="en-US" dirty="0"/>
          </a:p>
        </p:txBody>
      </p:sp>
    </p:spTree>
    <p:extLst>
      <p:ext uri="{BB962C8B-B14F-4D97-AF65-F5344CB8AC3E}">
        <p14:creationId xmlns:p14="http://schemas.microsoft.com/office/powerpoint/2010/main" val="399901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510B-67DF-7B44-2460-20980C8AFF95}"/>
              </a:ext>
            </a:extLst>
          </p:cNvPr>
          <p:cNvSpPr>
            <a:spLocks noGrp="1"/>
          </p:cNvSpPr>
          <p:nvPr>
            <p:ph type="title"/>
          </p:nvPr>
        </p:nvSpPr>
        <p:spPr/>
        <p:txBody>
          <a:bodyPr/>
          <a:lstStyle/>
          <a:p>
            <a:r>
              <a:rPr lang="en-US" dirty="0"/>
              <a:t>Hypothesis</a:t>
            </a:r>
          </a:p>
        </p:txBody>
      </p:sp>
      <p:sp>
        <p:nvSpPr>
          <p:cNvPr id="3" name="Content Placeholder 2">
            <a:extLst>
              <a:ext uri="{FF2B5EF4-FFF2-40B4-BE49-F238E27FC236}">
                <a16:creationId xmlns:a16="http://schemas.microsoft.com/office/drawing/2014/main" id="{D5CBD9A9-24AB-9F7A-EFBA-EF67CFE95006}"/>
              </a:ext>
            </a:extLst>
          </p:cNvPr>
          <p:cNvSpPr>
            <a:spLocks noGrp="1"/>
          </p:cNvSpPr>
          <p:nvPr>
            <p:ph idx="1"/>
          </p:nvPr>
        </p:nvSpPr>
        <p:spPr/>
        <p:txBody>
          <a:bodyPr>
            <a:normAutofit/>
          </a:bodyPr>
          <a:lstStyle/>
          <a:p>
            <a:pPr algn="l">
              <a:buFont typeface="+mj-lt"/>
              <a:buAutoNum type="arabicPeriod"/>
            </a:pPr>
            <a:r>
              <a:rPr lang="en-HK" b="0" i="0" dirty="0">
                <a:solidFill>
                  <a:srgbClr val="343541"/>
                </a:solidFill>
                <a:effectLst/>
                <a:latin typeface="Söhne"/>
              </a:rPr>
              <a:t>Hypothesis 1: There is a </a:t>
            </a:r>
            <a:r>
              <a:rPr lang="en-HK" b="1" i="0" dirty="0">
                <a:solidFill>
                  <a:srgbClr val="343541"/>
                </a:solidFill>
                <a:effectLst/>
                <a:latin typeface="Söhne"/>
              </a:rPr>
              <a:t>variation in the challenges </a:t>
            </a:r>
            <a:r>
              <a:rPr lang="en-HK" b="0" i="0" dirty="0">
                <a:solidFill>
                  <a:srgbClr val="343541"/>
                </a:solidFill>
                <a:effectLst/>
                <a:latin typeface="Söhne"/>
              </a:rPr>
              <a:t>faced during the adoption of AI tools in education across different cultural and societal environments. </a:t>
            </a:r>
          </a:p>
          <a:p>
            <a:pPr algn="l">
              <a:buFont typeface="+mj-lt"/>
              <a:buAutoNum type="arabicPeriod"/>
            </a:pPr>
            <a:r>
              <a:rPr lang="en-HK" b="0" i="0" dirty="0">
                <a:solidFill>
                  <a:srgbClr val="343541"/>
                </a:solidFill>
                <a:effectLst/>
                <a:latin typeface="Söhne"/>
              </a:rPr>
              <a:t>Hypothesis 2: </a:t>
            </a:r>
            <a:r>
              <a:rPr lang="en-HK" b="1" i="0" dirty="0">
                <a:solidFill>
                  <a:srgbClr val="343541"/>
                </a:solidFill>
                <a:effectLst/>
                <a:latin typeface="Söhne"/>
              </a:rPr>
              <a:t>Cultural and societal factors </a:t>
            </a:r>
            <a:r>
              <a:rPr lang="en-HK" b="0" i="0" dirty="0">
                <a:solidFill>
                  <a:srgbClr val="343541"/>
                </a:solidFill>
                <a:effectLst/>
                <a:latin typeface="Söhne"/>
              </a:rPr>
              <a:t>significantly influence the acceptance and utilization of AI tools in educational settings. </a:t>
            </a:r>
          </a:p>
          <a:p>
            <a:pPr algn="l">
              <a:buFont typeface="+mj-lt"/>
              <a:buAutoNum type="arabicPeriod"/>
            </a:pPr>
            <a:r>
              <a:rPr lang="en-HK" b="0" i="0" dirty="0">
                <a:solidFill>
                  <a:srgbClr val="343541"/>
                </a:solidFill>
                <a:effectLst/>
                <a:latin typeface="Söhne"/>
              </a:rPr>
              <a:t>Hypothesis 3: </a:t>
            </a:r>
            <a:r>
              <a:rPr lang="en-HK" b="1" i="0" dirty="0">
                <a:solidFill>
                  <a:srgbClr val="343541"/>
                </a:solidFill>
                <a:effectLst/>
                <a:latin typeface="Söhne"/>
              </a:rPr>
              <a:t>Cultural norms and values </a:t>
            </a:r>
            <a:r>
              <a:rPr lang="en-HK" b="0" i="0" dirty="0">
                <a:solidFill>
                  <a:srgbClr val="343541"/>
                </a:solidFill>
                <a:effectLst/>
                <a:latin typeface="Söhne"/>
              </a:rPr>
              <a:t>play a significant role in shaping educators' and students' attitudes towards AI tool adoption. </a:t>
            </a:r>
          </a:p>
          <a:p>
            <a:pPr algn="l">
              <a:buFont typeface="+mj-lt"/>
              <a:buAutoNum type="arabicPeriod"/>
            </a:pPr>
            <a:r>
              <a:rPr lang="en-HK" b="0" i="0" dirty="0">
                <a:solidFill>
                  <a:srgbClr val="343541"/>
                </a:solidFill>
                <a:effectLst/>
                <a:latin typeface="Söhne"/>
              </a:rPr>
              <a:t>Hypothesis 4: </a:t>
            </a:r>
            <a:r>
              <a:rPr lang="en-HK" b="1" i="0" dirty="0">
                <a:solidFill>
                  <a:srgbClr val="343541"/>
                </a:solidFill>
                <a:effectLst/>
                <a:latin typeface="Söhne"/>
              </a:rPr>
              <a:t>Specific challenges </a:t>
            </a:r>
            <a:r>
              <a:rPr lang="en-HK" b="0" i="0" dirty="0">
                <a:solidFill>
                  <a:srgbClr val="343541"/>
                </a:solidFill>
                <a:effectLst/>
                <a:latin typeface="Söhne"/>
              </a:rPr>
              <a:t>related to AI tool adoption emerge that are </a:t>
            </a:r>
            <a:r>
              <a:rPr lang="en-HK" b="1" i="0" dirty="0">
                <a:solidFill>
                  <a:srgbClr val="343541"/>
                </a:solidFill>
                <a:effectLst/>
                <a:latin typeface="Söhne"/>
              </a:rPr>
              <a:t>unique to particular cultural or societal contexts </a:t>
            </a:r>
            <a:r>
              <a:rPr lang="en-HK" b="0" i="0" dirty="0">
                <a:solidFill>
                  <a:srgbClr val="343541"/>
                </a:solidFill>
                <a:effectLst/>
                <a:latin typeface="Söhne"/>
              </a:rPr>
              <a:t>within the academic domain.</a:t>
            </a:r>
          </a:p>
          <a:p>
            <a:pPr algn="l">
              <a:buFont typeface="+mj-lt"/>
              <a:buAutoNum type="arabicPeriod"/>
            </a:pPr>
            <a:r>
              <a:rPr lang="en-HK" b="0" i="0" dirty="0">
                <a:solidFill>
                  <a:srgbClr val="343541"/>
                </a:solidFill>
                <a:effectLst/>
                <a:latin typeface="Söhne"/>
              </a:rPr>
              <a:t>Hypothesis 5: </a:t>
            </a:r>
            <a:r>
              <a:rPr lang="en-HK" dirty="0">
                <a:solidFill>
                  <a:srgbClr val="343541"/>
                </a:solidFill>
                <a:latin typeface="Söhne"/>
              </a:rPr>
              <a:t>H5: </a:t>
            </a:r>
            <a:r>
              <a:rPr lang="en-HK" b="0" i="0" dirty="0">
                <a:solidFill>
                  <a:srgbClr val="374151"/>
                </a:solidFill>
                <a:effectLst/>
                <a:latin typeface="Söhne"/>
              </a:rPr>
              <a:t>The intention</a:t>
            </a:r>
            <a:r>
              <a:rPr lang="en-HK" b="1" dirty="0">
                <a:solidFill>
                  <a:srgbClr val="374151"/>
                </a:solidFill>
                <a:latin typeface="Söhne"/>
              </a:rPr>
              <a:t> </a:t>
            </a:r>
            <a:r>
              <a:rPr lang="en-HK" b="0" i="0" dirty="0">
                <a:solidFill>
                  <a:srgbClr val="374151"/>
                </a:solidFill>
                <a:effectLst/>
                <a:latin typeface="Söhne"/>
              </a:rPr>
              <a:t>of users to adopt AI significantly influences their subsequent actual technology use.</a:t>
            </a:r>
            <a:endParaRPr lang="en-US" dirty="0"/>
          </a:p>
        </p:txBody>
      </p:sp>
    </p:spTree>
    <p:extLst>
      <p:ext uri="{BB962C8B-B14F-4D97-AF65-F5344CB8AC3E}">
        <p14:creationId xmlns:p14="http://schemas.microsoft.com/office/powerpoint/2010/main" val="780543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CB523-8C3A-D059-852A-99FC0C3FE547}"/>
              </a:ext>
            </a:extLst>
          </p:cNvPr>
          <p:cNvSpPr>
            <a:spLocks noGrp="1"/>
          </p:cNvSpPr>
          <p:nvPr>
            <p:ph type="title"/>
          </p:nvPr>
        </p:nvSpPr>
        <p:spPr/>
        <p:txBody>
          <a:bodyPr/>
          <a:lstStyle/>
          <a:p>
            <a:r>
              <a:rPr lang="en-US" dirty="0"/>
              <a:t>Research Design Flowchart/Triangulation</a:t>
            </a:r>
          </a:p>
        </p:txBody>
      </p:sp>
      <p:graphicFrame>
        <p:nvGraphicFramePr>
          <p:cNvPr id="4" name="Content Placeholder 3">
            <a:extLst>
              <a:ext uri="{FF2B5EF4-FFF2-40B4-BE49-F238E27FC236}">
                <a16:creationId xmlns:a16="http://schemas.microsoft.com/office/drawing/2014/main" id="{C210AB8D-170C-4030-65E5-4EB7223E91F3}"/>
              </a:ext>
            </a:extLst>
          </p:cNvPr>
          <p:cNvGraphicFramePr>
            <a:graphicFrameLocks noGrp="1"/>
          </p:cNvGraphicFramePr>
          <p:nvPr>
            <p:ph idx="1"/>
            <p:extLst>
              <p:ext uri="{D42A27DB-BD31-4B8C-83A1-F6EECF244321}">
                <p14:modId xmlns:p14="http://schemas.microsoft.com/office/powerpoint/2010/main" val="3575371814"/>
              </p:ext>
            </p:extLst>
          </p:nvPr>
        </p:nvGraphicFramePr>
        <p:xfrm>
          <a:off x="666975" y="2560470"/>
          <a:ext cx="10843708" cy="1860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D21DEE2-5248-1636-5FD0-C96CEB9ECCD0}"/>
              </a:ext>
            </a:extLst>
          </p:cNvPr>
          <p:cNvSpPr txBox="1"/>
          <p:nvPr/>
        </p:nvSpPr>
        <p:spPr>
          <a:xfrm>
            <a:off x="3550024" y="3836909"/>
            <a:ext cx="1753497" cy="261610"/>
          </a:xfrm>
          <a:prstGeom prst="rect">
            <a:avLst/>
          </a:prstGeom>
          <a:noFill/>
        </p:spPr>
        <p:txBody>
          <a:bodyPr wrap="square" rtlCol="0">
            <a:spAutoFit/>
          </a:bodyPr>
          <a:lstStyle/>
          <a:p>
            <a:r>
              <a:rPr lang="en-US" sz="1100" dirty="0"/>
              <a:t>Following Up</a:t>
            </a:r>
          </a:p>
        </p:txBody>
      </p:sp>
    </p:spTree>
    <p:extLst>
      <p:ext uri="{BB962C8B-B14F-4D97-AF65-F5344CB8AC3E}">
        <p14:creationId xmlns:p14="http://schemas.microsoft.com/office/powerpoint/2010/main" val="1527356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0EAA6A24-B0CD-5FCE-FF24-D8FC9FC52A78}"/>
              </a:ext>
            </a:extLst>
          </p:cNvPr>
          <p:cNvSpPr>
            <a:spLocks noGrp="1"/>
          </p:cNvSpPr>
          <p:nvPr>
            <p:ph type="title"/>
          </p:nvPr>
        </p:nvSpPr>
        <p:spPr>
          <a:xfrm>
            <a:off x="994087" y="1130603"/>
            <a:ext cx="3342442" cy="4596794"/>
          </a:xfrm>
        </p:spPr>
        <p:txBody>
          <a:bodyPr anchor="ctr">
            <a:normAutofit/>
          </a:bodyPr>
          <a:lstStyle/>
          <a:p>
            <a:r>
              <a:rPr lang="en-US" sz="3200" dirty="0">
                <a:solidFill>
                  <a:srgbClr val="EBEBEB"/>
                </a:solidFill>
              </a:rPr>
              <a:t>Measurement Instrument- </a:t>
            </a:r>
            <a:r>
              <a:rPr lang="en-US" sz="1600" dirty="0">
                <a:solidFill>
                  <a:srgbClr val="EBEBEB"/>
                </a:solidFill>
              </a:rPr>
              <a:t>sample</a:t>
            </a:r>
            <a:r>
              <a:rPr lang="en-US" sz="3200" dirty="0">
                <a:solidFill>
                  <a:srgbClr val="EBEBEB"/>
                </a:solidFill>
              </a:rPr>
              <a:t> </a:t>
            </a:r>
            <a:r>
              <a:rPr lang="en-HK"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(Venkatesh et al., 2003)</a:t>
            </a:r>
            <a:r>
              <a:rPr lang="en-HK" sz="1600" dirty="0">
                <a:solidFill>
                  <a:schemeClr val="bg1"/>
                </a:solidFill>
                <a:effectLst/>
              </a:rPr>
              <a:t> </a:t>
            </a:r>
            <a:endParaRPr lang="en-US" sz="3200" dirty="0">
              <a:solidFill>
                <a:schemeClr val="bg1"/>
              </a:solidFill>
            </a:endParaRPr>
          </a:p>
        </p:txBody>
      </p:sp>
      <p:pic>
        <p:nvPicPr>
          <p:cNvPr id="7" name="Content Placeholder 6">
            <a:extLst>
              <a:ext uri="{FF2B5EF4-FFF2-40B4-BE49-F238E27FC236}">
                <a16:creationId xmlns:a16="http://schemas.microsoft.com/office/drawing/2014/main" id="{8F8F4B9A-DC14-BBF6-A117-551872C11922}"/>
              </a:ext>
            </a:extLst>
          </p:cNvPr>
          <p:cNvPicPr>
            <a:picLocks noGrp="1" noChangeAspect="1"/>
          </p:cNvPicPr>
          <p:nvPr>
            <p:ph idx="1"/>
          </p:nvPr>
        </p:nvPicPr>
        <p:blipFill>
          <a:blip r:embed="rId3"/>
          <a:stretch>
            <a:fillRect/>
          </a:stretch>
        </p:blipFill>
        <p:spPr>
          <a:xfrm>
            <a:off x="4966837" y="502710"/>
            <a:ext cx="4239208" cy="5953125"/>
          </a:xfrm>
          <a:prstGeom prst="rect">
            <a:avLst/>
          </a:prstGeom>
        </p:spPr>
      </p:pic>
    </p:spTree>
    <p:extLst>
      <p:ext uri="{BB962C8B-B14F-4D97-AF65-F5344CB8AC3E}">
        <p14:creationId xmlns:p14="http://schemas.microsoft.com/office/powerpoint/2010/main" val="3958949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7D13-C3F7-020F-DB70-538BF29434D0}"/>
              </a:ext>
            </a:extLst>
          </p:cNvPr>
          <p:cNvSpPr>
            <a:spLocks noGrp="1"/>
          </p:cNvSpPr>
          <p:nvPr>
            <p:ph type="title"/>
          </p:nvPr>
        </p:nvSpPr>
        <p:spPr/>
        <p:txBody>
          <a:bodyPr/>
          <a:lstStyle/>
          <a:p>
            <a:r>
              <a:rPr lang="en-US" dirty="0"/>
              <a:t>Target Audience for Survey/Interviews</a:t>
            </a:r>
          </a:p>
        </p:txBody>
      </p:sp>
      <p:sp>
        <p:nvSpPr>
          <p:cNvPr id="3" name="Content Placeholder 2">
            <a:extLst>
              <a:ext uri="{FF2B5EF4-FFF2-40B4-BE49-F238E27FC236}">
                <a16:creationId xmlns:a16="http://schemas.microsoft.com/office/drawing/2014/main" id="{A1C4152E-5B8A-3315-37E3-23C58AD709A2}"/>
              </a:ext>
            </a:extLst>
          </p:cNvPr>
          <p:cNvSpPr>
            <a:spLocks noGrp="1"/>
          </p:cNvSpPr>
          <p:nvPr>
            <p:ph idx="1"/>
          </p:nvPr>
        </p:nvSpPr>
        <p:spPr/>
        <p:txBody>
          <a:bodyPr>
            <a:normAutofit/>
          </a:bodyPr>
          <a:lstStyle/>
          <a:p>
            <a:r>
              <a:rPr lang="en-US" dirty="0"/>
              <a:t>Educational Institutions : administrators, educators, decision-makers</a:t>
            </a:r>
          </a:p>
          <a:p>
            <a:r>
              <a:rPr lang="en-US" dirty="0"/>
              <a:t>Academic Faculty </a:t>
            </a:r>
          </a:p>
          <a:p>
            <a:r>
              <a:rPr lang="en-US" dirty="0"/>
              <a:t>Students</a:t>
            </a:r>
          </a:p>
          <a:p>
            <a:r>
              <a:rPr lang="en-US" dirty="0"/>
              <a:t>Researchers</a:t>
            </a:r>
          </a:p>
          <a:p>
            <a:r>
              <a:rPr lang="en-US" dirty="0"/>
              <a:t>Academic Policy Makers</a:t>
            </a:r>
          </a:p>
          <a:p>
            <a:endParaRPr lang="en-US" dirty="0"/>
          </a:p>
        </p:txBody>
      </p:sp>
    </p:spTree>
    <p:extLst>
      <p:ext uri="{BB962C8B-B14F-4D97-AF65-F5344CB8AC3E}">
        <p14:creationId xmlns:p14="http://schemas.microsoft.com/office/powerpoint/2010/main" val="3891147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A7FDABD-AFC8-ABEE-11D2-3651B20BBB63}"/>
              </a:ext>
            </a:extLst>
          </p:cNvPr>
          <p:cNvSpPr>
            <a:spLocks noGrp="1"/>
          </p:cNvSpPr>
          <p:nvPr>
            <p:ph type="title"/>
          </p:nvPr>
        </p:nvSpPr>
        <p:spPr>
          <a:xfrm>
            <a:off x="1154955" y="973667"/>
            <a:ext cx="2942210" cy="4833745"/>
          </a:xfrm>
        </p:spPr>
        <p:txBody>
          <a:bodyPr>
            <a:normAutofit/>
          </a:bodyPr>
          <a:lstStyle/>
          <a:p>
            <a:pPr>
              <a:lnSpc>
                <a:spcPct val="90000"/>
              </a:lnSpc>
            </a:pPr>
            <a:r>
              <a:rPr lang="en-US" sz="1400" b="1" dirty="0">
                <a:solidFill>
                  <a:srgbClr val="EBEBEB"/>
                </a:solidFill>
              </a:rPr>
              <a:t>Key contributions</a:t>
            </a:r>
            <a:br>
              <a:rPr lang="en-US" sz="1400" b="1" dirty="0">
                <a:solidFill>
                  <a:srgbClr val="EBEBEB"/>
                </a:solidFill>
              </a:rPr>
            </a:br>
            <a:br>
              <a:rPr lang="en-US" sz="1400" b="1" dirty="0">
                <a:solidFill>
                  <a:srgbClr val="EBEBEB"/>
                </a:solidFill>
              </a:rPr>
            </a:br>
            <a:r>
              <a:rPr lang="en-HK" sz="1400" b="0" i="0" dirty="0">
                <a:solidFill>
                  <a:srgbClr val="EBEBEB"/>
                </a:solidFill>
                <a:effectLst/>
                <a:latin typeface="Söhne"/>
              </a:rPr>
              <a:t>The proposed research, which access the cultural impact of AI adoption in academics, has the potential to make several significant contributions to both academia and the broader society. </a:t>
            </a:r>
            <a:br>
              <a:rPr lang="en-HK" sz="1400" b="0" i="0" dirty="0">
                <a:solidFill>
                  <a:srgbClr val="EBEBEB"/>
                </a:solidFill>
                <a:effectLst/>
                <a:latin typeface="Söhne"/>
              </a:rPr>
            </a:br>
            <a:br>
              <a:rPr lang="en-HK" sz="1400" dirty="0">
                <a:solidFill>
                  <a:srgbClr val="EBEBEB"/>
                </a:solidFill>
                <a:latin typeface="Söhne"/>
              </a:rPr>
            </a:br>
            <a:br>
              <a:rPr lang="en-HK" sz="1400" b="0" i="0" dirty="0">
                <a:solidFill>
                  <a:srgbClr val="EBEBEB"/>
                </a:solidFill>
                <a:effectLst/>
                <a:latin typeface="Söhne"/>
              </a:rPr>
            </a:br>
            <a:br>
              <a:rPr lang="en-HK" sz="1400" b="0" i="0" dirty="0">
                <a:solidFill>
                  <a:srgbClr val="EBEBEB"/>
                </a:solidFill>
                <a:effectLst/>
                <a:latin typeface="Söhne"/>
              </a:rPr>
            </a:br>
            <a:endParaRPr lang="en-US" sz="1400" dirty="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9" name="Content Placeholder 2">
            <a:extLst>
              <a:ext uri="{FF2B5EF4-FFF2-40B4-BE49-F238E27FC236}">
                <a16:creationId xmlns:a16="http://schemas.microsoft.com/office/drawing/2014/main" id="{34CFDFC5-1EC5-F49F-7855-56722E104153}"/>
              </a:ext>
            </a:extLst>
          </p:cNvPr>
          <p:cNvGraphicFramePr>
            <a:graphicFrameLocks noGrp="1"/>
          </p:cNvGraphicFramePr>
          <p:nvPr>
            <p:ph idx="1"/>
            <p:extLst>
              <p:ext uri="{D42A27DB-BD31-4B8C-83A1-F6EECF244321}">
                <p14:modId xmlns:p14="http://schemas.microsoft.com/office/powerpoint/2010/main" val="20639423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7126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C6CB68A-133A-3A58-B38D-00293CA72979}"/>
              </a:ext>
            </a:extLst>
          </p:cNvPr>
          <p:cNvSpPr>
            <a:spLocks noGrp="1"/>
          </p:cNvSpPr>
          <p:nvPr>
            <p:ph type="title"/>
          </p:nvPr>
        </p:nvSpPr>
        <p:spPr/>
        <p:txBody>
          <a:bodyPr/>
          <a:lstStyle/>
          <a:p>
            <a:r>
              <a:rPr lang="en-US" dirty="0"/>
              <a:t>KEY SCHOLARS IN THE AREA (1/2)</a:t>
            </a:r>
          </a:p>
        </p:txBody>
      </p:sp>
      <p:sp>
        <p:nvSpPr>
          <p:cNvPr id="15" name="Text Placeholder 14">
            <a:extLst>
              <a:ext uri="{FF2B5EF4-FFF2-40B4-BE49-F238E27FC236}">
                <a16:creationId xmlns:a16="http://schemas.microsoft.com/office/drawing/2014/main" id="{181D84DD-D89B-6B4F-1A55-628820131481}"/>
              </a:ext>
            </a:extLst>
          </p:cNvPr>
          <p:cNvSpPr>
            <a:spLocks noGrp="1"/>
          </p:cNvSpPr>
          <p:nvPr>
            <p:ph type="body" idx="1"/>
          </p:nvPr>
        </p:nvSpPr>
        <p:spPr/>
        <p:txBody>
          <a:bodyPr/>
          <a:lstStyle/>
          <a:p>
            <a:r>
              <a:rPr lang="en-US" sz="1800" b="1" u="sng" dirty="0">
                <a:solidFill>
                  <a:schemeClr val="tx1"/>
                </a:solidFill>
              </a:rPr>
              <a:t>TIMOTHY TEO</a:t>
            </a:r>
            <a:endParaRPr lang="en-US" sz="1400" b="1" u="sng" dirty="0">
              <a:solidFill>
                <a:schemeClr val="tx1"/>
              </a:solidFill>
            </a:endParaRPr>
          </a:p>
        </p:txBody>
      </p:sp>
      <p:sp>
        <p:nvSpPr>
          <p:cNvPr id="18" name="Text Placeholder 17">
            <a:extLst>
              <a:ext uri="{FF2B5EF4-FFF2-40B4-BE49-F238E27FC236}">
                <a16:creationId xmlns:a16="http://schemas.microsoft.com/office/drawing/2014/main" id="{D052C079-F8D0-84F1-4ED2-28D1F62F5536}"/>
              </a:ext>
            </a:extLst>
          </p:cNvPr>
          <p:cNvSpPr>
            <a:spLocks noGrp="1"/>
          </p:cNvSpPr>
          <p:nvPr>
            <p:ph type="body" sz="half" idx="15"/>
          </p:nvPr>
        </p:nvSpPr>
        <p:spPr/>
        <p:txBody>
          <a:bodyPr>
            <a:normAutofit/>
          </a:bodyPr>
          <a:lstStyle/>
          <a:p>
            <a:pPr marL="285750" indent="-285750">
              <a:buFont typeface="Arial" panose="020B0604020202020204" pitchFamily="34" charset="0"/>
              <a:buChar char="•"/>
            </a:pPr>
            <a:r>
              <a:rPr lang="en-US" dirty="0"/>
              <a:t>EDUCATIONAL PSYCOLOGY</a:t>
            </a:r>
          </a:p>
          <a:p>
            <a:pPr marL="285750" indent="-285750">
              <a:buFont typeface="Arial" panose="020B0604020202020204" pitchFamily="34" charset="0"/>
              <a:buChar char="•"/>
            </a:pPr>
            <a:r>
              <a:rPr lang="en-US" dirty="0"/>
              <a:t>EDUCATIONAL TECHNOLOGY</a:t>
            </a:r>
          </a:p>
          <a:p>
            <a:pPr marL="285750" indent="-285750">
              <a:buFont typeface="Arial" panose="020B0604020202020204" pitchFamily="34" charset="0"/>
              <a:buChar char="•"/>
            </a:pPr>
            <a:r>
              <a:rPr lang="en-US" dirty="0"/>
              <a:t>QUANTITATIVE METHODS</a:t>
            </a:r>
          </a:p>
          <a:p>
            <a:pPr marL="285750" indent="-285750">
              <a:buFont typeface="Arial" panose="020B0604020202020204" pitchFamily="34" charset="0"/>
              <a:buChar char="•"/>
            </a:pPr>
            <a:r>
              <a:rPr lang="en-US" dirty="0"/>
              <a:t>TECHNOLOGY ACCEPTANCE</a:t>
            </a:r>
          </a:p>
          <a:p>
            <a:pPr marL="285750" indent="-285750">
              <a:buFont typeface="Arial" panose="020B0604020202020204" pitchFamily="34" charset="0"/>
              <a:buChar char="•"/>
            </a:pPr>
            <a:r>
              <a:rPr lang="en-US" dirty="0"/>
              <a:t>STRUCTURAL EQUATION MODELLING</a:t>
            </a:r>
          </a:p>
          <a:p>
            <a:pPr marL="285750" indent="-285750">
              <a:buFont typeface="Arial" panose="020B0604020202020204" pitchFamily="34" charset="0"/>
              <a:buChar char="•"/>
            </a:pPr>
            <a:r>
              <a:rPr lang="en-US" dirty="0">
                <a:hlinkClick r:id="rId3"/>
              </a:rPr>
              <a:t>Google scholar link</a:t>
            </a:r>
            <a:endParaRPr lang="en-US" dirty="0"/>
          </a:p>
        </p:txBody>
      </p:sp>
      <p:sp>
        <p:nvSpPr>
          <p:cNvPr id="16" name="Text Placeholder 15">
            <a:extLst>
              <a:ext uri="{FF2B5EF4-FFF2-40B4-BE49-F238E27FC236}">
                <a16:creationId xmlns:a16="http://schemas.microsoft.com/office/drawing/2014/main" id="{D21AF251-26EF-397D-EE89-083F202FF680}"/>
              </a:ext>
            </a:extLst>
          </p:cNvPr>
          <p:cNvSpPr>
            <a:spLocks noGrp="1"/>
          </p:cNvSpPr>
          <p:nvPr>
            <p:ph type="body" sz="quarter" idx="3"/>
          </p:nvPr>
        </p:nvSpPr>
        <p:spPr/>
        <p:txBody>
          <a:bodyPr/>
          <a:lstStyle/>
          <a:p>
            <a:r>
              <a:rPr lang="en-US" sz="1800" b="1" u="sng" dirty="0">
                <a:solidFill>
                  <a:schemeClr val="tx1"/>
                </a:solidFill>
              </a:rPr>
              <a:t>GWO-JEN HWANG</a:t>
            </a:r>
          </a:p>
        </p:txBody>
      </p:sp>
      <p:sp>
        <p:nvSpPr>
          <p:cNvPr id="19" name="Text Placeholder 18">
            <a:extLst>
              <a:ext uri="{FF2B5EF4-FFF2-40B4-BE49-F238E27FC236}">
                <a16:creationId xmlns:a16="http://schemas.microsoft.com/office/drawing/2014/main" id="{C6122356-CFE1-FD0B-0593-0A91CDDD702D}"/>
              </a:ext>
            </a:extLst>
          </p:cNvPr>
          <p:cNvSpPr>
            <a:spLocks noGrp="1"/>
          </p:cNvSpPr>
          <p:nvPr>
            <p:ph type="body" sz="half" idx="16"/>
          </p:nvPr>
        </p:nvSpPr>
        <p:spPr/>
        <p:txBody>
          <a:bodyPr/>
          <a:lstStyle/>
          <a:p>
            <a:pPr marL="285750" indent="-285750">
              <a:buFont typeface="Arial" panose="020B0604020202020204" pitchFamily="34" charset="0"/>
              <a:buChar char="•"/>
            </a:pPr>
            <a:r>
              <a:rPr lang="en-US" dirty="0"/>
              <a:t>MOBILE LEARNING</a:t>
            </a:r>
          </a:p>
          <a:p>
            <a:pPr marL="285750" indent="-285750">
              <a:buFont typeface="Arial" panose="020B0604020202020204" pitchFamily="34" charset="0"/>
              <a:buChar char="•"/>
            </a:pPr>
            <a:r>
              <a:rPr lang="en-US" dirty="0"/>
              <a:t>DIGITAL GAME-BASED LEARNING</a:t>
            </a:r>
          </a:p>
          <a:p>
            <a:pPr marL="285750" indent="-285750">
              <a:buFont typeface="Arial" panose="020B0604020202020204" pitchFamily="34" charset="0"/>
              <a:buChar char="•"/>
            </a:pPr>
            <a:r>
              <a:rPr lang="en-US" dirty="0"/>
              <a:t>ARTIFICIAL INTELLIGENCE IN EDUCATION (AIED)</a:t>
            </a:r>
          </a:p>
          <a:p>
            <a:pPr marL="285750" indent="-285750">
              <a:buFont typeface="Arial" panose="020B0604020202020204" pitchFamily="34" charset="0"/>
              <a:buChar char="•"/>
            </a:pPr>
            <a:r>
              <a:rPr lang="en-US" dirty="0"/>
              <a:t>FLIPPED LEARNING</a:t>
            </a:r>
          </a:p>
          <a:p>
            <a:pPr marL="285750" indent="-285750">
              <a:buFont typeface="Arial" panose="020B0604020202020204" pitchFamily="34" charset="0"/>
              <a:buChar char="•"/>
            </a:pPr>
            <a:r>
              <a:rPr lang="en-US" dirty="0">
                <a:hlinkClick r:id="rId4"/>
              </a:rPr>
              <a:t>Google scholar link</a:t>
            </a:r>
            <a:endParaRPr lang="en-US" dirty="0"/>
          </a:p>
        </p:txBody>
      </p:sp>
      <p:sp>
        <p:nvSpPr>
          <p:cNvPr id="17" name="Text Placeholder 16">
            <a:extLst>
              <a:ext uri="{FF2B5EF4-FFF2-40B4-BE49-F238E27FC236}">
                <a16:creationId xmlns:a16="http://schemas.microsoft.com/office/drawing/2014/main" id="{A6D0C7C2-3E80-AC67-B6B6-D7C1FE62C417}"/>
              </a:ext>
            </a:extLst>
          </p:cNvPr>
          <p:cNvSpPr>
            <a:spLocks noGrp="1"/>
          </p:cNvSpPr>
          <p:nvPr>
            <p:ph type="body" sz="quarter" idx="13"/>
          </p:nvPr>
        </p:nvSpPr>
        <p:spPr/>
        <p:txBody>
          <a:bodyPr/>
          <a:lstStyle/>
          <a:p>
            <a:r>
              <a:rPr lang="en-US" sz="1800" b="1" u="sng" dirty="0">
                <a:solidFill>
                  <a:schemeClr val="tx1"/>
                </a:solidFill>
              </a:rPr>
              <a:t>VISHWANATH VENKATESH </a:t>
            </a:r>
          </a:p>
        </p:txBody>
      </p:sp>
      <p:sp>
        <p:nvSpPr>
          <p:cNvPr id="20" name="Text Placeholder 19">
            <a:extLst>
              <a:ext uri="{FF2B5EF4-FFF2-40B4-BE49-F238E27FC236}">
                <a16:creationId xmlns:a16="http://schemas.microsoft.com/office/drawing/2014/main" id="{87A43EC0-FA9E-30BB-DFBD-A0786E84A487}"/>
              </a:ext>
            </a:extLst>
          </p:cNvPr>
          <p:cNvSpPr>
            <a:spLocks noGrp="1"/>
          </p:cNvSpPr>
          <p:nvPr>
            <p:ph type="body" sz="half" idx="17"/>
          </p:nvPr>
        </p:nvSpPr>
        <p:spPr/>
        <p:txBody>
          <a:bodyPr/>
          <a:lstStyle/>
          <a:p>
            <a:pPr marL="285750" indent="-285750">
              <a:buFont typeface="Arial" panose="020B0604020202020204" pitchFamily="34" charset="0"/>
              <a:buChar char="•"/>
            </a:pPr>
            <a:r>
              <a:rPr lang="en-US" dirty="0"/>
              <a:t>INFORMATION SYSTEMS</a:t>
            </a:r>
          </a:p>
          <a:p>
            <a:pPr marL="285750" indent="-285750">
              <a:buFont typeface="Arial" panose="020B0604020202020204" pitchFamily="34" charset="0"/>
              <a:buChar char="•"/>
            </a:pPr>
            <a:r>
              <a:rPr lang="en-US" dirty="0"/>
              <a:t>OPERATIONS MANAGEMENT</a:t>
            </a:r>
          </a:p>
          <a:p>
            <a:pPr marL="285750" indent="-285750">
              <a:buFont typeface="Arial" panose="020B0604020202020204" pitchFamily="34" charset="0"/>
              <a:buChar char="•"/>
            </a:pPr>
            <a:r>
              <a:rPr lang="en-US" dirty="0"/>
              <a:t>PSYCOLOGY</a:t>
            </a:r>
          </a:p>
          <a:p>
            <a:pPr marL="285750" indent="-285750">
              <a:buFont typeface="Arial" panose="020B0604020202020204" pitchFamily="34" charset="0"/>
              <a:buChar char="•"/>
            </a:pPr>
            <a:r>
              <a:rPr lang="en-US" dirty="0"/>
              <a:t>TECHNOLOGY ADOPTION</a:t>
            </a:r>
          </a:p>
          <a:p>
            <a:pPr marL="285750" indent="-285750">
              <a:buFont typeface="Arial" panose="020B0604020202020204" pitchFamily="34" charset="0"/>
              <a:buChar char="•"/>
            </a:pPr>
            <a:r>
              <a:rPr lang="en-US" dirty="0"/>
              <a:t>UTAUT Theoretical framework</a:t>
            </a:r>
          </a:p>
          <a:p>
            <a:pPr marL="285750" indent="-285750">
              <a:buFont typeface="Arial" panose="020B0604020202020204" pitchFamily="34" charset="0"/>
              <a:buChar char="•"/>
            </a:pPr>
            <a:r>
              <a:rPr lang="en-US" dirty="0">
                <a:hlinkClick r:id="rId5"/>
              </a:rPr>
              <a:t>Google scholar link</a:t>
            </a:r>
            <a:endParaRPr lang="en-US" dirty="0"/>
          </a:p>
        </p:txBody>
      </p:sp>
    </p:spTree>
    <p:extLst>
      <p:ext uri="{BB962C8B-B14F-4D97-AF65-F5344CB8AC3E}">
        <p14:creationId xmlns:p14="http://schemas.microsoft.com/office/powerpoint/2010/main" val="578383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C6CB68A-133A-3A58-B38D-00293CA72979}"/>
              </a:ext>
            </a:extLst>
          </p:cNvPr>
          <p:cNvSpPr>
            <a:spLocks noGrp="1"/>
          </p:cNvSpPr>
          <p:nvPr>
            <p:ph type="title"/>
          </p:nvPr>
        </p:nvSpPr>
        <p:spPr/>
        <p:txBody>
          <a:bodyPr/>
          <a:lstStyle/>
          <a:p>
            <a:r>
              <a:rPr lang="en-US" dirty="0"/>
              <a:t>KEY SCHOLARS IN THE AREA (2/2)</a:t>
            </a:r>
          </a:p>
        </p:txBody>
      </p:sp>
      <p:sp>
        <p:nvSpPr>
          <p:cNvPr id="15" name="Text Placeholder 14">
            <a:extLst>
              <a:ext uri="{FF2B5EF4-FFF2-40B4-BE49-F238E27FC236}">
                <a16:creationId xmlns:a16="http://schemas.microsoft.com/office/drawing/2014/main" id="{181D84DD-D89B-6B4F-1A55-628820131481}"/>
              </a:ext>
            </a:extLst>
          </p:cNvPr>
          <p:cNvSpPr>
            <a:spLocks noGrp="1"/>
          </p:cNvSpPr>
          <p:nvPr>
            <p:ph type="body" idx="1"/>
          </p:nvPr>
        </p:nvSpPr>
        <p:spPr/>
        <p:txBody>
          <a:bodyPr/>
          <a:lstStyle/>
          <a:p>
            <a:r>
              <a:rPr lang="en-US" sz="1800" b="1" u="sng" dirty="0">
                <a:solidFill>
                  <a:schemeClr val="tx1"/>
                </a:solidFill>
              </a:rPr>
              <a:t>FRED D DAVIS</a:t>
            </a:r>
          </a:p>
        </p:txBody>
      </p:sp>
      <p:sp>
        <p:nvSpPr>
          <p:cNvPr id="18" name="Text Placeholder 17">
            <a:extLst>
              <a:ext uri="{FF2B5EF4-FFF2-40B4-BE49-F238E27FC236}">
                <a16:creationId xmlns:a16="http://schemas.microsoft.com/office/drawing/2014/main" id="{D052C079-F8D0-84F1-4ED2-28D1F62F5536}"/>
              </a:ext>
            </a:extLst>
          </p:cNvPr>
          <p:cNvSpPr>
            <a:spLocks noGrp="1"/>
          </p:cNvSpPr>
          <p:nvPr>
            <p:ph type="body" sz="half" idx="15"/>
          </p:nvPr>
        </p:nvSpPr>
        <p:spPr/>
        <p:txBody>
          <a:bodyPr/>
          <a:lstStyle/>
          <a:p>
            <a:pPr marL="285750" indent="-285750">
              <a:buFont typeface="Arial" panose="020B0604020202020204" pitchFamily="34" charset="0"/>
              <a:buChar char="•"/>
            </a:pPr>
            <a:r>
              <a:rPr lang="en-US" dirty="0"/>
              <a:t>TECHNOLOGY ACCEPTANCE</a:t>
            </a:r>
          </a:p>
          <a:p>
            <a:pPr marL="285750" indent="-285750">
              <a:buFont typeface="Arial" panose="020B0604020202020204" pitchFamily="34" charset="0"/>
              <a:buChar char="•"/>
            </a:pPr>
            <a:r>
              <a:rPr lang="en-US" dirty="0"/>
              <a:t>TAM Framework</a:t>
            </a:r>
          </a:p>
          <a:p>
            <a:pPr marL="285750" indent="-285750">
              <a:buFont typeface="Arial" panose="020B0604020202020204" pitchFamily="34" charset="0"/>
              <a:buChar char="•"/>
            </a:pPr>
            <a:r>
              <a:rPr lang="en-US" dirty="0">
                <a:hlinkClick r:id="rId3"/>
              </a:rPr>
              <a:t>Google Scholar link</a:t>
            </a:r>
            <a:endParaRPr lang="en-US" dirty="0"/>
          </a:p>
          <a:p>
            <a:pPr marL="285750" indent="-285750">
              <a:buFont typeface="Arial" panose="020B0604020202020204" pitchFamily="34" charset="0"/>
              <a:buChar char="•"/>
            </a:pPr>
            <a:endParaRPr lang="en-US" dirty="0"/>
          </a:p>
        </p:txBody>
      </p:sp>
      <p:sp>
        <p:nvSpPr>
          <p:cNvPr id="16" name="Text Placeholder 15">
            <a:extLst>
              <a:ext uri="{FF2B5EF4-FFF2-40B4-BE49-F238E27FC236}">
                <a16:creationId xmlns:a16="http://schemas.microsoft.com/office/drawing/2014/main" id="{D21AF251-26EF-397D-EE89-083F202FF680}"/>
              </a:ext>
            </a:extLst>
          </p:cNvPr>
          <p:cNvSpPr>
            <a:spLocks noGrp="1"/>
          </p:cNvSpPr>
          <p:nvPr>
            <p:ph type="body" sz="quarter" idx="3"/>
          </p:nvPr>
        </p:nvSpPr>
        <p:spPr/>
        <p:txBody>
          <a:bodyPr/>
          <a:lstStyle/>
          <a:p>
            <a:r>
              <a:rPr lang="en-HK" sz="1800" b="1" u="sng" dirty="0">
                <a:solidFill>
                  <a:schemeClr val="tx1"/>
                </a:solidFill>
              </a:rPr>
              <a:t>Lidia </a:t>
            </a:r>
            <a:r>
              <a:rPr lang="en-HK" sz="1800" b="1" u="sng" dirty="0" err="1">
                <a:solidFill>
                  <a:schemeClr val="tx1"/>
                </a:solidFill>
              </a:rPr>
              <a:t>Oshlyansky</a:t>
            </a:r>
            <a:r>
              <a:rPr lang="en-HK" sz="1800" b="1" u="sng" dirty="0">
                <a:solidFill>
                  <a:schemeClr val="tx1"/>
                </a:solidFill>
              </a:rPr>
              <a:t> </a:t>
            </a:r>
          </a:p>
        </p:txBody>
      </p:sp>
      <p:sp>
        <p:nvSpPr>
          <p:cNvPr id="19" name="Text Placeholder 18">
            <a:extLst>
              <a:ext uri="{FF2B5EF4-FFF2-40B4-BE49-F238E27FC236}">
                <a16:creationId xmlns:a16="http://schemas.microsoft.com/office/drawing/2014/main" id="{C6122356-CFE1-FD0B-0593-0A91CDDD702D}"/>
              </a:ext>
            </a:extLst>
          </p:cNvPr>
          <p:cNvSpPr>
            <a:spLocks noGrp="1"/>
          </p:cNvSpPr>
          <p:nvPr>
            <p:ph type="body" sz="half" idx="16"/>
          </p:nvPr>
        </p:nvSpPr>
        <p:spPr/>
        <p:txBody>
          <a:bodyPr/>
          <a:lstStyle/>
          <a:p>
            <a:pPr marL="285750" indent="-285750">
              <a:buFont typeface="Arial" panose="020B0604020202020204" pitchFamily="34" charset="0"/>
              <a:buChar char="•"/>
            </a:pPr>
            <a:r>
              <a:rPr lang="en-US" dirty="0"/>
              <a:t>Human computer interactions</a:t>
            </a:r>
          </a:p>
          <a:p>
            <a:pPr marL="285750" indent="-285750">
              <a:buFont typeface="Arial" panose="020B0604020202020204" pitchFamily="34" charset="0"/>
              <a:buChar char="•"/>
            </a:pPr>
            <a:r>
              <a:rPr lang="en-US" dirty="0"/>
              <a:t>User centered design</a:t>
            </a:r>
          </a:p>
          <a:p>
            <a:pPr marL="285750" indent="-285750">
              <a:buFont typeface="Arial" panose="020B0604020202020204" pitchFamily="34" charset="0"/>
              <a:buChar char="•"/>
            </a:pPr>
            <a:r>
              <a:rPr lang="en-US" dirty="0"/>
              <a:t>User Experience</a:t>
            </a:r>
          </a:p>
          <a:p>
            <a:pPr marL="285750" indent="-285750">
              <a:buFont typeface="Arial" panose="020B0604020202020204" pitchFamily="34" charset="0"/>
              <a:buChar char="•"/>
            </a:pPr>
            <a:r>
              <a:rPr lang="en-US" dirty="0"/>
              <a:t>Usability</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710101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9A40-9599-DCD3-E337-DD9E99B0E643}"/>
              </a:ext>
            </a:extLst>
          </p:cNvPr>
          <p:cNvSpPr>
            <a:spLocks noGrp="1"/>
          </p:cNvSpPr>
          <p:nvPr>
            <p:ph type="title"/>
          </p:nvPr>
        </p:nvSpPr>
        <p:spPr/>
        <p:txBody>
          <a:bodyPr/>
          <a:lstStyle/>
          <a:p>
            <a:r>
              <a:rPr lang="en-US" dirty="0"/>
              <a:t>Abstract</a:t>
            </a:r>
          </a:p>
        </p:txBody>
      </p:sp>
      <p:sp>
        <p:nvSpPr>
          <p:cNvPr id="3" name="Content Placeholder 2">
            <a:extLst>
              <a:ext uri="{FF2B5EF4-FFF2-40B4-BE49-F238E27FC236}">
                <a16:creationId xmlns:a16="http://schemas.microsoft.com/office/drawing/2014/main" id="{CA81F176-C76F-1934-D2C4-36865C5792EC}"/>
              </a:ext>
            </a:extLst>
          </p:cNvPr>
          <p:cNvSpPr>
            <a:spLocks noGrp="1"/>
          </p:cNvSpPr>
          <p:nvPr>
            <p:ph idx="1"/>
          </p:nvPr>
        </p:nvSpPr>
        <p:spPr/>
        <p:txBody>
          <a:bodyPr>
            <a:normAutofit/>
          </a:bodyPr>
          <a:lstStyle/>
          <a:p>
            <a:pPr marL="0" marR="0" indent="0" algn="just">
              <a:spcBef>
                <a:spcPts val="0"/>
              </a:spcBef>
              <a:spcAft>
                <a:spcPts val="0"/>
              </a:spcAft>
              <a:buNone/>
            </a:pPr>
            <a:r>
              <a:rPr lang="en-GB" sz="1800" b="1" dirty="0">
                <a:solidFill>
                  <a:srgbClr val="374151"/>
                </a:solidFill>
                <a:effectLst/>
                <a:latin typeface="Söhne"/>
              </a:rPr>
              <a:t>Abstract:</a:t>
            </a:r>
            <a:r>
              <a:rPr lang="en-GB" sz="1800" dirty="0">
                <a:solidFill>
                  <a:srgbClr val="374151"/>
                </a:solidFill>
                <a:effectLst/>
                <a:latin typeface="Söhne"/>
              </a:rPr>
              <a:t> As the integration of Artificial Intelligence (AI) technologies in education gains prominence, understanding the cultural and societal factors that influence AI adoption becomes imperative. This research aims to investigate how AI adoption in education varies across diverse cultures and societies, focusing on the cultural attitudes, values, and expectations that shape the adoption and implementation of AI technologies. The study employs the </a:t>
            </a:r>
            <a:r>
              <a:rPr lang="en-GB" sz="1800" dirty="0">
                <a:effectLst/>
                <a:latin typeface="Calibri" panose="020F0502020204030204" pitchFamily="34" charset="0"/>
              </a:rPr>
              <a:t>Unified Theory of Acceptance and Use of Technology (UTAUT)</a:t>
            </a:r>
            <a:r>
              <a:rPr lang="en-GB" sz="1800" dirty="0">
                <a:solidFill>
                  <a:srgbClr val="374151"/>
                </a:solidFill>
                <a:effectLst/>
                <a:latin typeface="Söhne"/>
              </a:rPr>
              <a:t>) as a theoretical framework to assess the impact of cultural dimensions on adoption of AI technologies in education.</a:t>
            </a:r>
            <a:endParaRPr lang="en-GB" sz="1800" dirty="0">
              <a:effectLst/>
              <a:latin typeface="Calibri" panose="020F0502020204030204" pitchFamily="34" charset="0"/>
            </a:endParaRPr>
          </a:p>
          <a:p>
            <a:pPr algn="just"/>
            <a:r>
              <a:rPr lang="en-GB" sz="1800" b="1" dirty="0">
                <a:solidFill>
                  <a:srgbClr val="374151"/>
                </a:solidFill>
                <a:effectLst/>
                <a:latin typeface="Söhne"/>
              </a:rPr>
              <a:t>Purpose:</a:t>
            </a:r>
            <a:r>
              <a:rPr lang="en-GB" sz="1800" dirty="0">
                <a:solidFill>
                  <a:srgbClr val="374151"/>
                </a:solidFill>
                <a:effectLst/>
                <a:latin typeface="Söhne"/>
              </a:rPr>
              <a:t> This study seeks to examine the interplay between cultural attitudes and the adoption of AI technologies in educational settings, offering insights into how cultural variations influence individuals perceptions and intentions regarding AI adoption.</a:t>
            </a:r>
          </a:p>
        </p:txBody>
      </p:sp>
    </p:spTree>
    <p:extLst>
      <p:ext uri="{BB962C8B-B14F-4D97-AF65-F5344CB8AC3E}">
        <p14:creationId xmlns:p14="http://schemas.microsoft.com/office/powerpoint/2010/main" val="720608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0EDF2-1A01-ACBD-E844-B3BEC2247DA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4A264B-6E60-841C-4022-E49E2569FB8D}"/>
              </a:ext>
            </a:extLst>
          </p:cNvPr>
          <p:cNvSpPr>
            <a:spLocks noGrp="1"/>
          </p:cNvSpPr>
          <p:nvPr>
            <p:ph idx="1"/>
          </p:nvPr>
        </p:nvSpPr>
        <p:spPr/>
        <p:txBody>
          <a:bodyPr>
            <a:normAutofit fontScale="92500"/>
          </a:bodyPr>
          <a:lstStyle/>
          <a:p>
            <a:pPr algn="just">
              <a:spcBef>
                <a:spcPts val="0"/>
              </a:spcBef>
            </a:pPr>
            <a:r>
              <a:rPr lang="en-GB" sz="1800" b="1" dirty="0">
                <a:solidFill>
                  <a:srgbClr val="374151"/>
                </a:solidFill>
                <a:effectLst/>
                <a:latin typeface="Söhne"/>
              </a:rPr>
              <a:t>Design/Methodology/Approach:</a:t>
            </a:r>
            <a:r>
              <a:rPr lang="en-GB" sz="1800" dirty="0">
                <a:solidFill>
                  <a:srgbClr val="374151"/>
                </a:solidFill>
                <a:effectLst/>
                <a:latin typeface="Söhne"/>
              </a:rPr>
              <a:t> Employing a mixed-methods approach, the research combines a cross-cultural survey and qualitative interviews. Drawing from UTAUT constructs, the survey instrument captures participants' perceptions of AI's utility and ease of use in education. The survey is administered across diverse cultural contexts, followed by in-depth interviews that delve into the cultural dimensions shaping attitudes towards AI adoption.</a:t>
            </a:r>
          </a:p>
          <a:p>
            <a:pPr algn="just">
              <a:spcBef>
                <a:spcPts val="0"/>
              </a:spcBef>
            </a:pPr>
            <a:r>
              <a:rPr lang="en-GB" sz="1800" b="1" dirty="0">
                <a:solidFill>
                  <a:srgbClr val="374151"/>
                </a:solidFill>
                <a:effectLst/>
                <a:latin typeface="Söhne"/>
              </a:rPr>
              <a:t>Potential Findings:</a:t>
            </a:r>
            <a:r>
              <a:rPr lang="en-GB" sz="1800" dirty="0">
                <a:solidFill>
                  <a:srgbClr val="374151"/>
                </a:solidFill>
                <a:effectLst/>
                <a:latin typeface="Söhne"/>
              </a:rPr>
              <a:t> Quantitative analysis of survey data would reveal the influence of cultural dimensions on the perceived usefulness and ease of AI technologies, highlighting variations in AI adoption intentions across cultures. Qualitative insights deepen these findings by elucidating cultural values that either facilitate or hinder the integration of AI in education.</a:t>
            </a:r>
          </a:p>
          <a:p>
            <a:pPr algn="just">
              <a:spcBef>
                <a:spcPts val="0"/>
              </a:spcBef>
            </a:pPr>
            <a:r>
              <a:rPr lang="en-GB" sz="1800" b="1" dirty="0">
                <a:solidFill>
                  <a:srgbClr val="374151"/>
                </a:solidFill>
                <a:effectLst/>
                <a:latin typeface="Söhne"/>
              </a:rPr>
              <a:t>Keywords:</a:t>
            </a:r>
            <a:r>
              <a:rPr lang="en-GB" sz="1800" dirty="0">
                <a:solidFill>
                  <a:srgbClr val="374151"/>
                </a:solidFill>
                <a:effectLst/>
                <a:latin typeface="Söhne"/>
              </a:rPr>
              <a:t> Artificial Intelligence, AI adoption, education, cultural impact, cross-cultural analysis, Unified Theory of Acceptance and Use of Technology (UTAUT), mixed-methods research, technology acceptance, cultural diversity.</a:t>
            </a:r>
          </a:p>
        </p:txBody>
      </p:sp>
    </p:spTree>
    <p:extLst>
      <p:ext uri="{BB962C8B-B14F-4D97-AF65-F5344CB8AC3E}">
        <p14:creationId xmlns:p14="http://schemas.microsoft.com/office/powerpoint/2010/main" val="4360712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7BC47-59B5-9895-892C-DD35BF863FE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195B85-FE48-1FC7-9878-708D7A9A98BD}"/>
              </a:ext>
            </a:extLst>
          </p:cNvPr>
          <p:cNvSpPr>
            <a:spLocks noGrp="1"/>
          </p:cNvSpPr>
          <p:nvPr>
            <p:ph idx="1"/>
          </p:nvPr>
        </p:nvSpPr>
        <p:spPr/>
        <p:txBody>
          <a:bodyPr/>
          <a:lstStyle/>
          <a:p>
            <a:pPr algn="just">
              <a:spcBef>
                <a:spcPts val="0"/>
              </a:spcBef>
            </a:pPr>
            <a:r>
              <a:rPr lang="en-GB" sz="1800" b="1" dirty="0">
                <a:solidFill>
                  <a:srgbClr val="374151"/>
                </a:solidFill>
                <a:effectLst/>
                <a:latin typeface="Söhne"/>
              </a:rPr>
              <a:t>Potential Research Limitations/Implications:</a:t>
            </a:r>
            <a:r>
              <a:rPr lang="en-GB" sz="1800" dirty="0">
                <a:solidFill>
                  <a:srgbClr val="374151"/>
                </a:solidFill>
                <a:effectLst/>
                <a:latin typeface="Söhne"/>
              </a:rPr>
              <a:t> </a:t>
            </a:r>
            <a:r>
              <a:rPr lang="en-GB" dirty="0">
                <a:solidFill>
                  <a:srgbClr val="374151"/>
                </a:solidFill>
                <a:latin typeface="Söhne"/>
              </a:rPr>
              <a:t>T</a:t>
            </a:r>
            <a:r>
              <a:rPr lang="en-GB" sz="1800" dirty="0">
                <a:solidFill>
                  <a:srgbClr val="374151"/>
                </a:solidFill>
                <a:effectLst/>
                <a:latin typeface="Söhne"/>
              </a:rPr>
              <a:t>his research acknowledges potential limitations such as cultural biases in survey responses and the challenge of generalizing findings across all cultural contexts. However, the study will contribute to the understanding of how cultural attitudes intersect with AI adoption, providing valuable implications for educational policymakers, institutions, and practitioners.</a:t>
            </a:r>
          </a:p>
          <a:p>
            <a:pPr marL="0" indent="0" algn="just">
              <a:spcBef>
                <a:spcPts val="0"/>
              </a:spcBef>
              <a:buNone/>
            </a:pPr>
            <a:endParaRPr lang="en-GB" sz="1800" dirty="0">
              <a:solidFill>
                <a:srgbClr val="374151"/>
              </a:solidFill>
              <a:effectLst/>
              <a:latin typeface="Söhne"/>
            </a:endParaRPr>
          </a:p>
          <a:p>
            <a:pPr algn="just">
              <a:spcBef>
                <a:spcPts val="0"/>
              </a:spcBef>
            </a:pPr>
            <a:r>
              <a:rPr lang="en-GB" sz="1800" b="1" dirty="0">
                <a:solidFill>
                  <a:srgbClr val="374151"/>
                </a:solidFill>
                <a:effectLst/>
                <a:latin typeface="Söhne"/>
              </a:rPr>
              <a:t>Originality/Value:</a:t>
            </a:r>
            <a:r>
              <a:rPr lang="en-GB" sz="1800" dirty="0">
                <a:solidFill>
                  <a:srgbClr val="374151"/>
                </a:solidFill>
                <a:effectLst/>
                <a:latin typeface="Söhne"/>
              </a:rPr>
              <a:t> This study provides unique insights into the cultural impact of AI adoption in education, utilizing the UTAUT framework to explore how cross-cultural variations affect technology acceptance. Its contribution lies in enhancing the understanding of technology adoption and the role of cultural influences in educational contexts.</a:t>
            </a:r>
          </a:p>
          <a:p>
            <a:pPr marL="0" marR="0" indent="0" algn="just">
              <a:spcBef>
                <a:spcPts val="0"/>
              </a:spcBef>
              <a:spcAft>
                <a:spcPts val="0"/>
              </a:spcAft>
              <a:buNone/>
            </a:pPr>
            <a:endParaRPr lang="en-GB" sz="1800" dirty="0">
              <a:solidFill>
                <a:srgbClr val="374151"/>
              </a:solidFill>
              <a:effectLst/>
              <a:latin typeface="Söhne"/>
            </a:endParaRPr>
          </a:p>
        </p:txBody>
      </p:sp>
    </p:spTree>
    <p:extLst>
      <p:ext uri="{BB962C8B-B14F-4D97-AF65-F5344CB8AC3E}">
        <p14:creationId xmlns:p14="http://schemas.microsoft.com/office/powerpoint/2010/main" val="22463100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1D698-F70C-476A-AAEB-BCF1F7AD3114}"/>
              </a:ext>
            </a:extLst>
          </p:cNvPr>
          <p:cNvSpPr>
            <a:spLocks noGrp="1"/>
          </p:cNvSpPr>
          <p:nvPr>
            <p:ph type="title"/>
          </p:nvPr>
        </p:nvSpPr>
        <p:spPr/>
        <p:txBody>
          <a:bodyPr/>
          <a:lstStyle/>
          <a:p>
            <a:r>
              <a:rPr lang="en-US" dirty="0"/>
              <a:t>REFERENCES (1/6)</a:t>
            </a:r>
          </a:p>
        </p:txBody>
      </p:sp>
      <p:sp>
        <p:nvSpPr>
          <p:cNvPr id="3" name="Content Placeholder 2">
            <a:extLst>
              <a:ext uri="{FF2B5EF4-FFF2-40B4-BE49-F238E27FC236}">
                <a16:creationId xmlns:a16="http://schemas.microsoft.com/office/drawing/2014/main" id="{0F51AD07-2D0A-2991-2E88-CE9D5CB71200}"/>
              </a:ext>
            </a:extLst>
          </p:cNvPr>
          <p:cNvSpPr>
            <a:spLocks noGrp="1"/>
          </p:cNvSpPr>
          <p:nvPr>
            <p:ph idx="1"/>
          </p:nvPr>
        </p:nvSpPr>
        <p:spPr/>
        <p:txBody>
          <a:bodyPr>
            <a:normAutofit fontScale="92500" lnSpcReduction="10000"/>
          </a:bodyPr>
          <a:lstStyle/>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Anderson, J. E., &amp;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Schwager</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P. H. (n.d.).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SME ADOPTION OF WIRELESS LAN TECHNOLOGY: APPLYING THE UTAUT MODEL</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a:t>
            </a:r>
          </a:p>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Chau, P. Y. K. (1996). An empirical investigation on factors affecting the acceptance of CASE by systems developers. In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Information &amp; Management</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30).</a:t>
            </a:r>
            <a:endParaRPr lang="en-HK" sz="1800" dirty="0">
              <a:effectLst/>
              <a:latin typeface="TimesNewRomanPSMT"/>
            </a:endParaRPr>
          </a:p>
          <a:p>
            <a:r>
              <a:rPr lang="en-HK" sz="1800" dirty="0">
                <a:effectLst/>
                <a:latin typeface="TimesNewRomanPSMT"/>
              </a:rPr>
              <a:t>Chen, X., </a:t>
            </a:r>
            <a:r>
              <a:rPr lang="en-HK" sz="1800" dirty="0" err="1">
                <a:effectLst/>
                <a:latin typeface="TimesNewRomanPSMT"/>
              </a:rPr>
              <a:t>Xie</a:t>
            </a:r>
            <a:r>
              <a:rPr lang="en-HK" sz="1800" dirty="0">
                <a:effectLst/>
                <a:latin typeface="TimesNewRomanPSMT"/>
              </a:rPr>
              <a:t>, H., &amp; Hwang, G. J. (2020). A Multi-perspective study on artificial intelligence in education: Grants, conferences, journals, software tools, institutions, and researchers. </a:t>
            </a:r>
            <a:r>
              <a:rPr lang="en-HK" sz="1800" i="1" dirty="0">
                <a:effectLst/>
                <a:latin typeface="TimesNewRomanPS"/>
              </a:rPr>
              <a:t>Computers and Education: Artificial Intelligenc</a:t>
            </a:r>
            <a:r>
              <a:rPr lang="en-HK" sz="1800" dirty="0">
                <a:effectLst/>
                <a:latin typeface="TimesNewRomanPSMT"/>
              </a:rPr>
              <a:t>e,1,100005. doi:10.1016/j.caeai.2020.100005 </a:t>
            </a:r>
          </a:p>
          <a:p>
            <a:r>
              <a:rPr lang="en-HK" sz="1800" dirty="0">
                <a:effectLst/>
                <a:latin typeface="TimesNewRomanPSMT"/>
              </a:rPr>
              <a:t>Colchester, K., </a:t>
            </a:r>
            <a:r>
              <a:rPr lang="en-HK" sz="1800" dirty="0" err="1">
                <a:effectLst/>
                <a:latin typeface="TimesNewRomanPSMT"/>
              </a:rPr>
              <a:t>Hagras</a:t>
            </a:r>
            <a:r>
              <a:rPr lang="en-HK" sz="1800" dirty="0">
                <a:effectLst/>
                <a:latin typeface="TimesNewRomanPSMT"/>
              </a:rPr>
              <a:t>, H., </a:t>
            </a:r>
            <a:r>
              <a:rPr lang="en-HK" sz="1800" dirty="0" err="1">
                <a:effectLst/>
                <a:latin typeface="TimesNewRomanPSMT"/>
              </a:rPr>
              <a:t>Alghazzawi</a:t>
            </a:r>
            <a:r>
              <a:rPr lang="en-HK" sz="1800" dirty="0">
                <a:effectLst/>
                <a:latin typeface="TimesNewRomanPSMT"/>
              </a:rPr>
              <a:t>, D., &amp; </a:t>
            </a:r>
            <a:r>
              <a:rPr lang="en-HK" sz="1800" dirty="0" err="1">
                <a:effectLst/>
                <a:latin typeface="TimesNewRomanPSMT"/>
              </a:rPr>
              <a:t>Aldabbagh</a:t>
            </a:r>
            <a:r>
              <a:rPr lang="en-HK" sz="1800" dirty="0">
                <a:effectLst/>
                <a:latin typeface="TimesNewRomanPSMT"/>
              </a:rPr>
              <a:t>, G. (2017). A Survey of artificial intelligence techniques employed for adaptive educational systems within e-learning platforms. </a:t>
            </a:r>
            <a:r>
              <a:rPr lang="en-HK" sz="1800" i="1" dirty="0">
                <a:effectLst/>
                <a:latin typeface="TimesNewRomanPS"/>
              </a:rPr>
              <a:t>Journal of Artificial Intelligence and Soft Computing Research</a:t>
            </a:r>
            <a:r>
              <a:rPr lang="en-HK" sz="1800" dirty="0">
                <a:effectLst/>
                <a:latin typeface="TimesNewRomanPSMT"/>
              </a:rPr>
              <a:t>, </a:t>
            </a:r>
            <a:r>
              <a:rPr lang="en-HK" sz="1800" i="1" dirty="0">
                <a:effectLst/>
                <a:latin typeface="TimesNewRomanPS"/>
              </a:rPr>
              <a:t>7</a:t>
            </a:r>
            <a:r>
              <a:rPr lang="en-HK" sz="1800" dirty="0">
                <a:effectLst/>
                <a:latin typeface="TimesNewRomanPSMT"/>
              </a:rPr>
              <a:t>(1), 47–64. </a:t>
            </a:r>
          </a:p>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Day, D. (1996).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Cultural Bases of Interface Acceptance: Methods</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104). http://</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aisel.aisnet.org</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/amcis1996/104</a:t>
            </a:r>
            <a:endParaRPr lang="en-HK"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HK" dirty="0"/>
          </a:p>
          <a:p>
            <a:endParaRPr lang="en-HK" dirty="0"/>
          </a:p>
        </p:txBody>
      </p:sp>
    </p:spTree>
    <p:extLst>
      <p:ext uri="{BB962C8B-B14F-4D97-AF65-F5344CB8AC3E}">
        <p14:creationId xmlns:p14="http://schemas.microsoft.com/office/powerpoint/2010/main" val="1867412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1D698-F70C-476A-AAEB-BCF1F7AD3114}"/>
              </a:ext>
            </a:extLst>
          </p:cNvPr>
          <p:cNvSpPr>
            <a:spLocks noGrp="1"/>
          </p:cNvSpPr>
          <p:nvPr>
            <p:ph type="title"/>
          </p:nvPr>
        </p:nvSpPr>
        <p:spPr/>
        <p:txBody>
          <a:bodyPr/>
          <a:lstStyle/>
          <a:p>
            <a:r>
              <a:rPr lang="en-US" dirty="0"/>
              <a:t>REFERENCES (2/6)</a:t>
            </a:r>
          </a:p>
        </p:txBody>
      </p:sp>
      <p:sp>
        <p:nvSpPr>
          <p:cNvPr id="3" name="Content Placeholder 2">
            <a:extLst>
              <a:ext uri="{FF2B5EF4-FFF2-40B4-BE49-F238E27FC236}">
                <a16:creationId xmlns:a16="http://schemas.microsoft.com/office/drawing/2014/main" id="{0F51AD07-2D0A-2991-2E88-CE9D5CB71200}"/>
              </a:ext>
            </a:extLst>
          </p:cNvPr>
          <p:cNvSpPr>
            <a:spLocks noGrp="1"/>
          </p:cNvSpPr>
          <p:nvPr>
            <p:ph idx="1"/>
          </p:nvPr>
        </p:nvSpPr>
        <p:spPr/>
        <p:txBody>
          <a:bodyPr>
            <a:normAutofit fontScale="92500"/>
          </a:bodyPr>
          <a:lstStyle/>
          <a:p>
            <a:pPr indent="-304800"/>
            <a:r>
              <a:rPr lang="en-HK" sz="1800" dirty="0">
                <a:effectLst/>
                <a:latin typeface="TimesNewRomanPSMT"/>
              </a:rPr>
              <a:t>Edwards, C., Edwards, A., Spence, P. R., &amp; Lin, X. (2018). I, teacher: Using artificial intelligence (AI) and social robots in communication and instruction. </a:t>
            </a:r>
            <a:r>
              <a:rPr lang="en-HK" sz="1800" i="1" dirty="0">
                <a:effectLst/>
                <a:latin typeface="TimesNewRomanPS"/>
              </a:rPr>
              <a:t>Communication Education</a:t>
            </a:r>
            <a:r>
              <a:rPr lang="en-HK" sz="1800" dirty="0">
                <a:effectLst/>
                <a:latin typeface="TimesNewRomanPSMT"/>
              </a:rPr>
              <a:t>, 67(4), 473–480. </a:t>
            </a:r>
            <a:endParaRPr lang="en-GB" sz="1800" dirty="0">
              <a:effectLst/>
              <a:latin typeface="Times New Roman" panose="02020603050405020304" pitchFamily="18" charset="0"/>
              <a:ea typeface="Times New Roman" panose="02020603050405020304" pitchFamily="18" charset="0"/>
            </a:endParaRPr>
          </a:p>
          <a:p>
            <a:pPr indent="-304800"/>
            <a:r>
              <a:rPr lang="en-GB" sz="1800" dirty="0" err="1">
                <a:effectLst/>
                <a:latin typeface="Times New Roman" panose="02020603050405020304" pitchFamily="18" charset="0"/>
                <a:ea typeface="Times New Roman" panose="02020603050405020304" pitchFamily="18" charset="0"/>
              </a:rPr>
              <a:t>Fathema</a:t>
            </a:r>
            <a:r>
              <a:rPr lang="en-GB" sz="1800" dirty="0">
                <a:effectLst/>
                <a:latin typeface="Times New Roman" panose="02020603050405020304" pitchFamily="18" charset="0"/>
                <a:ea typeface="Times New Roman" panose="02020603050405020304" pitchFamily="18" charset="0"/>
              </a:rPr>
              <a:t>, N., Shannon, D., &amp; Ross, M. (2015). Expanding The Technology Acceptance Model (TAM) to Examine Faculty Use of Learning Management Systems (LMSs) In Higher Education Institutions. In </a:t>
            </a:r>
            <a:r>
              <a:rPr lang="en-GB" sz="1800" i="1" dirty="0">
                <a:effectLst/>
                <a:latin typeface="Times New Roman" panose="02020603050405020304" pitchFamily="18" charset="0"/>
                <a:ea typeface="Times New Roman" panose="02020603050405020304" pitchFamily="18" charset="0"/>
              </a:rPr>
              <a:t>MERLOT Journal of Online Learning and Teaching</a:t>
            </a:r>
            <a:r>
              <a:rPr lang="en-GB" sz="1800" dirty="0">
                <a:effectLst/>
                <a:latin typeface="Times New Roman" panose="02020603050405020304" pitchFamily="18" charset="0"/>
                <a:ea typeface="Times New Roman" panose="02020603050405020304" pitchFamily="18" charset="0"/>
              </a:rPr>
              <a:t> (Vol. 11, Issue 2).</a:t>
            </a:r>
          </a:p>
          <a:p>
            <a:pPr indent="-304800"/>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Gefen, D., &amp; Straub, D. W. (1997). Gender Differences in the Perception and Use of E-Mail: An Extension to the Technology Acceptance Model. In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Source: MIS Quarterly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21, Issue 4).</a:t>
            </a:r>
            <a:endParaRPr lang="en-GB" sz="1800" dirty="0">
              <a:effectLst/>
              <a:latin typeface="Times New Roman" panose="02020603050405020304" pitchFamily="18" charset="0"/>
              <a:ea typeface="Times New Roman" panose="02020603050405020304" pitchFamily="18" charset="0"/>
            </a:endParaRPr>
          </a:p>
          <a:p>
            <a:pPr indent="-304800"/>
            <a:r>
              <a:rPr lang="en-GB" sz="1800" dirty="0">
                <a:effectLst/>
                <a:latin typeface="Times New Roman" panose="02020603050405020304" pitchFamily="18" charset="0"/>
                <a:ea typeface="Times New Roman" panose="02020603050405020304" pitchFamily="18" charset="0"/>
              </a:rPr>
              <a:t>Gibson, S. G., Harris, M. L., &amp; </a:t>
            </a:r>
            <a:r>
              <a:rPr lang="en-GB" sz="1800" dirty="0" err="1">
                <a:effectLst/>
                <a:latin typeface="Times New Roman" panose="02020603050405020304" pitchFamily="18" charset="0"/>
                <a:ea typeface="Times New Roman" panose="02020603050405020304" pitchFamily="18" charset="0"/>
              </a:rPr>
              <a:t>Colaric</a:t>
            </a:r>
            <a:r>
              <a:rPr lang="en-GB" sz="1800" dirty="0">
                <a:effectLst/>
                <a:latin typeface="Times New Roman" panose="02020603050405020304" pitchFamily="18" charset="0"/>
                <a:ea typeface="Times New Roman" panose="02020603050405020304" pitchFamily="18" charset="0"/>
              </a:rPr>
              <a:t>, S. M. (2008). Technology Acceptance in an Academic Context: Faculty Acceptance of Online Education. </a:t>
            </a:r>
            <a:r>
              <a:rPr lang="en-GB" sz="1800" i="1" dirty="0">
                <a:effectLst/>
                <a:latin typeface="Times New Roman" panose="02020603050405020304" pitchFamily="18" charset="0"/>
                <a:ea typeface="Times New Roman" panose="02020603050405020304" pitchFamily="18" charset="0"/>
              </a:rPr>
              <a:t>Journal of Education for Business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83</a:t>
            </a:r>
            <a:r>
              <a:rPr lang="en-GB" sz="1800" dirty="0">
                <a:effectLst/>
                <a:latin typeface="Times New Roman" panose="02020603050405020304" pitchFamily="18" charset="0"/>
                <a:ea typeface="Times New Roman" panose="02020603050405020304" pitchFamily="18" charset="0"/>
              </a:rPr>
              <a:t>(6), 355–359. https://</a:t>
            </a:r>
            <a:r>
              <a:rPr lang="en-GB" sz="1800" dirty="0" err="1">
                <a:effectLst/>
                <a:latin typeface="Times New Roman" panose="02020603050405020304" pitchFamily="18" charset="0"/>
                <a:ea typeface="Times New Roman" panose="02020603050405020304" pitchFamily="18" charset="0"/>
              </a:rPr>
              <a:t>doi.org</a:t>
            </a:r>
            <a:r>
              <a:rPr lang="en-GB" sz="1800" dirty="0">
                <a:effectLst/>
                <a:latin typeface="Times New Roman" panose="02020603050405020304" pitchFamily="18" charset="0"/>
                <a:ea typeface="Times New Roman" panose="02020603050405020304" pitchFamily="18" charset="0"/>
              </a:rPr>
              <a:t>/10.3200/joeb.83.6.355-359</a:t>
            </a:r>
            <a:endParaRPr lang="en-HK" sz="1800" dirty="0">
              <a:effectLst/>
              <a:latin typeface="Times New Roman" panose="02020603050405020304" pitchFamily="18" charset="0"/>
              <a:ea typeface="PMingLiU" panose="02020500000000000000" pitchFamily="18" charset="-120"/>
            </a:endParaRPr>
          </a:p>
          <a:p>
            <a:pPr indent="-304800"/>
            <a:endParaRPr lang="en-HK" sz="1800" dirty="0">
              <a:effectLst/>
              <a:latin typeface="Times New Roman" panose="02020603050405020304" pitchFamily="18" charset="0"/>
              <a:ea typeface="PMingLiU" panose="02020500000000000000" pitchFamily="18" charset="-120"/>
            </a:endParaRPr>
          </a:p>
          <a:p>
            <a:endParaRPr lang="en-HK" dirty="0"/>
          </a:p>
          <a:p>
            <a:endParaRPr lang="en-HK" dirty="0"/>
          </a:p>
        </p:txBody>
      </p:sp>
    </p:spTree>
    <p:extLst>
      <p:ext uri="{BB962C8B-B14F-4D97-AF65-F5344CB8AC3E}">
        <p14:creationId xmlns:p14="http://schemas.microsoft.com/office/powerpoint/2010/main" val="3103566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1D698-F70C-476A-AAEB-BCF1F7AD3114}"/>
              </a:ext>
            </a:extLst>
          </p:cNvPr>
          <p:cNvSpPr>
            <a:spLocks noGrp="1"/>
          </p:cNvSpPr>
          <p:nvPr>
            <p:ph type="title"/>
          </p:nvPr>
        </p:nvSpPr>
        <p:spPr/>
        <p:txBody>
          <a:bodyPr/>
          <a:lstStyle/>
          <a:p>
            <a:r>
              <a:rPr lang="en-US" dirty="0"/>
              <a:t>REFERENCES(3/6)</a:t>
            </a:r>
          </a:p>
        </p:txBody>
      </p:sp>
      <p:sp>
        <p:nvSpPr>
          <p:cNvPr id="3" name="Content Placeholder 2">
            <a:extLst>
              <a:ext uri="{FF2B5EF4-FFF2-40B4-BE49-F238E27FC236}">
                <a16:creationId xmlns:a16="http://schemas.microsoft.com/office/drawing/2014/main" id="{0F51AD07-2D0A-2991-2E88-CE9D5CB71200}"/>
              </a:ext>
            </a:extLst>
          </p:cNvPr>
          <p:cNvSpPr>
            <a:spLocks noGrp="1"/>
          </p:cNvSpPr>
          <p:nvPr>
            <p:ph idx="1"/>
          </p:nvPr>
        </p:nvSpPr>
        <p:spPr/>
        <p:txBody>
          <a:bodyPr>
            <a:normAutofit fontScale="92500" lnSpcReduction="20000"/>
          </a:bodyPr>
          <a:lstStyle/>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Howard, I. S., Hammond, J., &amp;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Lindegaard</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G. (1997).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The Role of Culture in Interface Acceptance</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Human Computer Interaction.</a:t>
            </a:r>
            <a:endParaRPr lang="en-HK" sz="1800" dirty="0">
              <a:effectLst/>
              <a:latin typeface="TimesNewRomanPSMT"/>
            </a:endParaRPr>
          </a:p>
          <a:p>
            <a:r>
              <a:rPr lang="en-HK" sz="1800" dirty="0">
                <a:effectLst/>
                <a:latin typeface="TimesNewRomanPSMT"/>
              </a:rPr>
              <a:t>Hwang, G. J. (2003). A Conceptual map model for developing intelligent tutoring systems. </a:t>
            </a:r>
            <a:r>
              <a:rPr lang="en-HK" sz="1800" i="1" dirty="0">
                <a:effectLst/>
                <a:latin typeface="TimesNewRomanPS"/>
              </a:rPr>
              <a:t>Computers &amp; Education</a:t>
            </a:r>
            <a:r>
              <a:rPr lang="en-HK" sz="1800" dirty="0">
                <a:effectLst/>
                <a:latin typeface="TimesNewRomanPSMT"/>
              </a:rPr>
              <a:t>, </a:t>
            </a:r>
            <a:r>
              <a:rPr lang="en-HK" sz="1800" i="1" dirty="0">
                <a:effectLst/>
                <a:latin typeface="TimesNewRomanPS"/>
              </a:rPr>
              <a:t>40</a:t>
            </a:r>
            <a:r>
              <a:rPr lang="en-HK" sz="1800" dirty="0">
                <a:effectLst/>
                <a:latin typeface="TimesNewRomanPSMT"/>
              </a:rPr>
              <a:t>(3), 217–235. </a:t>
            </a:r>
          </a:p>
          <a:p>
            <a:r>
              <a:rPr lang="en-HK" sz="1800" dirty="0">
                <a:effectLst/>
                <a:latin typeface="TimesNewRomanPSMT"/>
              </a:rPr>
              <a:t>Hwang, G.-J., Chen, C.-Y., Tsai, P.-S., &amp; Tsai, C.-C. (2011). An Expert system for improving web-based problem-solving ability of students. </a:t>
            </a:r>
            <a:r>
              <a:rPr lang="en-HK" sz="1800" i="1" dirty="0">
                <a:effectLst/>
                <a:latin typeface="TimesNewRomanPS"/>
              </a:rPr>
              <a:t>Expert Systems with Applications</a:t>
            </a:r>
            <a:r>
              <a:rPr lang="en-HK" sz="1800" dirty="0">
                <a:effectLst/>
                <a:latin typeface="TimesNewRomanPSMT"/>
              </a:rPr>
              <a:t>, </a:t>
            </a:r>
            <a:r>
              <a:rPr lang="en-HK" sz="1800" i="1" dirty="0">
                <a:effectLst/>
                <a:latin typeface="TimesNewRomanPS"/>
              </a:rPr>
              <a:t>38</a:t>
            </a:r>
            <a:r>
              <a:rPr lang="en-HK" sz="1800" dirty="0">
                <a:effectLst/>
                <a:latin typeface="TimesNewRomanPSMT"/>
              </a:rPr>
              <a:t>(7), 8664–8672. </a:t>
            </a:r>
          </a:p>
          <a:p>
            <a:r>
              <a:rPr lang="en-HK" sz="1800" dirty="0">
                <a:effectLst/>
                <a:latin typeface="TimesNewRomanPSMT"/>
              </a:rPr>
              <a:t>Hwang, G. J., </a:t>
            </a:r>
            <a:r>
              <a:rPr lang="en-HK" sz="1800" dirty="0" err="1">
                <a:effectLst/>
                <a:latin typeface="TimesNewRomanPSMT"/>
              </a:rPr>
              <a:t>Xie</a:t>
            </a:r>
            <a:r>
              <a:rPr lang="en-HK" sz="1800" dirty="0">
                <a:effectLst/>
                <a:latin typeface="TimesNewRomanPSMT"/>
              </a:rPr>
              <a:t>, H., Wah, B. W., &amp; </a:t>
            </a:r>
            <a:r>
              <a:rPr lang="en-HK" sz="1800" dirty="0" err="1">
                <a:effectLst/>
                <a:latin typeface="TimesNewRomanPSMT"/>
              </a:rPr>
              <a:t>Gaševic</a:t>
            </a:r>
            <a:r>
              <a:rPr lang="en-HK" sz="1800" dirty="0">
                <a:effectLst/>
                <a:latin typeface="TimesNewRomanPSMT"/>
              </a:rPr>
              <a:t>́, D. (2020). Vision, challenges, roles and research issues of artificial intelligence in education. </a:t>
            </a:r>
            <a:r>
              <a:rPr lang="en-HK" sz="1800" i="1" dirty="0">
                <a:effectLst/>
                <a:latin typeface="TimesNewRomanPS"/>
              </a:rPr>
              <a:t>Computers &amp; Education: Artificial Intelligence</a:t>
            </a:r>
            <a:r>
              <a:rPr lang="en-HK" sz="1800" dirty="0">
                <a:effectLst/>
                <a:latin typeface="TimesNewRomanPSMT"/>
              </a:rPr>
              <a:t>, </a:t>
            </a:r>
            <a:r>
              <a:rPr lang="en-HK" sz="1800" i="1" dirty="0">
                <a:effectLst/>
                <a:latin typeface="TimesNewRomanPS"/>
              </a:rPr>
              <a:t>1</a:t>
            </a:r>
            <a:r>
              <a:rPr lang="en-HK" sz="1800" dirty="0">
                <a:effectLst/>
                <a:latin typeface="TimesNewRomanPSMT"/>
              </a:rPr>
              <a:t>, 100001. doi:10.1016/j.caeai.2020.100001 </a:t>
            </a:r>
            <a:endParaRPr lang="en-HK" dirty="0"/>
          </a:p>
          <a:p>
            <a:r>
              <a:rPr lang="en-HK" sz="1800" dirty="0">
                <a:effectLst/>
                <a:latin typeface="TimesNewRomanPSMT"/>
              </a:rPr>
              <a:t>Hwang, G. J., &amp; Tu, Y. F. (2021). Roles and research trends of artificial intelligence in mathematics education: A Bibliometric mapping analysis and systematic review. </a:t>
            </a:r>
            <a:r>
              <a:rPr lang="en-HK" sz="1800" i="1" dirty="0">
                <a:effectLst/>
                <a:latin typeface="TimesNewRomanPS"/>
              </a:rPr>
              <a:t>Mathematics, 9</a:t>
            </a:r>
            <a:r>
              <a:rPr lang="en-HK" sz="1800" dirty="0">
                <a:effectLst/>
                <a:latin typeface="TimesNewRomanPSMT"/>
              </a:rPr>
              <a:t>(6), 584. doi:10.3390/math9060584 </a:t>
            </a:r>
            <a:endParaRPr lang="en-HK" dirty="0"/>
          </a:p>
          <a:p>
            <a:endParaRPr lang="en-HK" dirty="0"/>
          </a:p>
          <a:p>
            <a:endParaRPr lang="en-HK" dirty="0"/>
          </a:p>
        </p:txBody>
      </p:sp>
    </p:spTree>
    <p:extLst>
      <p:ext uri="{BB962C8B-B14F-4D97-AF65-F5344CB8AC3E}">
        <p14:creationId xmlns:p14="http://schemas.microsoft.com/office/powerpoint/2010/main" val="1366424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1D698-F70C-476A-AAEB-BCF1F7AD3114}"/>
              </a:ext>
            </a:extLst>
          </p:cNvPr>
          <p:cNvSpPr>
            <a:spLocks noGrp="1"/>
          </p:cNvSpPr>
          <p:nvPr>
            <p:ph type="title"/>
          </p:nvPr>
        </p:nvSpPr>
        <p:spPr/>
        <p:txBody>
          <a:bodyPr/>
          <a:lstStyle/>
          <a:p>
            <a:r>
              <a:rPr lang="en-US" dirty="0"/>
              <a:t>REFERENCES (4/6)</a:t>
            </a:r>
          </a:p>
        </p:txBody>
      </p:sp>
      <p:sp>
        <p:nvSpPr>
          <p:cNvPr id="3" name="Content Placeholder 2">
            <a:extLst>
              <a:ext uri="{FF2B5EF4-FFF2-40B4-BE49-F238E27FC236}">
                <a16:creationId xmlns:a16="http://schemas.microsoft.com/office/drawing/2014/main" id="{0F51AD07-2D0A-2991-2E88-CE9D5CB71200}"/>
              </a:ext>
            </a:extLst>
          </p:cNvPr>
          <p:cNvSpPr>
            <a:spLocks noGrp="1"/>
          </p:cNvSpPr>
          <p:nvPr>
            <p:ph idx="1"/>
          </p:nvPr>
        </p:nvSpPr>
        <p:spPr/>
        <p:txBody>
          <a:bodyPr>
            <a:normAutofit fontScale="92500"/>
          </a:bodyPr>
          <a:lstStyle/>
          <a:p>
            <a:r>
              <a:rPr lang="en-HK" sz="1800" kern="100" dirty="0">
                <a:effectLst/>
                <a:latin typeface="Calibri" panose="020F0502020204030204" pitchFamily="34" charset="0"/>
                <a:ea typeface="Calibri" panose="020F0502020204030204" pitchFamily="34" charset="0"/>
                <a:cs typeface="Times New Roman" panose="02020603050405020304" pitchFamily="18" charset="0"/>
              </a:rPr>
              <a:t>Kruger, T. and Roodt, G., Hofstede’s VSM-94 Revisited: Is it reliable and valid? South African Journal of Industrial Psychology. 29(1), 75–82, 2003. </a:t>
            </a:r>
            <a:endParaRPr lang="en-HK" sz="1800" dirty="0">
              <a:effectLst/>
              <a:latin typeface="TimesNewRomanPSMT"/>
            </a:endParaRPr>
          </a:p>
          <a:p>
            <a:r>
              <a:rPr lang="en-HK" sz="1800" dirty="0">
                <a:effectLst/>
                <a:latin typeface="TimesNewRomanPSMT"/>
              </a:rPr>
              <a:t>Nelson, M. J., </a:t>
            </a:r>
            <a:r>
              <a:rPr lang="en-HK" sz="1800" dirty="0" err="1">
                <a:effectLst/>
                <a:latin typeface="TimesNewRomanPSMT"/>
              </a:rPr>
              <a:t>Voithofer</a:t>
            </a:r>
            <a:r>
              <a:rPr lang="en-HK" sz="1800" dirty="0">
                <a:effectLst/>
                <a:latin typeface="TimesNewRomanPSMT"/>
              </a:rPr>
              <a:t>, R., &amp; Cheng, S. L. (2019). Mediating factors that influence the technology integration practices of teacher educators. </a:t>
            </a:r>
            <a:r>
              <a:rPr lang="en-HK" sz="1800" i="1" dirty="0">
                <a:effectLst/>
                <a:latin typeface="TimesNewRomanPS"/>
              </a:rPr>
              <a:t>Computers &amp; Education</a:t>
            </a:r>
            <a:r>
              <a:rPr lang="en-HK" sz="1800" dirty="0">
                <a:effectLst/>
                <a:latin typeface="TimesNewRomanPSMT"/>
              </a:rPr>
              <a:t>, </a:t>
            </a:r>
            <a:r>
              <a:rPr lang="en-HK" sz="1800" i="1" dirty="0">
                <a:effectLst/>
                <a:latin typeface="TimesNewRomanPS"/>
              </a:rPr>
              <a:t>128</a:t>
            </a:r>
            <a:r>
              <a:rPr lang="en-HK" sz="1800" dirty="0">
                <a:effectLst/>
                <a:latin typeface="TimesNewRomanPSMT"/>
              </a:rPr>
              <a:t>, 330–344. </a:t>
            </a:r>
          </a:p>
          <a:p>
            <a:r>
              <a:rPr lang="en-HK" sz="1800" dirty="0">
                <a:effectLst/>
                <a:latin typeface="TimesNewRomanPSMT"/>
              </a:rPr>
              <a:t>Nilsson, N. J. (2014). </a:t>
            </a:r>
            <a:r>
              <a:rPr lang="en-HK" sz="1800" i="1" dirty="0">
                <a:effectLst/>
                <a:latin typeface="TimesNewRomanPS"/>
              </a:rPr>
              <a:t>Principles of artificial intelligence</a:t>
            </a:r>
            <a:r>
              <a:rPr lang="en-HK" sz="1800" dirty="0">
                <a:effectLst/>
                <a:latin typeface="TimesNewRomanPSMT"/>
              </a:rPr>
              <a:t>. Burlington, MA: Morgan Kaufmann.</a:t>
            </a:r>
          </a:p>
          <a:p>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Oshlyansky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L., &amp;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Thimbleby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H. (2006).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A cautionary tale: Hofstede’s VSM revisited Digital Libraries View project </a:t>
            </a:r>
            <a:r>
              <a:rPr lang="en-HK" sz="1800" i="1" kern="100" dirty="0" err="1">
                <a:effectLst/>
                <a:latin typeface="Calibri" panose="020F0502020204030204" pitchFamily="34" charset="0"/>
                <a:ea typeface="Times New Roman" panose="02020603050405020304" pitchFamily="18" charset="0"/>
                <a:cs typeface="Times New Roman" panose="02020603050405020304" pitchFamily="18" charset="0"/>
              </a:rPr>
              <a:t>Modeling</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 and Verification of User Interface Software in Medical Devices View project</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hlinkClick r:id="rId2"/>
              </a:rPr>
              <a:t>https://www.researchgate.net/publication/241883841</a:t>
            </a:r>
            <a:endParaRPr lang="en-H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Oshlyansky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L., Cairns, P., &amp;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Thimbleby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H. (2007.).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Validating the Unified Theory of Acceptance and Use of Technology (UTAUT) tool cross-culturally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HK" sz="1800" dirty="0">
              <a:effectLst/>
              <a:latin typeface="TimesNewRomanPSMT"/>
            </a:endParaRPr>
          </a:p>
        </p:txBody>
      </p:sp>
    </p:spTree>
    <p:extLst>
      <p:ext uri="{BB962C8B-B14F-4D97-AF65-F5344CB8AC3E}">
        <p14:creationId xmlns:p14="http://schemas.microsoft.com/office/powerpoint/2010/main" val="27217969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9ECEC-2041-0E07-F0CC-4172DCEE6919}"/>
              </a:ext>
            </a:extLst>
          </p:cNvPr>
          <p:cNvSpPr>
            <a:spLocks noGrp="1"/>
          </p:cNvSpPr>
          <p:nvPr>
            <p:ph type="title"/>
          </p:nvPr>
        </p:nvSpPr>
        <p:spPr/>
        <p:txBody>
          <a:bodyPr/>
          <a:lstStyle/>
          <a:p>
            <a:r>
              <a:rPr lang="en-US" dirty="0"/>
              <a:t>REFERENCES (5/6)</a:t>
            </a:r>
          </a:p>
        </p:txBody>
      </p:sp>
      <p:sp>
        <p:nvSpPr>
          <p:cNvPr id="3" name="Content Placeholder 2">
            <a:extLst>
              <a:ext uri="{FF2B5EF4-FFF2-40B4-BE49-F238E27FC236}">
                <a16:creationId xmlns:a16="http://schemas.microsoft.com/office/drawing/2014/main" id="{3BA76F31-CEE1-4215-032E-BEA0FE933BBE}"/>
              </a:ext>
            </a:extLst>
          </p:cNvPr>
          <p:cNvSpPr>
            <a:spLocks noGrp="1"/>
          </p:cNvSpPr>
          <p:nvPr>
            <p:ph idx="1"/>
          </p:nvPr>
        </p:nvSpPr>
        <p:spPr/>
        <p:txBody>
          <a:bodyPr>
            <a:normAutofit fontScale="92500" lnSpcReduction="20000"/>
          </a:bodyPr>
          <a:lstStyle/>
          <a:p>
            <a:r>
              <a:rPr lang="en-HK" sz="1800" dirty="0" err="1">
                <a:effectLst/>
                <a:latin typeface="TimesNewRomanPSMT"/>
              </a:rPr>
              <a:t>Popenici</a:t>
            </a:r>
            <a:r>
              <a:rPr lang="en-HK" sz="1800" dirty="0">
                <a:effectLst/>
                <a:latin typeface="TimesNewRomanPSMT"/>
              </a:rPr>
              <a:t>, S. A., &amp; Kerr, S. (2017). Exploring the impact of artificial intelligence on teaching and learning in higher education. </a:t>
            </a:r>
            <a:r>
              <a:rPr lang="en-HK" sz="1800" i="1" dirty="0">
                <a:effectLst/>
                <a:latin typeface="TimesNewRomanPS"/>
              </a:rPr>
              <a:t>Research and Practice in Technology Enhanced Learning</a:t>
            </a:r>
            <a:r>
              <a:rPr lang="en-HK" sz="1800" dirty="0">
                <a:effectLst/>
                <a:latin typeface="TimesNewRomanPSMT"/>
              </a:rPr>
              <a:t>, </a:t>
            </a:r>
            <a:r>
              <a:rPr lang="en-HK" sz="1800" i="1" dirty="0">
                <a:effectLst/>
                <a:latin typeface="TimesNewRomanPS"/>
              </a:rPr>
              <a:t>12</a:t>
            </a:r>
            <a:r>
              <a:rPr lang="en-HK" sz="1800" dirty="0">
                <a:effectLst/>
                <a:latin typeface="TimesNewRomanPSMT"/>
              </a:rPr>
              <a:t>(1), 22. doi:10.1186/s41039-017-0062-8 </a:t>
            </a:r>
          </a:p>
          <a:p>
            <a:r>
              <a:rPr lang="en-GB" sz="1800" dirty="0" err="1">
                <a:effectLst/>
                <a:latin typeface="Times New Roman" panose="02020603050405020304" pitchFamily="18" charset="0"/>
                <a:ea typeface="Times New Roman" panose="02020603050405020304" pitchFamily="18" charset="0"/>
              </a:rPr>
              <a:t>Sharawy</a:t>
            </a:r>
            <a:r>
              <a:rPr lang="en-GB" sz="1800" dirty="0">
                <a:effectLst/>
                <a:latin typeface="Times New Roman" panose="02020603050405020304" pitchFamily="18" charset="0"/>
                <a:ea typeface="Times New Roman" panose="02020603050405020304" pitchFamily="18" charset="0"/>
              </a:rPr>
              <a:t>, F. S., &amp; </a:t>
            </a:r>
            <a:r>
              <a:rPr lang="en-GB" sz="1800" dirty="0" err="1">
                <a:effectLst/>
                <a:latin typeface="Times New Roman" panose="02020603050405020304" pitchFamily="18" charset="0"/>
                <a:ea typeface="Times New Roman" panose="02020603050405020304" pitchFamily="18" charset="0"/>
              </a:rPr>
              <a:t>Sherif</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Sharawy</a:t>
            </a:r>
            <a:r>
              <a:rPr lang="en-GB" sz="1800" dirty="0">
                <a:effectLst/>
                <a:latin typeface="Times New Roman" panose="02020603050405020304" pitchFamily="18" charset="0"/>
                <a:ea typeface="Times New Roman" panose="02020603050405020304" pitchFamily="18" charset="0"/>
              </a:rPr>
              <a:t>, F. (2023). </a:t>
            </a:r>
            <a:r>
              <a:rPr lang="en-GB" sz="1800" i="1" dirty="0">
                <a:effectLst/>
                <a:latin typeface="Times New Roman" panose="02020603050405020304" pitchFamily="18" charset="0"/>
                <a:ea typeface="Times New Roman" panose="02020603050405020304" pitchFamily="18" charset="0"/>
              </a:rPr>
              <a:t>The Use of Artificial Intelligence in Higher Education: A Study on The Use of Artificial Intelligence in Higher Education: A Study on Faculty Perspectives in Universities in Egypt Faculty Perspectives in Universities in Egypt The Use of Artificial Intelligence in Higher Education: A Study on Faculty Perspectives in Universities in Egypt</a:t>
            </a:r>
            <a:r>
              <a:rPr lang="en-GB"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hlinkClick r:id="rId3"/>
              </a:rPr>
              <a:t>https://fount.aucegypt.edu/etds</a:t>
            </a:r>
            <a:endParaRPr lang="en-HK" sz="1800" dirty="0">
              <a:effectLst/>
              <a:latin typeface="TimesNewRomanPSMT"/>
            </a:endParaRPr>
          </a:p>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Spector, P. E., Cooper, C. L., Sparks, K.,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Bernin</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P., </a:t>
            </a:r>
            <a:r>
              <a:rPr lang="en-HK" sz="1800" kern="100" dirty="0" err="1">
                <a:effectLst/>
                <a:latin typeface="Calibri" panose="020F0502020204030204" pitchFamily="34" charset="0"/>
                <a:ea typeface="Times New Roman" panose="02020603050405020304" pitchFamily="18" charset="0"/>
                <a:cs typeface="Times New Roman" panose="02020603050405020304" pitchFamily="18" charset="0"/>
              </a:rPr>
              <a:t>Buè</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A., Miller, K., Poelmans, S., Oi, J. ;, Siu, L., Westman, M., &amp; Yu, S. (2001). 269±281 # International Association for Applied Psychology. In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APPLIED PSYCHOLOGY: AN INTERNATIONAL REVIEW</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50, Issue 2). </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hlinkClick r:id="rId4"/>
              </a:rPr>
              <a:t>http://chuma.cas.usf.edu/~spector</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a:t>
            </a:r>
          </a:p>
          <a:p>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Straub ’, D., Keil, M., &amp; Brenner, W. (1997). Testing the technology acceptance model across cultures: A three country study a*. In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Information &amp; Management</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33).</a:t>
            </a:r>
            <a:endParaRPr lang="en-HK" sz="1800" dirty="0">
              <a:effectLst/>
              <a:latin typeface="TimesNewRomanPSMT"/>
            </a:endParaRPr>
          </a:p>
        </p:txBody>
      </p:sp>
    </p:spTree>
    <p:extLst>
      <p:ext uri="{BB962C8B-B14F-4D97-AF65-F5344CB8AC3E}">
        <p14:creationId xmlns:p14="http://schemas.microsoft.com/office/powerpoint/2010/main" val="4069426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7E3B-0783-B682-4187-62ECF3F94E02}"/>
              </a:ext>
            </a:extLst>
          </p:cNvPr>
          <p:cNvSpPr>
            <a:spLocks noGrp="1"/>
          </p:cNvSpPr>
          <p:nvPr>
            <p:ph type="title"/>
          </p:nvPr>
        </p:nvSpPr>
        <p:spPr/>
        <p:txBody>
          <a:bodyPr/>
          <a:lstStyle/>
          <a:p>
            <a:r>
              <a:rPr lang="en-US" dirty="0"/>
              <a:t>REFERENCES (6/6)</a:t>
            </a:r>
          </a:p>
        </p:txBody>
      </p:sp>
      <p:sp>
        <p:nvSpPr>
          <p:cNvPr id="3" name="Content Placeholder 2">
            <a:extLst>
              <a:ext uri="{FF2B5EF4-FFF2-40B4-BE49-F238E27FC236}">
                <a16:creationId xmlns:a16="http://schemas.microsoft.com/office/drawing/2014/main" id="{A381912B-186E-A80B-5C6F-4A77C27EC55B}"/>
              </a:ext>
            </a:extLst>
          </p:cNvPr>
          <p:cNvSpPr>
            <a:spLocks noGrp="1"/>
          </p:cNvSpPr>
          <p:nvPr>
            <p:ph idx="1"/>
          </p:nvPr>
        </p:nvSpPr>
        <p:spPr/>
        <p:txBody>
          <a:bodyPr>
            <a:normAutofit/>
          </a:bodyPr>
          <a:lstStyle/>
          <a:p>
            <a:pPr indent="-304800"/>
            <a:r>
              <a:rPr lang="en-HK" sz="1800" dirty="0">
                <a:effectLst/>
                <a:latin typeface="TimesNewRomanPSMT"/>
              </a:rPr>
              <a:t>Timms, M. J. (2016). Letting artificial intelligence in education out of the box: Educational </a:t>
            </a:r>
            <a:r>
              <a:rPr lang="en-HK" sz="1800" dirty="0" err="1">
                <a:effectLst/>
                <a:latin typeface="TimesNewRomanPSMT"/>
              </a:rPr>
              <a:t>cobots</a:t>
            </a:r>
            <a:r>
              <a:rPr lang="en-HK" sz="1800" dirty="0">
                <a:effectLst/>
                <a:latin typeface="TimesNewRomanPSMT"/>
              </a:rPr>
              <a:t> and smart classrooms. </a:t>
            </a:r>
            <a:r>
              <a:rPr lang="en-HK" sz="1800" i="1" dirty="0" err="1">
                <a:effectLst/>
                <a:latin typeface="TimesNewRomanPS"/>
              </a:rPr>
              <a:t>nternational</a:t>
            </a:r>
            <a:r>
              <a:rPr lang="en-HK" sz="1800" i="1" dirty="0">
                <a:effectLst/>
                <a:latin typeface="TimesNewRomanPS"/>
              </a:rPr>
              <a:t> Journal of Artificial Intelligence in Education</a:t>
            </a:r>
            <a:r>
              <a:rPr lang="en-HK" sz="1800" dirty="0">
                <a:effectLst/>
                <a:latin typeface="TimesNewRomanPSMT"/>
              </a:rPr>
              <a:t>, </a:t>
            </a:r>
            <a:r>
              <a:rPr lang="en-HK" sz="1800" i="1" dirty="0">
                <a:effectLst/>
                <a:latin typeface="TimesNewRomanPS"/>
              </a:rPr>
              <a:t>26</a:t>
            </a:r>
            <a:r>
              <a:rPr lang="en-HK" sz="1800" dirty="0">
                <a:effectLst/>
                <a:latin typeface="TimesNewRomanPSMT"/>
              </a:rPr>
              <a:t>(2), 701–712. </a:t>
            </a:r>
            <a:endParaRPr lang="en-H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indent="-304800"/>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Venkatesh, V., Morris, M. G., Davis, G. B., &amp; Davis, F. D. (2003). User Acceptance of Information Technology: Toward a Unified View. In </a:t>
            </a:r>
            <a:r>
              <a:rPr lang="en-HK" sz="1800" i="1" kern="100" dirty="0">
                <a:effectLst/>
                <a:latin typeface="Calibri" panose="020F0502020204030204" pitchFamily="34" charset="0"/>
                <a:ea typeface="Times New Roman" panose="02020603050405020304" pitchFamily="18" charset="0"/>
                <a:cs typeface="Times New Roman" panose="02020603050405020304" pitchFamily="18" charset="0"/>
              </a:rPr>
              <a:t>Quarterly</a:t>
            </a:r>
            <a:r>
              <a:rPr lang="en-HK" sz="1800" kern="100" dirty="0">
                <a:effectLst/>
                <a:latin typeface="Calibri" panose="020F0502020204030204" pitchFamily="34" charset="0"/>
                <a:ea typeface="Times New Roman" panose="02020603050405020304" pitchFamily="18" charset="0"/>
                <a:cs typeface="Times New Roman" panose="02020603050405020304" pitchFamily="18" charset="0"/>
              </a:rPr>
              <a:t> (Vol. 27, Issue 3).</a:t>
            </a:r>
          </a:p>
          <a:p>
            <a:pPr indent="-304800"/>
            <a:r>
              <a:rPr lang="en-GB" sz="1800" dirty="0">
                <a:effectLst/>
                <a:latin typeface="Times New Roman" panose="02020603050405020304" pitchFamily="18" charset="0"/>
                <a:ea typeface="Times New Roman" panose="02020603050405020304" pitchFamily="18" charset="0"/>
              </a:rPr>
              <a:t>Wingo, N. P., </a:t>
            </a:r>
            <a:r>
              <a:rPr lang="en-GB" sz="1800" dirty="0" err="1">
                <a:effectLst/>
                <a:latin typeface="Times New Roman" panose="02020603050405020304" pitchFamily="18" charset="0"/>
                <a:ea typeface="Times New Roman" panose="02020603050405020304" pitchFamily="18" charset="0"/>
              </a:rPr>
              <a:t>Ivankova</a:t>
            </a:r>
            <a:r>
              <a:rPr lang="en-GB" sz="1800" dirty="0">
                <a:effectLst/>
                <a:latin typeface="Times New Roman" panose="02020603050405020304" pitchFamily="18" charset="0"/>
                <a:ea typeface="Times New Roman" panose="02020603050405020304" pitchFamily="18" charset="0"/>
              </a:rPr>
              <a:t>, N. V., &amp; Moss, J. A. (2017). Faculty Perceptions about Teaching Online: Exploring the Literature Using the Technology Acceptance Model as an Organizing Framework. </a:t>
            </a:r>
            <a:r>
              <a:rPr lang="en-GB" sz="1800" i="1" dirty="0">
                <a:effectLst/>
                <a:latin typeface="Times New Roman" panose="02020603050405020304" pitchFamily="18" charset="0"/>
                <a:ea typeface="Times New Roman" panose="02020603050405020304" pitchFamily="18" charset="0"/>
              </a:rPr>
              <a:t>Online Learning</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21</a:t>
            </a:r>
            <a:r>
              <a:rPr lang="en-GB" sz="1800" dirty="0">
                <a:effectLst/>
                <a:latin typeface="Times New Roman" panose="02020603050405020304" pitchFamily="18" charset="0"/>
                <a:ea typeface="Times New Roman" panose="02020603050405020304" pitchFamily="18" charset="0"/>
              </a:rPr>
              <a:t>(1). https://</a:t>
            </a:r>
            <a:r>
              <a:rPr lang="en-GB" sz="1800" dirty="0" err="1">
                <a:effectLst/>
                <a:latin typeface="Times New Roman" panose="02020603050405020304" pitchFamily="18" charset="0"/>
                <a:ea typeface="Times New Roman" panose="02020603050405020304" pitchFamily="18" charset="0"/>
              </a:rPr>
              <a:t>doi.org</a:t>
            </a:r>
            <a:r>
              <a:rPr lang="en-GB" sz="1800" dirty="0">
                <a:effectLst/>
                <a:latin typeface="Times New Roman" panose="02020603050405020304" pitchFamily="18" charset="0"/>
                <a:ea typeface="Times New Roman" panose="02020603050405020304" pitchFamily="18" charset="0"/>
              </a:rPr>
              <a:t>/10.24059/olj.v21i1.761</a:t>
            </a:r>
            <a:endParaRPr lang="en-HK" sz="1800" dirty="0">
              <a:effectLst/>
              <a:latin typeface="Times New Roman" panose="02020603050405020304" pitchFamily="18" charset="0"/>
              <a:ea typeface="PMingLiU" panose="02020500000000000000" pitchFamily="18" charset="-120"/>
            </a:endParaRPr>
          </a:p>
          <a:p>
            <a:endParaRPr lang="en-US" dirty="0"/>
          </a:p>
          <a:p>
            <a:endParaRPr lang="en-US" dirty="0"/>
          </a:p>
        </p:txBody>
      </p:sp>
    </p:spTree>
    <p:extLst>
      <p:ext uri="{BB962C8B-B14F-4D97-AF65-F5344CB8AC3E}">
        <p14:creationId xmlns:p14="http://schemas.microsoft.com/office/powerpoint/2010/main" val="10995322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CE7CBAF-ED68-4AA4-A1E5-7D851D2979CE}"/>
              </a:ext>
            </a:extLst>
          </p:cNvPr>
          <p:cNvSpPr>
            <a:spLocks noGrp="1"/>
          </p:cNvSpPr>
          <p:nvPr>
            <p:ph type="ctrTitle"/>
          </p:nvPr>
        </p:nvSpPr>
        <p:spPr>
          <a:xfrm>
            <a:off x="8382055" y="1241266"/>
            <a:ext cx="3161016" cy="3153753"/>
          </a:xfrm>
        </p:spPr>
        <p:txBody>
          <a:bodyPr>
            <a:normAutofit/>
          </a:bodyPr>
          <a:lstStyle/>
          <a:p>
            <a:r>
              <a:rPr lang="en-US">
                <a:solidFill>
                  <a:srgbClr val="EBEBEB"/>
                </a:solidFill>
              </a:rPr>
              <a:t>Thank You</a:t>
            </a:r>
          </a:p>
        </p:txBody>
      </p:sp>
      <p:grpSp>
        <p:nvGrpSpPr>
          <p:cNvPr id="13" name="Group 12">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4" name="Rectangle 13">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 name="Graphic 9" descr="Smiling Face with No Fill">
            <a:extLst>
              <a:ext uri="{FF2B5EF4-FFF2-40B4-BE49-F238E27FC236}">
                <a16:creationId xmlns:a16="http://schemas.microsoft.com/office/drawing/2014/main" id="{802CE656-9DD4-3BC8-BAB8-0DCC706F8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974" y="1114621"/>
            <a:ext cx="4628758" cy="4628758"/>
          </a:xfrm>
          <a:prstGeom prst="rect">
            <a:avLst/>
          </a:prstGeom>
        </p:spPr>
      </p:pic>
    </p:spTree>
    <p:extLst>
      <p:ext uri="{BB962C8B-B14F-4D97-AF65-F5344CB8AC3E}">
        <p14:creationId xmlns:p14="http://schemas.microsoft.com/office/powerpoint/2010/main" val="60828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700"/>
                                        <p:tgtEl>
                                          <p:spTgt spid="10"/>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1764</TotalTime>
  <Words>3722</Words>
  <Application>Microsoft Macintosh PowerPoint</Application>
  <PresentationFormat>Widescreen</PresentationFormat>
  <Paragraphs>186</Paragraphs>
  <Slides>30</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Century Gothic</vt:lpstr>
      <vt:lpstr>Söhne</vt:lpstr>
      <vt:lpstr>Times New Roman</vt:lpstr>
      <vt:lpstr>TimesNewRomanPS</vt:lpstr>
      <vt:lpstr>TimesNewRomanPSMT</vt:lpstr>
      <vt:lpstr>Wingdings 3</vt:lpstr>
      <vt:lpstr>Ion Boardroom</vt:lpstr>
      <vt:lpstr>PowerPoint Presentation</vt:lpstr>
      <vt:lpstr>Cultural Impact of AI in Academics: Study how AI adoption in education varies across cultures and societies</vt:lpstr>
      <vt:lpstr>Importance of this research topic</vt:lpstr>
      <vt:lpstr>Literature Review</vt:lpstr>
      <vt:lpstr>PowerPoint Presentation</vt:lpstr>
      <vt:lpstr>Standing Ground/Foundation of Study</vt:lpstr>
      <vt:lpstr>Technology Acceptance Model (Davis, 1989) </vt:lpstr>
      <vt:lpstr>Modified TAM (King &amp; He, 2006)</vt:lpstr>
      <vt:lpstr>PowerPoint Presentation</vt:lpstr>
      <vt:lpstr>Standing Ground/Foundation of Study</vt:lpstr>
      <vt:lpstr>Research Gaps</vt:lpstr>
      <vt:lpstr>Research Objective</vt:lpstr>
      <vt:lpstr>Conceptual Model (Venkatesh et al., 2003) </vt:lpstr>
      <vt:lpstr>Hypothesis</vt:lpstr>
      <vt:lpstr>Research Design Flowchart/Triangulation</vt:lpstr>
      <vt:lpstr>Measurement Instrument- sample (Venkatesh et al., 2003) </vt:lpstr>
      <vt:lpstr>Target Audience for Survey/Interviews</vt:lpstr>
      <vt:lpstr>Key contributions  The proposed research, which access the cultural impact of AI adoption in academics, has the potential to make several significant contributions to both academia and the broader society.     </vt:lpstr>
      <vt:lpstr>KEY SCHOLARS IN THE AREA (1/2)</vt:lpstr>
      <vt:lpstr>KEY SCHOLARS IN THE AREA (2/2)</vt:lpstr>
      <vt:lpstr>Abstract</vt:lpstr>
      <vt:lpstr>PowerPoint Presentation</vt:lpstr>
      <vt:lpstr>PowerPoint Presentation</vt:lpstr>
      <vt:lpstr>REFERENCES (1/6)</vt:lpstr>
      <vt:lpstr>REFERENCES (2/6)</vt:lpstr>
      <vt:lpstr>REFERENCES(3/6)</vt:lpstr>
      <vt:lpstr>REFERENCES (4/6)</vt:lpstr>
      <vt:lpstr>REFERENCES (5/6)</vt:lpstr>
      <vt:lpstr>REFERENCES (6/6)</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Pratiksha Pramod Nawade (2235238)</cp:lastModifiedBy>
  <cp:revision>17</cp:revision>
  <dcterms:created xsi:type="dcterms:W3CDTF">2023-08-10T16:46:05Z</dcterms:created>
  <dcterms:modified xsi:type="dcterms:W3CDTF">2023-08-12T07:28:46Z</dcterms:modified>
</cp:coreProperties>
</file>