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929" r:id="rId2"/>
    <p:sldMasterId id="2147483941" r:id="rId3"/>
    <p:sldMasterId id="2147483953" r:id="rId4"/>
  </p:sldMasterIdLst>
  <p:sldIdLst>
    <p:sldId id="259" r:id="rId5"/>
    <p:sldId id="265" r:id="rId6"/>
    <p:sldId id="268" r:id="rId7"/>
    <p:sldId id="286" r:id="rId8"/>
    <p:sldId id="289" r:id="rId9"/>
    <p:sldId id="295" r:id="rId10"/>
    <p:sldId id="298" r:id="rId11"/>
    <p:sldId id="301" r:id="rId12"/>
    <p:sldId id="304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6D9F66E-5EB9-4882-86FB-DCBF35E3C3E4}" styleName="Medium Style 4 - Accent 6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00"/>
    <p:restoredTop sz="0"/>
  </p:normalViewPr>
  <p:slideViewPr>
    <p:cSldViewPr>
      <p:cViewPr varScale="1">
        <p:scale>
          <a:sx n="59" d="100"/>
          <a:sy n="59" d="100"/>
        </p:scale>
        <p:origin x="4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tags" Target="tags/tag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6EF5C-A6FA-4A06-AA79-17E494FF14E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9C9DC-819D-47DB-9A01-091C22A70AFA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70F64-BB78-4B97-B3DD-B3DB349D704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63338-5363-4BFC-9A4E-54EACD15C90F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704C47-3FAF-45AD-9D13-72F52DAB1F26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BCDE98-D2AB-460B-8C4E-E9C7EF237885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38ED2C-91DD-4B88-935B-B29E47753ED8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AC8ED-0CDC-4721-B133-90A8957915A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91258-D01B-4927-B1DA-C3BD54F8AB88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A4DF9-1C8E-4F9C-A04B-DEE799A4DDD1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FD7D7-D3DD-4E26-9424-6F30D3EAA71F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2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483938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582275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134653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182554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206369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214923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25479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463839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395918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467239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617493"/>
      </p:ext>
    </p:extLst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3200" b="0" kern="1200" cap="all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3200" b="0" kern="1200" cap="all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44565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216024"/>
      </p:ext>
    </p:extLst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3200" b="0" kern="1200" cap="all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3200" b="0" kern="1200" cap="all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368621"/>
      </p:ext>
    </p:extLst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994263"/>
      </p:ext>
    </p:extLst>
  </p:cSld>
  <p:clrMapOvr>
    <a:masterClrMapping/>
  </p:clrMapOvr>
  <p:transition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120213"/>
      </p:ext>
    </p:extLst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839327"/>
      </p:ext>
    </p:extLst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874741"/>
      </p:ext>
    </p:extLst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417543"/>
      </p:ext>
    </p:extLst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503872"/>
      </p:ext>
    </p:extLst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594596"/>
      </p:ext>
    </p:extLst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735372"/>
      </p:ext>
    </p:extLst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472973"/>
      </p:ext>
    </p:extLst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608124"/>
      </p:ext>
    </p:extLst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608319"/>
      </p:ext>
    </p:extLst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147906"/>
      </p:ext>
    </p:extLst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653849"/>
      </p:ext>
    </p:extLst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571080"/>
      </p:ext>
    </p:extLst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940300"/>
      </p:ext>
    </p:extLst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346740"/>
      </p:ext>
    </p:extLst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521731"/>
      </p:ext>
    </p:extLst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416191"/>
      </p:ext>
    </p:extLst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552660"/>
      </p:ext>
    </p:extLst>
  </p:cSld>
  <p:clrMapOvr>
    <a:masterClrMapping/>
  </p:clrMapOvr>
  <p:transition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486683"/>
      </p:ext>
    </p:extLst>
  </p:cSld>
  <p:clrMapOvr>
    <a:masterClrMapping/>
  </p:clrMapOvr>
  <p:transition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05598"/>
      </p:ext>
    </p:extLst>
  </p:cSld>
  <p:clrMapOvr>
    <a:masterClrMapping/>
  </p:clrMapOvr>
  <p:transition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057472"/>
      </p:ext>
    </p:extLst>
  </p:cSld>
  <p:clrMapOvr>
    <a:masterClrMapping/>
  </p:clrMapOvr>
  <p:transition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577598"/>
      </p:ext>
    </p:extLst>
  </p:cSld>
  <p:clrMapOvr>
    <a:masterClrMapping/>
  </p:clrMapOvr>
  <p:transition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14670"/>
      </p:ext>
    </p:extLst>
  </p:cSld>
  <p:clrMapOvr>
    <a:masterClrMapping/>
  </p:clrMapOvr>
  <p:transition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69410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5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r" defTabSz="914400" rtl="0" eaLnBrk="1" latinLnBrk="0" hangingPunct="1">
              <a:defRPr sz="10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0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r" defTabSz="914400" rtl="0" eaLnBrk="1" latinLnBrk="0" hangingPunct="1">
              <a:defRPr sz="10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350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0" r:id="rId9"/>
    <p:sldLayoutId id="2147483921" r:id="rId10"/>
    <p:sldLayoutId id="2147483922" r:id="rId11"/>
    <p:sldLayoutId id="2147483923" r:id="rId12"/>
    <p:sldLayoutId id="2147483924" r:id="rId13"/>
    <p:sldLayoutId id="2147483925" r:id="rId14"/>
    <p:sldLayoutId id="2147483926" r:id="rId15"/>
    <p:sldLayoutId id="2147483927" r:id="rId16"/>
    <p:sldLayoutId id="2147483928" r:id="rId17"/>
  </p:sldLayoutIdLst>
  <p:transition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181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723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2" r:id="rId1"/>
    <p:sldLayoutId id="2147483943" r:id="rId2"/>
    <p:sldLayoutId id="2147483944" r:id="rId3"/>
    <p:sldLayoutId id="2147483945" r:id="rId4"/>
    <p:sldLayoutId id="2147483946" r:id="rId5"/>
    <p:sldLayoutId id="2147483947" r:id="rId6"/>
    <p:sldLayoutId id="2147483948" r:id="rId7"/>
    <p:sldLayoutId id="2147483949" r:id="rId8"/>
    <p:sldLayoutId id="2147483950" r:id="rId9"/>
    <p:sldLayoutId id="2147483951" r:id="rId10"/>
    <p:sldLayoutId id="2147483952" r:id="rId11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92/bjo.2023.280" TargetMode="External"/><Relationship Id="rId7" Type="http://schemas.openxmlformats.org/officeDocument/2006/relationships/hyperlink" Target="https://doi.org/10.1186/s13012-024-01381-9?utm_source=chatgpt.com" TargetMode="External"/><Relationship Id="rId2" Type="http://schemas.openxmlformats.org/officeDocument/2006/relationships/hyperlink" Target="https://doi.org/10.1057/s41599-022-01427-7" TargetMode="External"/><Relationship Id="rId1" Type="http://schemas.openxmlformats.org/officeDocument/2006/relationships/slideLayout" Target="../slideLayouts/slideLayout41.xml"/><Relationship Id="rId6" Type="http://schemas.openxmlformats.org/officeDocument/2006/relationships/hyperlink" Target="https://doi.org/10.7861/fhj.10-3-s89" TargetMode="External"/><Relationship Id="rId5" Type="http://schemas.openxmlformats.org/officeDocument/2006/relationships/hyperlink" Target="https://doi.org/10.2196/53289" TargetMode="External"/><Relationship Id="rId4" Type="http://schemas.openxmlformats.org/officeDocument/2006/relationships/hyperlink" Target="https://doi.org/10.1108/TPM-11-2021-008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620976"/>
            <a:ext cx="6815669" cy="4505777"/>
          </a:xfrm>
        </p:spPr>
        <p:txBody>
          <a:bodyPr>
            <a:normAutofit fontScale="90000"/>
          </a:bodyPr>
          <a:lstStyle/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0000"/>
                </a:solidFill>
                <a:latin typeface="Garamond"/>
              </a:rPr>
              <a:t>Module Code LCHS4007</a:t>
            </a:r>
            <a:endParaRPr lang="en-US" sz="2400" b="1" dirty="0">
              <a:solidFill>
                <a:srgbClr val="000000"/>
              </a:solidFill>
              <a:latin typeface="Garamond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 u="sng" dirty="0">
                <a:solidFill>
                  <a:srgbClr val="C00000"/>
                </a:solidFill>
                <a:latin typeface="Garamond"/>
              </a:rPr>
              <a:t>Title Digital Skill and Research Method</a:t>
            </a:r>
            <a:endParaRPr lang="en-US" sz="2400" b="1" u="sng" dirty="0">
              <a:solidFill>
                <a:srgbClr val="C00000"/>
              </a:solidFill>
              <a:latin typeface="Garamond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0000"/>
                </a:solidFill>
                <a:latin typeface="Garamond"/>
              </a:rPr>
              <a:t>Group member name </a:t>
            </a:r>
            <a:endParaRPr lang="en-US" sz="2400" b="1" dirty="0">
              <a:solidFill>
                <a:srgbClr val="000000"/>
              </a:solidFill>
              <a:latin typeface="Garamond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0000"/>
                </a:solidFill>
                <a:latin typeface="Garamond"/>
              </a:rPr>
              <a:t>Muhammad </a:t>
            </a:r>
            <a:r>
              <a:rPr lang="en-GB" sz="2400" b="1" dirty="0" err="1">
                <a:solidFill>
                  <a:srgbClr val="000000"/>
                </a:solidFill>
                <a:latin typeface="Garamond"/>
              </a:rPr>
              <a:t>Nabeel</a:t>
            </a:r>
            <a:r>
              <a:rPr lang="en-GB" sz="2400" b="1" dirty="0">
                <a:solidFill>
                  <a:srgbClr val="000000"/>
                </a:solidFill>
                <a:latin typeface="Garamond"/>
              </a:rPr>
              <a:t> 2610243</a:t>
            </a:r>
            <a:endParaRPr lang="en-US" sz="2400" b="1" dirty="0">
              <a:solidFill>
                <a:srgbClr val="000000"/>
              </a:solidFill>
              <a:latin typeface="Garamond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0000"/>
                </a:solidFill>
                <a:latin typeface="Garamond"/>
              </a:rPr>
              <a:t>Tayyaba Noreen 2604394</a:t>
            </a:r>
            <a:br>
              <a:rPr lang="en-GB" sz="2400" b="1" dirty="0">
                <a:solidFill>
                  <a:srgbClr val="000000"/>
                </a:solidFill>
                <a:latin typeface="Garamond"/>
              </a:rPr>
            </a:br>
            <a:r>
              <a:rPr lang="en-GB" sz="2400" b="1" dirty="0">
                <a:solidFill>
                  <a:srgbClr val="000000"/>
                </a:solidFill>
                <a:latin typeface="Garamond"/>
              </a:rPr>
              <a:t>Amandeep Kaur 2610242</a:t>
            </a:r>
            <a:endParaRPr lang="en-US" sz="2400" b="1" dirty="0">
              <a:solidFill>
                <a:srgbClr val="000000"/>
              </a:solidFill>
              <a:latin typeface="Garamond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 dirty="0" err="1">
                <a:solidFill>
                  <a:schemeClr val="accent5">
                    <a:lumMod val="76000"/>
                  </a:schemeClr>
                </a:solidFill>
                <a:latin typeface="Garamond"/>
              </a:rPr>
              <a:t>Lecturer,s</a:t>
            </a:r>
            <a:r>
              <a:rPr lang="en-GB" sz="2400" b="1" dirty="0">
                <a:solidFill>
                  <a:schemeClr val="accent5">
                    <a:lumMod val="76000"/>
                  </a:schemeClr>
                </a:solidFill>
                <a:latin typeface="Garamond"/>
              </a:rPr>
              <a:t> Name: </a:t>
            </a:r>
            <a:r>
              <a:rPr lang="en-GB" sz="2400" b="1" dirty="0" err="1">
                <a:solidFill>
                  <a:schemeClr val="accent5">
                    <a:lumMod val="76000"/>
                  </a:schemeClr>
                </a:solidFill>
                <a:latin typeface="Garamond"/>
              </a:rPr>
              <a:t>Bbianca</a:t>
            </a:r>
            <a:r>
              <a:rPr lang="en-GB" sz="2400" b="1" dirty="0">
                <a:solidFill>
                  <a:schemeClr val="accent5">
                    <a:lumMod val="76000"/>
                  </a:schemeClr>
                </a:solidFill>
                <a:latin typeface="Garamond"/>
              </a:rPr>
              <a:t> </a:t>
            </a:r>
            <a:r>
              <a:rPr lang="en-GB" sz="2400" b="1" dirty="0" err="1">
                <a:solidFill>
                  <a:schemeClr val="accent5">
                    <a:lumMod val="76000"/>
                  </a:schemeClr>
                </a:solidFill>
                <a:latin typeface="Garamond"/>
              </a:rPr>
              <a:t>Dodgen</a:t>
            </a:r>
            <a:br>
              <a:rPr lang="en-GB" sz="2400" b="1" dirty="0">
                <a:solidFill>
                  <a:schemeClr val="accent5">
                    <a:lumMod val="76000"/>
                  </a:schemeClr>
                </a:solidFill>
                <a:latin typeface="Garamond"/>
              </a:rPr>
            </a:br>
            <a:r>
              <a:rPr lang="en-GB" sz="2400" b="1" dirty="0" err="1">
                <a:solidFill>
                  <a:schemeClr val="accent5">
                    <a:lumMod val="76000"/>
                  </a:schemeClr>
                </a:solidFill>
                <a:latin typeface="Garamond"/>
              </a:rPr>
              <a:t>Choosen</a:t>
            </a:r>
            <a:r>
              <a:rPr lang="en-GB" sz="2400" b="1" dirty="0">
                <a:solidFill>
                  <a:schemeClr val="accent5">
                    <a:lumMod val="76000"/>
                  </a:schemeClr>
                </a:solidFill>
                <a:latin typeface="Garamond"/>
              </a:rPr>
              <a:t> tool: Microsoft Teams </a:t>
            </a:r>
            <a:br>
              <a:rPr lang="en-GB" sz="2400" b="1" dirty="0">
                <a:solidFill>
                  <a:schemeClr val="accent5">
                    <a:lumMod val="76000"/>
                  </a:schemeClr>
                </a:solidFill>
                <a:latin typeface="Garamond"/>
              </a:rPr>
            </a:br>
            <a:r>
              <a:rPr lang="en-GB" sz="2400" b="1" dirty="0">
                <a:solidFill>
                  <a:schemeClr val="accent5">
                    <a:lumMod val="76000"/>
                  </a:schemeClr>
                </a:solidFill>
                <a:latin typeface="Garamond"/>
              </a:rPr>
              <a:t>Workplace task: Staff Communication and Daily updates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825" y="122366"/>
            <a:ext cx="9495329" cy="372086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What the task involves: staff communication and daily updates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9934" y="971044"/>
            <a:ext cx="8796041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Who and where</a:t>
            </a:r>
            <a:endParaRPr lang="en-US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>
                <a:latin typeface="Arial" pitchFamily="34" charset="0"/>
                <a:cs typeface="Arial" pitchFamily="34" charset="0"/>
              </a:rPr>
              <a:t>Support workers, senior care workers, nurses, care coordinators, admin staff</a:t>
            </a:r>
          </a:p>
          <a:p>
            <a:pPr algn="just"/>
            <a:r>
              <a:rPr lang="en-US">
                <a:latin typeface="Arial" pitchFamily="34" charset="0"/>
                <a:cs typeface="Arial" pitchFamily="34" charset="0"/>
              </a:rPr>
              <a:t>Service users' homes, supported living settings, main office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2302" y="2370966"/>
            <a:ext cx="8909330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What has to travel, in both directions</a:t>
            </a:r>
            <a:endParaRPr lang="en-US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Out to staff in the field:</a:t>
            </a:r>
            <a:r>
              <a:rPr lang="en-US">
                <a:latin typeface="Arial" pitchFamily="34" charset="0"/>
                <a:cs typeface="Arial" pitchFamily="34" charset="0"/>
              </a:rPr>
              <a:t> visit changes, rota changes, medication reminders, appointment support</a:t>
            </a:r>
          </a:p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Back to the office:</a:t>
            </a:r>
            <a:r>
              <a:rPr lang="en-US">
                <a:latin typeface="Arial" pitchFamily="34" charset="0"/>
                <a:cs typeface="Arial" pitchFamily="34" charset="0"/>
              </a:rPr>
              <a:t> wellbeing check outcomes, concerns, what was done on a visit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2301" y="4047887"/>
            <a:ext cx="8941699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What goes wrong today (Ashford case study)</a:t>
            </a:r>
            <a:endParaRPr lang="en-US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>
                <a:latin typeface="Arial" pitchFamily="34" charset="0"/>
                <a:cs typeface="Arial" pitchFamily="34" charset="0"/>
              </a:rPr>
              <a:t>Missed updates · duplicated work · unclear rotas · inconsistent records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02301" y="5170811"/>
            <a:ext cx="8909331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Evidence:</a:t>
            </a:r>
            <a:r>
              <a:rPr lang="en-US">
                <a:latin typeface="Arial" pitchFamily="34" charset="0"/>
                <a:cs typeface="Arial" pitchFamily="34" charset="0"/>
              </a:rPr>
              <a:t> 84% of NHS staff used email constantly or hourly, and 27% used WhatsApp that often despite guidance against it (Bakhai et al., 2022)</a:t>
            </a:r>
          </a:p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A good solution needs four things:</a:t>
            </a:r>
            <a:r>
              <a:rPr lang="en-US">
                <a:latin typeface="Arial" pitchFamily="34" charset="0"/>
                <a:cs typeface="Arial" pitchFamily="34" charset="0"/>
              </a:rPr>
              <a:t> the right person · the right time · one place · confirmation it was seen</a:t>
            </a:r>
          </a:p>
        </p:txBody>
      </p:sp>
      <p:sp>
        <p:nvSpPr>
          <p:cNvPr id="3" name="Down Arrow 2"/>
          <p:cNvSpPr/>
          <p:nvPr/>
        </p:nvSpPr>
        <p:spPr>
          <a:xfrm>
            <a:off x="4741929" y="2071561"/>
            <a:ext cx="291314" cy="25894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Down Arrow 7"/>
          <p:cNvSpPr/>
          <p:nvPr/>
        </p:nvSpPr>
        <p:spPr>
          <a:xfrm>
            <a:off x="4750023" y="3652215"/>
            <a:ext cx="299407" cy="337157"/>
          </a:xfrm>
          <a:prstGeom prst="downArrow">
            <a:avLst>
              <a:gd name="adj1" fmla="val 50000"/>
              <a:gd name="adj2" fmla="val 564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Down Arrow 8"/>
          <p:cNvSpPr/>
          <p:nvPr/>
        </p:nvSpPr>
        <p:spPr>
          <a:xfrm>
            <a:off x="4814761" y="4855221"/>
            <a:ext cx="234669" cy="315589"/>
          </a:xfrm>
          <a:prstGeom prst="downArrow">
            <a:avLst>
              <a:gd name="adj1" fmla="val 50000"/>
              <a:gd name="adj2" fmla="val 571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0" y="897377"/>
            <a:ext cx="3048000" cy="427343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9856099" y="5599688"/>
            <a:ext cx="1950181" cy="372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</a:t>
            </a:r>
            <a:r>
              <a:rPr lang="en-US">
                <a:latin typeface="Arial" pitchFamily="34" charset="0"/>
                <a:cs typeface="Arial" pitchFamily="34" charset="0"/>
              </a:rPr>
              <a:t>Hubstaff, 2025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24981427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01" y="138548"/>
            <a:ext cx="11922940" cy="508815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The tool: Microsoft Teams, and how it works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8486" y="938676"/>
            <a:ext cx="918446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What Teams is:</a:t>
            </a:r>
            <a:r>
              <a:rPr lang="en-US">
                <a:latin typeface="Arial" pitchFamily="34" charset="0"/>
                <a:cs typeface="Arial" pitchFamily="34" charset="0"/>
              </a:rPr>
              <a:t> the Microsoft 365 app that brings chat, channels, meetings and shared files into one place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8485" y="1547546"/>
            <a:ext cx="9184461" cy="20313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How it works at Ashford</a:t>
            </a:r>
            <a:endParaRPr lang="en-US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One team:</a:t>
            </a:r>
            <a:r>
              <a:rPr lang="en-US">
                <a:latin typeface="Arial" pitchFamily="34" charset="0"/>
                <a:cs typeface="Arial" pitchFamily="34" charset="0"/>
              </a:rPr>
              <a:t> Ashford Care Team, with all staff in it</a:t>
            </a:r>
          </a:p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Four channels (like noticeboards):</a:t>
            </a:r>
            <a:r>
              <a:rPr lang="en-US">
                <a:latin typeface="Arial" pitchFamily="34" charset="0"/>
                <a:cs typeface="Arial" pitchFamily="34" charset="0"/>
              </a:rPr>
              <a:t> Daily handover · Visit changes · Urgent alerts · Office updates</a:t>
            </a:r>
          </a:p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Posts and replies</a:t>
            </a:r>
            <a:r>
              <a:rPr lang="en-US">
                <a:latin typeface="Arial" pitchFamily="34" charset="0"/>
                <a:cs typeface="Arial" pitchFamily="34" charset="0"/>
              </a:rPr>
              <a:t> stay together under each update</a:t>
            </a:r>
          </a:p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@name</a:t>
            </a:r>
            <a:r>
              <a:rPr lang="en-US">
                <a:latin typeface="Arial" pitchFamily="34" charset="0"/>
                <a:cs typeface="Arial" pitchFamily="34" charset="0"/>
              </a:rPr>
              <a:t> notifies the right person · </a:t>
            </a:r>
            <a:r>
              <a:rPr lang="en-US" b="1">
                <a:latin typeface="Arial" pitchFamily="34" charset="0"/>
                <a:cs typeface="Arial" pitchFamily="34" charset="0"/>
              </a:rPr>
              <a:t>Announcement</a:t>
            </a:r>
            <a:r>
              <a:rPr lang="en-US">
                <a:latin typeface="Arial" pitchFamily="34" charset="0"/>
                <a:cs typeface="Arial" pitchFamily="34" charset="0"/>
              </a:rPr>
              <a:t> format for urgent changes · </a:t>
            </a:r>
            <a:r>
              <a:rPr lang="en-US" b="1">
                <a:latin typeface="Arial" pitchFamily="34" charset="0"/>
                <a:cs typeface="Arial" pitchFamily="34" charset="0"/>
              </a:rPr>
              <a:t>Files tab</a:t>
            </a:r>
            <a:r>
              <a:rPr lang="en-US">
                <a:latin typeface="Arial" pitchFamily="34" charset="0"/>
                <a:cs typeface="Arial" pitchFamily="34" charset="0"/>
              </a:rPr>
              <a:t> holds the handover template · </a:t>
            </a:r>
            <a:r>
              <a:rPr lang="en-US" b="1">
                <a:latin typeface="Arial" pitchFamily="34" charset="0"/>
                <a:cs typeface="Arial" pitchFamily="34" charset="0"/>
              </a:rPr>
              <a:t>Mobile app</a:t>
            </a:r>
            <a:r>
              <a:rPr lang="en-US">
                <a:latin typeface="Arial" pitchFamily="34" charset="0"/>
                <a:cs typeface="Arial" pitchFamily="34" charset="0"/>
              </a:rPr>
              <a:t> reaches staff in homes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62991" y="3541410"/>
            <a:ext cx="9139956" cy="14773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Our four tests</a:t>
            </a:r>
            <a:endParaRPr lang="en-US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>
                <a:latin typeface="Arial" pitchFamily="34" charset="0"/>
                <a:cs typeface="Arial" pitchFamily="34" charset="0"/>
              </a:rPr>
              <a:t>Right person → @mentions</a:t>
            </a:r>
          </a:p>
          <a:p>
            <a:pPr algn="just"/>
            <a:r>
              <a:rPr lang="en-US">
                <a:latin typeface="Arial" pitchFamily="34" charset="0"/>
                <a:cs typeface="Arial" pitchFamily="34" charset="0"/>
              </a:rPr>
              <a:t>Right time → phone notifications</a:t>
            </a:r>
          </a:p>
          <a:p>
            <a:pPr algn="just"/>
            <a:r>
              <a:rPr lang="en-US">
                <a:latin typeface="Arial" pitchFamily="34" charset="0"/>
                <a:cs typeface="Arial" pitchFamily="34" charset="0"/>
              </a:rPr>
              <a:t>One place → channels</a:t>
            </a:r>
          </a:p>
          <a:p>
            <a:pPr algn="just"/>
            <a:r>
              <a:rPr lang="en-US">
                <a:latin typeface="Arial" pitchFamily="34" charset="0"/>
                <a:cs typeface="Arial" pitchFamily="34" charset="0"/>
              </a:rPr>
              <a:t>Confirmed → replies and reactions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62991" y="5018738"/>
            <a:ext cx="9139955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Evidence:</a:t>
            </a:r>
            <a:r>
              <a:rPr lang="en-US">
                <a:latin typeface="Arial" pitchFamily="34" charset="0"/>
                <a:cs typeface="Arial" pitchFamily="34" charset="0"/>
              </a:rPr>
              <a:t> NHS trust handover moved to Teams: 100% of handovers used one template and 100% of tasks were acknowledged, compared with 35.7% of doctors feeling confident tasks would be completed beforehand (Gupta et al., 2023)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2418" y="1464658"/>
            <a:ext cx="2451888" cy="339865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001756" y="5405480"/>
            <a:ext cx="1594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</a:t>
            </a:r>
            <a:r>
              <a:rPr lang="en-US">
                <a:latin typeface="Arial" pitchFamily="34" charset="0"/>
                <a:cs typeface="Arial" pitchFamily="34" charset="0"/>
              </a:rPr>
              <a:t>DMS, 2020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35998894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733" y="154732"/>
            <a:ext cx="11963400" cy="484539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Why Microsoft Teams is suitable for staff communication and daily updates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5883448"/>
              </p:ext>
            </p:extLst>
          </p:nvPr>
        </p:nvGraphicFramePr>
        <p:xfrm>
          <a:off x="3471483" y="971044"/>
          <a:ext cx="8585649" cy="5526251"/>
        </p:xfrm>
        <a:graphic>
          <a:graphicData uri="http://schemas.openxmlformats.org/drawingml/2006/table">
            <a:tbl>
              <a:tblPr/>
              <a:tblGrid>
                <a:gridCol w="28618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18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618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3181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Suitability factor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How Teams meets it at Ashford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Evidence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81185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One shared space for dispersed staff</a:t>
                      </a:r>
                      <a:endParaRPr lang="en-US" sz="1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A "Daily Handover" channel brings support workers, nurses, senior care workers, coordinators and admin staff together. Updates are no longer missed between service users' homes, supported living and the office.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NHS community staff used Teams to communicate from any location, replacing daily in-person gatherings that required travel (Hargreaves, Clarke and Lester, 2022).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64851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Real-time and catch-up messaging</a:t>
                      </a:r>
                      <a:endParaRPr lang="en-US" sz="1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Chat, @mentions and pinned posts get urgent changes to the right person at once. Staff on different shifts catch up through the channel thread.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Asynchronous communication was identified as an area needing further development, so clear posting rules are needed (Hargreaves, Clarke and Lester, 2022).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64851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Standardised way of sharing information</a:t>
                      </a:r>
                      <a:endParaRPr lang="en-US" sz="1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One agreed tool and a fixed handover template reduce duplicated work and inconsistent updates.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Home care settings lack standardised technology for communication, and caregiver teams reported conflicts with current tools (Tennant</a:t>
                      </a:r>
                      <a:r>
                        <a:rPr lang="en-US" sz="1400" baseline="0">
                          <a:latin typeface="Arial" pitchFamily="34" charset="0"/>
                          <a:cs typeface="Arial" pitchFamily="34" charset="0"/>
                        </a:rPr>
                        <a:t> et al.,</a:t>
                      </a:r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2024).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32183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Easy to adopt on the move</a:t>
                      </a:r>
                      <a:endParaRPr lang="en-US" sz="1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The Teams mobile app suits visiting staff. Teams is already part of Ashford's Microsoft 365, so there is no new system to buy.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Ashford case study: the organisation already uses Microsoft 365, but staff are unsure which tool to use for which task.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768744"/>
            <a:ext cx="3180170" cy="5955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189923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668" y="116191"/>
            <a:ext cx="11898664" cy="903406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US" sz="2700" b="1">
                <a:latin typeface="Arial" pitchFamily="34" charset="0"/>
                <a:cs typeface="Arial" pitchFamily="34" charset="0"/>
              </a:rPr>
              <a:t>How Teams improves efficiency and communication</a:t>
            </a:r>
            <a:br>
              <a:rPr lang="en-US" sz="2700" b="1">
                <a:latin typeface="Arial" pitchFamily="34" charset="0"/>
                <a:cs typeface="Arial" pitchFamily="34" charset="0"/>
              </a:rPr>
            </a:br>
            <a:r>
              <a:rPr lang="en-US" sz="2200" b="1">
                <a:latin typeface="Arial" pitchFamily="34" charset="0"/>
                <a:cs typeface="Arial" pitchFamily="34" charset="0"/>
              </a:rPr>
              <a:t>Practical daily routine for Ashford</a:t>
            </a:r>
            <a:br>
              <a:rPr lang="en-US" sz="2200"/>
            </a:br>
            <a:endParaRPr lang="en-US" sz="220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1584658"/>
              </p:ext>
            </p:extLst>
          </p:nvPr>
        </p:nvGraphicFramePr>
        <p:xfrm>
          <a:off x="380326" y="1205713"/>
          <a:ext cx="8172957" cy="335280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27243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43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243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4209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Step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What happens in Teams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Improvement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4048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1. Post</a:t>
                      </a:r>
                    </a:p>
                  </a:txBody>
                  <a:tcPr anchor="ctr">
                    <a:solidFill>
                      <a:srgbClr val="33CCFF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The senior care worker posts the handover in the Daily Handover channel using a set template: who, change in care, risks, actions.</a:t>
                      </a:r>
                    </a:p>
                  </a:txBody>
                  <a:tcPr anchor="ctr">
                    <a:solidFill>
                      <a:srgbClr val="33CCFF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Communication: everyone receives the same information in the same format.</a:t>
                      </a:r>
                    </a:p>
                  </a:txBody>
                  <a:tcPr anchor="ctr">
                    <a:solidFill>
                      <a:srgbClr val="33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4061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2. Flag</a:t>
                      </a:r>
                    </a:p>
                  </a:txBody>
                  <a:tcPr anchor="ctr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Time-critical changes use an @mention and the Important message setting.</a:t>
                      </a:r>
                    </a:p>
                  </a:txBody>
                  <a:tcPr anchor="ctr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Communication: the named staff member sees urgent changes first.</a:t>
                      </a:r>
                    </a:p>
                  </a:txBody>
                  <a:tcPr anchor="ctr">
                    <a:solidFill>
                      <a:srgbClr val="FF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4048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3. Confirm</a:t>
                      </a: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Visiting staff read the post on the mobile app and reply with a reaction or short comment. Coordinators pin confirmed changes.</a:t>
                      </a: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Efficiency: the office can see who has read an update without phoning round.</a:t>
                      </a: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513210" y="4816685"/>
            <a:ext cx="7428489" cy="181588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Key benefits</a:t>
            </a:r>
            <a:endParaRPr lang="en-US" sz="160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Efficiency:</a:t>
            </a:r>
            <a:r>
              <a:rPr lang="en-US" sz="1600">
                <a:latin typeface="Arial" pitchFamily="34" charset="0"/>
                <a:cs typeface="Arial" pitchFamily="34" charset="0"/>
              </a:rPr>
              <a:t> one post reaches the whole team, so there are fewer phone calls and repeated messages.</a:t>
            </a:r>
          </a:p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Efficiency:</a:t>
            </a:r>
            <a:r>
              <a:rPr lang="en-US" sz="1600">
                <a:latin typeface="Arial" pitchFamily="34" charset="0"/>
                <a:cs typeface="Arial" pitchFamily="34" charset="0"/>
              </a:rPr>
              <a:t> staff spend less time travelling or waiting to share updates (Hargreaves, Clarke and Lester, 2022).</a:t>
            </a:r>
          </a:p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Communication:</a:t>
            </a:r>
            <a:r>
              <a:rPr lang="en-US" sz="1600">
                <a:latin typeface="Arial" pitchFamily="34" charset="0"/>
                <a:cs typeface="Arial" pitchFamily="34" charset="0"/>
              </a:rPr>
              <a:t> a single, consistent record of updates supports team coordination (Tennant et al., 2024).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41700" y="1140977"/>
            <a:ext cx="3398655" cy="504133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467681" y="6263235"/>
            <a:ext cx="2281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        (</a:t>
            </a:r>
            <a:r>
              <a:rPr lang="en-US" sz="1600" err="1">
                <a:latin typeface="Arial" pitchFamily="34" charset="0"/>
                <a:cs typeface="Arial" pitchFamily="34" charset="0"/>
              </a:rPr>
              <a:t>Erina, 2023</a:t>
            </a:r>
            <a:r>
              <a:rPr lang="en-US"/>
              <a:t>)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315589" y="5195087"/>
            <a:ext cx="857756" cy="1068148"/>
          </a:xfrm>
          <a:prstGeom prst="wedgeEllipseCallou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489227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565" y="365126"/>
            <a:ext cx="8051575" cy="662562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Advantages of Microsoft Teams</a:t>
            </a:r>
            <a:br>
              <a:rPr lang="en-US" sz="2400" b="1">
                <a:latin typeface="Arial" pitchFamily="34" charset="0"/>
                <a:cs typeface="Arial" pitchFamily="34" charset="0"/>
              </a:rPr>
            </a:br>
            <a:r>
              <a:rPr lang="en-US" sz="2400" b="1">
                <a:latin typeface="Arial" pitchFamily="34" charset="0"/>
                <a:cs typeface="Arial" pitchFamily="34" charset="0"/>
              </a:rPr>
              <a:t>Benefits for Ashford Staff Communication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34669" y="2252673"/>
            <a:ext cx="7485133" cy="34163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Up-to-date daily information – information about visit, appointment and service user updates can be easily communicated to the staff.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Less missed messages – update information is seen by the right team rather than going through different members of the staff individually.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Team specific channels – dedicated channels for communication can be used to organize updates for care coordinators, support workers and management staff.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Better coordination – staff in charge of providing services to service users in their homes, supported living and the office will stay in touch.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History of communications – staff have access to previous messages from the workplace communication history instead of constantly querying colleagues (</a:t>
            </a:r>
            <a:r>
              <a:rPr lang="en-US" sz="1800">
                <a:latin typeface="Arial" pitchFamily="34" charset="0"/>
                <a:cs typeface="Arial" pitchFamily="34" charset="0"/>
              </a:rPr>
              <a:t>Lawson et al., 2023)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9072" y="219085"/>
            <a:ext cx="3460020" cy="524303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917423" y="6336064"/>
            <a:ext cx="29778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(Cloud experts, 2025)</a:t>
            </a:r>
          </a:p>
        </p:txBody>
      </p:sp>
    </p:spTree>
    <p:extLst>
      <p:ext uri="{BB962C8B-B14F-4D97-AF65-F5344CB8AC3E}">
        <p14:creationId xmlns:p14="http://schemas.microsoft.com/office/powerpoint/2010/main" val="4241260787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472" y="365125"/>
            <a:ext cx="12062527" cy="719207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Limitations of Microsoft Teams</a:t>
            </a:r>
            <a:br>
              <a:rPr lang="en-US" sz="2400" b="1">
                <a:latin typeface="Arial" pitchFamily="34" charset="0"/>
                <a:cs typeface="Arial" pitchFamily="34" charset="0"/>
              </a:rPr>
            </a:br>
            <a:r>
              <a:rPr lang="en-US" sz="2400" b="1">
                <a:latin typeface="Arial" pitchFamily="34" charset="0"/>
                <a:cs typeface="Arial" pitchFamily="34" charset="0"/>
              </a:rPr>
              <a:t>Potential Problems at Ashford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089934"/>
              </p:ext>
            </p:extLst>
          </p:nvPr>
        </p:nvGraphicFramePr>
        <p:xfrm>
          <a:off x="838200" y="1626500"/>
          <a:ext cx="10935711" cy="4167399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36452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45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452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8673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Limitation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Practical problem at Ashford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Control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67679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Message overload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Important daily updates may be missed.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Use clear channels and concise messages.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67679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Inconsistent use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Staff may continue using different communication methods.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Agree Teams as the main routine communication platform.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67679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Digital confidence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Some staff may struggle with Teams features.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Provide short, role-specific training.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25689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Information sensitivity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Confidential details may be shared inappropriately.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Set clear rules about what information can be posted (Lawson et al.,</a:t>
                      </a:r>
                      <a:r>
                        <a:rPr lang="en-US" baseline="0"/>
                        <a:t> </a:t>
                      </a:r>
                      <a:r>
                        <a:rPr lang="en-US"/>
                        <a:t>2023); (McGuier et al., 2024) 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4003471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32135" y="365125"/>
            <a:ext cx="7849273" cy="881047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1591" y="1744704"/>
            <a:ext cx="7617977" cy="4227217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sz="2000">
                <a:latin typeface="Arial" pitchFamily="34" charset="0"/>
                <a:cs typeface="Arial" pitchFamily="34" charset="0"/>
              </a:rPr>
              <a:t>The Ashford organization needs to:</a:t>
            </a:r>
          </a:p>
          <a:p>
            <a:pPr algn="just"/>
            <a:r>
              <a:rPr lang="en-US" sz="2000">
                <a:latin typeface="Arial" pitchFamily="34" charset="0"/>
                <a:cs typeface="Arial" pitchFamily="34" charset="0"/>
              </a:rPr>
              <a:t>Use Teams as the agreed upon platform for normal staff communication and updates. </a:t>
            </a:r>
          </a:p>
          <a:p>
            <a:pPr algn="just"/>
            <a:r>
              <a:rPr lang="en-US" sz="2000">
                <a:latin typeface="Arial" pitchFamily="34" charset="0"/>
                <a:cs typeface="Arial" pitchFamily="34" charset="0"/>
              </a:rPr>
              <a:t>Develop separate channels for relevant teams and for updates. </a:t>
            </a:r>
          </a:p>
          <a:p>
            <a:pPr algn="just"/>
            <a:r>
              <a:rPr lang="en-US" sz="2000">
                <a:latin typeface="Arial" pitchFamily="34" charset="0"/>
                <a:cs typeface="Arial" pitchFamily="34" charset="0"/>
              </a:rPr>
              <a:t>Incorporate the daily update system to ensure that the staff knows where to go for important information. </a:t>
            </a:r>
          </a:p>
          <a:p>
            <a:pPr algn="just"/>
            <a:r>
              <a:rPr lang="en-US" sz="2000">
                <a:latin typeface="Arial" pitchFamily="34" charset="0"/>
                <a:cs typeface="Arial" pitchFamily="34" charset="0"/>
              </a:rPr>
              <a:t>Establish communication protocols regarding appropriate messages and confidentiality. </a:t>
            </a:r>
          </a:p>
          <a:p>
            <a:pPr algn="just"/>
            <a:r>
              <a:rPr lang="en-US" sz="2000">
                <a:latin typeface="Arial" pitchFamily="34" charset="0"/>
                <a:cs typeface="Arial" pitchFamily="34" charset="0"/>
              </a:rPr>
              <a:t>Offer brief training to support workers, senior care workers, nurses, and care coordinators. </a:t>
            </a:r>
          </a:p>
          <a:p>
            <a:pPr algn="just"/>
            <a:r>
              <a:rPr lang="en-US" sz="2000">
                <a:latin typeface="Arial" pitchFamily="34" charset="0"/>
                <a:cs typeface="Arial" pitchFamily="34" charset="0"/>
              </a:rPr>
              <a:t>Evaluate staff use once implemented and solve any communication problems found by the team (McGuier et al., 2024).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008" y="178025"/>
            <a:ext cx="2621819" cy="6327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563238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19" y="365126"/>
            <a:ext cx="12032857" cy="565458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71600"/>
            <a:ext cx="10515600" cy="4346575"/>
          </a:xfrm>
        </p:spPr>
        <p:txBody>
          <a:bodyPr>
            <a:normAutofit fontScale="55000" lnSpcReduction="20000"/>
          </a:bodyPr>
          <a:lstStyle/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altLang="en-US" dirty="0" err="1"/>
              <a:t>Bakhai</a:t>
            </a:r>
            <a:r>
              <a:rPr lang="en-US" altLang="en-US" dirty="0"/>
              <a:t>, A., McCauley, L., Stones, L., Khalil, S., Mehta, J., Price, N., Krishnamurthy, V., Parker, L.H.H. and Hughes, D. (2022) ‘Shining a light on an additional clinical burden: work-related digital communication survey study – COVID-19 impact on NHS staff wellbeing’, Humanities and Social Sciences Communications, 9, article 414. Available at: </a:t>
            </a:r>
            <a:r>
              <a:rPr lang="en-US" altLang="en-US" dirty="0">
                <a:hlinkClick r:id="rId2"/>
              </a:rPr>
              <a:t>https://doi.org/10.1057/s41599-022-01427-7</a:t>
            </a:r>
            <a:endParaRPr lang="en-US" altLang="en-US" dirty="0"/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altLang="en-US" dirty="0"/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altLang="en-US" dirty="0"/>
              <a:t>Gupta, A., Narula, A., Patel, D., Arifin, M., Wheeldon, H., Ajayi, A., Sachdeva, G. and Aung, N. (2023) ‘A quality improvement project to increase junior doctors’ satisfaction with handover process using Microsoft Teams (MS Teams) as a platform’, </a:t>
            </a:r>
            <a:r>
              <a:rPr lang="en-US" altLang="en-US" dirty="0" err="1"/>
              <a:t>BJPsych</a:t>
            </a:r>
            <a:r>
              <a:rPr lang="en-US" altLang="en-US" dirty="0"/>
              <a:t> Open, 9(S1), p. S92. Available at: </a:t>
            </a:r>
            <a:r>
              <a:rPr lang="en-US" altLang="en-US" dirty="0">
                <a:hlinkClick r:id="rId3"/>
              </a:rPr>
              <a:t>https://doi.org/10.1192/bjo.2023.280</a:t>
            </a:r>
            <a:endParaRPr lang="en-US" altLang="en-US" dirty="0"/>
          </a:p>
          <a:p>
            <a:pPr algn="just"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dirty="0"/>
              <a:t>Hargreaves, C., Clarke, A. and Lester, K.R. (2022) 'Microsoft Teams and team performance in the COVID-19 pandemic within an NHS Trust Community Service in North-West England', Team Performance Management. </a:t>
            </a:r>
            <a:r>
              <a:rPr lang="en-US" dirty="0" err="1"/>
              <a:t>doi</a:t>
            </a:r>
            <a:r>
              <a:rPr lang="en-US" dirty="0"/>
              <a:t>: 10.1108/TPM-11-2021-0082. Available at: </a:t>
            </a:r>
            <a:r>
              <a:rPr lang="en-US" dirty="0">
                <a:hlinkClick r:id="rId4"/>
              </a:rPr>
              <a:t>https://doi.org/10.1108/TPM-11-2021-0082</a:t>
            </a:r>
            <a:r>
              <a:rPr lang="en-US" dirty="0"/>
              <a:t> </a:t>
            </a:r>
          </a:p>
          <a:p>
            <a:pPr algn="just"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dirty="0"/>
              <a:t>Tennant, R., Allana, S., Mercer, K. and Burns, C.M. (2024) 'Capturing home care information management and communication processes among caregivers of older adults: qualitative study to inform technology design', JMIR Formative Research, 8, e53289. </a:t>
            </a:r>
            <a:r>
              <a:rPr lang="en-US" dirty="0" err="1"/>
              <a:t>doi</a:t>
            </a:r>
            <a:r>
              <a:rPr lang="en-US" dirty="0"/>
              <a:t>: 10.2196/53289. Available at: </a:t>
            </a:r>
            <a:r>
              <a:rPr lang="en-US" dirty="0">
                <a:hlinkClick r:id="rId5"/>
              </a:rPr>
              <a:t>https://doi.org/10.2196/53289</a:t>
            </a:r>
            <a:endParaRPr lang="en-US" dirty="0"/>
          </a:p>
          <a:p>
            <a:pPr algn="just"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dirty="0"/>
              <a:t>Lawson, L., Di Marco Barros, R., Evans, J. and Saleem, W. (2023) ‘Being a “Teams” player: a quality improvement project expanding the role of Microsoft Teams to improve communication and efficiency of junior doctors in a ward-based hospital setting’, Future Healthcare Journal, 10(Suppl. 3), pp. 89–90. Available at: </a:t>
            </a:r>
            <a:r>
              <a:rPr lang="en-US" dirty="0">
                <a:hlinkClick r:id="rId6"/>
              </a:rPr>
              <a:t>https://doi.org/10.7861/fhj.10-3-s89</a:t>
            </a:r>
            <a:endParaRPr lang="en-US" dirty="0"/>
          </a:p>
          <a:p>
            <a:pPr algn="just"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dirty="0" err="1"/>
              <a:t>McGuier</a:t>
            </a:r>
            <a:r>
              <a:rPr lang="en-US" dirty="0"/>
              <a:t>, E.A., Kolko, D.J., Aarons, G.A., Schachter, A., Klem, M.L., </a:t>
            </a:r>
            <a:r>
              <a:rPr lang="en-US" dirty="0" err="1"/>
              <a:t>Diabes</a:t>
            </a:r>
            <a:r>
              <a:rPr lang="en-US" dirty="0"/>
              <a:t>, M.A., Weingart, L.R., Salas, E. and Wolk, C.B. (2024) ‘Teamwork and implementation of innovations in healthcare and human service settings: a systematic review’, Implementation Science, 19, 49. Available at: </a:t>
            </a:r>
            <a:r>
              <a:rPr lang="en-US" dirty="0">
                <a:hlinkClick r:id="rId7"/>
              </a:rPr>
              <a:t>https://doi.org/10.1186/s13012-024-01381-9</a:t>
            </a:r>
            <a:endParaRPr lang="en-US" dirty="0"/>
          </a:p>
          <a:p>
            <a:pPr algn="just">
              <a:buClr>
                <a:schemeClr val="accent1">
                  <a:lumMod val="75000"/>
                </a:schemeClr>
              </a:buClr>
              <a:buSzPct val="145000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70698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6.0.36"/>
  <p:tag name="AS_OS" val="Unix 5.4.0.216"/>
  <p:tag name="AS_RELEASE_DATE" val="2024.02.14"/>
  <p:tag name="AS_TITLE" val="Aspose.Slides for .NET6"/>
  <p:tag name="AS_VERSION" val="24.2"/>
</p:tagLst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Corbel" panose="020B0503020204020204"/>
        <a:cs typeface="Arial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Corbel" panose="020B0503020204020204"/>
        <a:cs typeface="Arial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1622</Words>
  <Application>Microsoft Office PowerPoint</Application>
  <PresentationFormat>Widescreen</PresentationFormat>
  <Paragraphs>105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Calibri</vt:lpstr>
      <vt:lpstr>Calibri Light</vt:lpstr>
      <vt:lpstr>Corbel</vt:lpstr>
      <vt:lpstr>Garamond</vt:lpstr>
      <vt:lpstr>Office Theme</vt:lpstr>
      <vt:lpstr>Parallax</vt:lpstr>
      <vt:lpstr>Office Theme</vt:lpstr>
      <vt:lpstr>Office Theme</vt:lpstr>
      <vt:lpstr>Module Code LCHS4007 Title Digital Skill and Research Method Group member name  Muhammad Nabeel 2610243 Tayyaba Noreen 2604394 Amandeep Kaur 2610242 Lecturer,s Name: Bbianca Dodgen Choosen tool: Microsoft Teams  Workplace task: Staff Communication and Daily updates </vt:lpstr>
      <vt:lpstr>What the task involves: staff communication and daily updates</vt:lpstr>
      <vt:lpstr>The tool: Microsoft Teams, and how it works</vt:lpstr>
      <vt:lpstr>Why Microsoft Teams is suitable for staff communication and daily updates</vt:lpstr>
      <vt:lpstr>How Teams improves efficiency and communication Practical daily routine for Ashford </vt:lpstr>
      <vt:lpstr>Advantages of Microsoft Teams Benefits for Ashford Staff Communication</vt:lpstr>
      <vt:lpstr>Limitations of Microsoft Teams Potential Problems at Ashford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 LCHS4007 Title Digital Skill and Research Method Group member name  Muhammad Nabeel 2610243 Tayyaba Noreen 2604394 Kaur Lecturer,s Name: Bbianca Dodgen </dc:title>
  <cp:lastModifiedBy>amandeep kaur</cp:lastModifiedBy>
  <cp:revision>5</cp:revision>
  <cp:lastPrinted>2026-10-10T16:32:28Z</cp:lastPrinted>
  <dcterms:created xsi:type="dcterms:W3CDTF">2026-10-10T16:32:28Z</dcterms:created>
  <dcterms:modified xsi:type="dcterms:W3CDTF">2026-10-11T19:04:11Z</dcterms:modified>
</cp:coreProperties>
</file>