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781" r:id="rId4"/>
  </p:sldMasterIdLst>
  <p:notesMasterIdLst>
    <p:notesMasterId r:id="rId1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4630400" cy="8229600"/>
  <p:notesSz cx="8229600" cy="14630400"/>
  <p:embeddedFontLs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Century Gothic" panose="020B0502020202020204" pitchFamily="34" charset="0"/>
      <p:regular r:id="rId20"/>
      <p:bold r:id="rId21"/>
      <p:italic r:id="rId22"/>
      <p:boldItalic r:id="rId23"/>
    </p:embeddedFont>
    <p:embeddedFont>
      <p:font typeface="Montserrat Bold" panose="020B0604020202020204" charset="0"/>
      <p:bold r:id="rId24"/>
    </p:embeddedFont>
    <p:embeddedFont>
      <p:font typeface="Source Sans 3" panose="020B0604020202020204" charset="0"/>
      <p:regular r:id="rId25"/>
    </p:embeddedFont>
    <p:embeddedFont>
      <p:font typeface="Wingdings 3" panose="05040102010807070707" pitchFamily="18" charset="2"/>
      <p:regular r:id="rId26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DC3EFB-FA54-4215-A230-7FE4CFA31EF2}" v="2" dt="2025-12-08T05:52:36.6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66" d="100"/>
          <a:sy n="66" d="100"/>
        </p:scale>
        <p:origin x="72" y="6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customXml" Target="../customXml/item3.xml"/><Relationship Id="rId21" Type="http://schemas.openxmlformats.org/officeDocument/2006/relationships/font" Target="fonts/font6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9.fntdata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font" Target="fonts/font4.fntdata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7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yowa Olubanwo (2423654)" userId="2fc1075e-4fbd-4003-aee7-a73e7520f2d5" providerId="ADAL" clId="{DFDC3EFB-FA54-4215-A230-7FE4CFA31EF2}"/>
    <pc:docChg chg="modSld sldOrd">
      <pc:chgData name="Mayowa Olubanwo (2423654)" userId="2fc1075e-4fbd-4003-aee7-a73e7520f2d5" providerId="ADAL" clId="{DFDC3EFB-FA54-4215-A230-7FE4CFA31EF2}" dt="2025-12-08T05:50:30.465" v="15"/>
      <pc:docMkLst>
        <pc:docMk/>
      </pc:docMkLst>
      <pc:sldChg chg="modSp mod">
        <pc:chgData name="Mayowa Olubanwo (2423654)" userId="2fc1075e-4fbd-4003-aee7-a73e7520f2d5" providerId="ADAL" clId="{DFDC3EFB-FA54-4215-A230-7FE4CFA31EF2}" dt="2025-12-08T05:47:50.514" v="13" actId="20577"/>
        <pc:sldMkLst>
          <pc:docMk/>
          <pc:sldMk cId="0" sldId="259"/>
        </pc:sldMkLst>
        <pc:spChg chg="mod">
          <ac:chgData name="Mayowa Olubanwo (2423654)" userId="2fc1075e-4fbd-4003-aee7-a73e7520f2d5" providerId="ADAL" clId="{DFDC3EFB-FA54-4215-A230-7FE4CFA31EF2}" dt="2025-12-08T05:47:50.514" v="13" actId="20577"/>
          <ac:spMkLst>
            <pc:docMk/>
            <pc:sldMk cId="0" sldId="259"/>
            <ac:spMk id="8" creationId="{00000000-0000-0000-0000-000000000000}"/>
          </ac:spMkLst>
        </pc:spChg>
      </pc:sldChg>
      <pc:sldChg chg="modSp mod">
        <pc:chgData name="Mayowa Olubanwo (2423654)" userId="2fc1075e-4fbd-4003-aee7-a73e7520f2d5" providerId="ADAL" clId="{DFDC3EFB-FA54-4215-A230-7FE4CFA31EF2}" dt="2025-12-08T05:46:42.376" v="4" actId="20577"/>
        <pc:sldMkLst>
          <pc:docMk/>
          <pc:sldMk cId="0" sldId="260"/>
        </pc:sldMkLst>
        <pc:spChg chg="mod">
          <ac:chgData name="Mayowa Olubanwo (2423654)" userId="2fc1075e-4fbd-4003-aee7-a73e7520f2d5" providerId="ADAL" clId="{DFDC3EFB-FA54-4215-A230-7FE4CFA31EF2}" dt="2025-12-08T05:46:42.376" v="4" actId="20577"/>
          <ac:spMkLst>
            <pc:docMk/>
            <pc:sldMk cId="0" sldId="260"/>
            <ac:spMk id="8" creationId="{00000000-0000-0000-0000-000000000000}"/>
          </ac:spMkLst>
        </pc:spChg>
      </pc:sldChg>
      <pc:sldChg chg="ord">
        <pc:chgData name="Mayowa Olubanwo (2423654)" userId="2fc1075e-4fbd-4003-aee7-a73e7520f2d5" providerId="ADAL" clId="{DFDC3EFB-FA54-4215-A230-7FE4CFA31EF2}" dt="2025-12-08T05:50:30.465" v="15"/>
        <pc:sldMkLst>
          <pc:docMk/>
          <pc:sldMk cId="1972333662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72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5946" y="1737361"/>
            <a:ext cx="10590790" cy="3995497"/>
          </a:xfrm>
        </p:spPr>
        <p:txBody>
          <a:bodyPr anchor="b"/>
          <a:lstStyle>
            <a:lvl1pPr>
              <a:defRPr sz="86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5946" y="5732856"/>
            <a:ext cx="10590790" cy="1033704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972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459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194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2918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389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87673722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64111742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8" y="3434080"/>
            <a:ext cx="10590788" cy="2298776"/>
          </a:xfrm>
        </p:spPr>
        <p:txBody>
          <a:bodyPr anchor="b"/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946" y="5732857"/>
            <a:ext cx="10590790" cy="1032480"/>
          </a:xfrm>
        </p:spPr>
        <p:txBody>
          <a:bodyPr anchor="t"/>
          <a:lstStyle>
            <a:lvl1pPr marL="0" indent="0" algn="l">
              <a:buNone/>
              <a:defRPr sz="24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10320698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23975" y="2472690"/>
            <a:ext cx="5275607" cy="503491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85392" y="2467311"/>
            <a:ext cx="5275609" cy="5040294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24710283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3975" y="2286000"/>
            <a:ext cx="527560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23975" y="3017520"/>
            <a:ext cx="5275607" cy="449008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85395" y="2286000"/>
            <a:ext cx="5275607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85395" y="3017520"/>
            <a:ext cx="5275607" cy="4490086"/>
          </a:xfrm>
        </p:spPr>
        <p:txBody>
          <a:bodyPr>
            <a:normAutofit/>
          </a:bodyPr>
          <a:lstStyle>
            <a:lvl1pPr>
              <a:defRPr sz="2160"/>
            </a:lvl1pPr>
            <a:lvl2pPr>
              <a:defRPr sz="1920"/>
            </a:lvl2pPr>
            <a:lvl3pPr>
              <a:defRPr sz="1680"/>
            </a:lvl3pPr>
            <a:lvl4pPr>
              <a:defRPr sz="1440"/>
            </a:lvl4pPr>
            <a:lvl5pPr>
              <a:defRPr sz="1440"/>
            </a:lvl5pPr>
            <a:lvl6pPr>
              <a:defRPr sz="1440"/>
            </a:lvl6pPr>
            <a:lvl7pPr>
              <a:defRPr sz="1440"/>
            </a:lvl7pPr>
            <a:lvl8pPr>
              <a:defRPr sz="1440"/>
            </a:lvl8pPr>
            <a:lvl9pPr>
              <a:defRPr sz="14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30635318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27414993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74993000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4" y="1737360"/>
            <a:ext cx="4081277" cy="1737360"/>
          </a:xfrm>
        </p:spPr>
        <p:txBody>
          <a:bodyPr anchor="b"/>
          <a:lstStyle>
            <a:lvl1pPr algn="l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1540" y="1737360"/>
            <a:ext cx="6235196" cy="5486400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160"/>
            </a:lvl2pPr>
            <a:lvl3pPr>
              <a:defRPr sz="192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4" y="3755137"/>
            <a:ext cx="4081276" cy="3474719"/>
          </a:xfrm>
        </p:spPr>
        <p:txBody>
          <a:bodyPr/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87211985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4689" y="2225030"/>
            <a:ext cx="6111487" cy="1889770"/>
          </a:xfrm>
        </p:spPr>
        <p:txBody>
          <a:bodyPr anchor="b">
            <a:normAutofit/>
          </a:bodyPr>
          <a:lstStyle>
            <a:lvl1pPr algn="l">
              <a:defRPr sz="43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39455" y="1371600"/>
            <a:ext cx="3840480" cy="548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4389120"/>
            <a:ext cx="6101975" cy="1645920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39487623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8" y="5760704"/>
            <a:ext cx="10590788" cy="680086"/>
          </a:xfrm>
        </p:spPr>
        <p:txBody>
          <a:bodyPr anchor="b">
            <a:normAutofit/>
          </a:bodyPr>
          <a:lstStyle>
            <a:lvl1pPr algn="l">
              <a:defRPr sz="28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85946" y="822960"/>
            <a:ext cx="10590790" cy="436879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7" y="6440790"/>
            <a:ext cx="10590787" cy="592454"/>
          </a:xfrm>
        </p:spPr>
        <p:txBody>
          <a:bodyPr>
            <a:normAutofit/>
          </a:bodyPr>
          <a:lstStyle>
            <a:lvl1pPr marL="0" indent="0">
              <a:buNone/>
              <a:defRPr sz="144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21762666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5" y="1737360"/>
            <a:ext cx="10590791" cy="2377440"/>
          </a:xfrm>
        </p:spPr>
        <p:txBody>
          <a:bodyPr/>
          <a:lstStyle>
            <a:lvl1pPr>
              <a:defRPr sz="57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4389120"/>
            <a:ext cx="10590791" cy="2834640"/>
          </a:xfrm>
        </p:spPr>
        <p:txBody>
          <a:bodyPr anchor="ctr">
            <a:normAutofit/>
          </a:bodyPr>
          <a:lstStyle>
            <a:lvl1pPr marL="0" indent="0">
              <a:buNone/>
              <a:defRPr sz="216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60368245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762" y="1737360"/>
            <a:ext cx="9599178" cy="2788049"/>
          </a:xfrm>
        </p:spPr>
        <p:txBody>
          <a:bodyPr/>
          <a:lstStyle>
            <a:lvl1pPr>
              <a:defRPr sz="57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2316481" y="4525409"/>
            <a:ext cx="8735579" cy="410609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68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385945" y="5220788"/>
            <a:ext cx="10590791" cy="2011680"/>
          </a:xfrm>
        </p:spPr>
        <p:txBody>
          <a:bodyPr anchor="ctr">
            <a:normAutofit/>
          </a:bodyPr>
          <a:lstStyle>
            <a:lvl1pPr marL="0" indent="0">
              <a:buNone/>
              <a:defRPr sz="216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  <p:sp>
        <p:nvSpPr>
          <p:cNvPr id="12" name="TextBox 11"/>
          <p:cNvSpPr txBox="1"/>
          <p:nvPr/>
        </p:nvSpPr>
        <p:spPr>
          <a:xfrm>
            <a:off x="1077954" y="1165504"/>
            <a:ext cx="962294" cy="234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464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96588" y="3136545"/>
            <a:ext cx="962294" cy="234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464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55070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945" y="3749041"/>
            <a:ext cx="10590792" cy="1983816"/>
          </a:xfrm>
        </p:spPr>
        <p:txBody>
          <a:bodyPr anchor="b"/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945" y="5732857"/>
            <a:ext cx="10590791" cy="1032480"/>
          </a:xfrm>
        </p:spPr>
        <p:txBody>
          <a:bodyPr anchor="t"/>
          <a:lstStyle>
            <a:lvl1pPr marL="0" indent="0" algn="l">
              <a:buNone/>
              <a:defRPr sz="24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09247833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9537" y="2377440"/>
            <a:ext cx="3536239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782956" y="3200400"/>
            <a:ext cx="3512820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0392" y="2377440"/>
            <a:ext cx="3523489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47727" y="3200400"/>
            <a:ext cx="3536153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49640" y="2377440"/>
            <a:ext cx="351853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8549640" y="3200400"/>
            <a:ext cx="3518536" cy="4307206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71370" y="2560320"/>
            <a:ext cx="0" cy="475488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8354672" y="2560320"/>
            <a:ext cx="0" cy="476025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76651718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956" y="5101139"/>
            <a:ext cx="3528060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782956" y="2651760"/>
            <a:ext cx="3528060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782956" y="5792654"/>
            <a:ext cx="3528060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7251" y="5101139"/>
            <a:ext cx="3516630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67249" y="2651760"/>
            <a:ext cx="3516630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65627" y="5792653"/>
            <a:ext cx="3521287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549640" y="5101139"/>
            <a:ext cx="3518536" cy="691514"/>
          </a:xfrm>
        </p:spPr>
        <p:txBody>
          <a:bodyPr anchor="b">
            <a:noAutofit/>
          </a:bodyPr>
          <a:lstStyle>
            <a:lvl1pPr marL="0" indent="0">
              <a:buNone/>
              <a:defRPr sz="288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549639" y="2651760"/>
            <a:ext cx="3518536" cy="1828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920"/>
            </a:lvl1pPr>
            <a:lvl2pPr marL="548640" indent="0">
              <a:buNone/>
              <a:defRPr sz="1920"/>
            </a:lvl2pPr>
            <a:lvl3pPr marL="1097280" indent="0">
              <a:buNone/>
              <a:defRPr sz="1920"/>
            </a:lvl3pPr>
            <a:lvl4pPr marL="1645920" indent="0">
              <a:buNone/>
              <a:defRPr sz="1920"/>
            </a:lvl4pPr>
            <a:lvl5pPr marL="2194560" indent="0">
              <a:buNone/>
              <a:defRPr sz="1920"/>
            </a:lvl5pPr>
            <a:lvl6pPr marL="2743200" indent="0">
              <a:buNone/>
              <a:defRPr sz="1920"/>
            </a:lvl6pPr>
            <a:lvl7pPr marL="3291840" indent="0">
              <a:buNone/>
              <a:defRPr sz="1920"/>
            </a:lvl7pPr>
            <a:lvl8pPr marL="3840480" indent="0">
              <a:buNone/>
              <a:defRPr sz="1920"/>
            </a:lvl8pPr>
            <a:lvl9pPr marL="4389120" indent="0">
              <a:buNone/>
              <a:defRPr sz="192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8549491" y="5792650"/>
            <a:ext cx="3523196" cy="791027"/>
          </a:xfrm>
        </p:spPr>
        <p:txBody>
          <a:bodyPr anchor="t">
            <a:normAutofit/>
          </a:bodyPr>
          <a:lstStyle>
            <a:lvl1pPr marL="0" indent="0">
              <a:buNone/>
              <a:defRPr sz="168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4471370" y="2560320"/>
            <a:ext cx="0" cy="475488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8354672" y="2560320"/>
            <a:ext cx="0" cy="4760258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57897728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966703782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965055" y="516256"/>
            <a:ext cx="2103121" cy="699135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82956" y="1064897"/>
            <a:ext cx="8907779" cy="644270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51269042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744374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682072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161121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030662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687965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648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783768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324259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5546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Relationship Id="rId30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3203623"/>
            <a:ext cx="4844414" cy="50259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3470817"/>
            <a:ext cx="1826894" cy="2838544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10330814" y="2011680"/>
            <a:ext cx="3383280" cy="338328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9599295" y="1"/>
            <a:ext cx="1924064" cy="136968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10327054" y="7315200"/>
            <a:ext cx="1192481" cy="9144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2525374" y="0"/>
            <a:ext cx="822960" cy="1371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5334" y="543262"/>
            <a:ext cx="11285668" cy="168063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3975" y="2463502"/>
            <a:ext cx="10735849" cy="50345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2186767" y="2148842"/>
            <a:ext cx="1188719" cy="3657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32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373EFBC-A6FE-41E5-9BF2-AD39DAA98B09}" type="datetimeFigureOut">
              <a:rPr lang="en-KE" smtClean="0"/>
              <a:t>12/08/2025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10741888" y="3870357"/>
            <a:ext cx="4631754" cy="36576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32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2423049" y="354876"/>
            <a:ext cx="1005839" cy="92122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336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A6189D-43DE-49D4-A0CA-7373E00AD9A7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555873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  <p:sldLayoutId id="2147483793" r:id="rId12"/>
    <p:sldLayoutId id="2147483794" r:id="rId13"/>
    <p:sldLayoutId id="2147483795" r:id="rId14"/>
    <p:sldLayoutId id="2147483796" r:id="rId15"/>
    <p:sldLayoutId id="2147483797" r:id="rId16"/>
    <p:sldLayoutId id="2147483798" r:id="rId17"/>
    <p:sldLayoutId id="2147483799" r:id="rId18"/>
    <p:sldLayoutId id="2147483800" r:id="rId19"/>
    <p:sldLayoutId id="2147483801" r:id="rId20"/>
    <p:sldLayoutId id="2147483802" r:id="rId21"/>
    <p:sldLayoutId id="2147483803" r:id="rId22"/>
    <p:sldLayoutId id="2147483804" r:id="rId23"/>
    <p:sldLayoutId id="2147483805" r:id="rId24"/>
    <p:sldLayoutId id="2147483806" r:id="rId25"/>
    <p:sldLayoutId id="2147483807" r:id="rId26"/>
  </p:sldLayoutIdLst>
  <p:hf sldNum="0" hdr="0" ftr="0" dt="0"/>
  <p:txStyles>
    <p:titleStyle>
      <a:lvl1pPr algn="l" defTabSz="548640" rtl="0" eaLnBrk="1" latinLnBrk="0" hangingPunct="1">
        <a:spcBef>
          <a:spcPct val="0"/>
        </a:spcBef>
        <a:buNone/>
        <a:defRPr sz="504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11480" indent="-41148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4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891540" indent="-34290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6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3716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92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92024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46888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30072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356616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411480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4663440" indent="-274320" algn="l" defTabSz="548640" rtl="0" eaLnBrk="1" latinLnBrk="0" hangingPunct="1">
        <a:spcBef>
          <a:spcPts val="12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54864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7.jpg"/><Relationship Id="rId7" Type="http://schemas.openxmlformats.org/officeDocument/2006/relationships/hyperlink" Target="https://www.nile-auto.com/transforming-vehicles-with-precision-auto-body-painting-for-lasting-impression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8.jp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kyoutan.sakura.ne.jp/uts/car/paint2/" TargetMode="External"/><Relationship Id="rId9" Type="http://schemas.openxmlformats.org/officeDocument/2006/relationships/hyperlink" Target="https://www.emsekflol.com/2025/12/car-paint-columbus-ga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pinterest.com/pin/25332816648328657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hyperlink" Target="https://www.flickr.com/photos/ukgov/52453877824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4.svg"/><Relationship Id="rId11" Type="http://schemas.openxmlformats.org/officeDocument/2006/relationships/image" Target="../media/image18.jpg"/><Relationship Id="rId5" Type="http://schemas.openxmlformats.org/officeDocument/2006/relationships/image" Target="../media/image13.png"/><Relationship Id="rId10" Type="http://schemas.openxmlformats.org/officeDocument/2006/relationships/hyperlink" Target="https://stateofwales.com/2018/10/the-welsh-economy-ix-wales-in-the-uk-economy/" TargetMode="External"/><Relationship Id="rId4" Type="http://schemas.openxmlformats.org/officeDocument/2006/relationships/image" Target="../media/image12.svg"/><Relationship Id="rId9" Type="http://schemas.openxmlformats.org/officeDocument/2006/relationships/image" Target="../media/image1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2.xml"/><Relationship Id="rId4" Type="http://schemas.openxmlformats.org/officeDocument/2006/relationships/hyperlink" Target="https://mnsl-journal.springeropen.com/articles/10.1186/s40486-018-0078-x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ank-you-paper-message-note-391055/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50198" y="2164199"/>
            <a:ext cx="5609749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</a:rPr>
              <a:t>Name: Mayowa Olubanwo</a:t>
            </a:r>
          </a:p>
        </p:txBody>
      </p:sp>
      <p:sp>
        <p:nvSpPr>
          <p:cNvPr id="4" name="Text 1"/>
          <p:cNvSpPr/>
          <p:nvPr/>
        </p:nvSpPr>
        <p:spPr>
          <a:xfrm>
            <a:off x="6350198" y="2964180"/>
            <a:ext cx="5609749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</a:rPr>
              <a:t>Student id: 2423654</a:t>
            </a:r>
            <a:endParaRPr lang="en-US" sz="4400" dirty="0"/>
          </a:p>
        </p:txBody>
      </p:sp>
      <p:sp>
        <p:nvSpPr>
          <p:cNvPr id="5" name="Text 2"/>
          <p:cNvSpPr/>
          <p:nvPr/>
        </p:nvSpPr>
        <p:spPr>
          <a:xfrm>
            <a:off x="6350198" y="3665458"/>
            <a:ext cx="5609749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</a:rPr>
              <a:t>Module name &amp; code:</a:t>
            </a:r>
          </a:p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</a:rPr>
              <a:t> Enterprise &amp; </a:t>
            </a:r>
          </a:p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</a:rPr>
              <a:t>Entrepreneurship</a:t>
            </a:r>
          </a:p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</a:rPr>
              <a:t>LCLM4006</a:t>
            </a:r>
            <a:endParaRPr lang="en-US" sz="4400" dirty="0"/>
          </a:p>
        </p:txBody>
      </p:sp>
      <p:sp>
        <p:nvSpPr>
          <p:cNvPr id="6" name="Text 3"/>
          <p:cNvSpPr/>
          <p:nvPr/>
        </p:nvSpPr>
        <p:spPr>
          <a:xfrm>
            <a:off x="6445201" y="6759790"/>
            <a:ext cx="5609749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Professor: Konstantina Mari</a:t>
            </a:r>
            <a:endParaRPr lang="en-US" sz="4400" dirty="0"/>
          </a:p>
        </p:txBody>
      </p:sp>
      <p:sp>
        <p:nvSpPr>
          <p:cNvPr id="7" name="Text 4"/>
          <p:cNvSpPr/>
          <p:nvPr/>
        </p:nvSpPr>
        <p:spPr>
          <a:xfrm>
            <a:off x="6350198" y="6409151"/>
            <a:ext cx="5609749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endParaRPr lang="en-US" sz="4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24395" y="666036"/>
            <a:ext cx="10976591" cy="6878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00" b="1" u="sng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Business Concept &amp; </a:t>
            </a:r>
          </a:p>
          <a:p>
            <a:pPr marL="0" indent="0" algn="l">
              <a:lnSpc>
                <a:spcPts val="5400"/>
              </a:lnSpc>
              <a:buNone/>
            </a:pPr>
            <a:r>
              <a:rPr lang="en-US" sz="4300" b="1" u="sng" dirty="0">
                <a:solidFill>
                  <a:srgbClr val="FFFFFF"/>
                </a:solidFill>
                <a:latin typeface="Montserrat Bold" pitchFamily="34" charset="0"/>
              </a:rPr>
              <a:t>Unique Selling Point</a:t>
            </a:r>
            <a:r>
              <a:rPr lang="en-US" sz="4300" b="1" dirty="0">
                <a:solidFill>
                  <a:srgbClr val="FFFFFF"/>
                </a:solidFill>
                <a:latin typeface="Montserrat Bold" pitchFamily="34" charset="0"/>
              </a:rPr>
              <a:t>.</a:t>
            </a:r>
          </a:p>
          <a:p>
            <a:pPr marL="0" indent="0" algn="l">
              <a:lnSpc>
                <a:spcPts val="5400"/>
              </a:lnSpc>
              <a:buNone/>
            </a:pPr>
            <a:r>
              <a:rPr lang="en-US" sz="4300" b="1" u="sng" dirty="0">
                <a:solidFill>
                  <a:srgbClr val="FFFFFF"/>
                </a:solidFill>
                <a:latin typeface="Montserrat Bold" pitchFamily="34" charset="0"/>
              </a:rPr>
              <a:t>{USP}</a:t>
            </a:r>
            <a:endParaRPr lang="en-US" sz="4300" u="sng" dirty="0"/>
          </a:p>
        </p:txBody>
      </p:sp>
      <p:sp>
        <p:nvSpPr>
          <p:cNvPr id="3" name="Text 1"/>
          <p:cNvSpPr/>
          <p:nvPr/>
        </p:nvSpPr>
        <p:spPr>
          <a:xfrm>
            <a:off x="877848" y="2745427"/>
            <a:ext cx="12935664" cy="363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High-value car premium detailing.</a:t>
            </a:r>
            <a:endParaRPr lang="en-US" sz="1900" dirty="0"/>
          </a:p>
        </p:txBody>
      </p:sp>
      <p:sp>
        <p:nvSpPr>
          <p:cNvPr id="4" name="Text 2"/>
          <p:cNvSpPr/>
          <p:nvPr/>
        </p:nvSpPr>
        <p:spPr>
          <a:xfrm>
            <a:off x="847368" y="3151829"/>
            <a:ext cx="12935664" cy="363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Mobile service + dedicated NG7 studio.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847368" y="3655099"/>
            <a:ext cx="12935664" cy="363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Paint repair, 5-9 year ceramic finishes, PPF.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862608" y="4158369"/>
            <a:ext cx="12935664" cy="363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Target: £40k+ performance car/classic car owners.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847368" y="4804256"/>
            <a:ext cx="4402217" cy="5501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00"/>
              </a:lnSpc>
              <a:buNone/>
            </a:pPr>
            <a:r>
              <a:rPr lang="en-US" sz="345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Unique Promise:</a:t>
            </a:r>
            <a:endParaRPr lang="en-US" sz="3450" dirty="0"/>
          </a:p>
        </p:txBody>
      </p:sp>
      <p:sp>
        <p:nvSpPr>
          <p:cNvPr id="8" name="Text 6"/>
          <p:cNvSpPr/>
          <p:nvPr/>
        </p:nvSpPr>
        <p:spPr>
          <a:xfrm>
            <a:off x="1210508" y="5656778"/>
            <a:ext cx="12572524" cy="363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"Showroom finish every time"</a:t>
            </a:r>
            <a:endParaRPr lang="en-US" sz="1900" dirty="0"/>
          </a:p>
        </p:txBody>
      </p:sp>
      <p:sp>
        <p:nvSpPr>
          <p:cNvPr id="9" name="Shape 7"/>
          <p:cNvSpPr/>
          <p:nvPr/>
        </p:nvSpPr>
        <p:spPr>
          <a:xfrm>
            <a:off x="847368" y="5384483"/>
            <a:ext cx="30480" cy="907852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10" name="Text 8"/>
          <p:cNvSpPr/>
          <p:nvPr/>
        </p:nvSpPr>
        <p:spPr>
          <a:xfrm>
            <a:off x="847368" y="6564630"/>
            <a:ext cx="12935664" cy="363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7-day full money-back or repurchase guarantee.</a:t>
            </a:r>
            <a:endParaRPr lang="en-US" sz="1900" dirty="0"/>
          </a:p>
        </p:txBody>
      </p:sp>
      <p:sp>
        <p:nvSpPr>
          <p:cNvPr id="11" name="Text 9"/>
          <p:cNvSpPr/>
          <p:nvPr/>
        </p:nvSpPr>
        <p:spPr>
          <a:xfrm>
            <a:off x="847368" y="7200186"/>
            <a:ext cx="12935664" cy="3632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Form of law: Sole trader—Ltd company in Year 2.</a:t>
            </a:r>
            <a:endParaRPr lang="en-US" sz="19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E4A7C0F-0DCB-41B3-977B-182FDF5617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90986" y="1341058"/>
            <a:ext cx="3810000" cy="24193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A1F9EE3-2070-49FD-8C52-7414D9D3FC47}"/>
              </a:ext>
            </a:extLst>
          </p:cNvPr>
          <p:cNvSpPr txBox="1"/>
          <p:nvPr/>
        </p:nvSpPr>
        <p:spPr>
          <a:xfrm>
            <a:off x="9973032" y="4318873"/>
            <a:ext cx="381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KE" sz="900" dirty="0">
                <a:hlinkClick r:id="rId5" tooltip="https://creativecommons.org/licenses/by/3.0/"/>
              </a:rPr>
              <a:t>Y</a:t>
            </a:r>
            <a:endParaRPr lang="en-KE" sz="9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365EB85-7DAD-48D4-B239-978C990362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660977" y="4674270"/>
            <a:ext cx="3709653" cy="159876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00D9F0D-B56E-4D2A-AB4F-036CB251FD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314432" y="4471154"/>
            <a:ext cx="4173360" cy="299637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3798" y="2419231"/>
            <a:ext cx="8627864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u="sng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Management and Operations</a:t>
            </a:r>
            <a:endParaRPr lang="en-US" sz="4400" u="sng" dirty="0"/>
          </a:p>
        </p:txBody>
      </p:sp>
      <p:sp>
        <p:nvSpPr>
          <p:cNvPr id="3" name="Text 1"/>
          <p:cNvSpPr/>
          <p:nvPr/>
        </p:nvSpPr>
        <p:spPr>
          <a:xfrm>
            <a:off x="863798" y="3614142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Proprietorship up to the first 12-18 months (quality control)</a:t>
            </a:r>
            <a:endParaRPr lang="en-US" sz="1900" dirty="0"/>
          </a:p>
        </p:txBody>
      </p:sp>
      <p:sp>
        <p:nvSpPr>
          <p:cNvPr id="4" name="Text 2"/>
          <p:cNvSpPr/>
          <p:nvPr/>
        </p:nvSpPr>
        <p:spPr>
          <a:xfrm>
            <a:off x="863798" y="4070628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Part-time assistant during months 8-10.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863798" y="4527113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Studio: 300 sq ft in Nottingham{NG7}and has a ramp and filtered water.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863798" y="4983599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Operating days: Tue-Sat, 08:00-18:00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863798" y="5440085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All Gtechniq-accredited/biodegradable products.</a:t>
            </a:r>
            <a:endParaRPr lang="en-US" sz="19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542D7C3-D492-45D1-9F77-F853B8FCB0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45815" y="3134399"/>
            <a:ext cx="6729984" cy="48006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7852" y="498734"/>
            <a:ext cx="6201370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5500"/>
              </a:lnSpc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(1) PESTEL Highlights </a:t>
            </a:r>
            <a:endParaRPr lang="en-US" sz="4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5307" y="1610430"/>
            <a:ext cx="616982" cy="61698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508998" y="1610430"/>
            <a:ext cx="2804874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Political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 rot="21363120">
            <a:off x="683095" y="2342026"/>
            <a:ext cx="4095274" cy="9278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ICEs ban (2035) + potential 2026 Clean Air Zone ownership extension (SMMT, 2025)</a:t>
            </a:r>
            <a:endParaRPr lang="en-US" sz="19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55307" y="3650857"/>
            <a:ext cx="616982" cy="616982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 rot="155782">
            <a:off x="1515500" y="3646496"/>
            <a:ext cx="2804874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Economic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1584628" y="3944930"/>
            <a:ext cx="4095274" cy="8883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900"/>
              </a:lnSpc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Nottingham paid 6.8%. 1 out of 8 new cars above £40k (ONS, 2024). o</a:t>
            </a:r>
            <a:endParaRPr lang="en-US" sz="19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54346" y="540882"/>
            <a:ext cx="616982" cy="616982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054346" y="1407186"/>
            <a:ext cx="2804874" cy="350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E2E6E9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Social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8260597" y="1757825"/>
            <a:ext cx="5506005" cy="1031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Well-established local modified and classic car scene + viral culture of social media.</a:t>
            </a:r>
            <a:endParaRPr lang="en-US" sz="19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570D2D5-2BD7-4F1A-8779-314374D6AB2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357960" y="3583146"/>
            <a:ext cx="4552128" cy="311212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5D8EF479-14D4-4168-B968-F312FD7EB74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656011" y="5368404"/>
            <a:ext cx="6201370" cy="241332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3798" y="2190988"/>
            <a:ext cx="6306860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PESTEL Highlights (2)</a:t>
            </a:r>
            <a:endParaRPr lang="en-US" sz="4400" dirty="0"/>
          </a:p>
        </p:txBody>
      </p:sp>
      <p:sp>
        <p:nvSpPr>
          <p:cNvPr id="3" name="Text 1"/>
          <p:cNvSpPr/>
          <p:nvPr/>
        </p:nvSpPr>
        <p:spPr>
          <a:xfrm>
            <a:off x="863798" y="3385899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b="1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Technological</a:t>
            </a:r>
            <a:endParaRPr lang="en-US" sz="1900" dirty="0"/>
          </a:p>
        </p:txBody>
      </p:sp>
      <p:sp>
        <p:nvSpPr>
          <p:cNvPr id="4" name="Text 2"/>
          <p:cNvSpPr/>
          <p:nvPr/>
        </p:nvSpPr>
        <p:spPr>
          <a:xfrm>
            <a:off x="863798" y="3842385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PF Self-healing PPF 9-year nano-ceramics standard.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863798" y="4298871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b="1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Environmental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863798" y="4755356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Water-reclaim mats + 100% of biodegradable chemicals.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863798" y="5211842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b="1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Legal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863798" y="5668327"/>
            <a:ext cx="9491485" cy="7799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£5m insurance,{</a:t>
            </a:r>
            <a:r>
              <a:rPr lang="en-US" sz="1900" dirty="0">
                <a:solidFill>
                  <a:srgbClr val="FF0000"/>
                </a:solidFill>
                <a:highlight>
                  <a:srgbClr val="FFFF00"/>
                </a:highlight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control of substances hazardous to health</a:t>
            </a: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} COSHH ,</a:t>
            </a:r>
          </a:p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trade effluent consent, registered waste carrier.</a:t>
            </a:r>
            <a:endParaRPr lang="en-US" sz="19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4CFDAF-3A8E-45D1-8D3A-39C948373A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190495" y="2427252"/>
            <a:ext cx="5176434" cy="494994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06410" y="633532"/>
            <a:ext cx="5291376" cy="6544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50"/>
              </a:lnSpc>
              <a:buNone/>
            </a:pPr>
            <a:r>
              <a:rPr lang="en-US" sz="410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Marketing Strategy</a:t>
            </a:r>
            <a:endParaRPr lang="en-US" sz="4100" dirty="0"/>
          </a:p>
        </p:txBody>
      </p:sp>
      <p:sp>
        <p:nvSpPr>
          <p:cNvPr id="3" name="Text 1"/>
          <p:cNvSpPr/>
          <p:nvPr/>
        </p:nvSpPr>
        <p:spPr>
          <a:xfrm>
            <a:off x="806410" y="1380173"/>
            <a:ext cx="4189095" cy="5235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00"/>
              </a:lnSpc>
              <a:buNone/>
            </a:pPr>
            <a:r>
              <a:rPr lang="en-US" sz="325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Primary customers</a:t>
            </a:r>
            <a:endParaRPr lang="en-US" sz="3250" dirty="0"/>
          </a:p>
        </p:txBody>
      </p:sp>
      <p:sp>
        <p:nvSpPr>
          <p:cNvPr id="4" name="Text 2"/>
          <p:cNvSpPr/>
          <p:nvPr/>
        </p:nvSpPr>
        <p:spPr>
          <a:xfrm>
            <a:off x="806410" y="2249210"/>
            <a:ext cx="13017579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25-55 yrs, </a:t>
            </a:r>
            <a:r>
              <a:rPr lang="en-US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</a:t>
            </a: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45k plus, 20-mile radius, German performance owners.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806410" y="2940248"/>
            <a:ext cx="4222194" cy="5235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00"/>
              </a:lnSpc>
              <a:buNone/>
            </a:pPr>
            <a:r>
              <a:rPr lang="en-US" sz="325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Packages &amp; Pricing</a:t>
            </a:r>
            <a:endParaRPr lang="en-US" sz="3250" dirty="0"/>
          </a:p>
        </p:txBody>
      </p:sp>
      <p:sp>
        <p:nvSpPr>
          <p:cNvPr id="6" name="Text 4"/>
          <p:cNvSpPr/>
          <p:nvPr/>
        </p:nvSpPr>
        <p:spPr>
          <a:xfrm>
            <a:off x="806410" y="3809286"/>
            <a:ext cx="13017579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Silver </a:t>
            </a:r>
            <a:r>
              <a:rPr lang="en-US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</a:t>
            </a: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89, Gold </a:t>
            </a:r>
            <a:r>
              <a:rPr lang="en-US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</a:t>
            </a: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249, Platinum </a:t>
            </a:r>
            <a:r>
              <a:rPr lang="en-US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</a:t>
            </a: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549-£899, Maintenance £49/mo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806410" y="4414004"/>
            <a:ext cx="13017579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Over 15-20 percent on top in the market—positions as genuine premium.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806410" y="5105043"/>
            <a:ext cx="4189095" cy="5235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00"/>
              </a:lnSpc>
              <a:buNone/>
            </a:pPr>
            <a:r>
              <a:rPr lang="en-US" sz="325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Promotion mix</a:t>
            </a:r>
            <a:endParaRPr lang="en-US" sz="3250" dirty="0"/>
          </a:p>
        </p:txBody>
      </p:sp>
      <p:sp>
        <p:nvSpPr>
          <p:cNvPr id="9" name="Text 7"/>
          <p:cNvSpPr/>
          <p:nvPr/>
        </p:nvSpPr>
        <p:spPr>
          <a:xfrm>
            <a:off x="806410" y="5974080"/>
            <a:ext cx="13017579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</a:t>
            </a: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200/mo was aimed at Instagram and TikTok Reels.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806410" y="6400205"/>
            <a:ext cx="13017579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Free demos at car meets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806410" y="6826329"/>
            <a:ext cx="13017579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Referral £30 credit both ways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806410" y="7252454"/>
            <a:ext cx="13017579" cy="3455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</a:t>
            </a:r>
            <a:r>
              <a:rPr lang="en-US" sz="18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10 off for 5-star Google review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26281" y="570548"/>
            <a:ext cx="4716185" cy="5894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Funding Required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726281" y="1574959"/>
            <a:ext cx="13177837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b="1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Total start-up: £18,500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726281" y="2197418"/>
            <a:ext cx="3772972" cy="4716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700"/>
              </a:lnSpc>
              <a:buNone/>
            </a:pPr>
            <a:r>
              <a:rPr lang="en-US" sz="295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Breakdown</a:t>
            </a:r>
            <a:endParaRPr lang="en-US" sz="2950" dirty="0"/>
          </a:p>
        </p:txBody>
      </p:sp>
      <p:sp>
        <p:nvSpPr>
          <p:cNvPr id="5" name="Shape 3"/>
          <p:cNvSpPr/>
          <p:nvPr/>
        </p:nvSpPr>
        <p:spPr>
          <a:xfrm>
            <a:off x="726281" y="2980253"/>
            <a:ext cx="13177837" cy="2891790"/>
          </a:xfrm>
          <a:prstGeom prst="roundRect">
            <a:avLst>
              <a:gd name="adj" fmla="val 1076"/>
            </a:avLst>
          </a:prstGeom>
          <a:noFill/>
          <a:ln w="7620">
            <a:solidFill>
              <a:srgbClr val="FFFFFF">
                <a:alpha val="24000"/>
              </a:srgbClr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33901" y="2987873"/>
            <a:ext cx="13162598" cy="57531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7" name="Text 5"/>
          <p:cNvSpPr/>
          <p:nvPr/>
        </p:nvSpPr>
        <p:spPr>
          <a:xfrm>
            <a:off x="941308" y="3119914"/>
            <a:ext cx="6162675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Van &amp; signage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7526417" y="3119914"/>
            <a:ext cx="6162675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£9,000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733901" y="3563183"/>
            <a:ext cx="13162598" cy="575310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10" name="Text 8"/>
          <p:cNvSpPr/>
          <p:nvPr/>
        </p:nvSpPr>
        <p:spPr>
          <a:xfrm>
            <a:off x="941308" y="3695224"/>
            <a:ext cx="6162675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Equipment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7526417" y="3695224"/>
            <a:ext cx="6162675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£4,500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733901" y="4138493"/>
            <a:ext cx="13162598" cy="57531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13" name="Text 11"/>
          <p:cNvSpPr/>
          <p:nvPr/>
        </p:nvSpPr>
        <p:spPr>
          <a:xfrm>
            <a:off x="941308" y="4270534"/>
            <a:ext cx="6162675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Studio deposit/fit-out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7526417" y="4270534"/>
            <a:ext cx="6162675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£2,200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733901" y="4713803"/>
            <a:ext cx="13162598" cy="575310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16" name="Text 14"/>
          <p:cNvSpPr/>
          <p:nvPr/>
        </p:nvSpPr>
        <p:spPr>
          <a:xfrm>
            <a:off x="941308" y="4845844"/>
            <a:ext cx="6162675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Stock &amp; chemicals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7526417" y="4845844"/>
            <a:ext cx="6162675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£1,800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733901" y="5289113"/>
            <a:ext cx="13162598" cy="575310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19" name="Text 17"/>
          <p:cNvSpPr/>
          <p:nvPr/>
        </p:nvSpPr>
        <p:spPr>
          <a:xfrm>
            <a:off x="941308" y="5421154"/>
            <a:ext cx="6162675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Insurance &amp; marketing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7526417" y="5421154"/>
            <a:ext cx="6162675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£1,000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726281" y="6183273"/>
            <a:ext cx="3772972" cy="4716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700"/>
              </a:lnSpc>
              <a:buNone/>
            </a:pPr>
            <a:r>
              <a:rPr lang="en-US" sz="295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Funding</a:t>
            </a:r>
            <a:endParaRPr lang="en-US" sz="2950" dirty="0"/>
          </a:p>
        </p:txBody>
      </p:sp>
      <p:sp>
        <p:nvSpPr>
          <p:cNvPr id="22" name="Text 20"/>
          <p:cNvSpPr/>
          <p:nvPr/>
        </p:nvSpPr>
        <p:spPr>
          <a:xfrm>
            <a:off x="726281" y="6966109"/>
            <a:ext cx="13177837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Personal savings £8,000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726281" y="7349966"/>
            <a:ext cx="13177837" cy="3112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50"/>
              </a:lnSpc>
              <a:buSzPct val="100000"/>
              <a:buChar char="•"/>
            </a:pPr>
            <a:r>
              <a:rPr lang="en-US" sz="16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Gov Start-Up Loan £10,500  6%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3798" y="1296591"/>
            <a:ext cx="12752189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Financial Overview/Competitive Advantage</a:t>
            </a:r>
            <a:endParaRPr lang="en-US" sz="4400" dirty="0"/>
          </a:p>
        </p:txBody>
      </p:sp>
      <p:sp>
        <p:nvSpPr>
          <p:cNvPr id="3" name="Text 1"/>
          <p:cNvSpPr/>
          <p:nvPr/>
        </p:nvSpPr>
        <p:spPr>
          <a:xfrm>
            <a:off x="863798" y="2491502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Monthly costs £2,100</a:t>
            </a:r>
            <a:endParaRPr lang="en-US" sz="1900" dirty="0"/>
          </a:p>
        </p:txBody>
      </p:sp>
      <p:sp>
        <p:nvSpPr>
          <p:cNvPr id="4" name="Text 2"/>
          <p:cNvSpPr/>
          <p:nvPr/>
        </p:nvSpPr>
        <p:spPr>
          <a:xfrm>
            <a:off x="863798" y="3139321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Break-even = 12 bookings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863798" y="3787140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Year 1 revenue target: £92,000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863798" y="4527471"/>
            <a:ext cx="4487823" cy="560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Edge over rivals</a:t>
            </a:r>
            <a:endParaRPr lang="en-US" sz="3500" dirty="0"/>
          </a:p>
        </p:txBody>
      </p:sp>
      <p:sp>
        <p:nvSpPr>
          <p:cNvPr id="7" name="Text 5"/>
          <p:cNvSpPr/>
          <p:nvPr/>
        </p:nvSpPr>
        <p:spPr>
          <a:xfrm>
            <a:off x="863798" y="5458539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Accredited studio correction and a 7-day guarantee are unavailable in any other place in Nottingham.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863798" y="5915025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Increased impediments: proficiency, image, and £15k+ equipment.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863798" y="6562844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(Porter, 2008)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3798" y="2647474"/>
            <a:ext cx="5609749" cy="7012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References</a:t>
            </a:r>
            <a:endParaRPr lang="en-US" sz="4400" dirty="0"/>
          </a:p>
        </p:txBody>
      </p:sp>
      <p:sp>
        <p:nvSpPr>
          <p:cNvPr id="3" name="Text 1"/>
          <p:cNvSpPr/>
          <p:nvPr/>
        </p:nvSpPr>
        <p:spPr>
          <a:xfrm>
            <a:off x="863798" y="3842385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East Midlands Chamber of Commerce (2024). Economic Outlook Q4 2024.</a:t>
            </a:r>
            <a:endParaRPr lang="en-US" sz="1900" dirty="0"/>
          </a:p>
        </p:txBody>
      </p:sp>
      <p:sp>
        <p:nvSpPr>
          <p:cNvPr id="4" name="Text 2"/>
          <p:cNvSpPr/>
          <p:nvPr/>
        </p:nvSpPr>
        <p:spPr>
          <a:xfrm>
            <a:off x="863798" y="4298871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Office for National Statistics (2024). Survey of Hours and Earnings Annually.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863798" y="4755356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Porter, M.E. (2008). The five competitive forces that determine strategy. Harvard Business Review, 86(1), pp. 78-93.</a:t>
            </a:r>
            <a:endParaRPr lang="en-US" sz="1900" dirty="0"/>
          </a:p>
        </p:txBody>
      </p:sp>
      <p:sp>
        <p:nvSpPr>
          <p:cNvPr id="6" name="Text 4"/>
          <p:cNvSpPr/>
          <p:nvPr/>
        </p:nvSpPr>
        <p:spPr>
          <a:xfrm>
            <a:off x="863798" y="5211842"/>
            <a:ext cx="12902803" cy="3701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900"/>
              </a:lnSpc>
              <a:buSzPct val="100000"/>
              <a:buChar char="•"/>
            </a:pPr>
            <a:r>
              <a:rPr lang="en-US" sz="1900" dirty="0">
                <a:solidFill>
                  <a:srgbClr val="E2E6E9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The Society of Motor Manufacturers and Trade (2025). New car registrations Jan-Oct 2025.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E7F6B6-C9EA-491B-9994-3D680F890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67250" y="685800"/>
            <a:ext cx="52959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3336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10B1D020C9DD4497C086D7D5D1F2DD" ma:contentTypeVersion="5" ma:contentTypeDescription="Create a new document." ma:contentTypeScope="" ma:versionID="908458233696e7e9858b1b7efd6581c1">
  <xsd:schema xmlns:xsd="http://www.w3.org/2001/XMLSchema" xmlns:xs="http://www.w3.org/2001/XMLSchema" xmlns:p="http://schemas.microsoft.com/office/2006/metadata/properties" xmlns:ns3="9ad724d2-936a-4e87-aefe-ecd4a0377740" targetNamespace="http://schemas.microsoft.com/office/2006/metadata/properties" ma:root="true" ma:fieldsID="8df0c22b2c6157182695a634c0b8e8a0" ns3:_="">
    <xsd:import namespace="9ad724d2-936a-4e87-aefe-ecd4a037774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724d2-936a-4e87-aefe-ecd4a037774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ad724d2-936a-4e87-aefe-ecd4a0377740" xsi:nil="true"/>
  </documentManagement>
</p:properties>
</file>

<file path=customXml/itemProps1.xml><?xml version="1.0" encoding="utf-8"?>
<ds:datastoreItem xmlns:ds="http://schemas.openxmlformats.org/officeDocument/2006/customXml" ds:itemID="{4ABEC238-3A8F-4927-8841-C862F7527DF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d724d2-936a-4e87-aefe-ecd4a037774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73155FF-0DD8-4AD6-9A62-2FF8136874C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0BCD2D-8315-408E-8BB2-374306D5B8A8}">
  <ds:schemaRefs>
    <ds:schemaRef ds:uri="http://purl.org/dc/elements/1.1/"/>
    <ds:schemaRef ds:uri="http://purl.org/dc/terms/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9ad724d2-936a-4e87-aefe-ecd4a037774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73</TotalTime>
  <Words>518</Words>
  <Application>Microsoft Office PowerPoint</Application>
  <PresentationFormat>Custom</PresentationFormat>
  <Paragraphs>89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Montserrat Bold</vt:lpstr>
      <vt:lpstr>Source Sans 3</vt:lpstr>
      <vt:lpstr>Wingdings 3</vt:lpstr>
      <vt:lpstr>Arial</vt:lpstr>
      <vt:lpstr>Century Gothic</vt:lpstr>
      <vt:lpstr>Calibri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USER</dc:creator>
  <cp:lastModifiedBy>Mayowa Olubanwo (2423654)</cp:lastModifiedBy>
  <cp:revision>5</cp:revision>
  <dcterms:created xsi:type="dcterms:W3CDTF">2025-12-08T12:09:19Z</dcterms:created>
  <dcterms:modified xsi:type="dcterms:W3CDTF">2025-12-08T05:52:39Z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0x0101005710B1D020C9DD4497C086D7D5D1F2DD</vt:lpwstr>
  </property>
</Properties>
</file>