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ink/ink1.xml" ContentType="application/inkml+xml"/>
  <Override PartName="/ppt/ink/ink2.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754" r:id="rId4"/>
  </p:sldMasterIdLst>
  <p:notesMasterIdLst>
    <p:notesMasterId r:id="rId33"/>
  </p:notesMasterIdLst>
  <p:sldIdLst>
    <p:sldId id="273" r:id="rId5"/>
    <p:sldId id="257" r:id="rId6"/>
    <p:sldId id="259" r:id="rId7"/>
    <p:sldId id="278" r:id="rId8"/>
    <p:sldId id="261" r:id="rId9"/>
    <p:sldId id="279" r:id="rId10"/>
    <p:sldId id="292" r:id="rId11"/>
    <p:sldId id="280" r:id="rId12"/>
    <p:sldId id="281" r:id="rId13"/>
    <p:sldId id="293" r:id="rId14"/>
    <p:sldId id="282" r:id="rId15"/>
    <p:sldId id="294" r:id="rId16"/>
    <p:sldId id="283" r:id="rId17"/>
    <p:sldId id="295" r:id="rId18"/>
    <p:sldId id="284" r:id="rId19"/>
    <p:sldId id="296" r:id="rId20"/>
    <p:sldId id="285" r:id="rId21"/>
    <p:sldId id="297" r:id="rId22"/>
    <p:sldId id="286" r:id="rId23"/>
    <p:sldId id="298" r:id="rId24"/>
    <p:sldId id="304" r:id="rId25"/>
    <p:sldId id="305" r:id="rId26"/>
    <p:sldId id="306" r:id="rId27"/>
    <p:sldId id="270" r:id="rId28"/>
    <p:sldId id="290" r:id="rId29"/>
    <p:sldId id="277" r:id="rId30"/>
    <p:sldId id="302" r:id="rId31"/>
    <p:sldId id="276"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diagrams/_rels/data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21F628-5ED3-4729-BA94-3E5108B461FD}"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0BB1B222-16D5-47B3-BF03-99F1F88798F7}">
      <dgm:prSet/>
      <dgm:spPr/>
      <dgm:t>
        <a:bodyPr/>
        <a:lstStyle/>
        <a:p>
          <a:r>
            <a:rPr lang="en-GB" b="1"/>
            <a:t>Rabia Rashid -  2504610</a:t>
          </a:r>
          <a:endParaRPr lang="en-US"/>
        </a:p>
      </dgm:t>
    </dgm:pt>
    <dgm:pt modelId="{A284C753-91CC-40B1-8213-CA43AEEA6780}" type="parTrans" cxnId="{A91BE91E-1E6A-4297-963C-6974D8657705}">
      <dgm:prSet/>
      <dgm:spPr/>
      <dgm:t>
        <a:bodyPr/>
        <a:lstStyle/>
        <a:p>
          <a:endParaRPr lang="en-US"/>
        </a:p>
      </dgm:t>
    </dgm:pt>
    <dgm:pt modelId="{483CE821-4618-473A-9D78-2A41D5C8CE4B}" type="sibTrans" cxnId="{A91BE91E-1E6A-4297-963C-6974D8657705}">
      <dgm:prSet/>
      <dgm:spPr/>
      <dgm:t>
        <a:bodyPr/>
        <a:lstStyle/>
        <a:p>
          <a:endParaRPr lang="en-US"/>
        </a:p>
      </dgm:t>
    </dgm:pt>
    <dgm:pt modelId="{57B3AF83-7537-429D-9BE3-84C83A135FCC}">
      <dgm:prSet/>
      <dgm:spPr/>
      <dgm:t>
        <a:bodyPr/>
        <a:lstStyle/>
        <a:p>
          <a:r>
            <a:rPr lang="en-GB" b="1"/>
            <a:t>Bilquis Ashraf - 2426398</a:t>
          </a:r>
          <a:endParaRPr lang="en-US"/>
        </a:p>
      </dgm:t>
    </dgm:pt>
    <dgm:pt modelId="{F8C4F2A0-0BEF-4F38-9064-F193F5F1D2EB}" type="parTrans" cxnId="{D48D40AB-D6D4-454D-A84C-092BBE48986B}">
      <dgm:prSet/>
      <dgm:spPr/>
      <dgm:t>
        <a:bodyPr/>
        <a:lstStyle/>
        <a:p>
          <a:endParaRPr lang="en-US"/>
        </a:p>
      </dgm:t>
    </dgm:pt>
    <dgm:pt modelId="{9B775F16-F3A6-4227-AFAD-CD044B7ABBE7}" type="sibTrans" cxnId="{D48D40AB-D6D4-454D-A84C-092BBE48986B}">
      <dgm:prSet/>
      <dgm:spPr/>
      <dgm:t>
        <a:bodyPr/>
        <a:lstStyle/>
        <a:p>
          <a:endParaRPr lang="en-US"/>
        </a:p>
      </dgm:t>
    </dgm:pt>
    <dgm:pt modelId="{53DEE7B5-112A-4623-B88A-4CB40D490378}">
      <dgm:prSet/>
      <dgm:spPr/>
      <dgm:t>
        <a:bodyPr/>
        <a:lstStyle/>
        <a:p>
          <a:r>
            <a:rPr lang="en-GB" b="1"/>
            <a:t>Alieena Asad -  2509442</a:t>
          </a:r>
          <a:endParaRPr lang="en-US"/>
        </a:p>
      </dgm:t>
    </dgm:pt>
    <dgm:pt modelId="{91DD6F01-A46A-4F41-A0DB-5228D6CDBD3F}" type="parTrans" cxnId="{C2823685-0A4D-4331-A07F-13336B8F31C1}">
      <dgm:prSet/>
      <dgm:spPr/>
      <dgm:t>
        <a:bodyPr/>
        <a:lstStyle/>
        <a:p>
          <a:endParaRPr lang="en-US"/>
        </a:p>
      </dgm:t>
    </dgm:pt>
    <dgm:pt modelId="{6909C042-0825-4763-B02F-DC6A5089D353}" type="sibTrans" cxnId="{C2823685-0A4D-4331-A07F-13336B8F31C1}">
      <dgm:prSet/>
      <dgm:spPr/>
      <dgm:t>
        <a:bodyPr/>
        <a:lstStyle/>
        <a:p>
          <a:endParaRPr lang="en-US"/>
        </a:p>
      </dgm:t>
    </dgm:pt>
    <dgm:pt modelId="{E3B37922-01CB-42AB-A738-1232644F5499}">
      <dgm:prSet/>
      <dgm:spPr/>
      <dgm:t>
        <a:bodyPr/>
        <a:lstStyle/>
        <a:p>
          <a:r>
            <a:rPr lang="en-GB" b="1"/>
            <a:t>Zulaikha Bi -  2406739</a:t>
          </a:r>
          <a:endParaRPr lang="en-US"/>
        </a:p>
      </dgm:t>
    </dgm:pt>
    <dgm:pt modelId="{C0645D0E-604D-4713-A9A8-0146675AB6B8}" type="parTrans" cxnId="{6F1649BE-5FD6-41C6-8812-258F4730B8A0}">
      <dgm:prSet/>
      <dgm:spPr/>
      <dgm:t>
        <a:bodyPr/>
        <a:lstStyle/>
        <a:p>
          <a:endParaRPr lang="en-US"/>
        </a:p>
      </dgm:t>
    </dgm:pt>
    <dgm:pt modelId="{0B5487A0-875D-4E53-AE10-2AF87282651A}" type="sibTrans" cxnId="{6F1649BE-5FD6-41C6-8812-258F4730B8A0}">
      <dgm:prSet/>
      <dgm:spPr/>
      <dgm:t>
        <a:bodyPr/>
        <a:lstStyle/>
        <a:p>
          <a:endParaRPr lang="en-US"/>
        </a:p>
      </dgm:t>
    </dgm:pt>
    <dgm:pt modelId="{8BD91D7A-EB5C-4FEC-B154-E7A0EB4C775B}">
      <dgm:prSet/>
      <dgm:spPr/>
      <dgm:t>
        <a:bodyPr/>
        <a:lstStyle/>
        <a:p>
          <a:r>
            <a:rPr lang="en-GB" b="1"/>
            <a:t>Lecturer Anika Tahsin Ahmed </a:t>
          </a:r>
          <a:endParaRPr lang="en-US"/>
        </a:p>
      </dgm:t>
    </dgm:pt>
    <dgm:pt modelId="{B480AFE4-4BF1-4C6E-B491-5B18DEE48966}" type="parTrans" cxnId="{A617E9B5-021A-431B-ABE7-8DF334E853C1}">
      <dgm:prSet/>
      <dgm:spPr/>
      <dgm:t>
        <a:bodyPr/>
        <a:lstStyle/>
        <a:p>
          <a:endParaRPr lang="en-US"/>
        </a:p>
      </dgm:t>
    </dgm:pt>
    <dgm:pt modelId="{1EBDECB2-AC6E-4DC2-863E-34E4D67B1C1B}" type="sibTrans" cxnId="{A617E9B5-021A-431B-ABE7-8DF334E853C1}">
      <dgm:prSet/>
      <dgm:spPr/>
      <dgm:t>
        <a:bodyPr/>
        <a:lstStyle/>
        <a:p>
          <a:endParaRPr lang="en-US"/>
        </a:p>
      </dgm:t>
    </dgm:pt>
    <dgm:pt modelId="{65895F03-D1B5-4E8A-ABB8-97388B7B69A3}" type="pres">
      <dgm:prSet presAssocID="{6D21F628-5ED3-4729-BA94-3E5108B461FD}" presName="diagram" presStyleCnt="0">
        <dgm:presLayoutVars>
          <dgm:dir/>
          <dgm:resizeHandles val="exact"/>
        </dgm:presLayoutVars>
      </dgm:prSet>
      <dgm:spPr/>
    </dgm:pt>
    <dgm:pt modelId="{F5D8F63C-1868-47A2-83E9-3A982C8E7A3C}" type="pres">
      <dgm:prSet presAssocID="{0BB1B222-16D5-47B3-BF03-99F1F88798F7}" presName="arrow" presStyleLbl="node1" presStyleIdx="0" presStyleCnt="5">
        <dgm:presLayoutVars>
          <dgm:bulletEnabled val="1"/>
        </dgm:presLayoutVars>
      </dgm:prSet>
      <dgm:spPr/>
    </dgm:pt>
    <dgm:pt modelId="{859020B6-0731-4901-8E21-EDC095FB297C}" type="pres">
      <dgm:prSet presAssocID="{57B3AF83-7537-429D-9BE3-84C83A135FCC}" presName="arrow" presStyleLbl="node1" presStyleIdx="1" presStyleCnt="5">
        <dgm:presLayoutVars>
          <dgm:bulletEnabled val="1"/>
        </dgm:presLayoutVars>
      </dgm:prSet>
      <dgm:spPr/>
    </dgm:pt>
    <dgm:pt modelId="{174C28EB-D7A6-4657-9DCF-389D7AC481FE}" type="pres">
      <dgm:prSet presAssocID="{53DEE7B5-112A-4623-B88A-4CB40D490378}" presName="arrow" presStyleLbl="node1" presStyleIdx="2" presStyleCnt="5">
        <dgm:presLayoutVars>
          <dgm:bulletEnabled val="1"/>
        </dgm:presLayoutVars>
      </dgm:prSet>
      <dgm:spPr/>
    </dgm:pt>
    <dgm:pt modelId="{601D61DB-20BE-4E69-AE5C-C9D379A9E604}" type="pres">
      <dgm:prSet presAssocID="{E3B37922-01CB-42AB-A738-1232644F5499}" presName="arrow" presStyleLbl="node1" presStyleIdx="3" presStyleCnt="5">
        <dgm:presLayoutVars>
          <dgm:bulletEnabled val="1"/>
        </dgm:presLayoutVars>
      </dgm:prSet>
      <dgm:spPr/>
    </dgm:pt>
    <dgm:pt modelId="{BA2ED929-D03D-46C3-A82F-B1CFCD2C07D2}" type="pres">
      <dgm:prSet presAssocID="{8BD91D7A-EB5C-4FEC-B154-E7A0EB4C775B}" presName="arrow" presStyleLbl="node1" presStyleIdx="4" presStyleCnt="5">
        <dgm:presLayoutVars>
          <dgm:bulletEnabled val="1"/>
        </dgm:presLayoutVars>
      </dgm:prSet>
      <dgm:spPr/>
    </dgm:pt>
  </dgm:ptLst>
  <dgm:cxnLst>
    <dgm:cxn modelId="{A91BE91E-1E6A-4297-963C-6974D8657705}" srcId="{6D21F628-5ED3-4729-BA94-3E5108B461FD}" destId="{0BB1B222-16D5-47B3-BF03-99F1F88798F7}" srcOrd="0" destOrd="0" parTransId="{A284C753-91CC-40B1-8213-CA43AEEA6780}" sibTransId="{483CE821-4618-473A-9D78-2A41D5C8CE4B}"/>
    <dgm:cxn modelId="{E7A55D84-93BD-48F3-8168-EEC798842C2D}" type="presOf" srcId="{6D21F628-5ED3-4729-BA94-3E5108B461FD}" destId="{65895F03-D1B5-4E8A-ABB8-97388B7B69A3}" srcOrd="0" destOrd="0" presId="urn:microsoft.com/office/officeart/2005/8/layout/arrow5"/>
    <dgm:cxn modelId="{C2823685-0A4D-4331-A07F-13336B8F31C1}" srcId="{6D21F628-5ED3-4729-BA94-3E5108B461FD}" destId="{53DEE7B5-112A-4623-B88A-4CB40D490378}" srcOrd="2" destOrd="0" parTransId="{91DD6F01-A46A-4F41-A0DB-5228D6CDBD3F}" sibTransId="{6909C042-0825-4763-B02F-DC6A5089D353}"/>
    <dgm:cxn modelId="{590ACBA8-2275-4A7E-8CF5-F416BAB06D15}" type="presOf" srcId="{8BD91D7A-EB5C-4FEC-B154-E7A0EB4C775B}" destId="{BA2ED929-D03D-46C3-A82F-B1CFCD2C07D2}" srcOrd="0" destOrd="0" presId="urn:microsoft.com/office/officeart/2005/8/layout/arrow5"/>
    <dgm:cxn modelId="{D48D40AB-D6D4-454D-A84C-092BBE48986B}" srcId="{6D21F628-5ED3-4729-BA94-3E5108B461FD}" destId="{57B3AF83-7537-429D-9BE3-84C83A135FCC}" srcOrd="1" destOrd="0" parTransId="{F8C4F2A0-0BEF-4F38-9064-F193F5F1D2EB}" sibTransId="{9B775F16-F3A6-4227-AFAD-CD044B7ABBE7}"/>
    <dgm:cxn modelId="{F964E4B1-A2FF-49C1-B9CF-CC81FD84434F}" type="presOf" srcId="{E3B37922-01CB-42AB-A738-1232644F5499}" destId="{601D61DB-20BE-4E69-AE5C-C9D379A9E604}" srcOrd="0" destOrd="0" presId="urn:microsoft.com/office/officeart/2005/8/layout/arrow5"/>
    <dgm:cxn modelId="{A617E9B5-021A-431B-ABE7-8DF334E853C1}" srcId="{6D21F628-5ED3-4729-BA94-3E5108B461FD}" destId="{8BD91D7A-EB5C-4FEC-B154-E7A0EB4C775B}" srcOrd="4" destOrd="0" parTransId="{B480AFE4-4BF1-4C6E-B491-5B18DEE48966}" sibTransId="{1EBDECB2-AC6E-4DC2-863E-34E4D67B1C1B}"/>
    <dgm:cxn modelId="{6F1649BE-5FD6-41C6-8812-258F4730B8A0}" srcId="{6D21F628-5ED3-4729-BA94-3E5108B461FD}" destId="{E3B37922-01CB-42AB-A738-1232644F5499}" srcOrd="3" destOrd="0" parTransId="{C0645D0E-604D-4713-A9A8-0146675AB6B8}" sibTransId="{0B5487A0-875D-4E53-AE10-2AF87282651A}"/>
    <dgm:cxn modelId="{F304E6C0-7D63-4DCF-B302-EF8B54EC4150}" type="presOf" srcId="{53DEE7B5-112A-4623-B88A-4CB40D490378}" destId="{174C28EB-D7A6-4657-9DCF-389D7AC481FE}" srcOrd="0" destOrd="0" presId="urn:microsoft.com/office/officeart/2005/8/layout/arrow5"/>
    <dgm:cxn modelId="{6093F5CC-1AC1-40BC-AACC-9372EE6B6485}" type="presOf" srcId="{0BB1B222-16D5-47B3-BF03-99F1F88798F7}" destId="{F5D8F63C-1868-47A2-83E9-3A982C8E7A3C}" srcOrd="0" destOrd="0" presId="urn:microsoft.com/office/officeart/2005/8/layout/arrow5"/>
    <dgm:cxn modelId="{6B6257EB-1870-49FD-9723-61CA77017D63}" type="presOf" srcId="{57B3AF83-7537-429D-9BE3-84C83A135FCC}" destId="{859020B6-0731-4901-8E21-EDC095FB297C}" srcOrd="0" destOrd="0" presId="urn:microsoft.com/office/officeart/2005/8/layout/arrow5"/>
    <dgm:cxn modelId="{8CCFCF2B-023D-4FE9-BCD4-D23DACF87BF9}" type="presParOf" srcId="{65895F03-D1B5-4E8A-ABB8-97388B7B69A3}" destId="{F5D8F63C-1868-47A2-83E9-3A982C8E7A3C}" srcOrd="0" destOrd="0" presId="urn:microsoft.com/office/officeart/2005/8/layout/arrow5"/>
    <dgm:cxn modelId="{D83434D6-455B-47F2-968C-E6B3C02A1EAF}" type="presParOf" srcId="{65895F03-D1B5-4E8A-ABB8-97388B7B69A3}" destId="{859020B6-0731-4901-8E21-EDC095FB297C}" srcOrd="1" destOrd="0" presId="urn:microsoft.com/office/officeart/2005/8/layout/arrow5"/>
    <dgm:cxn modelId="{A05AD923-DF82-4802-AD36-1D022A7CA8B5}" type="presParOf" srcId="{65895F03-D1B5-4E8A-ABB8-97388B7B69A3}" destId="{174C28EB-D7A6-4657-9DCF-389D7AC481FE}" srcOrd="2" destOrd="0" presId="urn:microsoft.com/office/officeart/2005/8/layout/arrow5"/>
    <dgm:cxn modelId="{31B4D531-B8E8-46CA-8C56-B7093CD961A8}" type="presParOf" srcId="{65895F03-D1B5-4E8A-ABB8-97388B7B69A3}" destId="{601D61DB-20BE-4E69-AE5C-C9D379A9E604}" srcOrd="3" destOrd="0" presId="urn:microsoft.com/office/officeart/2005/8/layout/arrow5"/>
    <dgm:cxn modelId="{BBD5DEF7-52CF-47FA-B88C-B0A808DB2014}" type="presParOf" srcId="{65895F03-D1B5-4E8A-ABB8-97388B7B69A3}" destId="{BA2ED929-D03D-46C3-A82F-B1CFCD2C07D2}" srcOrd="4"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16D3D0-6632-4A50-8754-72783E77ADEB}"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C3A2C774-35A4-44FA-A5EA-303364CC6EFF}">
      <dgm:prSet/>
      <dgm:spPr/>
      <dgm:t>
        <a:bodyPr/>
        <a:lstStyle/>
        <a:p>
          <a:r>
            <a:rPr lang="en-GB" b="1"/>
            <a:t>Purpose</a:t>
          </a:r>
          <a:endParaRPr lang="en-US"/>
        </a:p>
      </dgm:t>
    </dgm:pt>
    <dgm:pt modelId="{22309D20-A836-47EE-AEAC-5FF615424684}" type="parTrans" cxnId="{83409AAF-3082-44AD-96E5-84275A68DC36}">
      <dgm:prSet/>
      <dgm:spPr/>
      <dgm:t>
        <a:bodyPr/>
        <a:lstStyle/>
        <a:p>
          <a:endParaRPr lang="en-US"/>
        </a:p>
      </dgm:t>
    </dgm:pt>
    <dgm:pt modelId="{CAF41CA0-319F-4C3A-BBC2-C8E484DBDF92}" type="sibTrans" cxnId="{83409AAF-3082-44AD-96E5-84275A68DC36}">
      <dgm:prSet/>
      <dgm:spPr/>
      <dgm:t>
        <a:bodyPr/>
        <a:lstStyle/>
        <a:p>
          <a:endParaRPr lang="en-US"/>
        </a:p>
      </dgm:t>
    </dgm:pt>
    <dgm:pt modelId="{17C8F367-BB51-48FF-BF83-603FB881E073}">
      <dgm:prSet/>
      <dgm:spPr/>
      <dgm:t>
        <a:bodyPr/>
        <a:lstStyle/>
        <a:p>
          <a:r>
            <a:rPr lang="en-GB"/>
            <a:t>The purpose of this assignment is to deliver group presentations in Microsoft PowerPoint and encourage the use of digital skills and techniques to improve workplace effectiveness and prepare for professional practice (Xia et al.,2020), which will be helpful for the Sunrise Care Home.</a:t>
          </a:r>
          <a:endParaRPr lang="en-US"/>
        </a:p>
      </dgm:t>
    </dgm:pt>
    <dgm:pt modelId="{B98F6827-B6D1-4158-AF87-5158ABD89746}" type="parTrans" cxnId="{D8CC9D4A-EA1A-474D-B132-C9F5AC54A211}">
      <dgm:prSet/>
      <dgm:spPr/>
      <dgm:t>
        <a:bodyPr/>
        <a:lstStyle/>
        <a:p>
          <a:endParaRPr lang="en-US"/>
        </a:p>
      </dgm:t>
    </dgm:pt>
    <dgm:pt modelId="{74F8549F-E619-485E-ADDA-CFA188F0CA6B}" type="sibTrans" cxnId="{D8CC9D4A-EA1A-474D-B132-C9F5AC54A211}">
      <dgm:prSet/>
      <dgm:spPr/>
      <dgm:t>
        <a:bodyPr/>
        <a:lstStyle/>
        <a:p>
          <a:endParaRPr lang="en-US"/>
        </a:p>
      </dgm:t>
    </dgm:pt>
    <dgm:pt modelId="{D582D2FD-A918-45A1-9D79-40C5515C2021}" type="pres">
      <dgm:prSet presAssocID="{6616D3D0-6632-4A50-8754-72783E77ADEB}" presName="Name0" presStyleCnt="0">
        <dgm:presLayoutVars>
          <dgm:dir/>
          <dgm:resizeHandles val="exact"/>
        </dgm:presLayoutVars>
      </dgm:prSet>
      <dgm:spPr/>
    </dgm:pt>
    <dgm:pt modelId="{83FF163B-7133-4667-A0E5-6C4C28552F08}" type="pres">
      <dgm:prSet presAssocID="{C3A2C774-35A4-44FA-A5EA-303364CC6EFF}" presName="node" presStyleLbl="node1" presStyleIdx="0" presStyleCnt="1">
        <dgm:presLayoutVars>
          <dgm:bulletEnabled val="1"/>
        </dgm:presLayoutVars>
      </dgm:prSet>
      <dgm:spPr/>
    </dgm:pt>
  </dgm:ptLst>
  <dgm:cxnLst>
    <dgm:cxn modelId="{777A2609-ACB7-42ED-B5CD-6D031C0C803E}" type="presOf" srcId="{C3A2C774-35A4-44FA-A5EA-303364CC6EFF}" destId="{83FF163B-7133-4667-A0E5-6C4C28552F08}" srcOrd="0" destOrd="0" presId="urn:microsoft.com/office/officeart/2005/8/layout/process1"/>
    <dgm:cxn modelId="{D8CC9D4A-EA1A-474D-B132-C9F5AC54A211}" srcId="{C3A2C774-35A4-44FA-A5EA-303364CC6EFF}" destId="{17C8F367-BB51-48FF-BF83-603FB881E073}" srcOrd="0" destOrd="0" parTransId="{B98F6827-B6D1-4158-AF87-5158ABD89746}" sibTransId="{74F8549F-E619-485E-ADDA-CFA188F0CA6B}"/>
    <dgm:cxn modelId="{4641C74A-BE04-4E88-8764-412F3C6064E1}" type="presOf" srcId="{17C8F367-BB51-48FF-BF83-603FB881E073}" destId="{83FF163B-7133-4667-A0E5-6C4C28552F08}" srcOrd="0" destOrd="1" presId="urn:microsoft.com/office/officeart/2005/8/layout/process1"/>
    <dgm:cxn modelId="{C337C359-8CF3-410F-9D9C-B61984C96ED5}" type="presOf" srcId="{6616D3D0-6632-4A50-8754-72783E77ADEB}" destId="{D582D2FD-A918-45A1-9D79-40C5515C2021}" srcOrd="0" destOrd="0" presId="urn:microsoft.com/office/officeart/2005/8/layout/process1"/>
    <dgm:cxn modelId="{83409AAF-3082-44AD-96E5-84275A68DC36}" srcId="{6616D3D0-6632-4A50-8754-72783E77ADEB}" destId="{C3A2C774-35A4-44FA-A5EA-303364CC6EFF}" srcOrd="0" destOrd="0" parTransId="{22309D20-A836-47EE-AEAC-5FF615424684}" sibTransId="{CAF41CA0-319F-4C3A-BBC2-C8E484DBDF92}"/>
    <dgm:cxn modelId="{A5D49D66-9A36-4C7A-A1B5-E67693EBE276}" type="presParOf" srcId="{D582D2FD-A918-45A1-9D79-40C5515C2021}" destId="{83FF163B-7133-4667-A0E5-6C4C28552F08}" srcOrd="0"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2447A4F-B810-404C-9BAD-09B6E040B05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D191F33C-1569-4452-B7A0-6AB5E194DC44}">
      <dgm:prSet/>
      <dgm:spPr/>
      <dgm:t>
        <a:bodyPr/>
        <a:lstStyle/>
        <a:p>
          <a:r>
            <a:rPr lang="en-GB"/>
            <a:t>Low Digital Literacy Among Staff of Sunrise Care Home</a:t>
          </a:r>
          <a:endParaRPr lang="en-US"/>
        </a:p>
      </dgm:t>
    </dgm:pt>
    <dgm:pt modelId="{F7ADE7F5-A831-4F61-A062-C86C5A133164}" type="parTrans" cxnId="{495357F6-5076-4BD8-B6FE-1ED370D4C887}">
      <dgm:prSet/>
      <dgm:spPr/>
      <dgm:t>
        <a:bodyPr/>
        <a:lstStyle/>
        <a:p>
          <a:endParaRPr lang="en-US"/>
        </a:p>
      </dgm:t>
    </dgm:pt>
    <dgm:pt modelId="{0D3B6129-27B7-466F-8B10-98D2BCA35D48}" type="sibTrans" cxnId="{495357F6-5076-4BD8-B6FE-1ED370D4C887}">
      <dgm:prSet/>
      <dgm:spPr/>
      <dgm:t>
        <a:bodyPr/>
        <a:lstStyle/>
        <a:p>
          <a:endParaRPr lang="en-US"/>
        </a:p>
      </dgm:t>
    </dgm:pt>
    <dgm:pt modelId="{FD843D51-E950-4192-BED1-45CD864AE271}">
      <dgm:prSet/>
      <dgm:spPr/>
      <dgm:t>
        <a:bodyPr/>
        <a:lstStyle/>
        <a:p>
          <a:r>
            <a:rPr lang="en-GB"/>
            <a:t>Some care workers are not confident using digital tools. </a:t>
          </a:r>
          <a:endParaRPr lang="en-US"/>
        </a:p>
      </dgm:t>
    </dgm:pt>
    <dgm:pt modelId="{D53777C2-F686-48F7-95B9-2ED889F44ADF}" type="parTrans" cxnId="{6C3FDC0D-9F49-43DB-810F-5BB4BF7CA254}">
      <dgm:prSet/>
      <dgm:spPr/>
      <dgm:t>
        <a:bodyPr/>
        <a:lstStyle/>
        <a:p>
          <a:endParaRPr lang="en-US"/>
        </a:p>
      </dgm:t>
    </dgm:pt>
    <dgm:pt modelId="{00504B0B-AFE7-41DE-8248-3498AB0F9845}" type="sibTrans" cxnId="{6C3FDC0D-9F49-43DB-810F-5BB4BF7CA254}">
      <dgm:prSet/>
      <dgm:spPr/>
      <dgm:t>
        <a:bodyPr/>
        <a:lstStyle/>
        <a:p>
          <a:endParaRPr lang="en-US"/>
        </a:p>
      </dgm:t>
    </dgm:pt>
    <dgm:pt modelId="{2CB02BF5-BAAF-4713-8B25-58D07A2EF025}">
      <dgm:prSet/>
      <dgm:spPr/>
      <dgm:t>
        <a:bodyPr/>
        <a:lstStyle/>
        <a:p>
          <a:r>
            <a:rPr lang="en-GB"/>
            <a:t>Example, older staff members of Sunrise Care home may struggle to log in or find shared files on Teams.</a:t>
          </a:r>
          <a:endParaRPr lang="en-US"/>
        </a:p>
      </dgm:t>
    </dgm:pt>
    <dgm:pt modelId="{F14F68B6-791A-4291-B026-0FE8BC7E8D37}" type="parTrans" cxnId="{013309C8-BB22-4C58-B5DC-E8DB4DD1BD8F}">
      <dgm:prSet/>
      <dgm:spPr/>
      <dgm:t>
        <a:bodyPr/>
        <a:lstStyle/>
        <a:p>
          <a:endParaRPr lang="en-US"/>
        </a:p>
      </dgm:t>
    </dgm:pt>
    <dgm:pt modelId="{2D8EE0E9-1042-4410-BC61-BBC60F585D53}" type="sibTrans" cxnId="{013309C8-BB22-4C58-B5DC-E8DB4DD1BD8F}">
      <dgm:prSet/>
      <dgm:spPr/>
      <dgm:t>
        <a:bodyPr/>
        <a:lstStyle/>
        <a:p>
          <a:endParaRPr lang="en-US"/>
        </a:p>
      </dgm:t>
    </dgm:pt>
    <dgm:pt modelId="{08594962-B1CD-4A59-BF76-B9FE3C9FFAE8}">
      <dgm:prSet/>
      <dgm:spPr/>
      <dgm:t>
        <a:bodyPr/>
        <a:lstStyle/>
        <a:p>
          <a:r>
            <a:rPr lang="en-GB"/>
            <a:t>Internet Connectivity Problems</a:t>
          </a:r>
          <a:endParaRPr lang="en-US"/>
        </a:p>
      </dgm:t>
    </dgm:pt>
    <dgm:pt modelId="{40C1489F-4746-4212-83D0-71379D5E8852}" type="parTrans" cxnId="{193931F8-B53D-4DAD-90DC-BAB038A64373}">
      <dgm:prSet/>
      <dgm:spPr/>
      <dgm:t>
        <a:bodyPr/>
        <a:lstStyle/>
        <a:p>
          <a:endParaRPr lang="en-US"/>
        </a:p>
      </dgm:t>
    </dgm:pt>
    <dgm:pt modelId="{2B57B793-C65D-4DBF-AE80-4023A9B017A2}" type="sibTrans" cxnId="{193931F8-B53D-4DAD-90DC-BAB038A64373}">
      <dgm:prSet/>
      <dgm:spPr/>
      <dgm:t>
        <a:bodyPr/>
        <a:lstStyle/>
        <a:p>
          <a:endParaRPr lang="en-US"/>
        </a:p>
      </dgm:t>
    </dgm:pt>
    <dgm:pt modelId="{B1D77ED4-D836-4C46-AF59-D3350988BD5D}">
      <dgm:prSet/>
      <dgm:spPr/>
      <dgm:t>
        <a:bodyPr/>
        <a:lstStyle/>
        <a:p>
          <a:r>
            <a:rPr lang="en-GB"/>
            <a:t>Weak Wi-Fi signals can interrupt video calls or message delivery.</a:t>
          </a:r>
          <a:endParaRPr lang="en-US"/>
        </a:p>
      </dgm:t>
    </dgm:pt>
    <dgm:pt modelId="{F1BDA2C9-0132-4C64-873A-9BDEB5EBFB3C}" type="parTrans" cxnId="{9A6CDA5C-EAE8-4347-8C5C-954D17AF2680}">
      <dgm:prSet/>
      <dgm:spPr/>
      <dgm:t>
        <a:bodyPr/>
        <a:lstStyle/>
        <a:p>
          <a:endParaRPr lang="en-US"/>
        </a:p>
      </dgm:t>
    </dgm:pt>
    <dgm:pt modelId="{B5147E00-EB7B-4ACF-BDBF-E4D60201565E}" type="sibTrans" cxnId="{9A6CDA5C-EAE8-4347-8C5C-954D17AF2680}">
      <dgm:prSet/>
      <dgm:spPr/>
      <dgm:t>
        <a:bodyPr/>
        <a:lstStyle/>
        <a:p>
          <a:endParaRPr lang="en-US"/>
        </a:p>
      </dgm:t>
    </dgm:pt>
    <dgm:pt modelId="{6E393572-14BD-42F5-8BFF-D89C97A39F6E}">
      <dgm:prSet/>
      <dgm:spPr/>
      <dgm:t>
        <a:bodyPr/>
        <a:lstStyle/>
        <a:p>
          <a:r>
            <a:rPr lang="en-GB"/>
            <a:t>(Bail, 2022)</a:t>
          </a:r>
          <a:endParaRPr lang="en-US"/>
        </a:p>
      </dgm:t>
    </dgm:pt>
    <dgm:pt modelId="{BA08FE27-2893-4055-8B36-1775EC680BF4}" type="parTrans" cxnId="{35D5090D-69B0-48E1-B0E6-C8170D4671D5}">
      <dgm:prSet/>
      <dgm:spPr/>
      <dgm:t>
        <a:bodyPr/>
        <a:lstStyle/>
        <a:p>
          <a:endParaRPr lang="en-US"/>
        </a:p>
      </dgm:t>
    </dgm:pt>
    <dgm:pt modelId="{CCF24957-FC68-4B04-81E6-67023166F715}" type="sibTrans" cxnId="{35D5090D-69B0-48E1-B0E6-C8170D4671D5}">
      <dgm:prSet/>
      <dgm:spPr/>
      <dgm:t>
        <a:bodyPr/>
        <a:lstStyle/>
        <a:p>
          <a:endParaRPr lang="en-US"/>
        </a:p>
      </dgm:t>
    </dgm:pt>
    <dgm:pt modelId="{13D40869-9447-46CC-BAC2-E4D7C0AC1EF7}">
      <dgm:prSet/>
      <dgm:spPr/>
      <dgm:t>
        <a:bodyPr/>
        <a:lstStyle/>
        <a:p>
          <a:r>
            <a:rPr lang="en-GB"/>
            <a:t>Example: During an online meeting with a family member, the video may freeze or disconnect, so if any important instructions were given and be left in half so staff wont understand what was the next step.</a:t>
          </a:r>
          <a:endParaRPr lang="en-US"/>
        </a:p>
      </dgm:t>
    </dgm:pt>
    <dgm:pt modelId="{ECFC9A3E-CABC-4638-B079-954A3A9D4975}" type="parTrans" cxnId="{5B8B4995-5243-477E-9A80-34A3099E9BF3}">
      <dgm:prSet/>
      <dgm:spPr/>
      <dgm:t>
        <a:bodyPr/>
        <a:lstStyle/>
        <a:p>
          <a:endParaRPr lang="en-US"/>
        </a:p>
      </dgm:t>
    </dgm:pt>
    <dgm:pt modelId="{40BAD1E3-B5CA-49B5-9CF4-7814BA15BC21}" type="sibTrans" cxnId="{5B8B4995-5243-477E-9A80-34A3099E9BF3}">
      <dgm:prSet/>
      <dgm:spPr/>
      <dgm:t>
        <a:bodyPr/>
        <a:lstStyle/>
        <a:p>
          <a:endParaRPr lang="en-US"/>
        </a:p>
      </dgm:t>
    </dgm:pt>
    <dgm:pt modelId="{5B26B33A-6368-438F-8EA9-83F2F5719845}">
      <dgm:prSet/>
      <dgm:spPr/>
      <dgm:t>
        <a:bodyPr/>
        <a:lstStyle/>
        <a:p>
          <a:r>
            <a:rPr lang="en-GB"/>
            <a:t>(Lee et al., 2023)</a:t>
          </a:r>
          <a:endParaRPr lang="en-US"/>
        </a:p>
      </dgm:t>
    </dgm:pt>
    <dgm:pt modelId="{439BB87C-B90C-4C9D-8D9B-C97909B8F75A}" type="sibTrans" cxnId="{47F38F60-8E78-44C1-AA96-6746EB9C5470}">
      <dgm:prSet/>
      <dgm:spPr/>
      <dgm:t>
        <a:bodyPr/>
        <a:lstStyle/>
        <a:p>
          <a:endParaRPr lang="en-US"/>
        </a:p>
      </dgm:t>
    </dgm:pt>
    <dgm:pt modelId="{02E89291-2C34-4BE5-BBC7-78F2279DC2DD}" type="parTrans" cxnId="{47F38F60-8E78-44C1-AA96-6746EB9C5470}">
      <dgm:prSet/>
      <dgm:spPr/>
      <dgm:t>
        <a:bodyPr/>
        <a:lstStyle/>
        <a:p>
          <a:endParaRPr lang="en-US"/>
        </a:p>
      </dgm:t>
    </dgm:pt>
    <dgm:pt modelId="{660AEDD6-9157-4F0E-878D-AA749DA9D4B2}" type="pres">
      <dgm:prSet presAssocID="{82447A4F-B810-404C-9BAD-09B6E040B050}" presName="diagram" presStyleCnt="0">
        <dgm:presLayoutVars>
          <dgm:dir/>
          <dgm:resizeHandles val="exact"/>
        </dgm:presLayoutVars>
      </dgm:prSet>
      <dgm:spPr/>
    </dgm:pt>
    <dgm:pt modelId="{65AF1A38-D6B5-4C6A-8A90-B48E8B05C059}" type="pres">
      <dgm:prSet presAssocID="{D191F33C-1569-4452-B7A0-6AB5E194DC44}" presName="node" presStyleLbl="node1" presStyleIdx="0" presStyleCnt="8">
        <dgm:presLayoutVars>
          <dgm:bulletEnabled val="1"/>
        </dgm:presLayoutVars>
      </dgm:prSet>
      <dgm:spPr/>
    </dgm:pt>
    <dgm:pt modelId="{C4FF7D85-BEDD-4B85-A643-B3169E832FEA}" type="pres">
      <dgm:prSet presAssocID="{0D3B6129-27B7-466F-8B10-98D2BCA35D48}" presName="sibTrans" presStyleCnt="0"/>
      <dgm:spPr/>
    </dgm:pt>
    <dgm:pt modelId="{BBD7C3AE-BD73-4EBF-A8AF-3542D2A51DA0}" type="pres">
      <dgm:prSet presAssocID="{FD843D51-E950-4192-BED1-45CD864AE271}" presName="node" presStyleLbl="node1" presStyleIdx="1" presStyleCnt="8">
        <dgm:presLayoutVars>
          <dgm:bulletEnabled val="1"/>
        </dgm:presLayoutVars>
      </dgm:prSet>
      <dgm:spPr/>
    </dgm:pt>
    <dgm:pt modelId="{A425C102-969D-418E-B119-D6B40D963BF9}" type="pres">
      <dgm:prSet presAssocID="{00504B0B-AFE7-41DE-8248-3498AB0F9845}" presName="sibTrans" presStyleCnt="0"/>
      <dgm:spPr/>
    </dgm:pt>
    <dgm:pt modelId="{D5E124CA-8C60-4B4C-9026-111331112EEE}" type="pres">
      <dgm:prSet presAssocID="{5B26B33A-6368-438F-8EA9-83F2F5719845}" presName="node" presStyleLbl="node1" presStyleIdx="2" presStyleCnt="8">
        <dgm:presLayoutVars>
          <dgm:bulletEnabled val="1"/>
        </dgm:presLayoutVars>
      </dgm:prSet>
      <dgm:spPr/>
    </dgm:pt>
    <dgm:pt modelId="{344AD362-7661-4CDE-8D99-C48FD807BEF9}" type="pres">
      <dgm:prSet presAssocID="{439BB87C-B90C-4C9D-8D9B-C97909B8F75A}" presName="sibTrans" presStyleCnt="0"/>
      <dgm:spPr/>
    </dgm:pt>
    <dgm:pt modelId="{E19EADDF-2723-41A4-B3E2-3EF5D76AB69D}" type="pres">
      <dgm:prSet presAssocID="{2CB02BF5-BAAF-4713-8B25-58D07A2EF025}" presName="node" presStyleLbl="node1" presStyleIdx="3" presStyleCnt="8">
        <dgm:presLayoutVars>
          <dgm:bulletEnabled val="1"/>
        </dgm:presLayoutVars>
      </dgm:prSet>
      <dgm:spPr/>
    </dgm:pt>
    <dgm:pt modelId="{AE4804D3-BD37-4471-8024-B6F9E94F61E4}" type="pres">
      <dgm:prSet presAssocID="{2D8EE0E9-1042-4410-BC61-BBC60F585D53}" presName="sibTrans" presStyleCnt="0"/>
      <dgm:spPr/>
    </dgm:pt>
    <dgm:pt modelId="{81F46581-E55A-4E46-8F95-1A4405F32574}" type="pres">
      <dgm:prSet presAssocID="{08594962-B1CD-4A59-BF76-B9FE3C9FFAE8}" presName="node" presStyleLbl="node1" presStyleIdx="4" presStyleCnt="8">
        <dgm:presLayoutVars>
          <dgm:bulletEnabled val="1"/>
        </dgm:presLayoutVars>
      </dgm:prSet>
      <dgm:spPr/>
    </dgm:pt>
    <dgm:pt modelId="{CCBB1F81-FA74-432C-BFE3-4E570E9A5E4D}" type="pres">
      <dgm:prSet presAssocID="{2B57B793-C65D-4DBF-AE80-4023A9B017A2}" presName="sibTrans" presStyleCnt="0"/>
      <dgm:spPr/>
    </dgm:pt>
    <dgm:pt modelId="{B38B61CC-76A2-4E93-BDBA-6583F567AB2D}" type="pres">
      <dgm:prSet presAssocID="{B1D77ED4-D836-4C46-AF59-D3350988BD5D}" presName="node" presStyleLbl="node1" presStyleIdx="5" presStyleCnt="8">
        <dgm:presLayoutVars>
          <dgm:bulletEnabled val="1"/>
        </dgm:presLayoutVars>
      </dgm:prSet>
      <dgm:spPr/>
    </dgm:pt>
    <dgm:pt modelId="{DB45DFE2-6AB7-4AD0-BCBE-4E337A8DD6CC}" type="pres">
      <dgm:prSet presAssocID="{B5147E00-EB7B-4ACF-BDBF-E4D60201565E}" presName="sibTrans" presStyleCnt="0"/>
      <dgm:spPr/>
    </dgm:pt>
    <dgm:pt modelId="{A8C3ADFD-68A5-43A4-9722-47DE086F797C}" type="pres">
      <dgm:prSet presAssocID="{6E393572-14BD-42F5-8BFF-D89C97A39F6E}" presName="node" presStyleLbl="node1" presStyleIdx="6" presStyleCnt="8">
        <dgm:presLayoutVars>
          <dgm:bulletEnabled val="1"/>
        </dgm:presLayoutVars>
      </dgm:prSet>
      <dgm:spPr/>
    </dgm:pt>
    <dgm:pt modelId="{1D5973FC-AC3B-49AF-B686-547ADA3C8FB0}" type="pres">
      <dgm:prSet presAssocID="{CCF24957-FC68-4B04-81E6-67023166F715}" presName="sibTrans" presStyleCnt="0"/>
      <dgm:spPr/>
    </dgm:pt>
    <dgm:pt modelId="{80215435-505B-41DD-A4C6-5A07EC49D144}" type="pres">
      <dgm:prSet presAssocID="{13D40869-9447-46CC-BAC2-E4D7C0AC1EF7}" presName="node" presStyleLbl="node1" presStyleIdx="7" presStyleCnt="8">
        <dgm:presLayoutVars>
          <dgm:bulletEnabled val="1"/>
        </dgm:presLayoutVars>
      </dgm:prSet>
      <dgm:spPr/>
    </dgm:pt>
  </dgm:ptLst>
  <dgm:cxnLst>
    <dgm:cxn modelId="{35D5090D-69B0-48E1-B0E6-C8170D4671D5}" srcId="{82447A4F-B810-404C-9BAD-09B6E040B050}" destId="{6E393572-14BD-42F5-8BFF-D89C97A39F6E}" srcOrd="6" destOrd="0" parTransId="{BA08FE27-2893-4055-8B36-1775EC680BF4}" sibTransId="{CCF24957-FC68-4B04-81E6-67023166F715}"/>
    <dgm:cxn modelId="{6C3FDC0D-9F49-43DB-810F-5BB4BF7CA254}" srcId="{82447A4F-B810-404C-9BAD-09B6E040B050}" destId="{FD843D51-E950-4192-BED1-45CD864AE271}" srcOrd="1" destOrd="0" parTransId="{D53777C2-F686-48F7-95B9-2ED889F44ADF}" sibTransId="{00504B0B-AFE7-41DE-8248-3498AB0F9845}"/>
    <dgm:cxn modelId="{396F7C0E-1FE5-4E81-AF01-DE6A943226AE}" type="presOf" srcId="{FD843D51-E950-4192-BED1-45CD864AE271}" destId="{BBD7C3AE-BD73-4EBF-A8AF-3542D2A51DA0}" srcOrd="0" destOrd="0" presId="urn:microsoft.com/office/officeart/2005/8/layout/default"/>
    <dgm:cxn modelId="{EB77F850-C5B9-48D4-B769-2FB5268628CF}" type="presOf" srcId="{2CB02BF5-BAAF-4713-8B25-58D07A2EF025}" destId="{E19EADDF-2723-41A4-B3E2-3EF5D76AB69D}" srcOrd="0" destOrd="0" presId="urn:microsoft.com/office/officeart/2005/8/layout/default"/>
    <dgm:cxn modelId="{9A6CDA5C-EAE8-4347-8C5C-954D17AF2680}" srcId="{82447A4F-B810-404C-9BAD-09B6E040B050}" destId="{B1D77ED4-D836-4C46-AF59-D3350988BD5D}" srcOrd="5" destOrd="0" parTransId="{F1BDA2C9-0132-4C64-873A-9BDEB5EBFB3C}" sibTransId="{B5147E00-EB7B-4ACF-BDBF-E4D60201565E}"/>
    <dgm:cxn modelId="{47F38F60-8E78-44C1-AA96-6746EB9C5470}" srcId="{82447A4F-B810-404C-9BAD-09B6E040B050}" destId="{5B26B33A-6368-438F-8EA9-83F2F5719845}" srcOrd="2" destOrd="0" parTransId="{02E89291-2C34-4BE5-BBC7-78F2279DC2DD}" sibTransId="{439BB87C-B90C-4C9D-8D9B-C97909B8F75A}"/>
    <dgm:cxn modelId="{06A2BF8D-676C-4962-848F-9A8CE2A5511B}" type="presOf" srcId="{13D40869-9447-46CC-BAC2-E4D7C0AC1EF7}" destId="{80215435-505B-41DD-A4C6-5A07EC49D144}" srcOrd="0" destOrd="0" presId="urn:microsoft.com/office/officeart/2005/8/layout/default"/>
    <dgm:cxn modelId="{8120368E-4A11-4F3A-8B82-5DB578D067D0}" type="presOf" srcId="{6E393572-14BD-42F5-8BFF-D89C97A39F6E}" destId="{A8C3ADFD-68A5-43A4-9722-47DE086F797C}" srcOrd="0" destOrd="0" presId="urn:microsoft.com/office/officeart/2005/8/layout/default"/>
    <dgm:cxn modelId="{AB94FB92-1522-46D3-A884-3024BD4E2659}" type="presOf" srcId="{08594962-B1CD-4A59-BF76-B9FE3C9FFAE8}" destId="{81F46581-E55A-4E46-8F95-1A4405F32574}" srcOrd="0" destOrd="0" presId="urn:microsoft.com/office/officeart/2005/8/layout/default"/>
    <dgm:cxn modelId="{C8F48D94-5205-47F6-BDC2-15FA1A0009B0}" type="presOf" srcId="{5B26B33A-6368-438F-8EA9-83F2F5719845}" destId="{D5E124CA-8C60-4B4C-9026-111331112EEE}" srcOrd="0" destOrd="0" presId="urn:microsoft.com/office/officeart/2005/8/layout/default"/>
    <dgm:cxn modelId="{5B8B4995-5243-477E-9A80-34A3099E9BF3}" srcId="{82447A4F-B810-404C-9BAD-09B6E040B050}" destId="{13D40869-9447-46CC-BAC2-E4D7C0AC1EF7}" srcOrd="7" destOrd="0" parTransId="{ECFC9A3E-CABC-4638-B079-954A3A9D4975}" sibTransId="{40BAD1E3-B5CA-49B5-9CF4-7814BA15BC21}"/>
    <dgm:cxn modelId="{013309C8-BB22-4C58-B5DC-E8DB4DD1BD8F}" srcId="{82447A4F-B810-404C-9BAD-09B6E040B050}" destId="{2CB02BF5-BAAF-4713-8B25-58D07A2EF025}" srcOrd="3" destOrd="0" parTransId="{F14F68B6-791A-4291-B026-0FE8BC7E8D37}" sibTransId="{2D8EE0E9-1042-4410-BC61-BBC60F585D53}"/>
    <dgm:cxn modelId="{F9F285E1-0955-4611-9F27-6F0B8840E433}" type="presOf" srcId="{B1D77ED4-D836-4C46-AF59-D3350988BD5D}" destId="{B38B61CC-76A2-4E93-BDBA-6583F567AB2D}" srcOrd="0" destOrd="0" presId="urn:microsoft.com/office/officeart/2005/8/layout/default"/>
    <dgm:cxn modelId="{3B116DE8-78BB-4974-AE81-CD34E537826C}" type="presOf" srcId="{D191F33C-1569-4452-B7A0-6AB5E194DC44}" destId="{65AF1A38-D6B5-4C6A-8A90-B48E8B05C059}" srcOrd="0" destOrd="0" presId="urn:microsoft.com/office/officeart/2005/8/layout/default"/>
    <dgm:cxn modelId="{AE3D56EB-B5EA-4582-9A4E-D66304B68F88}" type="presOf" srcId="{82447A4F-B810-404C-9BAD-09B6E040B050}" destId="{660AEDD6-9157-4F0E-878D-AA749DA9D4B2}" srcOrd="0" destOrd="0" presId="urn:microsoft.com/office/officeart/2005/8/layout/default"/>
    <dgm:cxn modelId="{495357F6-5076-4BD8-B6FE-1ED370D4C887}" srcId="{82447A4F-B810-404C-9BAD-09B6E040B050}" destId="{D191F33C-1569-4452-B7A0-6AB5E194DC44}" srcOrd="0" destOrd="0" parTransId="{F7ADE7F5-A831-4F61-A062-C86C5A133164}" sibTransId="{0D3B6129-27B7-466F-8B10-98D2BCA35D48}"/>
    <dgm:cxn modelId="{193931F8-B53D-4DAD-90DC-BAB038A64373}" srcId="{82447A4F-B810-404C-9BAD-09B6E040B050}" destId="{08594962-B1CD-4A59-BF76-B9FE3C9FFAE8}" srcOrd="4" destOrd="0" parTransId="{40C1489F-4746-4212-83D0-71379D5E8852}" sibTransId="{2B57B793-C65D-4DBF-AE80-4023A9B017A2}"/>
    <dgm:cxn modelId="{39DA408C-20CD-46A5-82C6-F03421401B47}" type="presParOf" srcId="{660AEDD6-9157-4F0E-878D-AA749DA9D4B2}" destId="{65AF1A38-D6B5-4C6A-8A90-B48E8B05C059}" srcOrd="0" destOrd="0" presId="urn:microsoft.com/office/officeart/2005/8/layout/default"/>
    <dgm:cxn modelId="{B4D5A7A4-E0C0-42AB-9EA4-4B286EA4C188}" type="presParOf" srcId="{660AEDD6-9157-4F0E-878D-AA749DA9D4B2}" destId="{C4FF7D85-BEDD-4B85-A643-B3169E832FEA}" srcOrd="1" destOrd="0" presId="urn:microsoft.com/office/officeart/2005/8/layout/default"/>
    <dgm:cxn modelId="{9C964CA9-5756-45E1-BE54-E35751929A01}" type="presParOf" srcId="{660AEDD6-9157-4F0E-878D-AA749DA9D4B2}" destId="{BBD7C3AE-BD73-4EBF-A8AF-3542D2A51DA0}" srcOrd="2" destOrd="0" presId="urn:microsoft.com/office/officeart/2005/8/layout/default"/>
    <dgm:cxn modelId="{60322E84-8B3A-4790-B710-4A9585EFEC7B}" type="presParOf" srcId="{660AEDD6-9157-4F0E-878D-AA749DA9D4B2}" destId="{A425C102-969D-418E-B119-D6B40D963BF9}" srcOrd="3" destOrd="0" presId="urn:microsoft.com/office/officeart/2005/8/layout/default"/>
    <dgm:cxn modelId="{4AF6D5ED-6419-4766-A749-06AF05F650E3}" type="presParOf" srcId="{660AEDD6-9157-4F0E-878D-AA749DA9D4B2}" destId="{D5E124CA-8C60-4B4C-9026-111331112EEE}" srcOrd="4" destOrd="0" presId="urn:microsoft.com/office/officeart/2005/8/layout/default"/>
    <dgm:cxn modelId="{44C8E1A3-A36C-42D8-A2F5-517E07ACA82D}" type="presParOf" srcId="{660AEDD6-9157-4F0E-878D-AA749DA9D4B2}" destId="{344AD362-7661-4CDE-8D99-C48FD807BEF9}" srcOrd="5" destOrd="0" presId="urn:microsoft.com/office/officeart/2005/8/layout/default"/>
    <dgm:cxn modelId="{17BCFD68-048B-4964-BC84-F3927D378C59}" type="presParOf" srcId="{660AEDD6-9157-4F0E-878D-AA749DA9D4B2}" destId="{E19EADDF-2723-41A4-B3E2-3EF5D76AB69D}" srcOrd="6" destOrd="0" presId="urn:microsoft.com/office/officeart/2005/8/layout/default"/>
    <dgm:cxn modelId="{7E0366E8-37D7-4216-ADA6-B74CA71BA714}" type="presParOf" srcId="{660AEDD6-9157-4F0E-878D-AA749DA9D4B2}" destId="{AE4804D3-BD37-4471-8024-B6F9E94F61E4}" srcOrd="7" destOrd="0" presId="urn:microsoft.com/office/officeart/2005/8/layout/default"/>
    <dgm:cxn modelId="{D36B2712-E2C3-43FB-A4B1-CA28CC647542}" type="presParOf" srcId="{660AEDD6-9157-4F0E-878D-AA749DA9D4B2}" destId="{81F46581-E55A-4E46-8F95-1A4405F32574}" srcOrd="8" destOrd="0" presId="urn:microsoft.com/office/officeart/2005/8/layout/default"/>
    <dgm:cxn modelId="{BE1EA2C8-714E-4DDF-AC46-3EA48442BA4F}" type="presParOf" srcId="{660AEDD6-9157-4F0E-878D-AA749DA9D4B2}" destId="{CCBB1F81-FA74-432C-BFE3-4E570E9A5E4D}" srcOrd="9" destOrd="0" presId="urn:microsoft.com/office/officeart/2005/8/layout/default"/>
    <dgm:cxn modelId="{DD53F975-8A6D-45FA-81E3-16142C980901}" type="presParOf" srcId="{660AEDD6-9157-4F0E-878D-AA749DA9D4B2}" destId="{B38B61CC-76A2-4E93-BDBA-6583F567AB2D}" srcOrd="10" destOrd="0" presId="urn:microsoft.com/office/officeart/2005/8/layout/default"/>
    <dgm:cxn modelId="{A594E538-63C3-46FB-822F-BC01BB2B615C}" type="presParOf" srcId="{660AEDD6-9157-4F0E-878D-AA749DA9D4B2}" destId="{DB45DFE2-6AB7-4AD0-BCBE-4E337A8DD6CC}" srcOrd="11" destOrd="0" presId="urn:microsoft.com/office/officeart/2005/8/layout/default"/>
    <dgm:cxn modelId="{32089DD7-14C4-4664-8500-EAA230A39086}" type="presParOf" srcId="{660AEDD6-9157-4F0E-878D-AA749DA9D4B2}" destId="{A8C3ADFD-68A5-43A4-9722-47DE086F797C}" srcOrd="12" destOrd="0" presId="urn:microsoft.com/office/officeart/2005/8/layout/default"/>
    <dgm:cxn modelId="{880DBBC1-7660-48D9-BB04-80F7A6D9FD4A}" type="presParOf" srcId="{660AEDD6-9157-4F0E-878D-AA749DA9D4B2}" destId="{1D5973FC-AC3B-49AF-B686-547ADA3C8FB0}" srcOrd="13" destOrd="0" presId="urn:microsoft.com/office/officeart/2005/8/layout/default"/>
    <dgm:cxn modelId="{D4894847-7ADD-433E-9FDA-312A147B554E}" type="presParOf" srcId="{660AEDD6-9157-4F0E-878D-AA749DA9D4B2}" destId="{80215435-505B-41DD-A4C6-5A07EC49D144}"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00B75DF-A659-4DB6-AFB2-ED07EA11B66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12BF05A-3707-4F4B-A7C1-F8FD6A552B7C}">
      <dgm:prSet custT="1"/>
      <dgm:spPr/>
      <dgm:t>
        <a:bodyPr/>
        <a:lstStyle/>
        <a:p>
          <a:pPr>
            <a:lnSpc>
              <a:spcPct val="100000"/>
            </a:lnSpc>
          </a:pPr>
          <a:r>
            <a:rPr lang="en-GB" sz="1600"/>
            <a:t>Lee, J., Chang, J.-R., Kao, L.-J., &amp; Lee, C.-F. (2023). Introduction to Excel Programming and Excel 365 Only Features. Springer, Cham</a:t>
          </a:r>
          <a:r>
            <a:rPr lang="en-GB" sz="1800"/>
            <a:t>.</a:t>
          </a:r>
          <a:endParaRPr lang="en-US" sz="1800"/>
        </a:p>
      </dgm:t>
    </dgm:pt>
    <dgm:pt modelId="{A1D07F9F-D251-4292-875E-DCA74DE70E7C}" type="parTrans" cxnId="{4AC93270-800F-44F9-B004-63C8D9EE7E92}">
      <dgm:prSet/>
      <dgm:spPr/>
      <dgm:t>
        <a:bodyPr/>
        <a:lstStyle/>
        <a:p>
          <a:endParaRPr lang="en-US"/>
        </a:p>
      </dgm:t>
    </dgm:pt>
    <dgm:pt modelId="{824A4FAF-0369-45AF-AE1F-00B74DF7A683}" type="sibTrans" cxnId="{4AC93270-800F-44F9-B004-63C8D9EE7E92}">
      <dgm:prSet/>
      <dgm:spPr/>
      <dgm:t>
        <a:bodyPr/>
        <a:lstStyle/>
        <a:p>
          <a:endParaRPr lang="en-US"/>
        </a:p>
      </dgm:t>
    </dgm:pt>
    <dgm:pt modelId="{22547303-505D-4061-8E90-14BDA412AFD7}">
      <dgm:prSet/>
      <dgm:spPr/>
      <dgm:t>
        <a:bodyPr/>
        <a:lstStyle/>
        <a:p>
          <a:pPr>
            <a:lnSpc>
              <a:spcPct val="100000"/>
            </a:lnSpc>
          </a:pPr>
          <a:r>
            <a:rPr lang="en-GB"/>
            <a:t>Microsoft. (2023). How Microsoft Teams supports healthcare collaboration. Microsoft Learn. Available at: https://learn.microsoft.com</a:t>
          </a:r>
          <a:endParaRPr lang="en-US"/>
        </a:p>
      </dgm:t>
    </dgm:pt>
    <dgm:pt modelId="{90E4263F-3C16-4BD6-8947-3AF7E815C0FC}" type="parTrans" cxnId="{604F28C0-B510-42D3-B38C-99C7FBFF2E1B}">
      <dgm:prSet/>
      <dgm:spPr/>
      <dgm:t>
        <a:bodyPr/>
        <a:lstStyle/>
        <a:p>
          <a:endParaRPr lang="en-US"/>
        </a:p>
      </dgm:t>
    </dgm:pt>
    <dgm:pt modelId="{F251A2B4-F7DD-42C6-BC63-E7A5FA2BB330}" type="sibTrans" cxnId="{604F28C0-B510-42D3-B38C-99C7FBFF2E1B}">
      <dgm:prSet/>
      <dgm:spPr/>
      <dgm:t>
        <a:bodyPr/>
        <a:lstStyle/>
        <a:p>
          <a:endParaRPr lang="en-US"/>
        </a:p>
      </dgm:t>
    </dgm:pt>
    <dgm:pt modelId="{B55FF9C2-F943-4713-8BBF-835DA1512B78}" type="pres">
      <dgm:prSet presAssocID="{D00B75DF-A659-4DB6-AFB2-ED07EA11B66D}" presName="root" presStyleCnt="0">
        <dgm:presLayoutVars>
          <dgm:dir/>
          <dgm:resizeHandles val="exact"/>
        </dgm:presLayoutVars>
      </dgm:prSet>
      <dgm:spPr/>
    </dgm:pt>
    <dgm:pt modelId="{C5401DBA-30B6-4F98-9FB3-6B4DCAF7AF98}" type="pres">
      <dgm:prSet presAssocID="{F12BF05A-3707-4F4B-A7C1-F8FD6A552B7C}" presName="compNode" presStyleCnt="0"/>
      <dgm:spPr/>
    </dgm:pt>
    <dgm:pt modelId="{9E51B28A-77D2-4813-8B38-D13E6F2F60EC}" type="pres">
      <dgm:prSet presAssocID="{F12BF05A-3707-4F4B-A7C1-F8FD6A552B7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nections"/>
        </a:ext>
      </dgm:extLst>
    </dgm:pt>
    <dgm:pt modelId="{3E63B81F-6451-4F9A-A2F4-C543732A428B}" type="pres">
      <dgm:prSet presAssocID="{F12BF05A-3707-4F4B-A7C1-F8FD6A552B7C}" presName="spaceRect" presStyleCnt="0"/>
      <dgm:spPr/>
    </dgm:pt>
    <dgm:pt modelId="{ABF904AE-93E9-4CF7-8A18-62BE4523FCD6}" type="pres">
      <dgm:prSet presAssocID="{F12BF05A-3707-4F4B-A7C1-F8FD6A552B7C}" presName="textRect" presStyleLbl="revTx" presStyleIdx="0" presStyleCnt="2">
        <dgm:presLayoutVars>
          <dgm:chMax val="1"/>
          <dgm:chPref val="1"/>
        </dgm:presLayoutVars>
      </dgm:prSet>
      <dgm:spPr/>
    </dgm:pt>
    <dgm:pt modelId="{BC61A862-B940-4EE1-A553-F7DEEADB96E5}" type="pres">
      <dgm:prSet presAssocID="{824A4FAF-0369-45AF-AE1F-00B74DF7A683}" presName="sibTrans" presStyleCnt="0"/>
      <dgm:spPr/>
    </dgm:pt>
    <dgm:pt modelId="{1624EADD-57B4-42D3-85FB-5542BB46669B}" type="pres">
      <dgm:prSet presAssocID="{22547303-505D-4061-8E90-14BDA412AFD7}" presName="compNode" presStyleCnt="0"/>
      <dgm:spPr/>
    </dgm:pt>
    <dgm:pt modelId="{0A4E2BB5-B1C8-451D-A2F4-522F1261D55C}" type="pres">
      <dgm:prSet presAssocID="{22547303-505D-4061-8E90-14BDA412AFD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rum"/>
        </a:ext>
      </dgm:extLst>
    </dgm:pt>
    <dgm:pt modelId="{A5C902A7-CEF2-4878-B637-F1606AF322B0}" type="pres">
      <dgm:prSet presAssocID="{22547303-505D-4061-8E90-14BDA412AFD7}" presName="spaceRect" presStyleCnt="0"/>
      <dgm:spPr/>
    </dgm:pt>
    <dgm:pt modelId="{82BBEB55-8F70-488F-85D2-4276B622F707}" type="pres">
      <dgm:prSet presAssocID="{22547303-505D-4061-8E90-14BDA412AFD7}" presName="textRect" presStyleLbl="revTx" presStyleIdx="1" presStyleCnt="2">
        <dgm:presLayoutVars>
          <dgm:chMax val="1"/>
          <dgm:chPref val="1"/>
        </dgm:presLayoutVars>
      </dgm:prSet>
      <dgm:spPr/>
    </dgm:pt>
  </dgm:ptLst>
  <dgm:cxnLst>
    <dgm:cxn modelId="{888D9502-0105-4C72-B724-3F8C1A11C30D}" type="presOf" srcId="{F12BF05A-3707-4F4B-A7C1-F8FD6A552B7C}" destId="{ABF904AE-93E9-4CF7-8A18-62BE4523FCD6}" srcOrd="0" destOrd="0" presId="urn:microsoft.com/office/officeart/2018/2/layout/IconLabelList"/>
    <dgm:cxn modelId="{5FE8C20B-DC98-4352-9189-92625DE06990}" type="presOf" srcId="{D00B75DF-A659-4DB6-AFB2-ED07EA11B66D}" destId="{B55FF9C2-F943-4713-8BBF-835DA1512B78}" srcOrd="0" destOrd="0" presId="urn:microsoft.com/office/officeart/2018/2/layout/IconLabelList"/>
    <dgm:cxn modelId="{7E58EF59-A593-4C02-B280-71E00A1FEB61}" type="presOf" srcId="{22547303-505D-4061-8E90-14BDA412AFD7}" destId="{82BBEB55-8F70-488F-85D2-4276B622F707}" srcOrd="0" destOrd="0" presId="urn:microsoft.com/office/officeart/2018/2/layout/IconLabelList"/>
    <dgm:cxn modelId="{4AC93270-800F-44F9-B004-63C8D9EE7E92}" srcId="{D00B75DF-A659-4DB6-AFB2-ED07EA11B66D}" destId="{F12BF05A-3707-4F4B-A7C1-F8FD6A552B7C}" srcOrd="0" destOrd="0" parTransId="{A1D07F9F-D251-4292-875E-DCA74DE70E7C}" sibTransId="{824A4FAF-0369-45AF-AE1F-00B74DF7A683}"/>
    <dgm:cxn modelId="{604F28C0-B510-42D3-B38C-99C7FBFF2E1B}" srcId="{D00B75DF-A659-4DB6-AFB2-ED07EA11B66D}" destId="{22547303-505D-4061-8E90-14BDA412AFD7}" srcOrd="1" destOrd="0" parTransId="{90E4263F-3C16-4BD6-8947-3AF7E815C0FC}" sibTransId="{F251A2B4-F7DD-42C6-BC63-E7A5FA2BB330}"/>
    <dgm:cxn modelId="{B434270B-9F62-4FF3-8742-24AD8CC00467}" type="presParOf" srcId="{B55FF9C2-F943-4713-8BBF-835DA1512B78}" destId="{C5401DBA-30B6-4F98-9FB3-6B4DCAF7AF98}" srcOrd="0" destOrd="0" presId="urn:microsoft.com/office/officeart/2018/2/layout/IconLabelList"/>
    <dgm:cxn modelId="{599DABD4-CF0A-4290-90CF-32D32F88768D}" type="presParOf" srcId="{C5401DBA-30B6-4F98-9FB3-6B4DCAF7AF98}" destId="{9E51B28A-77D2-4813-8B38-D13E6F2F60EC}" srcOrd="0" destOrd="0" presId="urn:microsoft.com/office/officeart/2018/2/layout/IconLabelList"/>
    <dgm:cxn modelId="{C22A3AB9-D582-4CFC-9A2A-F602B86EF244}" type="presParOf" srcId="{C5401DBA-30B6-4F98-9FB3-6B4DCAF7AF98}" destId="{3E63B81F-6451-4F9A-A2F4-C543732A428B}" srcOrd="1" destOrd="0" presId="urn:microsoft.com/office/officeart/2018/2/layout/IconLabelList"/>
    <dgm:cxn modelId="{8255AA00-CEC9-48E7-BFEC-A4CB1AD2F13D}" type="presParOf" srcId="{C5401DBA-30B6-4F98-9FB3-6B4DCAF7AF98}" destId="{ABF904AE-93E9-4CF7-8A18-62BE4523FCD6}" srcOrd="2" destOrd="0" presId="urn:microsoft.com/office/officeart/2018/2/layout/IconLabelList"/>
    <dgm:cxn modelId="{762F1B69-1D8E-4EAA-B801-D235550C60A6}" type="presParOf" srcId="{B55FF9C2-F943-4713-8BBF-835DA1512B78}" destId="{BC61A862-B940-4EE1-A553-F7DEEADB96E5}" srcOrd="1" destOrd="0" presId="urn:microsoft.com/office/officeart/2018/2/layout/IconLabelList"/>
    <dgm:cxn modelId="{C7961201-EC1C-454C-83F8-EFACA11389DE}" type="presParOf" srcId="{B55FF9C2-F943-4713-8BBF-835DA1512B78}" destId="{1624EADD-57B4-42D3-85FB-5542BB46669B}" srcOrd="2" destOrd="0" presId="urn:microsoft.com/office/officeart/2018/2/layout/IconLabelList"/>
    <dgm:cxn modelId="{9BD12DC5-75EC-4B30-B7C9-21F3CC35A476}" type="presParOf" srcId="{1624EADD-57B4-42D3-85FB-5542BB46669B}" destId="{0A4E2BB5-B1C8-451D-A2F4-522F1261D55C}" srcOrd="0" destOrd="0" presId="urn:microsoft.com/office/officeart/2018/2/layout/IconLabelList"/>
    <dgm:cxn modelId="{253B310D-6D20-4EA6-9EFC-A35A05546B59}" type="presParOf" srcId="{1624EADD-57B4-42D3-85FB-5542BB46669B}" destId="{A5C902A7-CEF2-4878-B637-F1606AF322B0}" srcOrd="1" destOrd="0" presId="urn:microsoft.com/office/officeart/2018/2/layout/IconLabelList"/>
    <dgm:cxn modelId="{EC6397B2-7152-4FE1-9345-010856F1443A}" type="presParOf" srcId="{1624EADD-57B4-42D3-85FB-5542BB46669B}" destId="{82BBEB55-8F70-488F-85D2-4276B622F70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D8F63C-1868-47A2-83E9-3A982C8E7A3C}">
      <dsp:nvSpPr>
        <dsp:cNvPr id="0" name=""/>
        <dsp:cNvSpPr/>
      </dsp:nvSpPr>
      <dsp:spPr>
        <a:xfrm>
          <a:off x="1796809" y="931"/>
          <a:ext cx="1423240" cy="1423240"/>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r>
            <a:rPr lang="en-GB" sz="700" b="1" kern="1200"/>
            <a:t>Rabia Rashid -  2504610</a:t>
          </a:r>
          <a:endParaRPr lang="en-US" sz="700" kern="1200"/>
        </a:p>
      </dsp:txBody>
      <dsp:txXfrm>
        <a:off x="2152619" y="931"/>
        <a:ext cx="711620" cy="1174173"/>
      </dsp:txXfrm>
    </dsp:sp>
    <dsp:sp modelId="{859020B6-0731-4901-8E21-EDC095FB297C}">
      <dsp:nvSpPr>
        <dsp:cNvPr id="0" name=""/>
        <dsp:cNvSpPr/>
      </dsp:nvSpPr>
      <dsp:spPr>
        <a:xfrm rot="4320000">
          <a:off x="2990237" y="868006"/>
          <a:ext cx="1423240" cy="1423240"/>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r>
            <a:rPr lang="en-GB" sz="700" b="1" kern="1200"/>
            <a:t>Bilquis Ashraf - 2426398</a:t>
          </a:r>
          <a:endParaRPr lang="en-US" sz="700" kern="1200"/>
        </a:p>
      </dsp:txBody>
      <dsp:txXfrm rot="-5400000">
        <a:off x="3233209" y="1185333"/>
        <a:ext cx="1174173" cy="711620"/>
      </dsp:txXfrm>
    </dsp:sp>
    <dsp:sp modelId="{174C28EB-D7A6-4657-9DCF-389D7AC481FE}">
      <dsp:nvSpPr>
        <dsp:cNvPr id="0" name=""/>
        <dsp:cNvSpPr/>
      </dsp:nvSpPr>
      <dsp:spPr>
        <a:xfrm rot="8640000">
          <a:off x="2534388" y="2270964"/>
          <a:ext cx="1423240" cy="1423240"/>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r>
            <a:rPr lang="en-GB" sz="700" b="1" kern="1200"/>
            <a:t>Alieena Asad -  2509442</a:t>
          </a:r>
          <a:endParaRPr lang="en-US" sz="700" kern="1200"/>
        </a:p>
      </dsp:txBody>
      <dsp:txXfrm rot="10800000">
        <a:off x="2963397" y="2496247"/>
        <a:ext cx="711620" cy="1174173"/>
      </dsp:txXfrm>
    </dsp:sp>
    <dsp:sp modelId="{601D61DB-20BE-4E69-AE5C-C9D379A9E604}">
      <dsp:nvSpPr>
        <dsp:cNvPr id="0" name=""/>
        <dsp:cNvSpPr/>
      </dsp:nvSpPr>
      <dsp:spPr>
        <a:xfrm rot="12960000">
          <a:off x="1059231" y="2270964"/>
          <a:ext cx="1423240" cy="1423240"/>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r>
            <a:rPr lang="en-GB" sz="700" b="1" kern="1200"/>
            <a:t>Zulaikha Bi -  2406739</a:t>
          </a:r>
          <a:endParaRPr lang="en-US" sz="700" kern="1200"/>
        </a:p>
      </dsp:txBody>
      <dsp:txXfrm rot="10800000">
        <a:off x="1341842" y="2496247"/>
        <a:ext cx="711620" cy="1174173"/>
      </dsp:txXfrm>
    </dsp:sp>
    <dsp:sp modelId="{BA2ED929-D03D-46C3-A82F-B1CFCD2C07D2}">
      <dsp:nvSpPr>
        <dsp:cNvPr id="0" name=""/>
        <dsp:cNvSpPr/>
      </dsp:nvSpPr>
      <dsp:spPr>
        <a:xfrm rot="17280000">
          <a:off x="603382" y="868006"/>
          <a:ext cx="1423240" cy="1423240"/>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r>
            <a:rPr lang="en-GB" sz="700" b="1" kern="1200"/>
            <a:t>Lecturer Anika Tahsin Ahmed </a:t>
          </a:r>
          <a:endParaRPr lang="en-US" sz="700" kern="1200"/>
        </a:p>
      </dsp:txBody>
      <dsp:txXfrm rot="5400000">
        <a:off x="609478" y="1185333"/>
        <a:ext cx="1174173" cy="7116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FF163B-7133-4667-A0E5-6C4C28552F08}">
      <dsp:nvSpPr>
        <dsp:cNvPr id="0" name=""/>
        <dsp:cNvSpPr/>
      </dsp:nvSpPr>
      <dsp:spPr>
        <a:xfrm>
          <a:off x="3896" y="0"/>
          <a:ext cx="7972751" cy="392992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b="1" kern="1200"/>
            <a:t>Purpose</a:t>
          </a:r>
          <a:endParaRPr lang="en-US" sz="3600" kern="1200"/>
        </a:p>
        <a:p>
          <a:pPr marL="285750" lvl="1" indent="-285750" algn="l" defTabSz="1244600">
            <a:lnSpc>
              <a:spcPct val="90000"/>
            </a:lnSpc>
            <a:spcBef>
              <a:spcPct val="0"/>
            </a:spcBef>
            <a:spcAft>
              <a:spcPct val="15000"/>
            </a:spcAft>
            <a:buChar char="•"/>
          </a:pPr>
          <a:r>
            <a:rPr lang="en-GB" sz="2800" kern="1200"/>
            <a:t>The purpose of this assignment is to deliver group presentations in Microsoft PowerPoint and encourage the use of digital skills and techniques to improve workplace effectiveness and prepare for professional practice (Xia et al.,2020), which will be helpful for the Sunrise Care Home.</a:t>
          </a:r>
          <a:endParaRPr lang="en-US" sz="2800" kern="1200"/>
        </a:p>
      </dsp:txBody>
      <dsp:txXfrm>
        <a:off x="119000" y="115104"/>
        <a:ext cx="7742543" cy="36997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AF1A38-D6B5-4C6A-8A90-B48E8B05C059}">
      <dsp:nvSpPr>
        <dsp:cNvPr id="0" name=""/>
        <dsp:cNvSpPr/>
      </dsp:nvSpPr>
      <dsp:spPr>
        <a:xfrm>
          <a:off x="2934" y="705634"/>
          <a:ext cx="2328320" cy="139699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Low Digital Literacy Among Staff of Sunrise Care Home</a:t>
          </a:r>
          <a:endParaRPr lang="en-US" sz="1200" kern="1200"/>
        </a:p>
      </dsp:txBody>
      <dsp:txXfrm>
        <a:off x="2934" y="705634"/>
        <a:ext cx="2328320" cy="1396992"/>
      </dsp:txXfrm>
    </dsp:sp>
    <dsp:sp modelId="{BBD7C3AE-BD73-4EBF-A8AF-3542D2A51DA0}">
      <dsp:nvSpPr>
        <dsp:cNvPr id="0" name=""/>
        <dsp:cNvSpPr/>
      </dsp:nvSpPr>
      <dsp:spPr>
        <a:xfrm>
          <a:off x="2564087" y="705634"/>
          <a:ext cx="2328320" cy="139699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Some care workers are not confident using digital tools. </a:t>
          </a:r>
          <a:endParaRPr lang="en-US" sz="1200" kern="1200"/>
        </a:p>
      </dsp:txBody>
      <dsp:txXfrm>
        <a:off x="2564087" y="705634"/>
        <a:ext cx="2328320" cy="1396992"/>
      </dsp:txXfrm>
    </dsp:sp>
    <dsp:sp modelId="{D5E124CA-8C60-4B4C-9026-111331112EEE}">
      <dsp:nvSpPr>
        <dsp:cNvPr id="0" name=""/>
        <dsp:cNvSpPr/>
      </dsp:nvSpPr>
      <dsp:spPr>
        <a:xfrm>
          <a:off x="5125239" y="705634"/>
          <a:ext cx="2328320" cy="139699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(Lee et al., 2023)</a:t>
          </a:r>
          <a:endParaRPr lang="en-US" sz="1200" kern="1200"/>
        </a:p>
      </dsp:txBody>
      <dsp:txXfrm>
        <a:off x="5125239" y="705634"/>
        <a:ext cx="2328320" cy="1396992"/>
      </dsp:txXfrm>
    </dsp:sp>
    <dsp:sp modelId="{E19EADDF-2723-41A4-B3E2-3EF5D76AB69D}">
      <dsp:nvSpPr>
        <dsp:cNvPr id="0" name=""/>
        <dsp:cNvSpPr/>
      </dsp:nvSpPr>
      <dsp:spPr>
        <a:xfrm>
          <a:off x="7686391" y="705634"/>
          <a:ext cx="2328320" cy="139699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Example, older staff members of Sunrise Care home may struggle to log in or find shared files on Teams.</a:t>
          </a:r>
          <a:endParaRPr lang="en-US" sz="1200" kern="1200"/>
        </a:p>
      </dsp:txBody>
      <dsp:txXfrm>
        <a:off x="7686391" y="705634"/>
        <a:ext cx="2328320" cy="1396992"/>
      </dsp:txXfrm>
    </dsp:sp>
    <dsp:sp modelId="{81F46581-E55A-4E46-8F95-1A4405F32574}">
      <dsp:nvSpPr>
        <dsp:cNvPr id="0" name=""/>
        <dsp:cNvSpPr/>
      </dsp:nvSpPr>
      <dsp:spPr>
        <a:xfrm>
          <a:off x="2934" y="2335458"/>
          <a:ext cx="2328320" cy="139699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Internet Connectivity Problems</a:t>
          </a:r>
          <a:endParaRPr lang="en-US" sz="1200" kern="1200"/>
        </a:p>
      </dsp:txBody>
      <dsp:txXfrm>
        <a:off x="2934" y="2335458"/>
        <a:ext cx="2328320" cy="1396992"/>
      </dsp:txXfrm>
    </dsp:sp>
    <dsp:sp modelId="{B38B61CC-76A2-4E93-BDBA-6583F567AB2D}">
      <dsp:nvSpPr>
        <dsp:cNvPr id="0" name=""/>
        <dsp:cNvSpPr/>
      </dsp:nvSpPr>
      <dsp:spPr>
        <a:xfrm>
          <a:off x="2564087" y="2335458"/>
          <a:ext cx="2328320" cy="139699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Weak Wi-Fi signals can interrupt video calls or message delivery.</a:t>
          </a:r>
          <a:endParaRPr lang="en-US" sz="1200" kern="1200"/>
        </a:p>
      </dsp:txBody>
      <dsp:txXfrm>
        <a:off x="2564087" y="2335458"/>
        <a:ext cx="2328320" cy="1396992"/>
      </dsp:txXfrm>
    </dsp:sp>
    <dsp:sp modelId="{A8C3ADFD-68A5-43A4-9722-47DE086F797C}">
      <dsp:nvSpPr>
        <dsp:cNvPr id="0" name=""/>
        <dsp:cNvSpPr/>
      </dsp:nvSpPr>
      <dsp:spPr>
        <a:xfrm>
          <a:off x="5125239" y="2335458"/>
          <a:ext cx="2328320" cy="139699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(Bail, 2022)</a:t>
          </a:r>
          <a:endParaRPr lang="en-US" sz="1200" kern="1200"/>
        </a:p>
      </dsp:txBody>
      <dsp:txXfrm>
        <a:off x="5125239" y="2335458"/>
        <a:ext cx="2328320" cy="1396992"/>
      </dsp:txXfrm>
    </dsp:sp>
    <dsp:sp modelId="{80215435-505B-41DD-A4C6-5A07EC49D144}">
      <dsp:nvSpPr>
        <dsp:cNvPr id="0" name=""/>
        <dsp:cNvSpPr/>
      </dsp:nvSpPr>
      <dsp:spPr>
        <a:xfrm>
          <a:off x="7686391" y="2335458"/>
          <a:ext cx="2328320" cy="139699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Example: During an online meeting with a family member, the video may freeze or disconnect, so if any important instructions were given and be left in half so staff wont understand what was the next step.</a:t>
          </a:r>
          <a:endParaRPr lang="en-US" sz="1200" kern="1200"/>
        </a:p>
      </dsp:txBody>
      <dsp:txXfrm>
        <a:off x="7686391" y="2335458"/>
        <a:ext cx="2328320" cy="13969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51B28A-77D2-4813-8B38-D13E6F2F60EC}">
      <dsp:nvSpPr>
        <dsp:cNvPr id="0" name=""/>
        <dsp:cNvSpPr/>
      </dsp:nvSpPr>
      <dsp:spPr>
        <a:xfrm>
          <a:off x="2123064" y="93509"/>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F904AE-93E9-4CF7-8A18-62BE4523FCD6}">
      <dsp:nvSpPr>
        <dsp:cNvPr id="0" name=""/>
        <dsp:cNvSpPr/>
      </dsp:nvSpPr>
      <dsp:spPr>
        <a:xfrm>
          <a:off x="935064" y="2511830"/>
          <a:ext cx="432000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Lee, J., Chang, J.-R., Kao, L.-J., &amp; Lee, C.-F. (2023). Introduction to Excel Programming and Excel 365 Only Features. Springer, Cham</a:t>
          </a:r>
          <a:r>
            <a:rPr lang="en-GB" sz="1800" kern="1200"/>
            <a:t>.</a:t>
          </a:r>
          <a:endParaRPr lang="en-US" sz="1800" kern="1200"/>
        </a:p>
      </dsp:txBody>
      <dsp:txXfrm>
        <a:off x="935064" y="2511830"/>
        <a:ext cx="4320000" cy="742500"/>
      </dsp:txXfrm>
    </dsp:sp>
    <dsp:sp modelId="{0A4E2BB5-B1C8-451D-A2F4-522F1261D55C}">
      <dsp:nvSpPr>
        <dsp:cNvPr id="0" name=""/>
        <dsp:cNvSpPr/>
      </dsp:nvSpPr>
      <dsp:spPr>
        <a:xfrm>
          <a:off x="7199064" y="93509"/>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BBEB55-8F70-488F-85D2-4276B622F707}">
      <dsp:nvSpPr>
        <dsp:cNvPr id="0" name=""/>
        <dsp:cNvSpPr/>
      </dsp:nvSpPr>
      <dsp:spPr>
        <a:xfrm>
          <a:off x="6011064" y="2511830"/>
          <a:ext cx="432000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Microsoft. (2023). How Microsoft Teams supports healthcare collaboration. Microsoft Learn. Available at: https://learn.microsoft.com</a:t>
          </a:r>
          <a:endParaRPr lang="en-US" sz="1600" kern="1200"/>
        </a:p>
      </dsp:txBody>
      <dsp:txXfrm>
        <a:off x="6011064" y="2511830"/>
        <a:ext cx="4320000" cy="742500"/>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2T11:50:24.936"/>
    </inkml:context>
    <inkml:brush xml:id="br0">
      <inkml:brushProperty name="width" value="0.035" units="cm"/>
      <inkml:brushProperty name="height" value="0.035" units="cm"/>
    </inkml:brush>
  </inkml:definitions>
  <inkml:trace contextRef="#ctx0" brushRef="#br0">1 0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12T11:50:27.591"/>
    </inkml:context>
    <inkml:brush xml:id="br0">
      <inkml:brushProperty name="width" value="0.035" units="cm"/>
      <inkml:brushProperty name="height" value="0.035" units="cm"/>
    </inkml:brush>
  </inkml:definitions>
  <inkml:trace contextRef="#ctx0" brushRef="#br0">1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1EB308-8C76-A243-9D30-716B9919953D}" type="datetimeFigureOut">
              <a:rPr lang="en-PK" smtClean="0"/>
              <a:t>10/13/25</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BFF124-F8DB-5844-90D3-A2E00735E5F4}" type="slidenum">
              <a:rPr lang="en-PK" smtClean="0"/>
              <a:t>‹#›</a:t>
            </a:fld>
            <a:endParaRPr lang="en-PK"/>
          </a:p>
        </p:txBody>
      </p:sp>
    </p:spTree>
    <p:extLst>
      <p:ext uri="{BB962C8B-B14F-4D97-AF65-F5344CB8AC3E}">
        <p14:creationId xmlns:p14="http://schemas.microsoft.com/office/powerpoint/2010/main" val="36722774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BFF124-F8DB-5844-90D3-A2E00735E5F4}" type="slidenum">
              <a:rPr lang="en-PK" smtClean="0"/>
              <a:t>2</a:t>
            </a:fld>
            <a:endParaRPr lang="en-PK"/>
          </a:p>
        </p:txBody>
      </p:sp>
    </p:spTree>
    <p:extLst>
      <p:ext uri="{BB962C8B-B14F-4D97-AF65-F5344CB8AC3E}">
        <p14:creationId xmlns:p14="http://schemas.microsoft.com/office/powerpoint/2010/main" val="2484890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BFF124-F8DB-5844-90D3-A2E00735E5F4}" type="slidenum">
              <a:rPr lang="en-PK" smtClean="0"/>
              <a:t>25</a:t>
            </a:fld>
            <a:endParaRPr lang="en-PK"/>
          </a:p>
        </p:txBody>
      </p:sp>
    </p:spTree>
    <p:extLst>
      <p:ext uri="{BB962C8B-B14F-4D97-AF65-F5344CB8AC3E}">
        <p14:creationId xmlns:p14="http://schemas.microsoft.com/office/powerpoint/2010/main" val="1382180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a:p>
        </p:txBody>
      </p:sp>
      <p:sp>
        <p:nvSpPr>
          <p:cNvPr id="4" name="Slide Number Placeholder 3"/>
          <p:cNvSpPr>
            <a:spLocks noGrp="1"/>
          </p:cNvSpPr>
          <p:nvPr>
            <p:ph type="sldNum" sz="quarter" idx="5"/>
          </p:nvPr>
        </p:nvSpPr>
        <p:spPr/>
        <p:txBody>
          <a:bodyPr/>
          <a:lstStyle/>
          <a:p>
            <a:fld id="{05BFF124-F8DB-5844-90D3-A2E00735E5F4}" type="slidenum">
              <a:rPr lang="en-PK" smtClean="0"/>
              <a:t>28</a:t>
            </a:fld>
            <a:endParaRPr lang="en-PK"/>
          </a:p>
        </p:txBody>
      </p:sp>
    </p:spTree>
    <p:extLst>
      <p:ext uri="{BB962C8B-B14F-4D97-AF65-F5344CB8AC3E}">
        <p14:creationId xmlns:p14="http://schemas.microsoft.com/office/powerpoint/2010/main" val="34777354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1E351CED-465B-40B5-ADCE-957C918F227B}" type="datetimeFigureOut">
              <a:rPr lang="en-US" smtClean="0"/>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5005319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E351CED-465B-40B5-ADCE-957C918F227B}" type="datetimeFigureOut">
              <a:rPr lang="en-US" smtClean="0"/>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297253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339032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E351CED-465B-40B5-ADCE-957C918F227B}" type="datetimeFigureOut">
              <a:rPr lang="en-US" smtClean="0"/>
              <a:t>10/13/25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945572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E351CED-465B-40B5-ADCE-957C918F227B}" type="datetimeFigureOut">
              <a:rPr lang="en-US" smtClean="0"/>
              <a:t>10/13/25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932020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351CED-465B-40B5-ADCE-957C918F227B}" type="datetimeFigureOut">
              <a:rPr lang="en-US" smtClean="0"/>
              <a:t>10/13/25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3010240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351CED-465B-40B5-ADCE-957C918F227B}" type="datetimeFigureOut">
              <a:rPr lang="en-US" smtClean="0"/>
              <a:t>10/13/25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234014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10/13/25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7000962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10/13/25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299224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10/13/25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54026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10/13/25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4103341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10/13/25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7326569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10/13/25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517382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E351CED-465B-40B5-ADCE-957C918F227B}" type="datetimeFigureOut">
              <a:rPr lang="en-US" smtClean="0"/>
              <a:t>10/13/25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1384445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E351CED-465B-40B5-ADCE-957C918F227B}" type="datetimeFigureOut">
              <a:rPr lang="en-US" smtClean="0"/>
              <a:t>10/13/25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3591342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E351CED-465B-40B5-ADCE-957C918F227B}" type="datetimeFigureOut">
              <a:rPr lang="en-US" smtClean="0"/>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9983046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E351CED-465B-40B5-ADCE-957C918F227B}" type="datetimeFigureOut">
              <a:rPr lang="en-US" smtClean="0"/>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4966965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1E351CED-465B-40B5-ADCE-957C918F227B}" type="datetimeFigureOut">
              <a:rPr lang="en-US" smtClean="0"/>
              <a:t>10/13/25</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1849541124"/>
      </p:ext>
    </p:extLst>
  </p:cSld>
  <p:clrMap bg1="dk1" tx1="lt1" bg2="dk2" tx2="lt2" accent1="accent1" accent2="accent2" accent3="accent3" accent4="accent4" accent5="accent5" accent6="accent6" hlink="hlink" folHlink="folHlink"/>
  <p:sldLayoutIdLst>
    <p:sldLayoutId id="2147484755" r:id="rId1"/>
    <p:sldLayoutId id="2147484756" r:id="rId2"/>
    <p:sldLayoutId id="2147484757" r:id="rId3"/>
    <p:sldLayoutId id="2147484758" r:id="rId4"/>
    <p:sldLayoutId id="2147484759" r:id="rId5"/>
    <p:sldLayoutId id="2147484760" r:id="rId6"/>
    <p:sldLayoutId id="2147484761" r:id="rId7"/>
    <p:sldLayoutId id="2147484762" r:id="rId8"/>
    <p:sldLayoutId id="2147484763" r:id="rId9"/>
    <p:sldLayoutId id="2147484764" r:id="rId10"/>
    <p:sldLayoutId id="2147484765" r:id="rId11"/>
    <p:sldLayoutId id="2147484766" r:id="rId12"/>
    <p:sldLayoutId id="2147484767" r:id="rId13"/>
    <p:sldLayoutId id="2147484768" r:id="rId14"/>
    <p:sldLayoutId id="2147484769" r:id="rId15"/>
    <p:sldLayoutId id="2147484770" r:id="rId16"/>
    <p:sldLayoutId id="2147484771"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s://www.picpedia.org/post-it-note/a/assignment-writing.html"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customXml" Target="../ink/ink2.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customXml" Target="../ink/ink1.xml"/><Relationship Id="rId4" Type="http://schemas.openxmlformats.org/officeDocument/2006/relationships/hyperlink" Target="https://www.economicsobservatory.com/raphael-wittenberg" TargetMode="Externa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png"/><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hyperlink" Target="https://jldexcelsp.blogspot.com/2006/07/validacin-de-datos-en-excel-agregar.html?m=0" TargetMode="External"/><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9.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FF68B-CD8A-FD7A-314F-000FC17E7E61}"/>
              </a:ext>
            </a:extLst>
          </p:cNvPr>
          <p:cNvSpPr>
            <a:spLocks noGrp="1"/>
          </p:cNvSpPr>
          <p:nvPr>
            <p:ph type="title"/>
          </p:nvPr>
        </p:nvSpPr>
        <p:spPr/>
        <p:txBody>
          <a:bodyPr>
            <a:normAutofit/>
          </a:bodyPr>
          <a:lstStyle/>
          <a:p>
            <a:r>
              <a:rPr lang="en-GB">
                <a:latin typeface="Arial"/>
                <a:cs typeface="Arial"/>
              </a:rPr>
              <a:t>LCHS40007 Digital Skills &amp; Research Methods</a:t>
            </a:r>
            <a:endParaRPr lang="en-GB">
              <a:latin typeface="Arial" panose="020B0604020202020204" pitchFamily="34" charset="0"/>
              <a:cs typeface="Arial" panose="020B0604020202020204" pitchFamily="34" charset="0"/>
            </a:endParaRPr>
          </a:p>
        </p:txBody>
      </p:sp>
      <p:graphicFrame>
        <p:nvGraphicFramePr>
          <p:cNvPr id="11" name="Content Placeholder 2">
            <a:extLst>
              <a:ext uri="{FF2B5EF4-FFF2-40B4-BE49-F238E27FC236}">
                <a16:creationId xmlns:a16="http://schemas.microsoft.com/office/drawing/2014/main" id="{613776D5-D909-187B-CA35-BD644F433B37}"/>
              </a:ext>
            </a:extLst>
          </p:cNvPr>
          <p:cNvGraphicFramePr>
            <a:graphicFrameLocks noGrp="1"/>
          </p:cNvGraphicFramePr>
          <p:nvPr>
            <p:ph idx="1"/>
            <p:extLst>
              <p:ext uri="{D42A27DB-BD31-4B8C-83A1-F6EECF244321}">
                <p14:modId xmlns:p14="http://schemas.microsoft.com/office/powerpoint/2010/main" val="1525444561"/>
              </p:ext>
            </p:extLst>
          </p:nvPr>
        </p:nvGraphicFramePr>
        <p:xfrm>
          <a:off x="913795" y="2096064"/>
          <a:ext cx="5016860" cy="36951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descr="A notepad and pen on a desk&#10;&#10;AI-generated content may be incorrect.">
            <a:extLst>
              <a:ext uri="{FF2B5EF4-FFF2-40B4-BE49-F238E27FC236}">
                <a16:creationId xmlns:a16="http://schemas.microsoft.com/office/drawing/2014/main" id="{8109014D-8BF3-1A8B-C257-A0C0C2040AB6}"/>
              </a:ext>
            </a:extLst>
          </p:cNvPr>
          <p:cNvPicPr>
            <a:picLocks noChangeAspect="1"/>
          </p:cNvPicPr>
          <p:nvPr/>
        </p:nvPicPr>
        <p:blipFill>
          <a:blip r:embed="rId8">
            <a:extLst>
              <a:ext uri="{837473B0-CC2E-450A-ABE3-18F120FF3D39}">
                <a1611:picAttrSrcUrl xmlns:a1611="http://schemas.microsoft.com/office/drawing/2016/11/main" r:id="rId9"/>
              </a:ext>
            </a:extLst>
          </a:blip>
          <a:srcRect t="11749" b="3981"/>
          <a:stretch>
            <a:fillRect/>
          </a:stretch>
        </p:blipFill>
        <p:spPr>
          <a:xfrm>
            <a:off x="6357257" y="2598166"/>
            <a:ext cx="4833257" cy="2718718"/>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
        <p:nvSpPr>
          <p:cNvPr id="9" name="TextBox 8">
            <a:extLst>
              <a:ext uri="{FF2B5EF4-FFF2-40B4-BE49-F238E27FC236}">
                <a16:creationId xmlns:a16="http://schemas.microsoft.com/office/drawing/2014/main" id="{62B26D2D-824B-7044-5FBE-81CDF73BCC77}"/>
              </a:ext>
            </a:extLst>
          </p:cNvPr>
          <p:cNvSpPr txBox="1"/>
          <p:nvPr/>
        </p:nvSpPr>
        <p:spPr>
          <a:xfrm rot="-10800000" flipV="1">
            <a:off x="6357256" y="5512111"/>
            <a:ext cx="4910299" cy="736290"/>
          </a:xfrm>
          <a:prstGeom prst="rect">
            <a:avLst/>
          </a:prstGeom>
        </p:spPr>
        <p:txBody>
          <a:bodyPr lIns="51435" tIns="25718" rIns="51435" bIns="25718" anchor="t">
            <a:normAutofit/>
          </a:bodyPr>
          <a:lstStyle/>
          <a:p>
            <a:pPr algn="ctr">
              <a:spcAft>
                <a:spcPts val="600"/>
              </a:spcAft>
            </a:pPr>
            <a:r>
              <a:rPr lang="en-US" sz="591"/>
              <a:t>The Photo by Photo Author is licensed under CCYYSA.</a:t>
            </a:r>
          </a:p>
        </p:txBody>
      </p:sp>
    </p:spTree>
    <p:extLst>
      <p:ext uri="{BB962C8B-B14F-4D97-AF65-F5344CB8AC3E}">
        <p14:creationId xmlns:p14="http://schemas.microsoft.com/office/powerpoint/2010/main" val="1234010541"/>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049BE-CEA7-407C-2173-9DA3B4C7BF6B}"/>
              </a:ext>
            </a:extLst>
          </p:cNvPr>
          <p:cNvSpPr>
            <a:spLocks noGrp="1"/>
          </p:cNvSpPr>
          <p:nvPr>
            <p:ph type="ctrTitle"/>
          </p:nvPr>
        </p:nvSpPr>
        <p:spPr>
          <a:xfrm>
            <a:off x="680065" y="48917"/>
            <a:ext cx="10815249" cy="1283334"/>
          </a:xfrm>
        </p:spPr>
        <p:txBody>
          <a:bodyPr anchor="ctr">
            <a:noAutofit/>
          </a:bodyPr>
          <a:lstStyle/>
          <a:p>
            <a:pPr>
              <a:lnSpc>
                <a:spcPct val="150000"/>
              </a:lnSpc>
            </a:pPr>
            <a:r>
              <a:rPr lang="en-GB" sz="4000">
                <a:solidFill>
                  <a:schemeClr val="accent5"/>
                </a:solidFill>
                <a:latin typeface="Arial" panose="020B0604020202020204" pitchFamily="34" charset="0"/>
                <a:cs typeface="Arial" panose="020B0604020202020204" pitchFamily="34" charset="0"/>
              </a:rPr>
              <a:t>  Contents</a:t>
            </a:r>
          </a:p>
        </p:txBody>
      </p:sp>
      <p:sp>
        <p:nvSpPr>
          <p:cNvPr id="1094" name="Content Placeholder 1093">
            <a:extLst>
              <a:ext uri="{FF2B5EF4-FFF2-40B4-BE49-F238E27FC236}">
                <a16:creationId xmlns:a16="http://schemas.microsoft.com/office/drawing/2014/main" id="{6DD27656-0070-53C8-07B2-3908097042D5}"/>
              </a:ext>
            </a:extLst>
          </p:cNvPr>
          <p:cNvSpPr>
            <a:spLocks noGrp="1"/>
          </p:cNvSpPr>
          <p:nvPr>
            <p:ph type="subTitle" idx="1"/>
          </p:nvPr>
        </p:nvSpPr>
        <p:spPr>
          <a:xfrm>
            <a:off x="696686" y="1155326"/>
            <a:ext cx="11310258" cy="3699703"/>
          </a:xfrm>
          <a:noFill/>
          <a:ln>
            <a:noFill/>
          </a:ln>
        </p:spPr>
        <p:style>
          <a:lnRef idx="0">
            <a:scrgbClr r="0" g="0" b="0"/>
          </a:lnRef>
          <a:fillRef idx="0">
            <a:scrgbClr r="0" g="0" b="0"/>
          </a:fillRef>
          <a:effectRef idx="0">
            <a:scrgbClr r="0" g="0" b="0"/>
          </a:effectRef>
          <a:fontRef idx="minor">
            <a:schemeClr val="accent4"/>
          </a:fontRef>
        </p:style>
        <p:txBody>
          <a:bodyPr vert="horz" lIns="51435" tIns="25718" rIns="51435" bIns="25718" rtlCol="0" anchor="t">
            <a:normAutofit fontScale="25000" lnSpcReduction="20000"/>
          </a:bodyPr>
          <a:lstStyle/>
          <a:p>
            <a:pPr marL="0" indent="0" algn="ctr">
              <a:lnSpc>
                <a:spcPct val="170000"/>
              </a:lnSpc>
              <a:buNone/>
            </a:pPr>
            <a:r>
              <a:rPr lang="en-GB" sz="9600" b="1">
                <a:latin typeface="Arial"/>
                <a:cs typeface="Arial"/>
              </a:rPr>
              <a:t>    </a:t>
            </a:r>
            <a:r>
              <a:rPr lang="en-GB" sz="9600" u="sng">
                <a:latin typeface="Arial"/>
                <a:cs typeface="Arial"/>
              </a:rPr>
              <a:t>Introduction to Sunrise Residential Care Home</a:t>
            </a:r>
            <a:endParaRPr lang="en-US" sz="9600">
              <a:latin typeface="Arial"/>
              <a:cs typeface="Arial"/>
            </a:endParaRPr>
          </a:p>
          <a:p>
            <a:pPr algn="ctr">
              <a:lnSpc>
                <a:spcPct val="170000"/>
              </a:lnSpc>
            </a:pPr>
            <a:r>
              <a:rPr lang="en-GB" sz="8000" b="1">
                <a:solidFill>
                  <a:schemeClr val="bg2"/>
                </a:solidFill>
                <a:latin typeface="Arial"/>
                <a:cs typeface="Arial"/>
              </a:rPr>
              <a:t>Sunrise Residential Care Home is a place where older adults live and receive care. It helps about 35 people who have memory problems trouble moving and ongoing health issues.</a:t>
            </a:r>
          </a:p>
          <a:p>
            <a:pPr algn="ctr">
              <a:lnSpc>
                <a:spcPct val="170000"/>
              </a:lnSpc>
            </a:pPr>
            <a:endParaRPr lang="en-GB" sz="8000" b="1">
              <a:solidFill>
                <a:schemeClr val="bg2"/>
              </a:solidFill>
              <a:latin typeface="Arial" panose="020B0604020202020204" pitchFamily="34" charset="0"/>
              <a:cs typeface="Arial" panose="020B0604020202020204" pitchFamily="34" charset="0"/>
            </a:endParaRPr>
          </a:p>
          <a:p>
            <a:pPr algn="ctr">
              <a:lnSpc>
                <a:spcPct val="170000"/>
              </a:lnSpc>
            </a:pPr>
            <a:r>
              <a:rPr lang="en-GB" sz="8000" b="1">
                <a:solidFill>
                  <a:schemeClr val="bg2"/>
                </a:solidFill>
                <a:latin typeface="Arial"/>
                <a:cs typeface="Arial"/>
              </a:rPr>
              <a:t>Sunrise Residential Care Home is implementing digital tools to improve the efficiency and quality of care. These tools support faster, safer and personalised experiences for residents.</a:t>
            </a:r>
          </a:p>
          <a:p>
            <a:pPr marL="0" indent="0" algn="ctr">
              <a:lnSpc>
                <a:spcPct val="170000"/>
              </a:lnSpc>
              <a:buNone/>
            </a:pPr>
            <a:endParaRPr lang="en-GB" sz="1350" b="1"/>
          </a:p>
        </p:txBody>
      </p:sp>
      <p:pic>
        <p:nvPicPr>
          <p:cNvPr id="4" name="Picture 3" descr="A person measuring blood pressure&#10;&#10;AI-generated content may be incorrect.">
            <a:extLst>
              <a:ext uri="{FF2B5EF4-FFF2-40B4-BE49-F238E27FC236}">
                <a16:creationId xmlns:a16="http://schemas.microsoft.com/office/drawing/2014/main" id="{9E26A272-E737-0EBB-AD5B-F8EB89FC257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flipH="1">
            <a:off x="80360" y="4550595"/>
            <a:ext cx="2678172" cy="1998441"/>
          </a:xfrm>
          <a:prstGeom prst="rect">
            <a:avLst/>
          </a:prstGeom>
        </p:spPr>
      </p:pic>
      <p:sp>
        <p:nvSpPr>
          <p:cNvPr id="8" name="TextBox 7">
            <a:extLst>
              <a:ext uri="{FF2B5EF4-FFF2-40B4-BE49-F238E27FC236}">
                <a16:creationId xmlns:a16="http://schemas.microsoft.com/office/drawing/2014/main" id="{5971BF5D-EE10-BBAB-9EFA-B1DD5E21352C}"/>
              </a:ext>
            </a:extLst>
          </p:cNvPr>
          <p:cNvSpPr txBox="1"/>
          <p:nvPr/>
        </p:nvSpPr>
        <p:spPr>
          <a:xfrm>
            <a:off x="0" y="6549396"/>
            <a:ext cx="2455320" cy="259687"/>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pPr algn="ctr"/>
            <a:r>
              <a:rPr lang="en-GB" sz="1350">
                <a:latin typeface="Arial"/>
                <a:cs typeface="Arial"/>
              </a:rPr>
              <a:t> Bing (n. d)</a:t>
            </a:r>
          </a:p>
        </p:txBody>
      </p:sp>
      <mc:AlternateContent xmlns:mc="http://schemas.openxmlformats.org/markup-compatibility/2006" xmlns:p14="http://schemas.microsoft.com/office/powerpoint/2010/main">
        <mc:Choice Requires="p14">
          <p:contentPart p14:bwMode="auto" r:id="rId5">
            <p14:nvContentPartPr>
              <p14:cNvPr id="3" name="Ink 2">
                <a:extLst>
                  <a:ext uri="{FF2B5EF4-FFF2-40B4-BE49-F238E27FC236}">
                    <a16:creationId xmlns:a16="http://schemas.microsoft.com/office/drawing/2014/main" id="{2F0F348F-C317-129B-06A4-4DAC1DAE042D}"/>
                  </a:ext>
                </a:extLst>
              </p14:cNvPr>
              <p14:cNvContentPartPr/>
              <p14:nvPr/>
            </p14:nvContentPartPr>
            <p14:xfrm>
              <a:off x="1818214" y="3338729"/>
              <a:ext cx="360" cy="360"/>
            </p14:xfrm>
          </p:contentPart>
        </mc:Choice>
        <mc:Fallback xmlns="">
          <p:pic>
            <p:nvPicPr>
              <p:cNvPr id="3" name="Ink 2">
                <a:extLst>
                  <a:ext uri="{FF2B5EF4-FFF2-40B4-BE49-F238E27FC236}">
                    <a16:creationId xmlns:a16="http://schemas.microsoft.com/office/drawing/2014/main" id="{2F0F348F-C317-129B-06A4-4DAC1DAE042D}"/>
                  </a:ext>
                </a:extLst>
              </p:cNvPr>
              <p:cNvPicPr/>
              <p:nvPr/>
            </p:nvPicPr>
            <p:blipFill>
              <a:blip r:embed="rId6"/>
              <a:stretch>
                <a:fillRect/>
              </a:stretch>
            </p:blipFill>
            <p:spPr>
              <a:xfrm>
                <a:off x="1812094" y="3332609"/>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5" name="Ink 4">
                <a:extLst>
                  <a:ext uri="{FF2B5EF4-FFF2-40B4-BE49-F238E27FC236}">
                    <a16:creationId xmlns:a16="http://schemas.microsoft.com/office/drawing/2014/main" id="{C2E0B0C1-3C41-09C8-D07C-95D275CCDABB}"/>
                  </a:ext>
                </a:extLst>
              </p14:cNvPr>
              <p14:cNvContentPartPr/>
              <p14:nvPr/>
            </p14:nvContentPartPr>
            <p14:xfrm>
              <a:off x="1818214" y="3338729"/>
              <a:ext cx="360" cy="360"/>
            </p14:xfrm>
          </p:contentPart>
        </mc:Choice>
        <mc:Fallback xmlns="">
          <p:pic>
            <p:nvPicPr>
              <p:cNvPr id="5" name="Ink 4">
                <a:extLst>
                  <a:ext uri="{FF2B5EF4-FFF2-40B4-BE49-F238E27FC236}">
                    <a16:creationId xmlns:a16="http://schemas.microsoft.com/office/drawing/2014/main" id="{C2E0B0C1-3C41-09C8-D07C-95D275CCDABB}"/>
                  </a:ext>
                </a:extLst>
              </p:cNvPr>
              <p:cNvPicPr/>
              <p:nvPr/>
            </p:nvPicPr>
            <p:blipFill>
              <a:blip r:embed="rId6"/>
              <a:stretch>
                <a:fillRect/>
              </a:stretch>
            </p:blipFill>
            <p:spPr>
              <a:xfrm>
                <a:off x="1812094" y="3332609"/>
                <a:ext cx="12600" cy="12600"/>
              </a:xfrm>
              <a:prstGeom prst="rect">
                <a:avLst/>
              </a:prstGeom>
            </p:spPr>
          </p:pic>
        </mc:Fallback>
      </mc:AlternateContent>
    </p:spTree>
    <p:extLst>
      <p:ext uri="{BB962C8B-B14F-4D97-AF65-F5344CB8AC3E}">
        <p14:creationId xmlns:p14="http://schemas.microsoft.com/office/powerpoint/2010/main" val="2832105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094">
                                            <p:txEl>
                                              <p:pRg st="3" end="3"/>
                                            </p:txEl>
                                          </p:spTgt>
                                        </p:tgtEl>
                                        <p:attrNameLst>
                                          <p:attrName>style.visibility</p:attrName>
                                        </p:attrNameLst>
                                      </p:cBhvr>
                                      <p:to>
                                        <p:strVal val="visible"/>
                                      </p:to>
                                    </p:set>
                                    <p:anim calcmode="lin" valueType="num">
                                      <p:cBhvr additive="base">
                                        <p:cTn id="7" dur="500" fill="hold"/>
                                        <p:tgtEl>
                                          <p:spTgt spid="1094">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9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erson in a white coat&#10;&#10;AI-generated content may be incorrect.">
            <a:extLst>
              <a:ext uri="{FF2B5EF4-FFF2-40B4-BE49-F238E27FC236}">
                <a16:creationId xmlns:a16="http://schemas.microsoft.com/office/drawing/2014/main" id="{917C568F-97AB-1CB7-AC35-2030A9D44198}"/>
              </a:ext>
            </a:extLst>
          </p:cNvPr>
          <p:cNvPicPr>
            <a:picLocks noChangeAspect="1"/>
          </p:cNvPicPr>
          <p:nvPr/>
        </p:nvPicPr>
        <p:blipFill>
          <a:blip r:embed="rId2"/>
          <a:stretch>
            <a:fillRect/>
          </a:stretch>
        </p:blipFill>
        <p:spPr>
          <a:xfrm>
            <a:off x="9413153" y="4480063"/>
            <a:ext cx="2489739" cy="1621904"/>
          </a:xfrm>
          <a:prstGeom prst="rect">
            <a:avLst/>
          </a:prstGeom>
        </p:spPr>
      </p:pic>
      <p:sp>
        <p:nvSpPr>
          <p:cNvPr id="4" name="TextBox 3">
            <a:extLst>
              <a:ext uri="{FF2B5EF4-FFF2-40B4-BE49-F238E27FC236}">
                <a16:creationId xmlns:a16="http://schemas.microsoft.com/office/drawing/2014/main" id="{F24226D2-C5AE-D3BA-58DF-F2297E9BDDF2}"/>
              </a:ext>
            </a:extLst>
          </p:cNvPr>
          <p:cNvSpPr txBox="1"/>
          <p:nvPr/>
        </p:nvSpPr>
        <p:spPr>
          <a:xfrm>
            <a:off x="9882065" y="6101967"/>
            <a:ext cx="1551914" cy="328937"/>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r>
              <a:rPr lang="en-GB">
                <a:latin typeface="Arial" panose="020B0604020202020204" pitchFamily="34" charset="0"/>
                <a:cs typeface="Arial" panose="020B0604020202020204" pitchFamily="34" charset="0"/>
              </a:rPr>
              <a:t>Bing (</a:t>
            </a:r>
            <a:r>
              <a:rPr lang="en-GB" err="1">
                <a:latin typeface="Arial" panose="020B0604020202020204" pitchFamily="34" charset="0"/>
                <a:cs typeface="Arial" panose="020B0604020202020204" pitchFamily="34" charset="0"/>
              </a:rPr>
              <a:t>n.d</a:t>
            </a:r>
            <a:r>
              <a:rPr lang="en-GB">
                <a:latin typeface="Arial" panose="020B0604020202020204" pitchFamily="34" charset="0"/>
                <a:cs typeface="Arial" panose="020B0604020202020204" pitchFamily="34" charset="0"/>
              </a:rPr>
              <a:t>)</a:t>
            </a:r>
          </a:p>
        </p:txBody>
      </p:sp>
      <p:sp>
        <p:nvSpPr>
          <p:cNvPr id="5" name="TextBox 4">
            <a:extLst>
              <a:ext uri="{FF2B5EF4-FFF2-40B4-BE49-F238E27FC236}">
                <a16:creationId xmlns:a16="http://schemas.microsoft.com/office/drawing/2014/main" id="{8A973A4B-246D-524B-FB0D-C438D8314AA5}"/>
              </a:ext>
            </a:extLst>
          </p:cNvPr>
          <p:cNvSpPr txBox="1"/>
          <p:nvPr/>
        </p:nvSpPr>
        <p:spPr>
          <a:xfrm>
            <a:off x="5537776" y="4044790"/>
            <a:ext cx="1028700" cy="1028700"/>
          </a:xfrm>
          <a:prstGeom prst="rect">
            <a:avLst/>
          </a:prstGeom>
          <a:noFill/>
        </p:spPr>
        <p:txBody>
          <a:bodyPr wrap="square" rtlCol="0">
            <a:spAutoFit/>
          </a:bodyPr>
          <a:lstStyle/>
          <a:p>
            <a:pPr algn="l"/>
            <a:endParaRPr lang="en-PK" sz="1013"/>
          </a:p>
        </p:txBody>
      </p:sp>
      <p:sp>
        <p:nvSpPr>
          <p:cNvPr id="7" name="TextBox 6">
            <a:extLst>
              <a:ext uri="{FF2B5EF4-FFF2-40B4-BE49-F238E27FC236}">
                <a16:creationId xmlns:a16="http://schemas.microsoft.com/office/drawing/2014/main" id="{B7F39A50-46C7-A29E-25F0-F8F1F0A279A5}"/>
              </a:ext>
            </a:extLst>
          </p:cNvPr>
          <p:cNvSpPr txBox="1"/>
          <p:nvPr/>
        </p:nvSpPr>
        <p:spPr>
          <a:xfrm>
            <a:off x="801322" y="591564"/>
            <a:ext cx="10873656" cy="1846659"/>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000">
                <a:solidFill>
                  <a:schemeClr val="bg2"/>
                </a:solidFill>
                <a:latin typeface="Arial" panose="020B0604020202020204" pitchFamily="34" charset="0"/>
                <a:cs typeface="Arial" panose="020B0604020202020204" pitchFamily="34" charset="0"/>
              </a:rPr>
              <a:t>The application of Microsoft Excel for data management and Microsoft Teams for communication, exploring how Sunrise Residential Care Home  overcame challenges and enhanced care for its 35 residents.</a:t>
            </a:r>
          </a:p>
          <a:p>
            <a:pPr marL="0" indent="0">
              <a:buNone/>
            </a:pPr>
            <a:endParaRPr lang="en-GB" sz="2400">
              <a:latin typeface="Arial" panose="020B0604020202020204" pitchFamily="34" charset="0"/>
              <a:cs typeface="Arial" panose="020B0604020202020204" pitchFamily="34" charset="0"/>
            </a:endParaRPr>
          </a:p>
        </p:txBody>
      </p:sp>
      <p:graphicFrame>
        <p:nvGraphicFramePr>
          <p:cNvPr id="9" name="TextBox 1">
            <a:extLst>
              <a:ext uri="{FF2B5EF4-FFF2-40B4-BE49-F238E27FC236}">
                <a16:creationId xmlns:a16="http://schemas.microsoft.com/office/drawing/2014/main" id="{8B078C65-601A-28B8-2B10-2C712858BD0F}"/>
              </a:ext>
            </a:extLst>
          </p:cNvPr>
          <p:cNvGraphicFramePr/>
          <p:nvPr/>
        </p:nvGraphicFramePr>
        <p:xfrm>
          <a:off x="801322" y="2147902"/>
          <a:ext cx="7980545" cy="39299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0668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8E0704-498F-E74C-21D2-3E6E24B0E5D7}"/>
              </a:ext>
            </a:extLst>
          </p:cNvPr>
          <p:cNvSpPr txBox="1"/>
          <p:nvPr/>
        </p:nvSpPr>
        <p:spPr>
          <a:xfrm>
            <a:off x="278842" y="400326"/>
            <a:ext cx="11483234" cy="707886"/>
          </a:xfrm>
          <a:prstGeom prst="rect">
            <a:avLst/>
          </a:prstGeom>
          <a:noFill/>
        </p:spPr>
        <p:txBody>
          <a:bodyPr wrap="square" rtlCol="0">
            <a:spAutoFit/>
          </a:bodyPr>
          <a:lstStyle/>
          <a:p>
            <a:pPr algn="ctr"/>
            <a:r>
              <a:rPr lang="en-GB" sz="4000" b="1" u="sng">
                <a:latin typeface="Arial" panose="020B0604020202020204" pitchFamily="34" charset="0"/>
                <a:cs typeface="Arial" panose="020B0604020202020204" pitchFamily="34" charset="0"/>
              </a:rPr>
              <a:t>Microsoft Excel - Benefits</a:t>
            </a:r>
            <a:endParaRPr lang="en-PK" sz="4000" b="1" u="sng">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33B6997-701D-5DD4-12B2-0A08873FF0DA}"/>
              </a:ext>
            </a:extLst>
          </p:cNvPr>
          <p:cNvSpPr txBox="1"/>
          <p:nvPr/>
        </p:nvSpPr>
        <p:spPr>
          <a:xfrm>
            <a:off x="582930" y="1108212"/>
            <a:ext cx="11063374" cy="3913315"/>
          </a:xfrm>
          <a:prstGeom prst="rect">
            <a:avLst/>
          </a:prstGeom>
          <a:noFill/>
        </p:spPr>
        <p:txBody>
          <a:bodyPr wrap="square">
            <a:spAutoFit/>
          </a:bodyPr>
          <a:lstStyle/>
          <a:p>
            <a:endParaRPr lang="en-GB" sz="240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000">
                <a:latin typeface="Arial" panose="020B0604020202020204" pitchFamily="34" charset="0"/>
                <a:cs typeface="Arial" panose="020B0604020202020204" pitchFamily="34" charset="0"/>
              </a:rPr>
              <a:t>Excel will allow care staff of Sunrise Residential Care Home to manage large volumes of resident information such as medication records, meal plans and mobility logs in an organised format. Tables, filters and conditional formatting help staff to identify residents who need urgent support (Lee et al., 2023).</a:t>
            </a:r>
          </a:p>
          <a:p>
            <a:pPr marL="342900" indent="-342900">
              <a:buFont typeface="Arial" panose="020B0604020202020204" pitchFamily="34" charset="0"/>
              <a:buChar char="•"/>
            </a:pPr>
            <a:endParaRPr lang="en-GB" sz="2400">
              <a:latin typeface="Arial" panose="020B0604020202020204" pitchFamily="34" charset="0"/>
              <a:cs typeface="Arial" panose="020B0604020202020204" pitchFamily="34" charset="0"/>
            </a:endParaRPr>
          </a:p>
          <a:p>
            <a:r>
              <a:rPr lang="en-GB" sz="2400" i="1">
                <a:latin typeface="Arial" panose="020B0604020202020204" pitchFamily="34" charset="0"/>
                <a:cs typeface="Arial" panose="020B0604020202020204" pitchFamily="34" charset="0"/>
              </a:rPr>
              <a:t>Example:</a:t>
            </a:r>
          </a:p>
          <a:p>
            <a:pPr>
              <a:lnSpc>
                <a:spcPct val="150000"/>
              </a:lnSpc>
            </a:pPr>
            <a:r>
              <a:rPr lang="en-GB" sz="2000">
                <a:latin typeface="Arial" panose="020B0604020202020204" pitchFamily="34" charset="0"/>
                <a:cs typeface="Arial" panose="020B0604020202020204" pitchFamily="34" charset="0"/>
              </a:rPr>
              <a:t>A nurse can use Excel to track each resident medical times and automatically highlight missed doses reducing the chances of medical error.</a:t>
            </a:r>
          </a:p>
        </p:txBody>
      </p:sp>
    </p:spTree>
    <p:extLst>
      <p:ext uri="{BB962C8B-B14F-4D97-AF65-F5344CB8AC3E}">
        <p14:creationId xmlns:p14="http://schemas.microsoft.com/office/powerpoint/2010/main" val="3050803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1000"/>
                                        <p:tgtEl>
                                          <p:spTgt spid="4">
                                            <p:txEl>
                                              <p:pRg st="1" end="1"/>
                                            </p:txEl>
                                          </p:spTgt>
                                        </p:tgtEl>
                                      </p:cBhvr>
                                    </p:animEffect>
                                    <p:anim calcmode="lin" valueType="num">
                                      <p:cBhvr>
                                        <p:cTn id="8"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3" end="3"/>
                                            </p:txEl>
                                          </p:spTgt>
                                        </p:tgtEl>
                                        <p:attrNameLst>
                                          <p:attrName>style.visibility</p:attrName>
                                        </p:attrNameLst>
                                      </p:cBhvr>
                                      <p:to>
                                        <p:strVal val="visible"/>
                                      </p:to>
                                    </p:set>
                                    <p:animEffect transition="in" filter="fade">
                                      <p:cBhvr>
                                        <p:cTn id="12" dur="1000"/>
                                        <p:tgtEl>
                                          <p:spTgt spid="4">
                                            <p:txEl>
                                              <p:pRg st="3" end="3"/>
                                            </p:txEl>
                                          </p:spTgt>
                                        </p:tgtEl>
                                      </p:cBhvr>
                                    </p:animEffect>
                                    <p:anim calcmode="lin" valueType="num">
                                      <p:cBhvr>
                                        <p:cTn id="1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1000"/>
                                        <p:tgtEl>
                                          <p:spTgt spid="4">
                                            <p:txEl>
                                              <p:pRg st="4" end="4"/>
                                            </p:txEl>
                                          </p:spTgt>
                                        </p:tgtEl>
                                      </p:cBhvr>
                                    </p:animEffect>
                                    <p:anim calcmode="lin" valueType="num">
                                      <p:cBhvr>
                                        <p:cTn id="18"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E5AC28B-806B-1B60-146E-6E66B6B7D48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145759" y="4441518"/>
            <a:ext cx="1890361" cy="1061999"/>
          </a:xfrm>
          <a:prstGeom prst="rect">
            <a:avLst/>
          </a:prstGeom>
        </p:spPr>
      </p:pic>
      <p:sp>
        <p:nvSpPr>
          <p:cNvPr id="10" name="TextBox 9">
            <a:extLst>
              <a:ext uri="{FF2B5EF4-FFF2-40B4-BE49-F238E27FC236}">
                <a16:creationId xmlns:a16="http://schemas.microsoft.com/office/drawing/2014/main" id="{F890528D-7BEE-745D-B348-28681AEDA4CB}"/>
              </a:ext>
            </a:extLst>
          </p:cNvPr>
          <p:cNvSpPr txBox="1"/>
          <p:nvPr/>
        </p:nvSpPr>
        <p:spPr>
          <a:xfrm>
            <a:off x="11074119" y="5570415"/>
            <a:ext cx="979425" cy="605936"/>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r>
              <a:rPr lang="en-GB">
                <a:latin typeface="Arial" panose="020B0604020202020204" pitchFamily="34" charset="0"/>
                <a:cs typeface="Arial" panose="020B0604020202020204" pitchFamily="34" charset="0"/>
              </a:rPr>
              <a:t>                 (b. n)</a:t>
            </a:r>
          </a:p>
        </p:txBody>
      </p:sp>
      <p:sp>
        <p:nvSpPr>
          <p:cNvPr id="8" name="TextBox 7">
            <a:extLst>
              <a:ext uri="{FF2B5EF4-FFF2-40B4-BE49-F238E27FC236}">
                <a16:creationId xmlns:a16="http://schemas.microsoft.com/office/drawing/2014/main" id="{BDAB031B-7CC5-81CA-4C1A-71F5AE5FCE5E}"/>
              </a:ext>
            </a:extLst>
          </p:cNvPr>
          <p:cNvSpPr txBox="1"/>
          <p:nvPr/>
        </p:nvSpPr>
        <p:spPr>
          <a:xfrm>
            <a:off x="178271" y="890190"/>
            <a:ext cx="10912669" cy="3266985"/>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000">
                <a:solidFill>
                  <a:schemeClr val="bg2"/>
                </a:solidFill>
                <a:latin typeface="Arial" panose="020B0604020202020204" pitchFamily="34" charset="0"/>
                <a:cs typeface="Arial" panose="020B0604020202020204" pitchFamily="34" charset="0"/>
              </a:rPr>
              <a:t>Quick Calculations and error reduction Excel’s built in formulas automate routine calculations and reduce manual workload. This improves accuracy and saves time (Winston, 2021).</a:t>
            </a:r>
          </a:p>
          <a:p>
            <a:pPr marL="342900" indent="-342900">
              <a:lnSpc>
                <a:spcPct val="150000"/>
              </a:lnSpc>
              <a:buFont typeface="Arial" panose="020B0604020202020204" pitchFamily="34" charset="0"/>
              <a:buChar char="•"/>
            </a:pPr>
            <a:endParaRPr lang="en-GB" sz="2000">
              <a:solidFill>
                <a:schemeClr val="bg2"/>
              </a:solidFill>
              <a:latin typeface="Arial" panose="020B0604020202020204" pitchFamily="34" charset="0"/>
              <a:cs typeface="Arial" panose="020B0604020202020204" pitchFamily="34" charset="0"/>
            </a:endParaRPr>
          </a:p>
          <a:p>
            <a:pPr>
              <a:lnSpc>
                <a:spcPct val="150000"/>
              </a:lnSpc>
            </a:pPr>
            <a:r>
              <a:rPr lang="en-GB" sz="2000" i="1">
                <a:solidFill>
                  <a:schemeClr val="bg2"/>
                </a:solidFill>
                <a:latin typeface="Arial" panose="020B0604020202020204" pitchFamily="34" charset="0"/>
                <a:cs typeface="Arial" panose="020B0604020202020204" pitchFamily="34" charset="0"/>
              </a:rPr>
              <a:t>Example:</a:t>
            </a:r>
          </a:p>
          <a:p>
            <a:pPr>
              <a:lnSpc>
                <a:spcPct val="150000"/>
              </a:lnSpc>
            </a:pPr>
            <a:r>
              <a:rPr lang="en-GB" sz="2000">
                <a:solidFill>
                  <a:schemeClr val="bg2"/>
                </a:solidFill>
                <a:latin typeface="Arial" panose="020B0604020202020204" pitchFamily="34" charset="0"/>
                <a:cs typeface="Arial" panose="020B0604020202020204" pitchFamily="34" charset="0"/>
              </a:rPr>
              <a:t>Sunrise Residential Care Home Managers can calculate weekly food cost averages or staff overtime automatically, improving financial transparency and planning</a:t>
            </a:r>
            <a:r>
              <a:rPr lang="en-GB">
                <a:latin typeface="Arial" panose="020B0604020202020204" pitchFamily="34" charset="0"/>
                <a:cs typeface="Arial" panose="020B0604020202020204" pitchFamily="34" charset="0"/>
              </a:rPr>
              <a:t>.</a:t>
            </a:r>
            <a:endParaRPr lang="en-PK">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60C00549-F88E-133E-E0C3-A3BBA3CAEBA8}"/>
              </a:ext>
            </a:extLst>
          </p:cNvPr>
          <p:cNvSpPr txBox="1"/>
          <p:nvPr/>
        </p:nvSpPr>
        <p:spPr>
          <a:xfrm>
            <a:off x="112625" y="4138377"/>
            <a:ext cx="10594704" cy="1962845"/>
          </a:xfrm>
          <a:prstGeom prst="rect">
            <a:avLst/>
          </a:prstGeom>
          <a:noFill/>
        </p:spPr>
        <p:txBody>
          <a:bodyPr wrap="square" lIns="91440" tIns="45720" rIns="91440" bIns="45720" anchor="t">
            <a:spAutoFit/>
          </a:bodyPr>
          <a:lstStyle/>
          <a:p>
            <a:pPr marL="457200" indent="-457200">
              <a:lnSpc>
                <a:spcPct val="150000"/>
              </a:lnSpc>
              <a:buFont typeface="Arial" panose="020B0604020202020204" pitchFamily="34" charset="0"/>
              <a:buChar char="•"/>
            </a:pPr>
            <a:r>
              <a:rPr lang="en-GB" sz="2000">
                <a:latin typeface="Arial"/>
                <a:cs typeface="Arial"/>
              </a:rPr>
              <a:t>⁠⁠</a:t>
            </a:r>
            <a:r>
              <a:rPr lang="en-GB" sz="2000">
                <a:solidFill>
                  <a:schemeClr val="bg2"/>
                </a:solidFill>
                <a:latin typeface="Arial"/>
                <a:cs typeface="Arial"/>
              </a:rPr>
              <a:t>Data Analysis is Informed  for decision making charts, tables and trend analysis help management interpret resident care data and identify patterns (</a:t>
            </a:r>
            <a:r>
              <a:rPr lang="en-GB" sz="2000" err="1">
                <a:solidFill>
                  <a:schemeClr val="bg2"/>
                </a:solidFill>
                <a:latin typeface="Arial"/>
                <a:cs typeface="Arial"/>
              </a:rPr>
              <a:t>LaPolla</a:t>
            </a:r>
            <a:r>
              <a:rPr lang="en-GB" sz="2000">
                <a:solidFill>
                  <a:schemeClr val="bg2"/>
                </a:solidFill>
                <a:latin typeface="Arial"/>
                <a:cs typeface="Arial"/>
              </a:rPr>
              <a:t>, 2020).</a:t>
            </a:r>
          </a:p>
          <a:p>
            <a:pPr marL="457200" indent="-457200">
              <a:lnSpc>
                <a:spcPct val="150000"/>
              </a:lnSpc>
              <a:buAutoNum type="arabicPeriod"/>
            </a:pPr>
            <a:endParaRPr lang="en-GB" sz="2000">
              <a:latin typeface="Arial"/>
              <a:cs typeface="Arial"/>
            </a:endParaRPr>
          </a:p>
          <a:p>
            <a:pPr>
              <a:lnSpc>
                <a:spcPct val="150000"/>
              </a:lnSpc>
            </a:pPr>
            <a:r>
              <a:rPr lang="en-GB" sz="2400">
                <a:latin typeface="Arial"/>
                <a:cs typeface="Arial"/>
              </a:rPr>
              <a:t> </a:t>
            </a:r>
            <a:endParaRPr lang="en-PK" sz="2400">
              <a:latin typeface="Arial"/>
              <a:cs typeface="Arial"/>
            </a:endParaRPr>
          </a:p>
        </p:txBody>
      </p:sp>
    </p:spTree>
    <p:extLst>
      <p:ext uri="{BB962C8B-B14F-4D97-AF65-F5344CB8AC3E}">
        <p14:creationId xmlns:p14="http://schemas.microsoft.com/office/powerpoint/2010/main" val="689128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anim calcmode="lin" valueType="num">
                                      <p:cBhvr additive="base">
                                        <p:cTn id="19"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3">
                                            <p:txEl>
                                              <p:pRg st="0" end="0"/>
                                            </p:txEl>
                                          </p:spTgt>
                                        </p:tgtEl>
                                        <p:attrNameLst>
                                          <p:attrName>style.visibility</p:attrName>
                                        </p:attrNameLst>
                                      </p:cBhvr>
                                      <p:to>
                                        <p:strVal val="visible"/>
                                      </p:to>
                                    </p:set>
                                    <p:anim calcmode="lin" valueType="num">
                                      <p:cBhvr additive="base">
                                        <p:cTn id="25"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3">
                                            <p:txEl>
                                              <p:pRg st="2" end="2"/>
                                            </p:txEl>
                                          </p:spTgt>
                                        </p:tgtEl>
                                        <p:attrNameLst>
                                          <p:attrName>style.visibility</p:attrName>
                                        </p:attrNameLst>
                                      </p:cBhvr>
                                      <p:to>
                                        <p:strVal val="visible"/>
                                      </p:to>
                                    </p:set>
                                    <p:anim calcmode="lin" valueType="num">
                                      <p:cBhvr additive="base">
                                        <p:cTn id="31" dur="500" fill="hold"/>
                                        <p:tgtEl>
                                          <p:spTgt spid="1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52FC2783-5C35-4CEA-C65D-8F77664E7EAE}"/>
              </a:ext>
            </a:extLst>
          </p:cNvPr>
          <p:cNvSpPr txBox="1"/>
          <p:nvPr/>
        </p:nvSpPr>
        <p:spPr>
          <a:xfrm>
            <a:off x="524388" y="1478835"/>
            <a:ext cx="11143225" cy="3728649"/>
          </a:xfrm>
          <a:prstGeom prst="rect">
            <a:avLst/>
          </a:prstGeom>
          <a:noFill/>
        </p:spPr>
        <p:txBody>
          <a:bodyPr wrap="square">
            <a:spAutoFit/>
          </a:bodyPr>
          <a:lstStyle/>
          <a:p>
            <a:endParaRPr lang="en-GB" sz="2400" b="1">
              <a:effectLst/>
              <a:latin typeface="Arial" panose="020B0604020202020204" pitchFamily="34" charset="0"/>
              <a:cs typeface="Arial" panose="020B0604020202020204" pitchFamily="34" charset="0"/>
            </a:endParaRPr>
          </a:p>
          <a:p>
            <a:pPr marL="342900" indent="-342900" algn="l">
              <a:lnSpc>
                <a:spcPct val="150000"/>
              </a:lnSpc>
              <a:buFont typeface="Arial" panose="020B0604020202020204" pitchFamily="34" charset="0"/>
              <a:buChar char="•"/>
            </a:pPr>
            <a:r>
              <a:rPr lang="en-GB" sz="2000" i="0">
                <a:effectLst/>
                <a:latin typeface="Arial" panose="020B0604020202020204" pitchFamily="34" charset="0"/>
                <a:cs typeface="Arial" panose="020B0604020202020204" pitchFamily="34" charset="0"/>
              </a:rPr>
              <a:t>Excel enables real time collaboration through OneDrive. Multiple team members of Sunrise Residential Care Home can edit the same spread sheet simultaneously, ensuring that data remain current (Microsoft, 2024). </a:t>
            </a:r>
          </a:p>
          <a:p>
            <a:pPr algn="l">
              <a:lnSpc>
                <a:spcPct val="150000"/>
              </a:lnSpc>
              <a:buNone/>
            </a:pPr>
            <a:r>
              <a:rPr lang="en-GB" sz="2000" i="0">
                <a:effectLst/>
                <a:latin typeface="Arial" panose="020B0604020202020204" pitchFamily="34" charset="0"/>
                <a:cs typeface="Arial" panose="020B0604020202020204" pitchFamily="34" charset="0"/>
              </a:rPr>
              <a:t> </a:t>
            </a:r>
            <a:endParaRPr lang="en-GB" sz="2000">
              <a:effectLst/>
              <a:latin typeface="Arial" panose="020B0604020202020204" pitchFamily="34" charset="0"/>
              <a:cs typeface="Arial" panose="020B0604020202020204" pitchFamily="34" charset="0"/>
            </a:endParaRPr>
          </a:p>
          <a:p>
            <a:pPr>
              <a:lnSpc>
                <a:spcPct val="150000"/>
              </a:lnSpc>
              <a:buNone/>
            </a:pPr>
            <a:r>
              <a:rPr lang="en-GB" sz="2400">
                <a:latin typeface="Arial" panose="020B0604020202020204" pitchFamily="34" charset="0"/>
                <a:cs typeface="Arial" panose="020B0604020202020204" pitchFamily="34" charset="0"/>
              </a:rPr>
              <a:t>E</a:t>
            </a:r>
            <a:r>
              <a:rPr lang="en-GB" sz="2400" i="1">
                <a:latin typeface="Arial" panose="020B0604020202020204" pitchFamily="34" charset="0"/>
                <a:cs typeface="Arial" panose="020B0604020202020204" pitchFamily="34" charset="0"/>
              </a:rPr>
              <a:t>xample:</a:t>
            </a:r>
          </a:p>
          <a:p>
            <a:pPr>
              <a:lnSpc>
                <a:spcPct val="150000"/>
              </a:lnSpc>
              <a:buNone/>
            </a:pPr>
            <a:r>
              <a:rPr lang="en-GB" sz="2000" i="0">
                <a:effectLst/>
                <a:latin typeface="Arial" panose="020B0604020202020204" pitchFamily="34" charset="0"/>
                <a:cs typeface="Arial" panose="020B0604020202020204" pitchFamily="34" charset="0"/>
              </a:rPr>
              <a:t>While a nurse updates daily health observations, the Sunrise Residential </a:t>
            </a:r>
            <a:r>
              <a:rPr lang="en-GB" sz="2000">
                <a:latin typeface="Arial" panose="020B0604020202020204" pitchFamily="34" charset="0"/>
                <a:cs typeface="Arial" panose="020B0604020202020204" pitchFamily="34" charset="0"/>
              </a:rPr>
              <a:t>C</a:t>
            </a:r>
            <a:r>
              <a:rPr lang="en-GB" sz="2000" i="0">
                <a:effectLst/>
                <a:latin typeface="Arial" panose="020B0604020202020204" pitchFamily="34" charset="0"/>
                <a:cs typeface="Arial" panose="020B0604020202020204" pitchFamily="34" charset="0"/>
              </a:rPr>
              <a:t>are </a:t>
            </a:r>
            <a:r>
              <a:rPr lang="en-GB" sz="2000">
                <a:latin typeface="Arial" panose="020B0604020202020204" pitchFamily="34" charset="0"/>
                <a:cs typeface="Arial" panose="020B0604020202020204" pitchFamily="34" charset="0"/>
              </a:rPr>
              <a:t>H</a:t>
            </a:r>
            <a:r>
              <a:rPr lang="en-GB" sz="2000" i="0">
                <a:effectLst/>
                <a:latin typeface="Arial" panose="020B0604020202020204" pitchFamily="34" charset="0"/>
                <a:cs typeface="Arial" panose="020B0604020202020204" pitchFamily="34" charset="0"/>
              </a:rPr>
              <a:t>ome administrator can view them instantly and prepare the monthly care summary report.</a:t>
            </a:r>
            <a:endParaRPr lang="en-GB" sz="2000">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025A368-8CBA-700B-C4C9-F8AE1C26B6FC}"/>
              </a:ext>
            </a:extLst>
          </p:cNvPr>
          <p:cNvSpPr txBox="1"/>
          <p:nvPr/>
        </p:nvSpPr>
        <p:spPr>
          <a:xfrm>
            <a:off x="628891" y="216747"/>
            <a:ext cx="11143224" cy="1329210"/>
          </a:xfrm>
          <a:prstGeom prst="rect">
            <a:avLst/>
          </a:prstGeom>
          <a:noFill/>
        </p:spPr>
        <p:txBody>
          <a:bodyPr wrap="square">
            <a:spAutoFit/>
          </a:bodyPr>
          <a:lstStyle/>
          <a:p>
            <a:r>
              <a:rPr lang="en-GB" sz="2400" i="1">
                <a:latin typeface="Arial"/>
                <a:cs typeface="Arial"/>
              </a:rPr>
              <a:t>Example: </a:t>
            </a:r>
          </a:p>
          <a:p>
            <a:pPr>
              <a:lnSpc>
                <a:spcPct val="150000"/>
              </a:lnSpc>
            </a:pPr>
            <a:r>
              <a:rPr lang="en-GB" sz="2000">
                <a:latin typeface="Arial"/>
                <a:cs typeface="Arial"/>
              </a:rPr>
              <a:t>By analysing fall incident data, the Sunrise Residential Care Home can </a:t>
            </a:r>
          </a:p>
          <a:p>
            <a:pPr>
              <a:lnSpc>
                <a:spcPct val="150000"/>
              </a:lnSpc>
            </a:pPr>
            <a:r>
              <a:rPr lang="en-GB" sz="2000">
                <a:latin typeface="Arial"/>
                <a:cs typeface="Arial"/>
              </a:rPr>
              <a:t>determine which time of day or location poses the highest risk and plan preventive measures.</a:t>
            </a:r>
            <a:endParaRPr lang="en-PK" sz="2000"/>
          </a:p>
        </p:txBody>
      </p:sp>
    </p:spTree>
    <p:extLst>
      <p:ext uri="{BB962C8B-B14F-4D97-AF65-F5344CB8AC3E}">
        <p14:creationId xmlns:p14="http://schemas.microsoft.com/office/powerpoint/2010/main" val="4155567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anim calcmode="lin" valueType="num">
                                      <p:cBhvr additive="base">
                                        <p:cTn id="11"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9">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anim calcmode="lin" valueType="num">
                                      <p:cBhvr additive="base">
                                        <p:cTn id="15"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9">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anim calcmode="lin" valueType="num">
                                      <p:cBhvr additive="base">
                                        <p:cTn id="19"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anim calcmode="lin" valueType="num">
                                      <p:cBhvr additive="base">
                                        <p:cTn id="23"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344F6C9-0FA5-6C33-58C7-6E0AB3DA6FFF}"/>
              </a:ext>
            </a:extLst>
          </p:cNvPr>
          <p:cNvSpPr txBox="1"/>
          <p:nvPr/>
        </p:nvSpPr>
        <p:spPr>
          <a:xfrm>
            <a:off x="443821" y="417610"/>
            <a:ext cx="11304357" cy="5563831"/>
          </a:xfrm>
          <a:prstGeom prst="rect">
            <a:avLst/>
          </a:prstGeom>
          <a:noFill/>
        </p:spPr>
        <p:txBody>
          <a:bodyPr wrap="square">
            <a:spAutoFit/>
          </a:bodyPr>
          <a:lstStyle/>
          <a:p>
            <a:pPr>
              <a:lnSpc>
                <a:spcPct val="150000"/>
              </a:lnSpc>
            </a:pPr>
            <a:endParaRPr lang="en-GB" sz="2400" b="0" i="0">
              <a:effectLst/>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b="0" i="0">
                <a:effectLst/>
                <a:latin typeface="Arial" panose="020B0604020202020204" pitchFamily="34" charset="0"/>
                <a:cs typeface="Arial" panose="020B0604020202020204" pitchFamily="34" charset="0"/>
              </a:rPr>
              <a:t>Most employees already have basic knowledge of Excel, making it an accessible tool that requires minimal extra training. Its availability within the Microsoft 365 subscription makes it cost effective for organisations with limited budgets (Bail, 2022).</a:t>
            </a:r>
          </a:p>
          <a:p>
            <a:pPr>
              <a:lnSpc>
                <a:spcPct val="150000"/>
              </a:lnSpc>
            </a:pPr>
            <a:r>
              <a:rPr lang="en-GB" sz="2400" b="0" i="0">
                <a:effectLst/>
                <a:latin typeface="Arial" panose="020B0604020202020204" pitchFamily="34" charset="0"/>
                <a:cs typeface="Arial" panose="020B0604020202020204" pitchFamily="34" charset="0"/>
              </a:rPr>
              <a:t>  </a:t>
            </a:r>
            <a:endParaRPr lang="en-GB" sz="2400">
              <a:effectLst/>
              <a:latin typeface="Arial" panose="020B0604020202020204" pitchFamily="34" charset="0"/>
              <a:cs typeface="Arial" panose="020B0604020202020204" pitchFamily="34" charset="0"/>
            </a:endParaRPr>
          </a:p>
          <a:p>
            <a:pPr>
              <a:lnSpc>
                <a:spcPct val="150000"/>
              </a:lnSpc>
            </a:pPr>
            <a:r>
              <a:rPr lang="en-GB" sz="2400" i="1">
                <a:latin typeface="Arial" panose="020B0604020202020204" pitchFamily="34" charset="0"/>
                <a:cs typeface="Arial" panose="020B0604020202020204" pitchFamily="34" charset="0"/>
              </a:rPr>
              <a:t>Example:</a:t>
            </a:r>
            <a:endParaRPr lang="en-GB" sz="2400" b="0" i="0">
              <a:effectLst/>
              <a:latin typeface="Arial" panose="020B0604020202020204" pitchFamily="34" charset="0"/>
              <a:cs typeface="Arial" panose="020B0604020202020204" pitchFamily="34" charset="0"/>
            </a:endParaRPr>
          </a:p>
          <a:p>
            <a:pPr>
              <a:lnSpc>
                <a:spcPct val="150000"/>
              </a:lnSpc>
            </a:pPr>
            <a:r>
              <a:rPr lang="en-GB" sz="2400" b="0" i="0">
                <a:effectLst/>
                <a:latin typeface="Arial" panose="020B0604020202020204" pitchFamily="34" charset="0"/>
                <a:cs typeface="Arial" panose="020B0604020202020204" pitchFamily="34" charset="0"/>
              </a:rPr>
              <a:t>Instead of purchasing an expensive care management system, Sunrise Residential Care Home can adapt Excel templates for daily care logs and financial tracking.</a:t>
            </a:r>
            <a:endParaRPr lang="en-GB" sz="240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7104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 calcmode="lin" valueType="num">
                                      <p:cBhvr additive="base">
                                        <p:cTn id="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anim calcmode="lin" valueType="num">
                                      <p:cBhvr additive="base">
                                        <p:cTn id="1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anim calcmode="lin" valueType="num">
                                      <p:cBhvr additive="base">
                                        <p:cTn id="1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C0ED2E8-104A-9A5C-FEF6-16955FD6388B}"/>
              </a:ext>
            </a:extLst>
          </p:cNvPr>
          <p:cNvSpPr txBox="1"/>
          <p:nvPr/>
        </p:nvSpPr>
        <p:spPr>
          <a:xfrm>
            <a:off x="263299" y="429370"/>
            <a:ext cx="11266129" cy="5009833"/>
          </a:xfrm>
          <a:prstGeom prst="rect">
            <a:avLst/>
          </a:prstGeom>
          <a:noFill/>
        </p:spPr>
        <p:txBody>
          <a:bodyPr wrap="square">
            <a:spAutoFit/>
          </a:bodyPr>
          <a:lstStyle/>
          <a:p>
            <a:pPr>
              <a:lnSpc>
                <a:spcPct val="150000"/>
              </a:lnSpc>
            </a:pPr>
            <a:endParaRPr lang="en-GB" sz="2400">
              <a:effectLst/>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b="0" i="0">
                <a:effectLst/>
                <a:latin typeface="Arial" panose="020B0604020202020204" pitchFamily="34" charset="0"/>
                <a:cs typeface="Arial" panose="020B0604020202020204" pitchFamily="34" charset="0"/>
              </a:rPr>
              <a:t>Excel provides templates and graphing tools for generating professional looking reports to share with inspectors or stakeholders. The visual representation of quantitative data improves communication (Lee et al.,2023).  </a:t>
            </a:r>
          </a:p>
          <a:p>
            <a:pPr marL="342900" indent="-342900">
              <a:lnSpc>
                <a:spcPct val="150000"/>
              </a:lnSpc>
              <a:buFont typeface="Arial" panose="020B0604020202020204" pitchFamily="34" charset="0"/>
              <a:buChar char="•"/>
            </a:pPr>
            <a:endParaRPr lang="en-GB" sz="2400">
              <a:effectLst/>
              <a:latin typeface="Arial" panose="020B0604020202020204" pitchFamily="34" charset="0"/>
              <a:cs typeface="Arial" panose="020B0604020202020204" pitchFamily="34" charset="0"/>
            </a:endParaRPr>
          </a:p>
          <a:p>
            <a:pPr>
              <a:lnSpc>
                <a:spcPct val="150000"/>
              </a:lnSpc>
            </a:pPr>
            <a:r>
              <a:rPr lang="en-GB" sz="2400" b="0" i="1">
                <a:effectLst/>
                <a:latin typeface="Arial" panose="020B0604020202020204" pitchFamily="34" charset="0"/>
                <a:cs typeface="Arial" panose="020B0604020202020204" pitchFamily="34" charset="0"/>
              </a:rPr>
              <a:t>Example:</a:t>
            </a:r>
          </a:p>
          <a:p>
            <a:pPr>
              <a:lnSpc>
                <a:spcPct val="150000"/>
              </a:lnSpc>
            </a:pPr>
            <a:r>
              <a:rPr lang="en-GB" sz="2400" b="0" i="0">
                <a:effectLst/>
                <a:latin typeface="Arial" panose="020B0604020202020204" pitchFamily="34" charset="0"/>
                <a:cs typeface="Arial" panose="020B0604020202020204" pitchFamily="34" charset="0"/>
              </a:rPr>
              <a:t>The Sunrise Residential Care Home manager can produce a monthly bar chart showing resident’s mobility progress for </a:t>
            </a:r>
            <a:r>
              <a:rPr lang="en-GB" sz="2400">
                <a:latin typeface="Arial" panose="020B0604020202020204" pitchFamily="34" charset="0"/>
                <a:cs typeface="Arial" panose="020B0604020202020204" pitchFamily="34" charset="0"/>
              </a:rPr>
              <a:t>C</a:t>
            </a:r>
            <a:r>
              <a:rPr lang="en-GB" sz="2400" b="0" i="0">
                <a:effectLst/>
                <a:latin typeface="Arial" panose="020B0604020202020204" pitchFamily="34" charset="0"/>
                <a:cs typeface="Arial" panose="020B0604020202020204" pitchFamily="34" charset="0"/>
              </a:rPr>
              <a:t>are </a:t>
            </a:r>
            <a:r>
              <a:rPr lang="en-GB" sz="2400">
                <a:latin typeface="Arial" panose="020B0604020202020204" pitchFamily="34" charset="0"/>
                <a:cs typeface="Arial" panose="020B0604020202020204" pitchFamily="34" charset="0"/>
              </a:rPr>
              <a:t>Q</a:t>
            </a:r>
            <a:r>
              <a:rPr lang="en-GB" sz="2400" b="0" i="0">
                <a:effectLst/>
                <a:latin typeface="Arial" panose="020B0604020202020204" pitchFamily="34" charset="0"/>
                <a:cs typeface="Arial" panose="020B0604020202020204" pitchFamily="34" charset="0"/>
              </a:rPr>
              <a:t>uality Commission (CQC) meetings.</a:t>
            </a:r>
            <a:endParaRPr lang="en-GB" sz="2400">
              <a:effectLst/>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94CCBB51-92C5-A5FA-443C-972C2A32C331}"/>
              </a:ext>
            </a:extLst>
          </p:cNvPr>
          <p:cNvPicPr>
            <a:picLocks noChangeAspect="1"/>
          </p:cNvPicPr>
          <p:nvPr/>
        </p:nvPicPr>
        <p:blipFill>
          <a:blip r:embed="rId2"/>
          <a:stretch>
            <a:fillRect/>
          </a:stretch>
        </p:blipFill>
        <p:spPr>
          <a:xfrm>
            <a:off x="10008359" y="5280810"/>
            <a:ext cx="1920342" cy="1280228"/>
          </a:xfrm>
          <a:prstGeom prst="rect">
            <a:avLst/>
          </a:prstGeom>
        </p:spPr>
      </p:pic>
      <p:sp>
        <p:nvSpPr>
          <p:cNvPr id="14" name="TextBox 13">
            <a:extLst>
              <a:ext uri="{FF2B5EF4-FFF2-40B4-BE49-F238E27FC236}">
                <a16:creationId xmlns:a16="http://schemas.microsoft.com/office/drawing/2014/main" id="{FACCF8CE-3EC8-4677-7845-BA95F400ACE8}"/>
              </a:ext>
            </a:extLst>
          </p:cNvPr>
          <p:cNvSpPr txBox="1"/>
          <p:nvPr/>
        </p:nvSpPr>
        <p:spPr>
          <a:xfrm rot="5400000">
            <a:off x="8879352" y="6055790"/>
            <a:ext cx="1828800" cy="369332"/>
          </a:xfrm>
          <a:prstGeom prst="rect">
            <a:avLst/>
          </a:prstGeom>
          <a:noFill/>
        </p:spPr>
        <p:txBody>
          <a:bodyPr wrap="square" rtlCol="0">
            <a:spAutoFit/>
          </a:bodyPr>
          <a:lstStyle/>
          <a:p>
            <a:pPr algn="l"/>
            <a:r>
              <a:rPr lang="en-GB"/>
              <a:t>Bar Chart</a:t>
            </a:r>
            <a:endParaRPr lang="en-PK"/>
          </a:p>
        </p:txBody>
      </p:sp>
    </p:spTree>
    <p:extLst>
      <p:ext uri="{BB962C8B-B14F-4D97-AF65-F5344CB8AC3E}">
        <p14:creationId xmlns:p14="http://schemas.microsoft.com/office/powerpoint/2010/main" val="1460959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 calcmode="lin" valueType="num">
                                      <p:cBhvr additive="base">
                                        <p:cTn id="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anim calcmode="lin" valueType="num">
                                      <p:cBhvr additive="base">
                                        <p:cTn id="1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anim calcmode="lin" valueType="num">
                                      <p:cBhvr additive="base">
                                        <p:cTn id="1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DC21462-0B86-52DB-FA76-E51D70FFB17E}"/>
              </a:ext>
            </a:extLst>
          </p:cNvPr>
          <p:cNvSpPr txBox="1"/>
          <p:nvPr/>
        </p:nvSpPr>
        <p:spPr>
          <a:xfrm>
            <a:off x="278842" y="400326"/>
            <a:ext cx="11483234" cy="707886"/>
          </a:xfrm>
          <a:prstGeom prst="rect">
            <a:avLst/>
          </a:prstGeom>
          <a:noFill/>
        </p:spPr>
        <p:txBody>
          <a:bodyPr wrap="square" rtlCol="0">
            <a:spAutoFit/>
          </a:bodyPr>
          <a:lstStyle/>
          <a:p>
            <a:pPr algn="ctr"/>
            <a:r>
              <a:rPr lang="en-GB" sz="4000" b="1" u="sng">
                <a:latin typeface="Arial" panose="020B0604020202020204" pitchFamily="34" charset="0"/>
                <a:cs typeface="Arial" panose="020B0604020202020204" pitchFamily="34" charset="0"/>
              </a:rPr>
              <a:t>Microsoft Excel – Limitations</a:t>
            </a:r>
            <a:endParaRPr lang="en-PK" sz="4000" b="1" u="sng">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2409D5C-F5C2-641E-87E9-D9D5C8095CBA}"/>
              </a:ext>
            </a:extLst>
          </p:cNvPr>
          <p:cNvSpPr txBox="1"/>
          <p:nvPr/>
        </p:nvSpPr>
        <p:spPr>
          <a:xfrm>
            <a:off x="278842" y="1108212"/>
            <a:ext cx="11069222" cy="4455835"/>
          </a:xfrm>
          <a:prstGeom prst="rect">
            <a:avLst/>
          </a:prstGeom>
          <a:noFill/>
        </p:spPr>
        <p:txBody>
          <a:bodyPr wrap="square">
            <a:spAutoFit/>
          </a:bodyPr>
          <a:lstStyle/>
          <a:p>
            <a:pPr marL="342900" indent="-342900">
              <a:lnSpc>
                <a:spcPct val="150000"/>
              </a:lnSpc>
              <a:buFont typeface="Arial" panose="020B0604020202020204" pitchFamily="34" charset="0"/>
              <a:buChar char="•"/>
            </a:pPr>
            <a:endParaRPr lang="en-GB" sz="2400">
              <a:effectLst/>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i="0">
                <a:effectLst/>
                <a:latin typeface="Arial" panose="020B0604020202020204" pitchFamily="34" charset="0"/>
                <a:cs typeface="Arial" panose="020B0604020202020204" pitchFamily="34" charset="0"/>
              </a:rPr>
              <a:t>Excel relies heavily on manual data entry and even small typing, or formula mistakes can cause inaccurate information (Bail, 2022).</a:t>
            </a:r>
          </a:p>
          <a:p>
            <a:pPr marL="342900" indent="-342900">
              <a:lnSpc>
                <a:spcPct val="150000"/>
              </a:lnSpc>
              <a:buFont typeface="Arial" panose="020B0604020202020204" pitchFamily="34" charset="0"/>
              <a:buChar char="•"/>
            </a:pPr>
            <a:endParaRPr lang="en-GB" sz="2400">
              <a:effectLst/>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i="1">
                <a:effectLst/>
                <a:latin typeface="Arial" panose="020B0604020202020204" pitchFamily="34" charset="0"/>
                <a:cs typeface="Arial" panose="020B0604020202020204" pitchFamily="34" charset="0"/>
              </a:rPr>
              <a:t>Example:</a:t>
            </a:r>
            <a:r>
              <a:rPr lang="en-GB" sz="2400" i="0">
                <a:effectLst/>
                <a:latin typeface="Arial" panose="020B0604020202020204" pitchFamily="34" charset="0"/>
                <a:cs typeface="Arial" panose="020B0604020202020204" pitchFamily="34" charset="0"/>
              </a:rPr>
              <a:t> </a:t>
            </a:r>
          </a:p>
          <a:p>
            <a:pPr marL="342900" indent="-342900">
              <a:lnSpc>
                <a:spcPct val="150000"/>
              </a:lnSpc>
              <a:buFont typeface="Arial" panose="020B0604020202020204" pitchFamily="34" charset="0"/>
              <a:buChar char="•"/>
            </a:pPr>
            <a:r>
              <a:rPr lang="en-GB" sz="2400" i="0">
                <a:effectLst/>
                <a:latin typeface="Arial" panose="020B0604020202020204" pitchFamily="34" charset="0"/>
                <a:cs typeface="Arial" panose="020B0604020202020204" pitchFamily="34" charset="0"/>
              </a:rPr>
              <a:t>A nurse may accidentally type the wrong medication dose in a spreadsheet. Since Excel does not have built in medical alerts, such an error might go unnoticed, which could affect  Sunrise </a:t>
            </a:r>
            <a:r>
              <a:rPr lang="en-GB" sz="2400">
                <a:latin typeface="Arial" panose="020B0604020202020204" pitchFamily="34" charset="0"/>
                <a:cs typeface="Arial" panose="020B0604020202020204" pitchFamily="34" charset="0"/>
              </a:rPr>
              <a:t>Health Care </a:t>
            </a:r>
            <a:r>
              <a:rPr lang="en-GB" sz="2400" i="0">
                <a:effectLst/>
                <a:latin typeface="Arial" panose="020B0604020202020204" pitchFamily="34" charset="0"/>
                <a:cs typeface="Arial" panose="020B0604020202020204" pitchFamily="34" charset="0"/>
              </a:rPr>
              <a:t>resident’s health.</a:t>
            </a:r>
            <a:endParaRPr lang="en-GB" sz="2400">
              <a:effectLst/>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FDE283E2-E710-A77F-D0C2-9C17EF55ACA7}"/>
              </a:ext>
            </a:extLst>
          </p:cNvPr>
          <p:cNvPicPr>
            <a:picLocks noChangeAspect="1"/>
          </p:cNvPicPr>
          <p:nvPr/>
        </p:nvPicPr>
        <p:blipFill>
          <a:blip r:embed="rId2"/>
          <a:stretch>
            <a:fillRect/>
          </a:stretch>
        </p:blipFill>
        <p:spPr>
          <a:xfrm>
            <a:off x="10166580" y="5537004"/>
            <a:ext cx="1746578" cy="1120042"/>
          </a:xfrm>
          <a:prstGeom prst="rect">
            <a:avLst/>
          </a:prstGeom>
        </p:spPr>
      </p:pic>
      <p:sp>
        <p:nvSpPr>
          <p:cNvPr id="12" name="TextBox 11">
            <a:extLst>
              <a:ext uri="{FF2B5EF4-FFF2-40B4-BE49-F238E27FC236}">
                <a16:creationId xmlns:a16="http://schemas.microsoft.com/office/drawing/2014/main" id="{A65933E8-C787-E587-429C-786DDD8ACFB0}"/>
              </a:ext>
            </a:extLst>
          </p:cNvPr>
          <p:cNvSpPr txBox="1"/>
          <p:nvPr/>
        </p:nvSpPr>
        <p:spPr>
          <a:xfrm rot="16200000">
            <a:off x="8695806" y="5359052"/>
            <a:ext cx="2359745" cy="246221"/>
          </a:xfrm>
          <a:prstGeom prst="rect">
            <a:avLst/>
          </a:prstGeom>
          <a:noFill/>
        </p:spPr>
        <p:txBody>
          <a:bodyPr wrap="square" rtlCol="0">
            <a:spAutoFit/>
          </a:bodyPr>
          <a:lstStyle/>
          <a:p>
            <a:pPr algn="l"/>
            <a:r>
              <a:rPr lang="en-GB" sz="1000"/>
              <a:t>Spread Sheet </a:t>
            </a:r>
            <a:endParaRPr lang="en-PK" sz="1000"/>
          </a:p>
        </p:txBody>
      </p:sp>
    </p:spTree>
    <p:extLst>
      <p:ext uri="{BB962C8B-B14F-4D97-AF65-F5344CB8AC3E}">
        <p14:creationId xmlns:p14="http://schemas.microsoft.com/office/powerpoint/2010/main" val="635592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 calcmode="lin" valueType="num">
                                      <p:cBhvr additive="base">
                                        <p:cTn id="7"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anim calcmode="lin" valueType="num">
                                      <p:cBhvr additive="base">
                                        <p:cTn id="11"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anim calcmode="lin" valueType="num">
                                      <p:cBhvr additive="base">
                                        <p:cTn id="15"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940EBDD-7397-6885-7F5B-86A2759FE65A}"/>
              </a:ext>
            </a:extLst>
          </p:cNvPr>
          <p:cNvSpPr txBox="1"/>
          <p:nvPr/>
        </p:nvSpPr>
        <p:spPr>
          <a:xfrm>
            <a:off x="354383" y="1342618"/>
            <a:ext cx="11483233" cy="3901837"/>
          </a:xfrm>
          <a:prstGeom prst="rect">
            <a:avLst/>
          </a:prstGeom>
          <a:noFill/>
        </p:spPr>
        <p:txBody>
          <a:bodyPr wrap="square">
            <a:spAutoFit/>
          </a:bodyPr>
          <a:lstStyle/>
          <a:p>
            <a:pPr>
              <a:lnSpc>
                <a:spcPct val="150000"/>
              </a:lnSpc>
            </a:pPr>
            <a:endParaRPr lang="en-GB" sz="2400">
              <a:effectLst/>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i="0">
                <a:effectLst/>
                <a:latin typeface="Arial" panose="020B0604020202020204" pitchFamily="34" charset="0"/>
                <a:cs typeface="Arial" panose="020B0604020202020204" pitchFamily="34" charset="0"/>
              </a:rPr>
              <a:t>Unlike specialised healthcare software, Excel lacks automatic reminders or alerts. Staff must update and check information manually (</a:t>
            </a:r>
            <a:r>
              <a:rPr lang="en-GB" sz="2400" i="0" err="1">
                <a:effectLst/>
                <a:latin typeface="Arial" panose="020B0604020202020204" pitchFamily="34" charset="0"/>
                <a:cs typeface="Arial" panose="020B0604020202020204" pitchFamily="34" charset="0"/>
              </a:rPr>
              <a:t>LaPolla</a:t>
            </a:r>
            <a:r>
              <a:rPr lang="en-GB" sz="2400" i="0">
                <a:effectLst/>
                <a:latin typeface="Arial" panose="020B0604020202020204" pitchFamily="34" charset="0"/>
                <a:cs typeface="Arial" panose="020B0604020202020204" pitchFamily="34" charset="0"/>
              </a:rPr>
              <a:t>, 2020).</a:t>
            </a:r>
          </a:p>
          <a:p>
            <a:pPr marL="342900" indent="-342900">
              <a:lnSpc>
                <a:spcPct val="150000"/>
              </a:lnSpc>
              <a:buFont typeface="Arial" panose="020B0604020202020204" pitchFamily="34" charset="0"/>
              <a:buChar char="•"/>
            </a:pPr>
            <a:endParaRPr lang="en-GB" sz="2400">
              <a:effectLst/>
              <a:latin typeface="Arial" panose="020B0604020202020204" pitchFamily="34" charset="0"/>
              <a:cs typeface="Arial" panose="020B0604020202020204" pitchFamily="34" charset="0"/>
            </a:endParaRPr>
          </a:p>
          <a:p>
            <a:pPr>
              <a:lnSpc>
                <a:spcPct val="150000"/>
              </a:lnSpc>
            </a:pPr>
            <a:r>
              <a:rPr lang="en-GB" sz="2400" i="1">
                <a:effectLst/>
                <a:latin typeface="Arial" panose="020B0604020202020204" pitchFamily="34" charset="0"/>
                <a:cs typeface="Arial" panose="020B0604020202020204" pitchFamily="34" charset="0"/>
              </a:rPr>
              <a:t>Example:</a:t>
            </a:r>
            <a:r>
              <a:rPr lang="en-GB" sz="2400" i="0">
                <a:effectLst/>
                <a:latin typeface="Arial" panose="020B0604020202020204" pitchFamily="34" charset="0"/>
                <a:cs typeface="Arial" panose="020B0604020202020204" pitchFamily="34" charset="0"/>
              </a:rPr>
              <a:t> </a:t>
            </a:r>
          </a:p>
          <a:p>
            <a:pPr>
              <a:lnSpc>
                <a:spcPct val="150000"/>
              </a:lnSpc>
            </a:pPr>
            <a:r>
              <a:rPr lang="en-GB" sz="2400" i="0">
                <a:effectLst/>
                <a:latin typeface="Arial" panose="020B0604020202020204" pitchFamily="34" charset="0"/>
                <a:cs typeface="Arial" panose="020B0604020202020204" pitchFamily="34" charset="0"/>
              </a:rPr>
              <a:t>The system will not automatically notify staff when a medication review is due, so nurses must remember to check spreadsheets daily.</a:t>
            </a:r>
            <a:endParaRPr lang="en-GB" sz="240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6701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 calcmode="lin" valueType="num">
                                      <p:cBhvr additive="base">
                                        <p:cTn id="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anim calcmode="lin" valueType="num">
                                      <p:cBhvr additive="base">
                                        <p:cTn id="1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anim calcmode="lin" valueType="num">
                                      <p:cBhvr additive="base">
                                        <p:cTn id="1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A5ACF58-32DC-259F-2BF8-8D3191084B30}"/>
              </a:ext>
            </a:extLst>
          </p:cNvPr>
          <p:cNvSpPr txBox="1"/>
          <p:nvPr/>
        </p:nvSpPr>
        <p:spPr>
          <a:xfrm>
            <a:off x="513639" y="1478081"/>
            <a:ext cx="11164721" cy="3901837"/>
          </a:xfrm>
          <a:prstGeom prst="rect">
            <a:avLst/>
          </a:prstGeom>
          <a:noFill/>
        </p:spPr>
        <p:txBody>
          <a:bodyPr wrap="square">
            <a:spAutoFit/>
          </a:bodyPr>
          <a:lstStyle/>
          <a:p>
            <a:pPr>
              <a:lnSpc>
                <a:spcPct val="150000"/>
              </a:lnSpc>
              <a:buNone/>
            </a:pPr>
            <a:r>
              <a:rPr lang="en-GB" sz="2400" i="0">
                <a:effectLst/>
                <a:latin typeface="Arial" panose="020B0604020202020204" pitchFamily="34" charset="0"/>
                <a:cs typeface="Arial" panose="020B0604020202020204" pitchFamily="34" charset="0"/>
              </a:rPr>
              <a:t>     </a:t>
            </a:r>
            <a:endParaRPr lang="en-GB" sz="2400">
              <a:effectLst/>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i="0">
                <a:effectLst/>
                <a:latin typeface="Arial" panose="020B0604020202020204" pitchFamily="34" charset="0"/>
                <a:cs typeface="Arial" panose="020B0604020202020204" pitchFamily="34" charset="0"/>
              </a:rPr>
              <a:t>If Excel files are not password protected or shared securely, there is a risk of breaching resident confidentiality (NHS Digital, 2023).</a:t>
            </a:r>
          </a:p>
          <a:p>
            <a:pPr>
              <a:lnSpc>
                <a:spcPct val="150000"/>
              </a:lnSpc>
              <a:buNone/>
            </a:pPr>
            <a:endParaRPr lang="en-GB" sz="2400">
              <a:effectLst/>
              <a:latin typeface="Arial" panose="020B0604020202020204" pitchFamily="34" charset="0"/>
              <a:cs typeface="Arial" panose="020B0604020202020204" pitchFamily="34" charset="0"/>
            </a:endParaRPr>
          </a:p>
          <a:p>
            <a:pPr>
              <a:lnSpc>
                <a:spcPct val="150000"/>
              </a:lnSpc>
              <a:buNone/>
            </a:pPr>
            <a:r>
              <a:rPr lang="en-GB" sz="2400" i="1">
                <a:effectLst/>
                <a:latin typeface="Arial" panose="020B0604020202020204" pitchFamily="34" charset="0"/>
                <a:cs typeface="Arial" panose="020B0604020202020204" pitchFamily="34" charset="0"/>
              </a:rPr>
              <a:t>Example:</a:t>
            </a:r>
            <a:r>
              <a:rPr lang="en-GB" sz="2400" i="0">
                <a:effectLst/>
                <a:latin typeface="Arial" panose="020B0604020202020204" pitchFamily="34" charset="0"/>
                <a:cs typeface="Arial" panose="020B0604020202020204" pitchFamily="34" charset="0"/>
              </a:rPr>
              <a:t> </a:t>
            </a:r>
          </a:p>
          <a:p>
            <a:pPr>
              <a:lnSpc>
                <a:spcPct val="150000"/>
              </a:lnSpc>
              <a:buNone/>
            </a:pPr>
            <a:r>
              <a:rPr lang="en-GB" sz="2400" i="0">
                <a:effectLst/>
                <a:latin typeface="Arial" panose="020B0604020202020204" pitchFamily="34" charset="0"/>
                <a:cs typeface="Arial" panose="020B0604020202020204" pitchFamily="34" charset="0"/>
              </a:rPr>
              <a:t>If a staff member of Sunrise </a:t>
            </a:r>
            <a:r>
              <a:rPr lang="en-GB" sz="2400">
                <a:latin typeface="Arial" panose="020B0604020202020204" pitchFamily="34" charset="0"/>
                <a:cs typeface="Arial" panose="020B0604020202020204" pitchFamily="34" charset="0"/>
              </a:rPr>
              <a:t>Residential </a:t>
            </a:r>
            <a:r>
              <a:rPr lang="en-GB" sz="2400" i="0">
                <a:effectLst/>
                <a:latin typeface="Arial" panose="020B0604020202020204" pitchFamily="34" charset="0"/>
                <a:cs typeface="Arial" panose="020B0604020202020204" pitchFamily="34" charset="0"/>
              </a:rPr>
              <a:t>Care Home sends an unprotected Excel file through email, it may expose residents’ private health data.  </a:t>
            </a:r>
            <a:endParaRPr lang="en-GB" sz="240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1694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anim calcmode="lin" valueType="num">
                                      <p:cBhvr additive="base">
                                        <p:cTn id="1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66A347C-FEFD-0391-1BAE-A6B58726E825}"/>
              </a:ext>
            </a:extLst>
          </p:cNvPr>
          <p:cNvSpPr txBox="1"/>
          <p:nvPr/>
        </p:nvSpPr>
        <p:spPr>
          <a:xfrm>
            <a:off x="307260" y="244668"/>
            <a:ext cx="7595418" cy="5563831"/>
          </a:xfrm>
          <a:prstGeom prst="rect">
            <a:avLst/>
          </a:prstGeom>
          <a:noFill/>
        </p:spPr>
        <p:txBody>
          <a:bodyPr wrap="square">
            <a:spAutoFit/>
          </a:bodyPr>
          <a:lstStyle/>
          <a:p>
            <a:pPr>
              <a:lnSpc>
                <a:spcPct val="150000"/>
              </a:lnSpc>
            </a:pPr>
            <a:endParaRPr lang="en-GB" sz="2400">
              <a:effectLst/>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i="0">
                <a:effectLst/>
                <a:latin typeface="Arial" panose="020B0604020202020204" pitchFamily="34" charset="0"/>
                <a:cs typeface="Arial" panose="020B0604020202020204" pitchFamily="34" charset="0"/>
              </a:rPr>
              <a:t>When multiple employees edit or download different copies of the same Excel file, it becomes hard to know which version is the latest (Microsoft, 2024).</a:t>
            </a:r>
          </a:p>
          <a:p>
            <a:pPr>
              <a:lnSpc>
                <a:spcPct val="150000"/>
              </a:lnSpc>
            </a:pPr>
            <a:endParaRPr lang="en-GB" sz="2400">
              <a:latin typeface="Arial" panose="020B0604020202020204" pitchFamily="34" charset="0"/>
              <a:cs typeface="Arial" panose="020B0604020202020204" pitchFamily="34" charset="0"/>
            </a:endParaRPr>
          </a:p>
          <a:p>
            <a:pPr>
              <a:lnSpc>
                <a:spcPct val="150000"/>
              </a:lnSpc>
            </a:pPr>
            <a:r>
              <a:rPr lang="en-GB" sz="2400" i="1">
                <a:effectLst/>
                <a:latin typeface="Arial" panose="020B0604020202020204" pitchFamily="34" charset="0"/>
                <a:cs typeface="Arial" panose="020B0604020202020204" pitchFamily="34" charset="0"/>
              </a:rPr>
              <a:t>Example:</a:t>
            </a:r>
            <a:r>
              <a:rPr lang="en-GB" sz="2400" i="0">
                <a:effectLst/>
                <a:latin typeface="Arial" panose="020B0604020202020204" pitchFamily="34" charset="0"/>
                <a:cs typeface="Arial" panose="020B0604020202020204" pitchFamily="34" charset="0"/>
              </a:rPr>
              <a:t> </a:t>
            </a:r>
          </a:p>
          <a:p>
            <a:pPr>
              <a:lnSpc>
                <a:spcPct val="150000"/>
              </a:lnSpc>
            </a:pPr>
            <a:r>
              <a:rPr lang="en-GB" sz="2400" i="0">
                <a:effectLst/>
                <a:latin typeface="Arial" panose="020B0604020202020204" pitchFamily="34" charset="0"/>
                <a:cs typeface="Arial" panose="020B0604020202020204" pitchFamily="34" charset="0"/>
              </a:rPr>
              <a:t>Two staff members of Sunrise Residential Care Home may enter different information about the same resident’s health, leading to confusion and mistakes in care records.</a:t>
            </a:r>
            <a:endParaRPr lang="en-GB" sz="2400">
              <a:effectLst/>
              <a:latin typeface="Arial" panose="020B0604020202020204" pitchFamily="34" charset="0"/>
              <a:cs typeface="Arial" panose="020B0604020202020204" pitchFamily="34" charset="0"/>
            </a:endParaRPr>
          </a:p>
        </p:txBody>
      </p:sp>
      <p:pic>
        <p:nvPicPr>
          <p:cNvPr id="3" name="Picture 2" descr="Organizational Change Management: In with the New! 7 Signs that your ...">
            <a:extLst>
              <a:ext uri="{FF2B5EF4-FFF2-40B4-BE49-F238E27FC236}">
                <a16:creationId xmlns:a16="http://schemas.microsoft.com/office/drawing/2014/main" id="{A37E066A-ADE5-62FD-E6B2-2EC14017C0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85161" y="647086"/>
            <a:ext cx="3199579" cy="5009832"/>
          </a:xfrm>
          <a:prstGeom prst="rect">
            <a:avLst/>
          </a:prstGeom>
        </p:spPr>
      </p:pic>
    </p:spTree>
    <p:extLst>
      <p:ext uri="{BB962C8B-B14F-4D97-AF65-F5344CB8AC3E}">
        <p14:creationId xmlns:p14="http://schemas.microsoft.com/office/powerpoint/2010/main" val="1397681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 calcmode="lin" valueType="num">
                                      <p:cBhvr additive="base">
                                        <p:cTn id="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anim calcmode="lin" valueType="num">
                                      <p:cBhvr additive="base">
                                        <p:cTn id="1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anim calcmode="lin" valueType="num">
                                      <p:cBhvr additive="base">
                                        <p:cTn id="1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CBB903E-F35B-C45D-E08D-E167EB30FE8E}"/>
              </a:ext>
            </a:extLst>
          </p:cNvPr>
          <p:cNvSpPr txBox="1"/>
          <p:nvPr/>
        </p:nvSpPr>
        <p:spPr>
          <a:xfrm>
            <a:off x="335534" y="533150"/>
            <a:ext cx="11225161" cy="4455835"/>
          </a:xfrm>
          <a:prstGeom prst="rect">
            <a:avLst/>
          </a:prstGeom>
          <a:noFill/>
        </p:spPr>
        <p:txBody>
          <a:bodyPr wrap="square">
            <a:spAutoFit/>
          </a:bodyPr>
          <a:lstStyle/>
          <a:p>
            <a:pPr>
              <a:lnSpc>
                <a:spcPct val="150000"/>
              </a:lnSpc>
              <a:buNone/>
            </a:pPr>
            <a:endParaRPr lang="en-GB" sz="2400">
              <a:effectLst/>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i="0">
                <a:effectLst/>
                <a:latin typeface="Arial" panose="020B0604020202020204" pitchFamily="34" charset="0"/>
                <a:cs typeface="Arial" panose="020B0604020202020204" pitchFamily="34" charset="0"/>
              </a:rPr>
              <a:t>Excel offers many useful functions such as PivotTables and formulas, but not all care staff have the digital literacy to use them effectively (Bail, 2022).</a:t>
            </a:r>
          </a:p>
          <a:p>
            <a:pPr>
              <a:lnSpc>
                <a:spcPct val="150000"/>
              </a:lnSpc>
              <a:buNone/>
            </a:pPr>
            <a:endParaRPr lang="en-GB" sz="2400">
              <a:effectLst/>
              <a:latin typeface="Arial" panose="020B0604020202020204" pitchFamily="34" charset="0"/>
              <a:cs typeface="Arial" panose="020B0604020202020204" pitchFamily="34" charset="0"/>
            </a:endParaRPr>
          </a:p>
          <a:p>
            <a:pPr>
              <a:lnSpc>
                <a:spcPct val="150000"/>
              </a:lnSpc>
              <a:buNone/>
            </a:pPr>
            <a:r>
              <a:rPr lang="en-GB" sz="2400" i="1">
                <a:effectLst/>
                <a:latin typeface="Arial" panose="020B0604020202020204" pitchFamily="34" charset="0"/>
                <a:cs typeface="Arial" panose="020B0604020202020204" pitchFamily="34" charset="0"/>
              </a:rPr>
              <a:t>Example:</a:t>
            </a:r>
            <a:r>
              <a:rPr lang="en-GB" sz="2400" i="0">
                <a:effectLst/>
                <a:latin typeface="Arial" panose="020B0604020202020204" pitchFamily="34" charset="0"/>
                <a:cs typeface="Arial" panose="020B0604020202020204" pitchFamily="34" charset="0"/>
              </a:rPr>
              <a:t> </a:t>
            </a:r>
          </a:p>
          <a:p>
            <a:pPr>
              <a:lnSpc>
                <a:spcPct val="150000"/>
              </a:lnSpc>
              <a:buNone/>
            </a:pPr>
            <a:r>
              <a:rPr lang="en-GB" sz="2400" i="0">
                <a:effectLst/>
                <a:latin typeface="Arial" panose="020B0604020202020204" pitchFamily="34" charset="0"/>
                <a:cs typeface="Arial" panose="020B0604020202020204" pitchFamily="34" charset="0"/>
              </a:rPr>
              <a:t>Some c</a:t>
            </a:r>
            <a:r>
              <a:rPr lang="en-GB" sz="2400">
                <a:latin typeface="Arial" panose="020B0604020202020204" pitchFamily="34" charset="0"/>
                <a:cs typeface="Arial" panose="020B0604020202020204" pitchFamily="34" charset="0"/>
              </a:rPr>
              <a:t>are</a:t>
            </a:r>
            <a:r>
              <a:rPr lang="en-GB" sz="2400" i="0">
                <a:effectLst/>
                <a:latin typeface="Arial" panose="020B0604020202020204" pitchFamily="34" charset="0"/>
                <a:cs typeface="Arial" panose="020B0604020202020204" pitchFamily="34" charset="0"/>
              </a:rPr>
              <a:t> workers of Sunrise Residential Care Home only enter data without using functions to analyse it, missing opportunities to identify patterns such as repeated falls or late medications.</a:t>
            </a:r>
            <a:endParaRPr lang="en-GB" sz="240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7793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3" end="3"/>
                                            </p:txEl>
                                          </p:spTgt>
                                        </p:tgtEl>
                                        <p:attrNameLst>
                                          <p:attrName>style.visibility</p:attrName>
                                        </p:attrNameLst>
                                      </p:cBhvr>
                                      <p:to>
                                        <p:strVal val="visible"/>
                                      </p:to>
                                    </p:set>
                                    <p:animEffect transition="in" filter="fade">
                                      <p:cBhvr>
                                        <p:cTn id="12" dur="1000"/>
                                        <p:tgtEl>
                                          <p:spTgt spid="5">
                                            <p:txEl>
                                              <p:pRg st="3" end="3"/>
                                            </p:txEl>
                                          </p:spTgt>
                                        </p:tgtEl>
                                      </p:cBhvr>
                                    </p:animEffect>
                                    <p:anim calcmode="lin" valueType="num">
                                      <p:cBhvr>
                                        <p:cTn id="13"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1000"/>
                                        <p:tgtEl>
                                          <p:spTgt spid="5">
                                            <p:txEl>
                                              <p:pRg st="4" end="4"/>
                                            </p:txEl>
                                          </p:spTgt>
                                        </p:tgtEl>
                                      </p:cBhvr>
                                    </p:animEffect>
                                    <p:anim calcmode="lin" valueType="num">
                                      <p:cBhvr>
                                        <p:cTn id="1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560E9CD-B1DD-0170-C18B-C8FA41540370}"/>
              </a:ext>
            </a:extLst>
          </p:cNvPr>
          <p:cNvSpPr txBox="1"/>
          <p:nvPr/>
        </p:nvSpPr>
        <p:spPr>
          <a:xfrm>
            <a:off x="483419" y="1478081"/>
            <a:ext cx="11225161" cy="3347840"/>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400" i="0">
                <a:effectLst/>
                <a:latin typeface="Arial" panose="020B0604020202020204" pitchFamily="34" charset="0"/>
                <a:cs typeface="Arial" panose="020B0604020202020204" pitchFamily="34" charset="0"/>
              </a:rPr>
              <a:t>Time consuming to </a:t>
            </a:r>
            <a:r>
              <a:rPr lang="en-GB" sz="2400">
                <a:latin typeface="Arial" panose="020B0604020202020204" pitchFamily="34" charset="0"/>
                <a:cs typeface="Arial" panose="020B0604020202020204" pitchFamily="34" charset="0"/>
              </a:rPr>
              <a:t>m</a:t>
            </a:r>
            <a:r>
              <a:rPr lang="en-GB" sz="2400" i="0">
                <a:effectLst/>
                <a:latin typeface="Arial" panose="020B0604020202020204" pitchFamily="34" charset="0"/>
                <a:cs typeface="Arial" panose="020B0604020202020204" pitchFamily="34" charset="0"/>
              </a:rPr>
              <a:t>aintain</a:t>
            </a:r>
            <a:r>
              <a:rPr lang="en-GB" sz="2400">
                <a:latin typeface="Arial" panose="020B0604020202020204" pitchFamily="34" charset="0"/>
                <a:cs typeface="Arial" panose="020B0604020202020204" pitchFamily="34" charset="0"/>
              </a:rPr>
              <a:t> c</a:t>
            </a:r>
            <a:r>
              <a:rPr lang="en-GB" sz="2400" i="0">
                <a:effectLst/>
                <a:latin typeface="Arial" panose="020B0604020202020204" pitchFamily="34" charset="0"/>
                <a:cs typeface="Arial" panose="020B0604020202020204" pitchFamily="34" charset="0"/>
              </a:rPr>
              <a:t>reating and updating spreadsheets can be time consuming, especially when managing data for 35 residents (Lee et al., 2023).</a:t>
            </a:r>
          </a:p>
          <a:p>
            <a:pPr>
              <a:lnSpc>
                <a:spcPct val="150000"/>
              </a:lnSpc>
              <a:buNone/>
            </a:pPr>
            <a:endParaRPr lang="en-GB" sz="2400">
              <a:latin typeface="Arial" panose="020B0604020202020204" pitchFamily="34" charset="0"/>
              <a:cs typeface="Arial" panose="020B0604020202020204" pitchFamily="34" charset="0"/>
            </a:endParaRPr>
          </a:p>
          <a:p>
            <a:pPr>
              <a:lnSpc>
                <a:spcPct val="150000"/>
              </a:lnSpc>
              <a:buNone/>
            </a:pPr>
            <a:r>
              <a:rPr lang="en-GB" sz="2400" i="1">
                <a:effectLst/>
                <a:latin typeface="Arial" panose="020B0604020202020204" pitchFamily="34" charset="0"/>
                <a:cs typeface="Arial" panose="020B0604020202020204" pitchFamily="34" charset="0"/>
              </a:rPr>
              <a:t>Example:</a:t>
            </a:r>
            <a:r>
              <a:rPr lang="en-GB" sz="2400" i="0">
                <a:effectLst/>
                <a:latin typeface="Arial" panose="020B0604020202020204" pitchFamily="34" charset="0"/>
                <a:cs typeface="Arial" panose="020B0604020202020204" pitchFamily="34" charset="0"/>
              </a:rPr>
              <a:t> </a:t>
            </a:r>
          </a:p>
          <a:p>
            <a:pPr>
              <a:lnSpc>
                <a:spcPct val="150000"/>
              </a:lnSpc>
              <a:buNone/>
            </a:pPr>
            <a:r>
              <a:rPr lang="en-GB" sz="2400">
                <a:latin typeface="Arial" panose="020B0604020202020204" pitchFamily="34" charset="0"/>
                <a:cs typeface="Arial" panose="020B0604020202020204" pitchFamily="34" charset="0"/>
              </a:rPr>
              <a:t>Sunrise Residential Care Home Staff</a:t>
            </a:r>
            <a:r>
              <a:rPr lang="en-GB" sz="2400" i="0">
                <a:effectLst/>
                <a:latin typeface="Arial" panose="020B0604020202020204" pitchFamily="34" charset="0"/>
                <a:cs typeface="Arial" panose="020B0604020202020204" pitchFamily="34" charset="0"/>
              </a:rPr>
              <a:t> must spend extra time entering daily health observations instead of using that time for direct resident care.</a:t>
            </a:r>
            <a:endParaRPr lang="en-GB" sz="240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5163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1000"/>
                                        <p:tgtEl>
                                          <p:spTgt spid="5">
                                            <p:txEl>
                                              <p:pRg st="2" end="2"/>
                                            </p:txEl>
                                          </p:spTgt>
                                        </p:tgtEl>
                                      </p:cBhvr>
                                    </p:animEffect>
                                    <p:anim calcmode="lin" valueType="num">
                                      <p:cBhvr>
                                        <p:cTn id="13"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1000"/>
                                        <p:tgtEl>
                                          <p:spTgt spid="5">
                                            <p:txEl>
                                              <p:pRg st="3" end="3"/>
                                            </p:txEl>
                                          </p:spTgt>
                                        </p:tgtEl>
                                      </p:cBhvr>
                                    </p:animEffect>
                                    <p:anim calcmode="lin" valueType="num">
                                      <p:cBhvr>
                                        <p:cTn id="18"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77EC2E7-2BC6-B70A-8E70-67F0CC592ED2}"/>
              </a:ext>
            </a:extLst>
          </p:cNvPr>
          <p:cNvSpPr txBox="1"/>
          <p:nvPr/>
        </p:nvSpPr>
        <p:spPr>
          <a:xfrm>
            <a:off x="278842" y="400326"/>
            <a:ext cx="11483234" cy="707886"/>
          </a:xfrm>
          <a:prstGeom prst="rect">
            <a:avLst/>
          </a:prstGeom>
          <a:noFill/>
        </p:spPr>
        <p:txBody>
          <a:bodyPr wrap="square" rtlCol="0">
            <a:spAutoFit/>
          </a:bodyPr>
          <a:lstStyle/>
          <a:p>
            <a:pPr algn="ctr"/>
            <a:r>
              <a:rPr lang="en-GB" sz="4000" b="1" u="sng">
                <a:latin typeface="Arial" panose="020B0604020202020204" pitchFamily="34" charset="0"/>
                <a:cs typeface="Arial" panose="020B0604020202020204" pitchFamily="34" charset="0"/>
              </a:rPr>
              <a:t>Microsoft Teams - Benefits</a:t>
            </a:r>
            <a:endParaRPr lang="en-PK" sz="4000" b="1" u="sng">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7EB9C7EB-C125-A1DB-7A3C-993BA7F16DFC}"/>
              </a:ext>
            </a:extLst>
          </p:cNvPr>
          <p:cNvSpPr txBox="1"/>
          <p:nvPr/>
        </p:nvSpPr>
        <p:spPr>
          <a:xfrm>
            <a:off x="4670323" y="1370995"/>
            <a:ext cx="7521676" cy="5086679"/>
          </a:xfrm>
          <a:prstGeom prst="rect">
            <a:avLst/>
          </a:prstGeom>
          <a:noFill/>
        </p:spPr>
        <p:txBody>
          <a:bodyPr wrap="square">
            <a:spAutoFit/>
          </a:bodyPr>
          <a:lstStyle/>
          <a:p>
            <a:pPr marL="342900" indent="-342900">
              <a:lnSpc>
                <a:spcPct val="150000"/>
              </a:lnSpc>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Teams allows nurses, carers, and managers to chat instantly using the mobile app. (Bail, 2022)</a:t>
            </a:r>
          </a:p>
          <a:p>
            <a:pPr>
              <a:lnSpc>
                <a:spcPct val="150000"/>
              </a:lnSpc>
              <a:buNone/>
            </a:pPr>
            <a:endParaRPr lang="en-GB" sz="2400">
              <a:latin typeface="Arial" panose="020B0604020202020204" pitchFamily="34" charset="0"/>
              <a:cs typeface="Arial" panose="020B0604020202020204" pitchFamily="34" charset="0"/>
            </a:endParaRPr>
          </a:p>
          <a:p>
            <a:pPr>
              <a:lnSpc>
                <a:spcPct val="150000"/>
              </a:lnSpc>
              <a:buNone/>
            </a:pPr>
            <a:r>
              <a:rPr lang="en-GB" sz="2400">
                <a:latin typeface="Arial" panose="020B0604020202020204" pitchFamily="34" charset="0"/>
                <a:cs typeface="Arial" panose="020B0604020202020204" pitchFamily="34" charset="0"/>
              </a:rPr>
              <a:t>Example: </a:t>
            </a:r>
          </a:p>
          <a:p>
            <a:pPr>
              <a:lnSpc>
                <a:spcPct val="150000"/>
              </a:lnSpc>
              <a:buNone/>
            </a:pPr>
            <a:r>
              <a:rPr lang="en-GB" sz="2400">
                <a:latin typeface="Arial" panose="020B0604020202020204" pitchFamily="34" charset="0"/>
                <a:cs typeface="Arial" panose="020B0604020202020204" pitchFamily="34" charset="0"/>
              </a:rPr>
              <a:t>Sunrise Residential Care Home’s nurse can send a message to the kitchen team about a resident’s diet update without leaving the ward.</a:t>
            </a:r>
          </a:p>
          <a:p>
            <a:pPr>
              <a:buNone/>
            </a:pPr>
            <a:endParaRPr lang="en-GB" sz="2400">
              <a:latin typeface="Arial" panose="020B0604020202020204" pitchFamily="34" charset="0"/>
              <a:cs typeface="Arial" panose="020B0604020202020204" pitchFamily="34" charset="0"/>
            </a:endParaRPr>
          </a:p>
        </p:txBody>
      </p:sp>
      <p:pic>
        <p:nvPicPr>
          <p:cNvPr id="6" name="Picture 5" descr="Microsoft et la gestion de son personnel : que se passe-t-il ? – Le ...">
            <a:extLst>
              <a:ext uri="{FF2B5EF4-FFF2-40B4-BE49-F238E27FC236}">
                <a16:creationId xmlns:a16="http://schemas.microsoft.com/office/drawing/2014/main" id="{9264F14B-3C68-29DE-9314-343CE0B748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800000" flipH="1" flipV="1">
            <a:off x="761343" y="1561041"/>
            <a:ext cx="3518482" cy="4142719"/>
          </a:xfrm>
          <a:prstGeom prst="rect">
            <a:avLst/>
          </a:prstGeom>
        </p:spPr>
      </p:pic>
    </p:spTree>
    <p:extLst>
      <p:ext uri="{BB962C8B-B14F-4D97-AF65-F5344CB8AC3E}">
        <p14:creationId xmlns:p14="http://schemas.microsoft.com/office/powerpoint/2010/main" val="60301331"/>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fade">
                                      <p:cBhvr>
                                        <p:cTn id="7" dur="1000"/>
                                        <p:tgtEl>
                                          <p:spTgt spid="7">
                                            <p:txEl>
                                              <p:pRg st="1" end="1"/>
                                            </p:txEl>
                                          </p:spTgt>
                                        </p:tgtEl>
                                      </p:cBhvr>
                                    </p:animEffect>
                                    <p:anim calcmode="lin" valueType="num">
                                      <p:cBhvr>
                                        <p:cTn id="8"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
                                            <p:txEl>
                                              <p:pRg st="3" end="3"/>
                                            </p:txEl>
                                          </p:spTgt>
                                        </p:tgtEl>
                                        <p:attrNameLst>
                                          <p:attrName>style.visibility</p:attrName>
                                        </p:attrNameLst>
                                      </p:cBhvr>
                                      <p:to>
                                        <p:strVal val="visible"/>
                                      </p:to>
                                    </p:set>
                                    <p:animEffect transition="in" filter="fade">
                                      <p:cBhvr>
                                        <p:cTn id="12" dur="1000"/>
                                        <p:tgtEl>
                                          <p:spTgt spid="7">
                                            <p:txEl>
                                              <p:pRg st="3" end="3"/>
                                            </p:txEl>
                                          </p:spTgt>
                                        </p:tgtEl>
                                      </p:cBhvr>
                                    </p:animEffect>
                                    <p:anim calcmode="lin" valueType="num">
                                      <p:cBhvr>
                                        <p:cTn id="13"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7">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fade">
                                      <p:cBhvr>
                                        <p:cTn id="17" dur="1000"/>
                                        <p:tgtEl>
                                          <p:spTgt spid="7">
                                            <p:txEl>
                                              <p:pRg st="4" end="4"/>
                                            </p:txEl>
                                          </p:spTgt>
                                        </p:tgtEl>
                                      </p:cBhvr>
                                    </p:animEffect>
                                    <p:anim calcmode="lin" valueType="num">
                                      <p:cBhvr>
                                        <p:cTn id="18"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017A2EF-AB95-0697-AC13-8A2B6CEAE949}"/>
              </a:ext>
            </a:extLst>
          </p:cNvPr>
          <p:cNvSpPr txBox="1"/>
          <p:nvPr/>
        </p:nvSpPr>
        <p:spPr>
          <a:xfrm>
            <a:off x="708766" y="1074509"/>
            <a:ext cx="11483234" cy="4708981"/>
          </a:xfrm>
          <a:prstGeom prst="rect">
            <a:avLst/>
          </a:prstGeom>
          <a:noFill/>
        </p:spPr>
        <p:txBody>
          <a:bodyPr wrap="square">
            <a:spAutoFit/>
          </a:bodyPr>
          <a:lstStyle/>
          <a:p>
            <a:pPr>
              <a:lnSpc>
                <a:spcPct val="150000"/>
              </a:lnSpc>
              <a:buNone/>
            </a:pPr>
            <a:endParaRPr lang="en-GB" sz="240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Teams enables online meetings for care reviews or family updates. </a:t>
            </a:r>
          </a:p>
          <a:p>
            <a:pPr>
              <a:lnSpc>
                <a:spcPct val="150000"/>
              </a:lnSpc>
              <a:buNone/>
            </a:pPr>
            <a:r>
              <a:rPr lang="en-GB" sz="2400">
                <a:latin typeface="Arial" panose="020B0604020202020204" pitchFamily="34" charset="0"/>
                <a:cs typeface="Arial" panose="020B0604020202020204" pitchFamily="34" charset="0"/>
              </a:rPr>
              <a:t>(Microsoft, 2023)</a:t>
            </a:r>
          </a:p>
          <a:p>
            <a:pPr>
              <a:lnSpc>
                <a:spcPct val="150000"/>
              </a:lnSpc>
              <a:buNone/>
            </a:pPr>
            <a:endParaRPr lang="en-GB" sz="2400">
              <a:latin typeface="Arial" panose="020B0604020202020204" pitchFamily="34" charset="0"/>
              <a:cs typeface="Arial" panose="020B0604020202020204" pitchFamily="34" charset="0"/>
            </a:endParaRPr>
          </a:p>
          <a:p>
            <a:pPr>
              <a:lnSpc>
                <a:spcPct val="150000"/>
              </a:lnSpc>
              <a:buNone/>
            </a:pPr>
            <a:r>
              <a:rPr lang="en-GB" sz="2400">
                <a:latin typeface="Arial" panose="020B0604020202020204" pitchFamily="34" charset="0"/>
                <a:cs typeface="Arial" panose="020B0604020202020204" pitchFamily="34" charset="0"/>
              </a:rPr>
              <a:t>E</a:t>
            </a:r>
            <a:r>
              <a:rPr lang="en-GB" sz="2400" i="1">
                <a:latin typeface="Arial" panose="020B0604020202020204" pitchFamily="34" charset="0"/>
                <a:cs typeface="Arial" panose="020B0604020202020204" pitchFamily="34" charset="0"/>
              </a:rPr>
              <a:t>xample: </a:t>
            </a:r>
            <a:endParaRPr lang="en-GB" sz="2400">
              <a:latin typeface="Arial" panose="020B0604020202020204" pitchFamily="34" charset="0"/>
              <a:cs typeface="Arial" panose="020B0604020202020204" pitchFamily="34" charset="0"/>
            </a:endParaRPr>
          </a:p>
          <a:p>
            <a:pPr>
              <a:lnSpc>
                <a:spcPct val="150000"/>
              </a:lnSpc>
              <a:buNone/>
            </a:pPr>
            <a:r>
              <a:rPr lang="en-GB" sz="2400">
                <a:latin typeface="Arial" panose="020B0604020202020204" pitchFamily="34" charset="0"/>
                <a:cs typeface="Arial" panose="020B0604020202020204" pitchFamily="34" charset="0"/>
              </a:rPr>
              <a:t>Instance, doctors can join via Teams video call to discuss a Sunrise Care Home’s resident’s medication plan with staff.</a:t>
            </a:r>
          </a:p>
          <a:p>
            <a:pPr>
              <a:buNone/>
            </a:pPr>
            <a:endParaRPr lang="en-GB" sz="2400">
              <a:latin typeface="Arial" panose="020B0604020202020204" pitchFamily="34" charset="0"/>
              <a:cs typeface="Arial" panose="020B0604020202020204" pitchFamily="34" charset="0"/>
            </a:endParaRPr>
          </a:p>
          <a:p>
            <a:pPr>
              <a:buNone/>
            </a:pP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7927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1000"/>
                                        <p:tgtEl>
                                          <p:spTgt spid="5">
                                            <p:txEl>
                                              <p:pRg st="2" end="2"/>
                                            </p:txEl>
                                          </p:spTgt>
                                        </p:tgtEl>
                                      </p:cBhvr>
                                    </p:animEffect>
                                    <p:anim calcmode="lin" valueType="num">
                                      <p:cBhvr>
                                        <p:cTn id="13"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1000"/>
                                        <p:tgtEl>
                                          <p:spTgt spid="5">
                                            <p:txEl>
                                              <p:pRg st="4" end="4"/>
                                            </p:txEl>
                                          </p:spTgt>
                                        </p:tgtEl>
                                      </p:cBhvr>
                                    </p:animEffect>
                                    <p:anim calcmode="lin" valueType="num">
                                      <p:cBhvr>
                                        <p:cTn id="1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4" end="4"/>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5" end="5"/>
                                            </p:txEl>
                                          </p:spTgt>
                                        </p:tgtEl>
                                        <p:attrNameLst>
                                          <p:attrName>style.visibility</p:attrName>
                                        </p:attrNameLst>
                                      </p:cBhvr>
                                      <p:to>
                                        <p:strVal val="visible"/>
                                      </p:to>
                                    </p:set>
                                    <p:animEffect transition="in" filter="fade">
                                      <p:cBhvr>
                                        <p:cTn id="22" dur="1000"/>
                                        <p:tgtEl>
                                          <p:spTgt spid="5">
                                            <p:txEl>
                                              <p:pRg st="5" end="5"/>
                                            </p:txEl>
                                          </p:spTgt>
                                        </p:tgtEl>
                                      </p:cBhvr>
                                    </p:animEffect>
                                    <p:anim calcmode="lin" valueType="num">
                                      <p:cBhvr>
                                        <p:cTn id="2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E626CA6-4B5C-2DAB-C8D8-3670283C8CE0}"/>
              </a:ext>
            </a:extLst>
          </p:cNvPr>
          <p:cNvSpPr txBox="1"/>
          <p:nvPr/>
        </p:nvSpPr>
        <p:spPr>
          <a:xfrm>
            <a:off x="483419" y="0"/>
            <a:ext cx="11225161" cy="4339650"/>
          </a:xfrm>
          <a:prstGeom prst="rect">
            <a:avLst/>
          </a:prstGeom>
          <a:noFill/>
        </p:spPr>
        <p:txBody>
          <a:bodyPr wrap="square">
            <a:spAutoFit/>
          </a:bodyPr>
          <a:lstStyle/>
          <a:p>
            <a:pPr>
              <a:lnSpc>
                <a:spcPct val="150000"/>
              </a:lnSpc>
              <a:buNone/>
            </a:pPr>
            <a:endParaRPr lang="en-GB" sz="24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Sunrise Residential Care Home’s Teams channels are used to store care plans, shift rotas, and incident reports. (</a:t>
            </a:r>
            <a:r>
              <a:rPr lang="en-GB" sz="2400" dirty="0" err="1">
                <a:latin typeface="Arial" panose="020B0604020202020204" pitchFamily="34" charset="0"/>
                <a:cs typeface="Arial" panose="020B0604020202020204" pitchFamily="34" charset="0"/>
              </a:rPr>
              <a:t>LaPolla</a:t>
            </a:r>
            <a:r>
              <a:rPr lang="en-GB" sz="2400" dirty="0">
                <a:latin typeface="Arial" panose="020B0604020202020204" pitchFamily="34" charset="0"/>
                <a:cs typeface="Arial" panose="020B0604020202020204" pitchFamily="34" charset="0"/>
              </a:rPr>
              <a:t>, 2020)</a:t>
            </a:r>
          </a:p>
          <a:p>
            <a:pPr>
              <a:lnSpc>
                <a:spcPct val="150000"/>
              </a:lnSpc>
              <a:buNone/>
            </a:pPr>
            <a:endParaRPr lang="en-GB" sz="2400" dirty="0">
              <a:latin typeface="Arial" panose="020B0604020202020204" pitchFamily="34" charset="0"/>
              <a:cs typeface="Arial" panose="020B0604020202020204" pitchFamily="34" charset="0"/>
            </a:endParaRPr>
          </a:p>
          <a:p>
            <a:pPr>
              <a:lnSpc>
                <a:spcPct val="150000"/>
              </a:lnSpc>
              <a:buNone/>
            </a:pPr>
            <a:r>
              <a:rPr lang="en-GB" sz="2400" dirty="0">
                <a:latin typeface="Arial" panose="020B0604020202020204" pitchFamily="34" charset="0"/>
                <a:cs typeface="Arial" panose="020B0604020202020204" pitchFamily="34" charset="0"/>
              </a:rPr>
              <a:t>Example:</a:t>
            </a:r>
          </a:p>
          <a:p>
            <a:pPr>
              <a:lnSpc>
                <a:spcPct val="150000"/>
              </a:lnSpc>
              <a:buNone/>
            </a:pPr>
            <a:r>
              <a:rPr lang="en-GB" sz="2400" dirty="0">
                <a:latin typeface="Arial" panose="020B0604020202020204" pitchFamily="34" charset="0"/>
                <a:cs typeface="Arial" panose="020B0604020202020204" pitchFamily="34" charset="0"/>
              </a:rPr>
              <a:t>When a care plan is updated, all staff of Sunrise Residential Care Home can access the latest version immediately from their devices.</a:t>
            </a:r>
          </a:p>
          <a:p>
            <a:pPr>
              <a:buNone/>
            </a:pPr>
            <a:endParaRPr lang="en-GB" sz="2400" dirty="0">
              <a:latin typeface="Arial" panose="020B0604020202020204" pitchFamily="34" charset="0"/>
              <a:cs typeface="Arial" panose="020B0604020202020204" pitchFamily="34" charset="0"/>
            </a:endParaRPr>
          </a:p>
        </p:txBody>
      </p:sp>
      <p:pic>
        <p:nvPicPr>
          <p:cNvPr id="2" name="Picture 1" descr="Teams Sharepoint OneDrive - Le domande degli utilizzatori">
            <a:extLst>
              <a:ext uri="{FF2B5EF4-FFF2-40B4-BE49-F238E27FC236}">
                <a16:creationId xmlns:a16="http://schemas.microsoft.com/office/drawing/2014/main" id="{1957BFFB-648F-7CBE-527F-D2905AFEC3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5999" y="2712684"/>
            <a:ext cx="5220383" cy="5220383"/>
          </a:xfrm>
          <a:prstGeom prst="rect">
            <a:avLst/>
          </a:prstGeom>
        </p:spPr>
      </p:pic>
    </p:spTree>
    <p:extLst>
      <p:ext uri="{BB962C8B-B14F-4D97-AF65-F5344CB8AC3E}">
        <p14:creationId xmlns:p14="http://schemas.microsoft.com/office/powerpoint/2010/main" val="3452015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 calcmode="lin" valueType="num">
                                      <p:cBhvr additive="base">
                                        <p:cTn id="7"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anim calcmode="lin" valueType="num">
                                      <p:cBhvr additive="base">
                                        <p:cTn id="11"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anim calcmode="lin" valueType="num">
                                      <p:cBhvr additive="base">
                                        <p:cTn id="15"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2AD361-261E-C6C9-6282-5AA8901E95D1}"/>
              </a:ext>
            </a:extLst>
          </p:cNvPr>
          <p:cNvSpPr txBox="1"/>
          <p:nvPr/>
        </p:nvSpPr>
        <p:spPr>
          <a:xfrm>
            <a:off x="491613" y="1259175"/>
            <a:ext cx="11208774" cy="4339650"/>
          </a:xfrm>
          <a:prstGeom prst="rect">
            <a:avLst/>
          </a:prstGeom>
          <a:noFill/>
        </p:spPr>
        <p:txBody>
          <a:bodyPr wrap="square">
            <a:spAutoFit/>
          </a:bodyPr>
          <a:lstStyle/>
          <a:p>
            <a:pPr>
              <a:lnSpc>
                <a:spcPct val="150000"/>
              </a:lnSpc>
              <a:buNone/>
            </a:pPr>
            <a:endParaRPr lang="en-GB" sz="240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Supervisors use Teams Planner to assign daily care duties, such as medication rounds or room cleaning. (Lee et al., 2023)</a:t>
            </a:r>
          </a:p>
          <a:p>
            <a:pPr>
              <a:lnSpc>
                <a:spcPct val="150000"/>
              </a:lnSpc>
              <a:buNone/>
            </a:pPr>
            <a:endParaRPr lang="en-GB" sz="2400">
              <a:latin typeface="Arial" panose="020B0604020202020204" pitchFamily="34" charset="0"/>
              <a:cs typeface="Arial" panose="020B0604020202020204" pitchFamily="34" charset="0"/>
            </a:endParaRPr>
          </a:p>
          <a:p>
            <a:pPr>
              <a:lnSpc>
                <a:spcPct val="150000"/>
              </a:lnSpc>
              <a:buNone/>
            </a:pPr>
            <a:r>
              <a:rPr lang="en-GB" sz="2400" i="1">
                <a:latin typeface="Arial" panose="020B0604020202020204" pitchFamily="34" charset="0"/>
                <a:cs typeface="Arial" panose="020B0604020202020204" pitchFamily="34" charset="0"/>
              </a:rPr>
              <a:t>Example:</a:t>
            </a:r>
            <a:r>
              <a:rPr lang="en-GB" sz="2400">
                <a:latin typeface="Arial" panose="020B0604020202020204" pitchFamily="34" charset="0"/>
                <a:cs typeface="Arial" panose="020B0604020202020204" pitchFamily="34" charset="0"/>
              </a:rPr>
              <a:t> </a:t>
            </a:r>
          </a:p>
          <a:p>
            <a:pPr>
              <a:lnSpc>
                <a:spcPct val="150000"/>
              </a:lnSpc>
              <a:buNone/>
            </a:pPr>
            <a:r>
              <a:rPr lang="en-GB" sz="2400">
                <a:latin typeface="Arial" panose="020B0604020202020204" pitchFamily="34" charset="0"/>
                <a:cs typeface="Arial" panose="020B0604020202020204" pitchFamily="34" charset="0"/>
              </a:rPr>
              <a:t>A carer working in Sunrise Residential Care Home can tick off tasks once completed, helping managers monitor progress.</a:t>
            </a:r>
          </a:p>
          <a:p>
            <a:pPr>
              <a:buNone/>
            </a:pP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184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 calcmode="lin" valueType="num">
                                      <p:cBhvr additive="base">
                                        <p:cTn id="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anim calcmode="lin" valueType="num">
                                      <p:cBhvr additive="base">
                                        <p:cTn id="1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anim calcmode="lin" valueType="num">
                                      <p:cBhvr additive="base">
                                        <p:cTn id="15"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F8F8304-7711-4AFC-3592-BE5AD1559805}"/>
              </a:ext>
            </a:extLst>
          </p:cNvPr>
          <p:cNvSpPr txBox="1"/>
          <p:nvPr/>
        </p:nvSpPr>
        <p:spPr>
          <a:xfrm>
            <a:off x="421968" y="612844"/>
            <a:ext cx="11376742" cy="5447645"/>
          </a:xfrm>
          <a:prstGeom prst="rect">
            <a:avLst/>
          </a:prstGeom>
          <a:noFill/>
        </p:spPr>
        <p:txBody>
          <a:bodyPr wrap="square">
            <a:spAutoFit/>
          </a:bodyPr>
          <a:lstStyle/>
          <a:p>
            <a:pPr>
              <a:lnSpc>
                <a:spcPct val="150000"/>
              </a:lnSpc>
              <a:buNone/>
            </a:pPr>
            <a:endParaRPr lang="en-GB" sz="240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Sunrise Residential Care Home’s Teams can help staff access online training sessions and policy documents anytime.(Winston, 2021)</a:t>
            </a:r>
          </a:p>
          <a:p>
            <a:pPr>
              <a:lnSpc>
                <a:spcPct val="150000"/>
              </a:lnSpc>
              <a:buNone/>
            </a:pPr>
            <a:endParaRPr lang="en-GB" sz="2400">
              <a:latin typeface="Arial" panose="020B0604020202020204" pitchFamily="34" charset="0"/>
              <a:cs typeface="Arial" panose="020B0604020202020204" pitchFamily="34" charset="0"/>
            </a:endParaRPr>
          </a:p>
          <a:p>
            <a:pPr>
              <a:lnSpc>
                <a:spcPct val="150000"/>
              </a:lnSpc>
              <a:buNone/>
            </a:pPr>
            <a:r>
              <a:rPr lang="en-GB" sz="2400" i="1">
                <a:latin typeface="Arial" panose="020B0604020202020204" pitchFamily="34" charset="0"/>
                <a:cs typeface="Arial" panose="020B0604020202020204" pitchFamily="34" charset="0"/>
              </a:rPr>
              <a:t>Example:</a:t>
            </a:r>
          </a:p>
          <a:p>
            <a:pPr>
              <a:lnSpc>
                <a:spcPct val="150000"/>
              </a:lnSpc>
              <a:buNone/>
            </a:pPr>
            <a:r>
              <a:rPr lang="en-GB" sz="2400">
                <a:latin typeface="Arial" panose="020B0604020202020204" pitchFamily="34" charset="0"/>
                <a:cs typeface="Arial" panose="020B0604020202020204" pitchFamily="34" charset="0"/>
              </a:rPr>
              <a:t>New carers can watch recorded induction videos before starting their first shift working in Sunrise Care Home.</a:t>
            </a:r>
          </a:p>
          <a:p>
            <a:pPr>
              <a:lnSpc>
                <a:spcPct val="150000"/>
              </a:lnSpc>
              <a:buNone/>
            </a:pPr>
            <a:br>
              <a:rPr lang="en-GB" sz="2400">
                <a:latin typeface="Arial" panose="020B0604020202020204" pitchFamily="34" charset="0"/>
                <a:cs typeface="Arial" panose="020B0604020202020204" pitchFamily="34" charset="0"/>
              </a:rPr>
            </a:br>
            <a:endParaRPr lang="en-GB" sz="2400">
              <a:latin typeface="Arial" panose="020B0604020202020204" pitchFamily="34" charset="0"/>
              <a:cs typeface="Arial" panose="020B0604020202020204" pitchFamily="34" charset="0"/>
            </a:endParaRPr>
          </a:p>
          <a:p>
            <a:pPr>
              <a:buNone/>
            </a:pP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0987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 calcmode="lin" valueType="num">
                                      <p:cBhvr additive="base">
                                        <p:cTn id="7"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anim calcmode="lin" valueType="num">
                                      <p:cBhvr additive="base">
                                        <p:cTn id="11"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anim calcmode="lin" valueType="num">
                                      <p:cBhvr additive="base">
                                        <p:cTn id="15"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7">
                                            <p:txEl>
                                              <p:pRg st="5" end="5"/>
                                            </p:txEl>
                                          </p:spTgt>
                                        </p:tgtEl>
                                        <p:attrNameLst>
                                          <p:attrName>style.visibility</p:attrName>
                                        </p:attrNameLst>
                                      </p:cBhvr>
                                      <p:to>
                                        <p:strVal val="visible"/>
                                      </p:to>
                                    </p:set>
                                    <p:anim calcmode="lin" valueType="num">
                                      <p:cBhvr additive="base">
                                        <p:cTn id="19"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D506B9D-D003-1D40-38F4-63FA74E74A4F}"/>
              </a:ext>
            </a:extLst>
          </p:cNvPr>
          <p:cNvSpPr txBox="1"/>
          <p:nvPr/>
        </p:nvSpPr>
        <p:spPr>
          <a:xfrm>
            <a:off x="614516" y="1269999"/>
            <a:ext cx="10733549" cy="3901837"/>
          </a:xfrm>
          <a:prstGeom prst="rect">
            <a:avLst/>
          </a:prstGeom>
          <a:noFill/>
        </p:spPr>
        <p:txBody>
          <a:bodyPr wrap="square">
            <a:spAutoFit/>
          </a:bodyPr>
          <a:lstStyle/>
          <a:p>
            <a:pPr>
              <a:lnSpc>
                <a:spcPct val="150000"/>
              </a:lnSpc>
            </a:pPr>
            <a:endParaRPr lang="en-GB" sz="240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a:latin typeface="Arial" panose="020B0604020202020204" pitchFamily="34" charset="0"/>
                <a:cs typeface="Arial" panose="020B0604020202020204" pitchFamily="34" charset="0"/>
              </a:rPr>
              <a:t>Different departments nursing, kitchen, and administration can share updates in one platform. (Bail, 2022)</a:t>
            </a:r>
          </a:p>
          <a:p>
            <a:pPr>
              <a:lnSpc>
                <a:spcPct val="150000"/>
              </a:lnSpc>
              <a:buNone/>
            </a:pPr>
            <a:endParaRPr lang="en-GB" sz="2400">
              <a:latin typeface="Arial" panose="020B0604020202020204" pitchFamily="34" charset="0"/>
              <a:cs typeface="Arial" panose="020B0604020202020204" pitchFamily="34" charset="0"/>
            </a:endParaRPr>
          </a:p>
          <a:p>
            <a:pPr>
              <a:lnSpc>
                <a:spcPct val="150000"/>
              </a:lnSpc>
              <a:buNone/>
            </a:pPr>
            <a:r>
              <a:rPr lang="en-GB" sz="2400" i="1">
                <a:latin typeface="Arial" panose="020B0604020202020204" pitchFamily="34" charset="0"/>
                <a:cs typeface="Arial" panose="020B0604020202020204" pitchFamily="34" charset="0"/>
              </a:rPr>
              <a:t>Example:</a:t>
            </a:r>
            <a:r>
              <a:rPr lang="en-GB" sz="2400">
                <a:latin typeface="Arial" panose="020B0604020202020204" pitchFamily="34" charset="0"/>
                <a:cs typeface="Arial" panose="020B0604020202020204" pitchFamily="34" charset="0"/>
              </a:rPr>
              <a:t> </a:t>
            </a:r>
          </a:p>
          <a:p>
            <a:pPr>
              <a:lnSpc>
                <a:spcPct val="150000"/>
              </a:lnSpc>
              <a:buNone/>
            </a:pPr>
            <a:r>
              <a:rPr lang="en-GB" sz="2400">
                <a:latin typeface="Arial" panose="020B0604020202020204" pitchFamily="34" charset="0"/>
                <a:cs typeface="Arial" panose="020B0604020202020204" pitchFamily="34" charset="0"/>
              </a:rPr>
              <a:t>When a Sunrise Care Home’s resident’s dietary plan changes, both nurses and kitchen staff receive the update in the same group chat.</a:t>
            </a:r>
          </a:p>
        </p:txBody>
      </p:sp>
    </p:spTree>
    <p:extLst>
      <p:ext uri="{BB962C8B-B14F-4D97-AF65-F5344CB8AC3E}">
        <p14:creationId xmlns:p14="http://schemas.microsoft.com/office/powerpoint/2010/main" val="5484602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B5D4B-C6CE-EB3B-1CE9-6635D12F9335}"/>
              </a:ext>
            </a:extLst>
          </p:cNvPr>
          <p:cNvSpPr>
            <a:spLocks noGrp="1"/>
          </p:cNvSpPr>
          <p:nvPr>
            <p:ph type="title"/>
          </p:nvPr>
        </p:nvSpPr>
        <p:spPr>
          <a:xfrm>
            <a:off x="1229244" y="657226"/>
            <a:ext cx="9733512" cy="1018771"/>
          </a:xfrm>
        </p:spPr>
        <p:txBody>
          <a:bodyPr/>
          <a:lstStyle/>
          <a:p>
            <a:r>
              <a:rPr lang="en-GB" sz="2400" u="sng">
                <a:cs typeface="Arial"/>
              </a:rPr>
              <a:t>Microsoft Teams - Limitations</a:t>
            </a:r>
            <a:endParaRPr lang="en-GB" sz="2400" b="0">
              <a:cs typeface="Arial"/>
            </a:endParaRPr>
          </a:p>
          <a:p>
            <a:endParaRPr lang="en-GB">
              <a:cs typeface="Arial"/>
            </a:endParaRPr>
          </a:p>
        </p:txBody>
      </p:sp>
      <p:graphicFrame>
        <p:nvGraphicFramePr>
          <p:cNvPr id="21" name="Text Placeholder 2">
            <a:extLst>
              <a:ext uri="{FF2B5EF4-FFF2-40B4-BE49-F238E27FC236}">
                <a16:creationId xmlns:a16="http://schemas.microsoft.com/office/drawing/2014/main" id="{64AD0CF2-C1F8-DAEF-8D1E-3001F1C69804}"/>
              </a:ext>
            </a:extLst>
          </p:cNvPr>
          <p:cNvGraphicFramePr/>
          <p:nvPr>
            <p:extLst>
              <p:ext uri="{D42A27DB-BD31-4B8C-83A1-F6EECF244321}">
                <p14:modId xmlns:p14="http://schemas.microsoft.com/office/powerpoint/2010/main" val="227178608"/>
              </p:ext>
            </p:extLst>
          </p:nvPr>
        </p:nvGraphicFramePr>
        <p:xfrm>
          <a:off x="945109" y="1245326"/>
          <a:ext cx="10017647" cy="44380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47587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EFD219-8BCD-4714-AFB2-AA1C6CAA6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ACA4D1-E249-9D95-6206-8F198003D286}"/>
              </a:ext>
            </a:extLst>
          </p:cNvPr>
          <p:cNvSpPr>
            <a:spLocks noGrp="1"/>
          </p:cNvSpPr>
          <p:nvPr>
            <p:ph type="ctrTitle"/>
          </p:nvPr>
        </p:nvSpPr>
        <p:spPr>
          <a:xfrm>
            <a:off x="4549063" y="1060110"/>
            <a:ext cx="6801998" cy="4737780"/>
          </a:xfrm>
        </p:spPr>
        <p:txBody>
          <a:bodyPr anchor="ctr">
            <a:normAutofit/>
          </a:bodyPr>
          <a:lstStyle/>
          <a:p>
            <a:pPr marL="342900" indent="-342900" algn="l">
              <a:spcBef>
                <a:spcPts val="0"/>
              </a:spcBef>
              <a:buFont typeface="Arial,Sans-Serif"/>
              <a:buChar char="•"/>
            </a:pPr>
            <a:r>
              <a:rPr lang="en-GB" sz="1800" b="0">
                <a:cs typeface="Arial"/>
              </a:rPr>
              <a:t> information Overload</a:t>
            </a:r>
            <a:endParaRPr lang="en-US" sz="1800" b="0">
              <a:cs typeface="Arial"/>
            </a:endParaRPr>
          </a:p>
          <a:p>
            <a:pPr marL="342900" indent="-342900" algn="l">
              <a:spcBef>
                <a:spcPts val="0"/>
              </a:spcBef>
              <a:buFont typeface="Arial,Sans-Serif"/>
              <a:buChar char="•"/>
            </a:pPr>
            <a:r>
              <a:rPr lang="en-GB" sz="1800" b="0">
                <a:cs typeface="Arial"/>
              </a:rPr>
              <a:t>Too many chats and notifications can confuse staff.</a:t>
            </a:r>
            <a:endParaRPr lang="en-US" sz="1800" b="0">
              <a:cs typeface="Arial"/>
            </a:endParaRPr>
          </a:p>
          <a:p>
            <a:pPr marL="342900" indent="-342900" algn="l">
              <a:spcBef>
                <a:spcPts val="0"/>
              </a:spcBef>
              <a:buFont typeface="Arial,Sans-Serif"/>
              <a:buChar char="•"/>
            </a:pPr>
            <a:r>
              <a:rPr lang="en-GB" sz="1800" b="0">
                <a:cs typeface="Arial"/>
              </a:rPr>
              <a:t>(Microsoft, 2023)</a:t>
            </a:r>
            <a:endParaRPr lang="en-US" sz="1800" b="0">
              <a:cs typeface="Arial"/>
            </a:endParaRPr>
          </a:p>
          <a:p>
            <a:pPr marL="342900" indent="-342900" algn="l">
              <a:spcBef>
                <a:spcPts val="0"/>
              </a:spcBef>
              <a:buFont typeface="Arial,Sans-Serif"/>
              <a:buChar char="•"/>
            </a:pPr>
            <a:endParaRPr lang="en-GB" sz="1800" b="0">
              <a:cs typeface="Arial"/>
            </a:endParaRPr>
          </a:p>
          <a:p>
            <a:pPr marL="342900" indent="-342900" algn="l">
              <a:spcBef>
                <a:spcPts val="0"/>
              </a:spcBef>
              <a:buFont typeface="Arial,Sans-Serif"/>
              <a:buChar char="•"/>
            </a:pPr>
            <a:r>
              <a:rPr lang="en-GB" sz="1800" b="0">
                <a:cs typeface="Arial"/>
              </a:rPr>
              <a:t>Example: Sunrise care home carers might miss urgent messages about a resident’s fall because of non-essential group .</a:t>
            </a:r>
            <a:endParaRPr lang="en-US" sz="1800" b="0">
              <a:cs typeface="Arial"/>
            </a:endParaRPr>
          </a:p>
          <a:p>
            <a:pPr marL="342900" indent="-342900" algn="l">
              <a:spcBef>
                <a:spcPts val="0"/>
              </a:spcBef>
              <a:buFont typeface="Arial,Sans-Serif"/>
              <a:buChar char="•"/>
            </a:pPr>
            <a:endParaRPr lang="en-GB" sz="1800" b="0">
              <a:cs typeface="Arial"/>
            </a:endParaRPr>
          </a:p>
          <a:p>
            <a:pPr marL="342900" indent="-342900" algn="l">
              <a:spcBef>
                <a:spcPts val="0"/>
              </a:spcBef>
              <a:buFont typeface="Arial,Sans-Serif"/>
              <a:buChar char="•"/>
            </a:pPr>
            <a:r>
              <a:rPr lang="en-GB" sz="1800" b="0">
                <a:cs typeface="Arial"/>
              </a:rPr>
              <a:t>Data Privacy Risks</a:t>
            </a:r>
            <a:endParaRPr lang="en-US" sz="1800" b="0">
              <a:cs typeface="Arial"/>
            </a:endParaRPr>
          </a:p>
          <a:p>
            <a:pPr marL="342900" indent="-342900" algn="l">
              <a:spcBef>
                <a:spcPts val="0"/>
              </a:spcBef>
              <a:buFont typeface="Arial,Sans-Serif"/>
              <a:buChar char="•"/>
            </a:pPr>
            <a:r>
              <a:rPr lang="en-GB" sz="1800" b="0">
                <a:cs typeface="Arial"/>
              </a:rPr>
              <a:t>If Teams is used on personal phones without proper security, resident information could be exposed. </a:t>
            </a:r>
            <a:endParaRPr lang="en-US" sz="1800" b="0">
              <a:cs typeface="Arial"/>
            </a:endParaRPr>
          </a:p>
          <a:p>
            <a:pPr marL="342900" indent="-342900" algn="l">
              <a:spcBef>
                <a:spcPts val="0"/>
              </a:spcBef>
              <a:buFont typeface="Arial,Sans-Serif"/>
              <a:buChar char="•"/>
            </a:pPr>
            <a:r>
              <a:rPr lang="en-GB" sz="1800" b="0">
                <a:cs typeface="Arial"/>
              </a:rPr>
              <a:t>(LaPolla, 2020)</a:t>
            </a:r>
            <a:endParaRPr lang="en-US" sz="1800" b="0">
              <a:cs typeface="Arial"/>
            </a:endParaRPr>
          </a:p>
          <a:p>
            <a:pPr marL="342900" indent="-342900" algn="l">
              <a:spcBef>
                <a:spcPts val="0"/>
              </a:spcBef>
              <a:buFont typeface="Arial,Sans-Serif"/>
              <a:buChar char="•"/>
            </a:pPr>
            <a:endParaRPr lang="en-GB" sz="1800" b="0">
              <a:cs typeface="Arial"/>
            </a:endParaRPr>
          </a:p>
          <a:p>
            <a:pPr marL="342900" indent="-342900" algn="l">
              <a:spcBef>
                <a:spcPts val="0"/>
              </a:spcBef>
              <a:buFont typeface="Arial,Sans-Serif"/>
              <a:buChar char="•"/>
            </a:pPr>
            <a:r>
              <a:rPr lang="en-GB" sz="1800" b="0">
                <a:cs typeface="Arial"/>
              </a:rPr>
              <a:t>Example:, A screenshot of a  sunrise care home’s care plan might be shared outside the organisation by mistake.</a:t>
            </a:r>
            <a:endParaRPr lang="en-GB" sz="1800"/>
          </a:p>
        </p:txBody>
      </p:sp>
      <p:sp>
        <p:nvSpPr>
          <p:cNvPr id="10" name="Rectangle 9">
            <a:extLst>
              <a:ext uri="{FF2B5EF4-FFF2-40B4-BE49-F238E27FC236}">
                <a16:creationId xmlns:a16="http://schemas.microsoft.com/office/drawing/2014/main" id="{06F0BB8C-8C08-44AD-9EBB-B43BE66A5B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6646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Beyond the VLE: Transforming Online Discussion and Collaboration">
            <a:extLst>
              <a:ext uri="{FF2B5EF4-FFF2-40B4-BE49-F238E27FC236}">
                <a16:creationId xmlns:a16="http://schemas.microsoft.com/office/drawing/2014/main" id="{BC1261DC-FA3A-97D3-D810-259B8F190C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86775"/>
            <a:ext cx="3909086" cy="6331604"/>
          </a:xfrm>
          <a:prstGeom prst="rect">
            <a:avLst/>
          </a:prstGeom>
        </p:spPr>
      </p:pic>
    </p:spTree>
    <p:extLst>
      <p:ext uri="{BB962C8B-B14F-4D97-AF65-F5344CB8AC3E}">
        <p14:creationId xmlns:p14="http://schemas.microsoft.com/office/powerpoint/2010/main" val="12201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ADEBE-8E1C-76B7-8DA0-851CF921A2CC}"/>
              </a:ext>
            </a:extLst>
          </p:cNvPr>
          <p:cNvSpPr>
            <a:spLocks noGrp="1"/>
          </p:cNvSpPr>
          <p:nvPr>
            <p:ph type="title"/>
          </p:nvPr>
        </p:nvSpPr>
        <p:spPr>
          <a:xfrm>
            <a:off x="1282703" y="1289888"/>
            <a:ext cx="5854698" cy="4278224"/>
          </a:xfrm>
        </p:spPr>
        <p:txBody>
          <a:bodyPr vert="horz" lIns="91440" tIns="45720" rIns="91440" bIns="45720" rtlCol="0" anchor="ctr">
            <a:normAutofit/>
          </a:bodyPr>
          <a:lstStyle/>
          <a:p>
            <a:pPr marL="342900" indent="-342900" algn="r"/>
            <a:r>
              <a:rPr lang="en-US" sz="2200"/>
              <a:t>Time-Consuming to Maintain</a:t>
            </a:r>
          </a:p>
          <a:p>
            <a:pPr marL="342900" indent="-342900" algn="r"/>
            <a:r>
              <a:rPr lang="en-US" sz="2200"/>
              <a:t>Creating and updating spreadsheets can be time consuming, especially when managing data for 35 residents (Lee et al., 2023).</a:t>
            </a:r>
          </a:p>
          <a:p>
            <a:pPr marL="342900" indent="-342900" algn="r"/>
            <a:br>
              <a:rPr lang="en-US" sz="2200"/>
            </a:br>
            <a:endParaRPr lang="en-US" sz="2200"/>
          </a:p>
          <a:p>
            <a:pPr marL="342900" indent="-342900" algn="r"/>
            <a:r>
              <a:rPr lang="en-US" sz="2200"/>
              <a:t>Example: Staff must spend extra time entering daily health observations instead of using that time for direct resident care.</a:t>
            </a:r>
          </a:p>
        </p:txBody>
      </p:sp>
      <p:sp>
        <p:nvSpPr>
          <p:cNvPr id="3" name="Text Placeholder 2">
            <a:extLst>
              <a:ext uri="{FF2B5EF4-FFF2-40B4-BE49-F238E27FC236}">
                <a16:creationId xmlns:a16="http://schemas.microsoft.com/office/drawing/2014/main" id="{40B5CF21-93A3-D63B-79D0-1EC15604104D}"/>
              </a:ext>
            </a:extLst>
          </p:cNvPr>
          <p:cNvSpPr>
            <a:spLocks noGrp="1"/>
          </p:cNvSpPr>
          <p:nvPr>
            <p:ph type="body" idx="1"/>
          </p:nvPr>
        </p:nvSpPr>
        <p:spPr>
          <a:xfrm>
            <a:off x="7918221" y="1289889"/>
            <a:ext cx="2989891" cy="4278223"/>
          </a:xfrm>
        </p:spPr>
        <p:txBody>
          <a:bodyPr vert="horz" lIns="91440" tIns="45720" rIns="91440" bIns="45720" rtlCol="0" anchor="ctr">
            <a:normAutofit/>
          </a:bodyPr>
          <a:lstStyle/>
          <a:p>
            <a:pPr algn="l">
              <a:lnSpc>
                <a:spcPct val="110000"/>
              </a:lnSpc>
            </a:pPr>
            <a:r>
              <a:rPr lang="en-US" sz="1700">
                <a:solidFill>
                  <a:schemeClr val="tx1"/>
                </a:solidFill>
              </a:rPr>
              <a:t>Dependency on Technology  </a:t>
            </a:r>
          </a:p>
          <a:p>
            <a:pPr algn="l">
              <a:lnSpc>
                <a:spcPct val="110000"/>
              </a:lnSpc>
            </a:pPr>
            <a:r>
              <a:rPr lang="en-US" sz="1700">
                <a:solidFill>
                  <a:schemeClr val="tx1"/>
                </a:solidFill>
              </a:rPr>
              <a:t>When Teams or the internet goes down, communication stops. </a:t>
            </a:r>
          </a:p>
          <a:p>
            <a:pPr algn="l">
              <a:lnSpc>
                <a:spcPct val="110000"/>
              </a:lnSpc>
            </a:pPr>
            <a:r>
              <a:rPr lang="en-US" sz="1700">
                <a:solidFill>
                  <a:schemeClr val="tx1"/>
                </a:solidFill>
              </a:rPr>
              <a:t>(Bail, 2022</a:t>
            </a:r>
          </a:p>
          <a:p>
            <a:pPr algn="l">
              <a:lnSpc>
                <a:spcPct val="110000"/>
              </a:lnSpc>
            </a:pPr>
            <a:br>
              <a:rPr lang="en-US" sz="1700">
                <a:solidFill>
                  <a:schemeClr val="tx1"/>
                </a:solidFill>
              </a:rPr>
            </a:br>
            <a:endParaRPr lang="en-US" sz="1700">
              <a:solidFill>
                <a:schemeClr val="tx1"/>
              </a:solidFill>
            </a:endParaRPr>
          </a:p>
          <a:p>
            <a:pPr algn="l">
              <a:lnSpc>
                <a:spcPct val="110000"/>
              </a:lnSpc>
            </a:pPr>
            <a:r>
              <a:rPr lang="en-US" sz="1700">
                <a:solidFill>
                  <a:schemeClr val="tx1"/>
                </a:solidFill>
              </a:rPr>
              <a:t>Example: , if the Wi-Fi fails during a night shift, carers may not receive medication instructions on time.  </a:t>
            </a:r>
          </a:p>
        </p:txBody>
      </p:sp>
    </p:spTree>
    <p:extLst>
      <p:ext uri="{BB962C8B-B14F-4D97-AF65-F5344CB8AC3E}">
        <p14:creationId xmlns:p14="http://schemas.microsoft.com/office/powerpoint/2010/main" val="33954469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0D418-BA15-B64B-1C57-DACB21615AA7}"/>
              </a:ext>
            </a:extLst>
          </p:cNvPr>
          <p:cNvSpPr>
            <a:spLocks noGrp="1"/>
          </p:cNvSpPr>
          <p:nvPr>
            <p:ph type="ctrTitle"/>
          </p:nvPr>
        </p:nvSpPr>
        <p:spPr>
          <a:xfrm>
            <a:off x="4927472" y="609600"/>
            <a:ext cx="6340084" cy="1326321"/>
          </a:xfrm>
        </p:spPr>
        <p:txBody>
          <a:bodyPr vert="horz" lIns="91440" tIns="45720" rIns="91440" bIns="45720" rtlCol="0" anchor="ctr">
            <a:normAutofit/>
          </a:bodyPr>
          <a:lstStyle/>
          <a:p>
            <a:r>
              <a:rPr lang="en-US" sz="3400"/>
              <a:t>Checklist</a:t>
            </a:r>
          </a:p>
        </p:txBody>
      </p:sp>
      <p:sp>
        <p:nvSpPr>
          <p:cNvPr id="3" name="Content Placeholder 2">
            <a:extLst>
              <a:ext uri="{FF2B5EF4-FFF2-40B4-BE49-F238E27FC236}">
                <a16:creationId xmlns:a16="http://schemas.microsoft.com/office/drawing/2014/main" id="{4AF34406-E666-2451-734F-2911A4BA2916}"/>
              </a:ext>
            </a:extLst>
          </p:cNvPr>
          <p:cNvSpPr>
            <a:spLocks noGrp="1"/>
          </p:cNvSpPr>
          <p:nvPr>
            <p:ph type="subTitle" idx="1"/>
          </p:nvPr>
        </p:nvSpPr>
        <p:spPr>
          <a:xfrm>
            <a:off x="4927471" y="2096064"/>
            <a:ext cx="6340085" cy="3695136"/>
          </a:xfrm>
        </p:spPr>
        <p:txBody>
          <a:bodyPr vert="horz" lIns="91440" tIns="45720" rIns="91440" bIns="45720" rtlCol="0">
            <a:normAutofit/>
          </a:bodyPr>
          <a:lstStyle/>
          <a:p>
            <a:pPr marL="342900" indent="-228600" algn="l">
              <a:lnSpc>
                <a:spcPct val="110000"/>
              </a:lnSpc>
              <a:buFont typeface="Arial" panose="020B0604020202020204" pitchFamily="34" charset="0"/>
              <a:buChar char="•"/>
            </a:pPr>
            <a:r>
              <a:rPr lang="en-US" sz="1700"/>
              <a:t>Keep Sunrise Residential Care Home resident’s record safe, confidential and updated. Use Excel to store health, medication and appointment information (Bail, 2022).</a:t>
            </a:r>
          </a:p>
          <a:p>
            <a:pPr marL="342900" indent="-228600" algn="l">
              <a:lnSpc>
                <a:spcPct val="110000"/>
              </a:lnSpc>
              <a:buFont typeface="Arial" panose="020B0604020202020204" pitchFamily="34" charset="0"/>
              <a:buChar char="•"/>
            </a:pPr>
            <a:r>
              <a:rPr lang="en-US" sz="1700"/>
              <a:t>Use Excel charts and reports to see patterns. Limit access to sensitive information based on staff roles.</a:t>
            </a:r>
          </a:p>
          <a:p>
            <a:pPr marL="342900" indent="-228600" algn="l">
              <a:lnSpc>
                <a:spcPct val="110000"/>
              </a:lnSpc>
              <a:buFont typeface="Arial" panose="020B0604020202020204" pitchFamily="34" charset="0"/>
              <a:buChar char="•"/>
            </a:pPr>
            <a:r>
              <a:rPr lang="en-US" sz="1700"/>
              <a:t>Use cloud storage to avoid losing data (LaPolla, 2020).</a:t>
            </a:r>
          </a:p>
          <a:p>
            <a:pPr marL="342900" indent="-228600" algn="l">
              <a:lnSpc>
                <a:spcPct val="110000"/>
              </a:lnSpc>
              <a:buFont typeface="Arial" panose="020B0604020202020204" pitchFamily="34" charset="0"/>
              <a:buChar char="•"/>
            </a:pPr>
            <a:r>
              <a:rPr lang="en-US" sz="1700"/>
              <a:t>Communicate with staff: Use Teams for shift changes, updates, and important messages (Varsi et al., 2021).</a:t>
            </a:r>
          </a:p>
          <a:p>
            <a:pPr indent="-228600" algn="l">
              <a:lnSpc>
                <a:spcPct val="110000"/>
              </a:lnSpc>
              <a:buFont typeface="Arial" panose="020B0604020202020204" pitchFamily="34" charset="0"/>
              <a:buChar char="•"/>
            </a:pPr>
            <a:endParaRPr lang="en-US" sz="1700"/>
          </a:p>
          <a:p>
            <a:pPr indent="-228600" algn="l">
              <a:lnSpc>
                <a:spcPct val="110000"/>
              </a:lnSpc>
              <a:buFont typeface="Arial" panose="020B0604020202020204" pitchFamily="34" charset="0"/>
              <a:buChar char="•"/>
            </a:pPr>
            <a:endParaRPr lang="en-US" sz="1700"/>
          </a:p>
        </p:txBody>
      </p:sp>
      <p:pic>
        <p:nvPicPr>
          <p:cNvPr id="11" name="Picture 10" descr="Hand holding a pen shading number on a sheet">
            <a:extLst>
              <a:ext uri="{FF2B5EF4-FFF2-40B4-BE49-F238E27FC236}">
                <a16:creationId xmlns:a16="http://schemas.microsoft.com/office/drawing/2014/main" id="{BC0B1764-1094-479C-5677-4119E18F2EAA}"/>
              </a:ext>
            </a:extLst>
          </p:cNvPr>
          <p:cNvPicPr>
            <a:picLocks noChangeAspect="1"/>
          </p:cNvPicPr>
          <p:nvPr/>
        </p:nvPicPr>
        <p:blipFill>
          <a:blip r:embed="rId3"/>
          <a:srcRect l="50753" r="4124" b="-1"/>
          <a:stretch>
            <a:fillRect/>
          </a:stretch>
        </p:blipFill>
        <p:spPr>
          <a:xfrm>
            <a:off x="20" y="10"/>
            <a:ext cx="4635987" cy="6857990"/>
          </a:xfrm>
          <a:prstGeom prst="rect">
            <a:avLst/>
          </a:prstGeom>
        </p:spPr>
      </p:pic>
    </p:spTree>
    <p:extLst>
      <p:ext uri="{BB962C8B-B14F-4D97-AF65-F5344CB8AC3E}">
        <p14:creationId xmlns:p14="http://schemas.microsoft.com/office/powerpoint/2010/main" val="1277342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D3B5B10-E030-B14E-5C82-13A465C91D5B}"/>
              </a:ext>
            </a:extLst>
          </p:cNvPr>
          <p:cNvSpPr txBox="1"/>
          <p:nvPr/>
        </p:nvSpPr>
        <p:spPr>
          <a:xfrm>
            <a:off x="770193" y="1406858"/>
            <a:ext cx="10651613" cy="3310906"/>
          </a:xfrm>
          <a:prstGeom prst="rect">
            <a:avLst/>
          </a:prstGeom>
          <a:noFill/>
        </p:spPr>
        <p:txBody>
          <a:bodyPr wrap="square">
            <a:spAutoFit/>
          </a:bodyPr>
          <a:lstStyle/>
          <a:p>
            <a:pPr marL="342900" indent="-342900">
              <a:lnSpc>
                <a:spcPct val="110000"/>
              </a:lnSpc>
              <a:buFont typeface="Arial" panose="020B0604020202020204" pitchFamily="34" charset="0"/>
              <a:buChar char="•"/>
            </a:pPr>
            <a:r>
              <a:rPr lang="en-GB" sz="2400">
                <a:latin typeface="Arial" panose="020B0604020202020204" pitchFamily="34" charset="0"/>
                <a:cs typeface="Arial" panose="020B0604020202020204" pitchFamily="34" charset="0"/>
              </a:rPr>
              <a:t>Train staff on digital tools: Sunrise Residential Care Home can teach staff to use digital tools, regular training sessions on cyber security (</a:t>
            </a:r>
            <a:r>
              <a:rPr lang="en-GB" sz="2400" err="1">
                <a:latin typeface="Arial" panose="020B0604020202020204" pitchFamily="34" charset="0"/>
                <a:cs typeface="Arial" panose="020B0604020202020204" pitchFamily="34" charset="0"/>
              </a:rPr>
              <a:t>Xia</a:t>
            </a:r>
            <a:r>
              <a:rPr lang="en-GB" sz="2400">
                <a:latin typeface="Arial" panose="020B0604020202020204" pitchFamily="34" charset="0"/>
                <a:cs typeface="Arial" panose="020B0604020202020204" pitchFamily="34" charset="0"/>
              </a:rPr>
              <a:t> et al., 2020).</a:t>
            </a:r>
          </a:p>
          <a:p>
            <a:pPr marL="342900" indent="-342900">
              <a:lnSpc>
                <a:spcPct val="110000"/>
              </a:lnSpc>
              <a:buFont typeface="Arial" panose="020B0604020202020204" pitchFamily="34" charset="0"/>
              <a:buChar char="•"/>
            </a:pPr>
            <a:r>
              <a:rPr lang="en-GB" sz="2400">
                <a:latin typeface="Arial" panose="020B0604020202020204" pitchFamily="34" charset="0"/>
                <a:cs typeface="Arial" panose="020B0604020202020204" pitchFamily="34" charset="0"/>
              </a:rPr>
              <a:t>Backup data regularly.</a:t>
            </a:r>
          </a:p>
          <a:p>
            <a:pPr marL="342900" indent="-342900">
              <a:lnSpc>
                <a:spcPct val="110000"/>
              </a:lnSpc>
              <a:buFont typeface="Arial" panose="020B0604020202020204" pitchFamily="34" charset="0"/>
              <a:buChar char="•"/>
            </a:pPr>
            <a:r>
              <a:rPr lang="en-GB" sz="2400">
                <a:latin typeface="Arial" panose="020B0604020202020204" pitchFamily="34" charset="0"/>
                <a:cs typeface="Arial" panose="020B0604020202020204" pitchFamily="34" charset="0"/>
              </a:rPr>
              <a:t>Device Security, lock devices when unattended, install antivirus and security updates.</a:t>
            </a:r>
          </a:p>
          <a:p>
            <a:pPr marL="342900" indent="-342900">
              <a:lnSpc>
                <a:spcPct val="110000"/>
              </a:lnSpc>
              <a:buFont typeface="Arial" panose="020B0604020202020204" pitchFamily="34" charset="0"/>
              <a:buChar char="•"/>
            </a:pPr>
            <a:r>
              <a:rPr lang="en-GB" sz="2400">
                <a:latin typeface="Arial" panose="020B0604020202020204" pitchFamily="34" charset="0"/>
                <a:cs typeface="Arial" panose="020B0604020202020204" pitchFamily="34" charset="0"/>
              </a:rPr>
              <a:t>Staff must use strong passwords and two-factor authentication for all accounts.</a:t>
            </a:r>
            <a:endParaRPr lang="en-PK"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2079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anim calcmode="lin" valueType="num">
                                      <p:cBhvr additive="base">
                                        <p:cTn id="11"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anim calcmode="lin" valueType="num">
                                      <p:cBhvr additive="base">
                                        <p:cTn id="15"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anim calcmode="lin" valueType="num">
                                      <p:cBhvr additive="base">
                                        <p:cTn id="19"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30D45-C2B1-A88B-5896-0B5EEEB086AB}"/>
              </a:ext>
            </a:extLst>
          </p:cNvPr>
          <p:cNvSpPr>
            <a:spLocks noGrp="1"/>
          </p:cNvSpPr>
          <p:nvPr>
            <p:ph type="title"/>
          </p:nvPr>
        </p:nvSpPr>
        <p:spPr>
          <a:xfrm>
            <a:off x="723003" y="-159766"/>
            <a:ext cx="11107289" cy="1343850"/>
          </a:xfrm>
        </p:spPr>
        <p:txBody>
          <a:bodyPr anchor="ctr">
            <a:noAutofit/>
          </a:bodyPr>
          <a:lstStyle/>
          <a:p>
            <a:r>
              <a:rPr lang="en-GB" sz="3000" u="sng" dirty="0">
                <a:latin typeface="Arial" panose="020B0604020202020204" pitchFamily="34" charset="0"/>
                <a:cs typeface="Arial" panose="020B0604020202020204" pitchFamily="34" charset="0"/>
              </a:rPr>
              <a:t>Reference (HARVARD Style)</a:t>
            </a:r>
          </a:p>
        </p:txBody>
      </p:sp>
      <p:sp>
        <p:nvSpPr>
          <p:cNvPr id="7" name="TextBox 6">
            <a:extLst>
              <a:ext uri="{FF2B5EF4-FFF2-40B4-BE49-F238E27FC236}">
                <a16:creationId xmlns:a16="http://schemas.microsoft.com/office/drawing/2014/main" id="{790BE9CC-6413-5446-60F4-9E325DE644ED}"/>
              </a:ext>
            </a:extLst>
          </p:cNvPr>
          <p:cNvSpPr txBox="1"/>
          <p:nvPr/>
        </p:nvSpPr>
        <p:spPr>
          <a:xfrm>
            <a:off x="5734292" y="1721697"/>
            <a:ext cx="6096000" cy="3347840"/>
          </a:xfrm>
          <a:prstGeom prst="rect">
            <a:avLst/>
          </a:prstGeom>
          <a:noFill/>
        </p:spPr>
        <p:txBody>
          <a:bodyPr wrap="square">
            <a:spAutoFit/>
          </a:bodyPr>
          <a:lstStyle/>
          <a:p>
            <a:pPr marL="342900" indent="-342900">
              <a:lnSpc>
                <a:spcPct val="150000"/>
              </a:lnSpc>
              <a:buFont typeface="Wingdings" pitchFamily="2" charset="2"/>
              <a:buChar char="Ø"/>
            </a:pPr>
            <a:r>
              <a:rPr lang="en-GB" sz="2400" b="0" i="0" dirty="0">
                <a:effectLst/>
                <a:latin typeface="UICTFontTextStyleBody"/>
              </a:rPr>
              <a:t>Bail, K. (2022). Using health information technology in residential aged care: Outcomes for residents, staff and services. *International Journal of Medical Informatics*, 158, 104647.</a:t>
            </a:r>
            <a:endParaRPr lang="en-GB" sz="2400" dirty="0">
              <a:effectLst/>
              <a:latin typeface=".AppleSystemUIFont"/>
            </a:endParaRPr>
          </a:p>
          <a:p>
            <a:pPr marL="342900" indent="-342900">
              <a:lnSpc>
                <a:spcPct val="150000"/>
              </a:lnSpc>
              <a:buFont typeface="Wingdings" pitchFamily="2" charset="2"/>
              <a:buChar char="Ø"/>
            </a:pPr>
            <a:endParaRPr lang="en-GB" sz="2400" dirty="0">
              <a:latin typeface="Arial" panose="020B0604020202020204" pitchFamily="34" charset="0"/>
              <a:cs typeface="Arial" panose="020B0604020202020204" pitchFamily="34" charset="0"/>
            </a:endParaRPr>
          </a:p>
        </p:txBody>
      </p:sp>
      <p:pic>
        <p:nvPicPr>
          <p:cNvPr id="3" name="Picture 2" descr="How to Cite in Harvard Referencing Style - Enago Academy">
            <a:extLst>
              <a:ext uri="{FF2B5EF4-FFF2-40B4-BE49-F238E27FC236}">
                <a16:creationId xmlns:a16="http://schemas.microsoft.com/office/drawing/2014/main" id="{226DFA0B-5BC7-AA7B-BC1D-778B677823B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1708" y="1721697"/>
            <a:ext cx="4777686" cy="2793842"/>
          </a:xfrm>
          <a:prstGeom prst="rect">
            <a:avLst/>
          </a:prstGeom>
        </p:spPr>
      </p:pic>
      <p:sp>
        <p:nvSpPr>
          <p:cNvPr id="5" name="TextBox 4">
            <a:extLst>
              <a:ext uri="{FF2B5EF4-FFF2-40B4-BE49-F238E27FC236}">
                <a16:creationId xmlns:a16="http://schemas.microsoft.com/office/drawing/2014/main" id="{3818F420-9087-37FB-08A4-B36D5ABBF204}"/>
              </a:ext>
            </a:extLst>
          </p:cNvPr>
          <p:cNvSpPr txBox="1"/>
          <p:nvPr/>
        </p:nvSpPr>
        <p:spPr>
          <a:xfrm>
            <a:off x="361708" y="5053152"/>
            <a:ext cx="11107288" cy="1619418"/>
          </a:xfrm>
          <a:prstGeom prst="rect">
            <a:avLst/>
          </a:prstGeom>
          <a:noFill/>
        </p:spPr>
        <p:txBody>
          <a:bodyPr wrap="square">
            <a:spAutoFit/>
          </a:bodyPr>
          <a:lstStyle/>
          <a:p>
            <a:pPr marL="342900" indent="-342900">
              <a:lnSpc>
                <a:spcPct val="150000"/>
              </a:lnSpc>
              <a:buFont typeface="Wingdings" pitchFamily="2" charset="2"/>
              <a:buChar char="Ø"/>
            </a:pPr>
            <a:r>
              <a:rPr lang="en-GB" sz="2300" b="0" i="0" dirty="0" err="1">
                <a:effectLst/>
                <a:latin typeface="UICTFontTextStyleBody"/>
              </a:rPr>
              <a:t>LaPolla</a:t>
            </a:r>
            <a:r>
              <a:rPr lang="en-GB" sz="2300" b="0" i="0" dirty="0">
                <a:effectLst/>
                <a:latin typeface="UICTFontTextStyleBody"/>
              </a:rPr>
              <a:t>, F. W. Z. (2020). Excel for data visualisation in academic health sciences libraries: A qualitative case study. *Journal of the Medical Library Association*, 108(4), 567–573.</a:t>
            </a:r>
            <a:endParaRPr lang="en-GB" sz="2300" dirty="0">
              <a:effectLst/>
              <a:latin typeface=".AppleSystemUIFont"/>
            </a:endParaRPr>
          </a:p>
          <a:p>
            <a:pPr marL="342900" indent="-342900">
              <a:lnSpc>
                <a:spcPct val="150000"/>
              </a:lnSpc>
              <a:buFont typeface="Wingdings" pitchFamily="2" charset="2"/>
              <a:buChar char="Ø"/>
            </a:pPr>
            <a:endParaRPr lang="en-GB"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3066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extBox 4">
            <a:extLst>
              <a:ext uri="{FF2B5EF4-FFF2-40B4-BE49-F238E27FC236}">
                <a16:creationId xmlns:a16="http://schemas.microsoft.com/office/drawing/2014/main" id="{121088A8-9604-2C58-B349-38FE1B35694C}"/>
              </a:ext>
            </a:extLst>
          </p:cNvPr>
          <p:cNvGraphicFramePr/>
          <p:nvPr/>
        </p:nvGraphicFramePr>
        <p:xfrm>
          <a:off x="260140" y="2190998"/>
          <a:ext cx="11266129" cy="334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45448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60573AE-353B-229E-64A3-C906C72FE8E6}"/>
              </a:ext>
            </a:extLst>
          </p:cNvPr>
          <p:cNvSpPr>
            <a:spLocks noGrp="1"/>
          </p:cNvSpPr>
          <p:nvPr>
            <p:ph type="title" idx="4294967295"/>
          </p:nvPr>
        </p:nvSpPr>
        <p:spPr>
          <a:xfrm>
            <a:off x="4927472" y="609600"/>
            <a:ext cx="6340084" cy="1326321"/>
          </a:xfrm>
        </p:spPr>
        <p:txBody>
          <a:bodyPr vert="horz" lIns="91440" tIns="45720" rIns="91440" bIns="45720" rtlCol="0" anchor="ctr">
            <a:normAutofit/>
          </a:bodyPr>
          <a:lstStyle/>
          <a:p>
            <a:r>
              <a:rPr lang="en-US"/>
              <a:t>Conclusion</a:t>
            </a:r>
          </a:p>
          <a:p>
            <a:endParaRPr lang="en-US"/>
          </a:p>
          <a:p>
            <a:endParaRPr lang="en-US"/>
          </a:p>
        </p:txBody>
      </p:sp>
      <p:pic>
        <p:nvPicPr>
          <p:cNvPr id="12" name="Picture 11" descr="Sunset silhouette of scaffolding in construction site">
            <a:extLst>
              <a:ext uri="{FF2B5EF4-FFF2-40B4-BE49-F238E27FC236}">
                <a16:creationId xmlns:a16="http://schemas.microsoft.com/office/drawing/2014/main" id="{638FCA36-1FFF-E284-2C80-465D9B2F7CE5}"/>
              </a:ext>
            </a:extLst>
          </p:cNvPr>
          <p:cNvPicPr>
            <a:picLocks noChangeAspect="1"/>
          </p:cNvPicPr>
          <p:nvPr/>
        </p:nvPicPr>
        <p:blipFill>
          <a:blip r:embed="rId4"/>
          <a:srcRect l="31550" r="23326" b="-1"/>
          <a:stretch>
            <a:fillRect/>
          </a:stretch>
        </p:blipFill>
        <p:spPr>
          <a:xfrm>
            <a:off x="20" y="10"/>
            <a:ext cx="4635987" cy="6857990"/>
          </a:xfrm>
          <a:prstGeom prst="rect">
            <a:avLst/>
          </a:prstGeom>
        </p:spPr>
      </p:pic>
      <p:sp>
        <p:nvSpPr>
          <p:cNvPr id="10" name="Content Placeholder 2">
            <a:extLst>
              <a:ext uri="{FF2B5EF4-FFF2-40B4-BE49-F238E27FC236}">
                <a16:creationId xmlns:a16="http://schemas.microsoft.com/office/drawing/2014/main" id="{C898C238-97EC-1413-E3B2-4AFA5FE6FFD8}"/>
              </a:ext>
            </a:extLst>
          </p:cNvPr>
          <p:cNvSpPr txBox="1">
            <a:spLocks/>
          </p:cNvSpPr>
          <p:nvPr/>
        </p:nvSpPr>
        <p:spPr>
          <a:xfrm>
            <a:off x="4927471" y="2096064"/>
            <a:ext cx="6340085" cy="3695136"/>
          </a:xfrm>
          <a:prstGeom prst="rect">
            <a:avLst/>
          </a:prstGeom>
        </p:spPr>
        <p:txBody>
          <a:bodyPr vert="horz" lIns="91440" tIns="45720" rIns="91440" bIns="45720" rtlCol="0">
            <a:normAutofit/>
          </a:bodyPr>
          <a:lstStyle>
            <a:lvl1pPr marL="0" indent="0" algn="l" defTabSz="914400" rtl="0" eaLnBrk="1" latinLnBrk="0" hangingPunct="1">
              <a:lnSpc>
                <a:spcPct val="120000"/>
              </a:lnSpc>
              <a:spcBef>
                <a:spcPts val="1000"/>
              </a:spcBef>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120000"/>
              </a:lnSpc>
              <a:spcBef>
                <a:spcPts val="500"/>
              </a:spcBef>
              <a:buFont typeface="Neue Haas Grotesk Text Pro" panose="020B05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120000"/>
              </a:lnSpc>
              <a:spcBef>
                <a:spcPts val="500"/>
              </a:spcBef>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120000"/>
              </a:lnSpc>
              <a:spcBef>
                <a:spcPts val="500"/>
              </a:spcBef>
              <a:buFont typeface="Neue Haas Grotesk Text Pro" panose="020B05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pPr marL="342900" indent="-228600">
              <a:lnSpc>
                <a:spcPct val="110000"/>
              </a:lnSpc>
              <a:buClr>
                <a:schemeClr val="accent1"/>
              </a:buClr>
              <a:buSzPct val="80000"/>
              <a:buFont typeface="Arial" panose="020B0604020202020204" pitchFamily="34" charset="0"/>
              <a:buChar char="•"/>
            </a:pPr>
            <a:r>
              <a:rPr lang="en-US" sz="2200">
                <a:effectLst>
                  <a:outerShdw blurRad="50800" dist="38100" dir="2700000" algn="tl" rotWithShape="0">
                    <a:srgbClr val="000000">
                      <a:alpha val="48000"/>
                    </a:srgbClr>
                  </a:outerShdw>
                </a:effectLst>
              </a:rPr>
              <a:t>Implementing Microsoft Excel and Microsoft Teams at Sunrise Residential Care Home can lead to significant improvements in operational efficiency, communication and resident care. While challenges such as staff training and technical limitations exist, the benefits for both staff and residents make digital adoption a valuable step forward.</a:t>
            </a:r>
          </a:p>
        </p:txBody>
      </p:sp>
      <p:cxnSp>
        <p:nvCxnSpPr>
          <p:cNvPr id="15" name="Straight Connector 14">
            <a:extLst>
              <a:ext uri="{FF2B5EF4-FFF2-40B4-BE49-F238E27FC236}">
                <a16:creationId xmlns:a16="http://schemas.microsoft.com/office/drawing/2014/main" id="{035B6751-4DEE-4DA5-96EC-EA28668BA5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35990"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0056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78346F"/>
      </a:dk2>
      <a:lt2>
        <a:srgbClr val="D9A8D2"/>
      </a:lt2>
      <a:accent1>
        <a:srgbClr val="CE57AB"/>
      </a:accent1>
      <a:accent2>
        <a:srgbClr val="8E8EFD"/>
      </a:accent2>
      <a:accent3>
        <a:srgbClr val="7CBCE0"/>
      </a:accent3>
      <a:accent4>
        <a:srgbClr val="70BF9F"/>
      </a:accent4>
      <a:accent5>
        <a:srgbClr val="A5B960"/>
      </a:accent5>
      <a:accent6>
        <a:srgbClr val="D47A57"/>
      </a:accent6>
      <a:hlink>
        <a:srgbClr val="D164DE"/>
      </a:hlink>
      <a:folHlink>
        <a:srgbClr val="BE87C4"/>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D4FE1632-F131-47D3-A814-99E9CD025E2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5a991ecf8470d51b3f87ec97a2c941b6">
  <xsd:schema xmlns:xsd="http://www.w3.org/2001/XMLSchema" xmlns:xs="http://www.w3.org/2001/XMLSchema" xmlns:p="http://schemas.microsoft.com/office/2006/metadata/properties" xmlns:ns3="3ef5847a-e696-4fee-a2c0-6c3f87568321" targetNamespace="http://schemas.microsoft.com/office/2006/metadata/properties" ma:root="true" ma:fieldsID="96a11875f309902fd9dafcf3a60b6cb5"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99288F22-F897-4684-980C-7C71D5698C24}">
  <ds:schemaRefs>
    <ds:schemaRef ds:uri="http://schemas.microsoft.com/office/2006/metadata/contentType"/>
    <ds:schemaRef ds:uri="http://schemas.microsoft.com/office/2006/metadata/properties/metaAttributes"/>
    <ds:schemaRef ds:uri="http://www.w3.org/2000/xmlns/"/>
    <ds:schemaRef ds:uri="http://www.w3.org/2001/XMLSchema"/>
    <ds:schemaRef ds:uri="3ef5847a-e696-4fee-a2c0-6c3f87568321"/>
  </ds:schemaRefs>
</ds:datastoreItem>
</file>

<file path=customXml/itemProps2.xml><?xml version="1.0" encoding="utf-8"?>
<ds:datastoreItem xmlns:ds="http://schemas.openxmlformats.org/officeDocument/2006/customXml" ds:itemID="{9FDD8DC7-5D38-4E32-92AB-BDF1826E6BF2}">
  <ds:schemaRefs>
    <ds:schemaRef ds:uri="http://schemas.microsoft.com/sharepoint/v3/contenttype/forms"/>
  </ds:schemaRefs>
</ds:datastoreItem>
</file>

<file path=customXml/itemProps3.xml><?xml version="1.0" encoding="utf-8"?>
<ds:datastoreItem xmlns:ds="http://schemas.openxmlformats.org/officeDocument/2006/customXml" ds:itemID="{FA207DE7-42E1-4318-A906-AD0655D11EEC}">
  <ds:schemaRefs>
    <ds:schemaRef ds:uri="http://schemas.microsoft.com/office/2006/metadata/properties"/>
    <ds:schemaRef ds:uri="http://www.w3.org/2000/xmlns/"/>
    <ds:schemaRef ds:uri="3ef5847a-e696-4fee-a2c0-6c3f87568321"/>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Damask</Template>
  <Application>Microsoft Office PowerPoint</Application>
  <PresentationFormat>Widescreen</PresentationFormat>
  <Slides>28</Slides>
  <Notes>3</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Damask</vt:lpstr>
      <vt:lpstr>LCHS40007 Digital Skills &amp; Research Methods</vt:lpstr>
      <vt:lpstr>  Contents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Microsoft Teams - Limitations </vt:lpstr>
      <vt:lpstr> information Overload Too many chats and notifications can confuse staff. (Microsoft, 2023)  Example: Sunrise care home carers might miss urgent messages about a resident’s fall because of non-essential group .  Data Privacy Risks If Teams is used on personal phones without proper security, resident information could be exposed.  (LaPolla, 2020)  Example:, A screenshot of a  sunrise care home’s care plan might be shared outside the organisation by mistake.</vt:lpstr>
      <vt:lpstr>Time-Consuming to Maintain Creating and updating spreadsheets can be time consuming, especially when managing data for 35 residents (Lee et al., 2023).   Example: Staff must spend extra time entering daily health observations instead of using that time for direct resident care.</vt:lpstr>
      <vt:lpstr>Checklist</vt:lpstr>
      <vt:lpstr>PowerPoint Presentation</vt:lpstr>
      <vt:lpstr>Reference (HARVARD Style)</vt:lpstr>
      <vt:lpstr>PowerPoint Presentation</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LCHS40007 Digital Skills &amp; Technology</dc:title>
  <dc:creator/>
  <cp:lastModifiedBy>Zulaikha Bi (2506006)</cp:lastModifiedBy>
  <cp:revision>4</cp:revision>
  <dcterms:created xsi:type="dcterms:W3CDTF">2025-10-02T08:34:12Z</dcterms:created>
  <dcterms:modified xsi:type="dcterms:W3CDTF">2025-10-13T10:09:30Z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